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9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98" r:id="rId30"/>
    <p:sldId id="285" r:id="rId31"/>
    <p:sldId id="290" r:id="rId32"/>
    <p:sldId id="291" r:id="rId33"/>
    <p:sldId id="286" r:id="rId34"/>
    <p:sldId id="292" r:id="rId35"/>
    <p:sldId id="287" r:id="rId36"/>
    <p:sldId id="293" r:id="rId37"/>
    <p:sldId id="288" r:id="rId38"/>
    <p:sldId id="294" r:id="rId39"/>
    <p:sldId id="289"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5" d="100"/>
          <a:sy n="105" d="100"/>
        </p:scale>
        <p:origin x="54"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2B4771D-07D0-4C71-BA8E-A0346042C896}"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17DAB1-AB0E-42A3-84A4-ED13D69EC0BC}" type="slidenum">
              <a:rPr lang="en-US" smtClean="0"/>
              <a:t>‹#›</a:t>
            </a:fld>
            <a:endParaRPr lang="en-US"/>
          </a:p>
        </p:txBody>
      </p:sp>
    </p:spTree>
    <p:extLst>
      <p:ext uri="{BB962C8B-B14F-4D97-AF65-F5344CB8AC3E}">
        <p14:creationId xmlns:p14="http://schemas.microsoft.com/office/powerpoint/2010/main" val="434995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B4771D-07D0-4C71-BA8E-A0346042C896}"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17DAB1-AB0E-42A3-84A4-ED13D69EC0BC}" type="slidenum">
              <a:rPr lang="en-US" smtClean="0"/>
              <a:t>‹#›</a:t>
            </a:fld>
            <a:endParaRPr lang="en-US"/>
          </a:p>
        </p:txBody>
      </p:sp>
    </p:spTree>
    <p:extLst>
      <p:ext uri="{BB962C8B-B14F-4D97-AF65-F5344CB8AC3E}">
        <p14:creationId xmlns:p14="http://schemas.microsoft.com/office/powerpoint/2010/main" val="3217243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B4771D-07D0-4C71-BA8E-A0346042C896}"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17DAB1-AB0E-42A3-84A4-ED13D69EC0BC}" type="slidenum">
              <a:rPr lang="en-US" smtClean="0"/>
              <a:t>‹#›</a:t>
            </a:fld>
            <a:endParaRPr lang="en-US"/>
          </a:p>
        </p:txBody>
      </p:sp>
    </p:spTree>
    <p:extLst>
      <p:ext uri="{BB962C8B-B14F-4D97-AF65-F5344CB8AC3E}">
        <p14:creationId xmlns:p14="http://schemas.microsoft.com/office/powerpoint/2010/main" val="1310470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B4771D-07D0-4C71-BA8E-A0346042C896}"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17DAB1-AB0E-42A3-84A4-ED13D69EC0BC}" type="slidenum">
              <a:rPr lang="en-US" smtClean="0"/>
              <a:t>‹#›</a:t>
            </a:fld>
            <a:endParaRPr lang="en-US"/>
          </a:p>
        </p:txBody>
      </p:sp>
    </p:spTree>
    <p:extLst>
      <p:ext uri="{BB962C8B-B14F-4D97-AF65-F5344CB8AC3E}">
        <p14:creationId xmlns:p14="http://schemas.microsoft.com/office/powerpoint/2010/main" val="4247741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B4771D-07D0-4C71-BA8E-A0346042C896}"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17DAB1-AB0E-42A3-84A4-ED13D69EC0BC}" type="slidenum">
              <a:rPr lang="en-US" smtClean="0"/>
              <a:t>‹#›</a:t>
            </a:fld>
            <a:endParaRPr lang="en-US"/>
          </a:p>
        </p:txBody>
      </p:sp>
    </p:spTree>
    <p:extLst>
      <p:ext uri="{BB962C8B-B14F-4D97-AF65-F5344CB8AC3E}">
        <p14:creationId xmlns:p14="http://schemas.microsoft.com/office/powerpoint/2010/main" val="3847112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B4771D-07D0-4C71-BA8E-A0346042C896}"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17DAB1-AB0E-42A3-84A4-ED13D69EC0BC}" type="slidenum">
              <a:rPr lang="en-US" smtClean="0"/>
              <a:t>‹#›</a:t>
            </a:fld>
            <a:endParaRPr lang="en-US"/>
          </a:p>
        </p:txBody>
      </p:sp>
    </p:spTree>
    <p:extLst>
      <p:ext uri="{BB962C8B-B14F-4D97-AF65-F5344CB8AC3E}">
        <p14:creationId xmlns:p14="http://schemas.microsoft.com/office/powerpoint/2010/main" val="4237365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B4771D-07D0-4C71-BA8E-A0346042C896}" type="datetimeFigureOut">
              <a:rPr lang="en-US" smtClean="0"/>
              <a:t>3/11/2021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17DAB1-AB0E-42A3-84A4-ED13D69EC0BC}" type="slidenum">
              <a:rPr lang="en-US" smtClean="0"/>
              <a:t>‹#›</a:t>
            </a:fld>
            <a:endParaRPr lang="en-US"/>
          </a:p>
        </p:txBody>
      </p:sp>
    </p:spTree>
    <p:extLst>
      <p:ext uri="{BB962C8B-B14F-4D97-AF65-F5344CB8AC3E}">
        <p14:creationId xmlns:p14="http://schemas.microsoft.com/office/powerpoint/2010/main" val="946215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B4771D-07D0-4C71-BA8E-A0346042C896}" type="datetimeFigureOut">
              <a:rPr lang="en-US" smtClean="0"/>
              <a:t>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17DAB1-AB0E-42A3-84A4-ED13D69EC0BC}" type="slidenum">
              <a:rPr lang="en-US" smtClean="0"/>
              <a:t>‹#›</a:t>
            </a:fld>
            <a:endParaRPr lang="en-US"/>
          </a:p>
        </p:txBody>
      </p:sp>
    </p:spTree>
    <p:extLst>
      <p:ext uri="{BB962C8B-B14F-4D97-AF65-F5344CB8AC3E}">
        <p14:creationId xmlns:p14="http://schemas.microsoft.com/office/powerpoint/2010/main" val="1485148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4771D-07D0-4C71-BA8E-A0346042C896}" type="datetimeFigureOut">
              <a:rPr lang="en-US" smtClean="0"/>
              <a:t>3/11/2021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17DAB1-AB0E-42A3-84A4-ED13D69EC0BC}" type="slidenum">
              <a:rPr lang="en-US" smtClean="0"/>
              <a:t>‹#›</a:t>
            </a:fld>
            <a:endParaRPr lang="en-US"/>
          </a:p>
        </p:txBody>
      </p:sp>
    </p:spTree>
    <p:extLst>
      <p:ext uri="{BB962C8B-B14F-4D97-AF65-F5344CB8AC3E}">
        <p14:creationId xmlns:p14="http://schemas.microsoft.com/office/powerpoint/2010/main" val="966725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B4771D-07D0-4C71-BA8E-A0346042C896}"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17DAB1-AB0E-42A3-84A4-ED13D69EC0BC}" type="slidenum">
              <a:rPr lang="en-US" smtClean="0"/>
              <a:t>‹#›</a:t>
            </a:fld>
            <a:endParaRPr lang="en-US"/>
          </a:p>
        </p:txBody>
      </p:sp>
    </p:spTree>
    <p:extLst>
      <p:ext uri="{BB962C8B-B14F-4D97-AF65-F5344CB8AC3E}">
        <p14:creationId xmlns:p14="http://schemas.microsoft.com/office/powerpoint/2010/main" val="80444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B4771D-07D0-4C71-BA8E-A0346042C896}"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17DAB1-AB0E-42A3-84A4-ED13D69EC0BC}" type="slidenum">
              <a:rPr lang="en-US" smtClean="0"/>
              <a:t>‹#›</a:t>
            </a:fld>
            <a:endParaRPr lang="en-US"/>
          </a:p>
        </p:txBody>
      </p:sp>
    </p:spTree>
    <p:extLst>
      <p:ext uri="{BB962C8B-B14F-4D97-AF65-F5344CB8AC3E}">
        <p14:creationId xmlns:p14="http://schemas.microsoft.com/office/powerpoint/2010/main" val="117773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B4771D-07D0-4C71-BA8E-A0346042C896}" type="datetimeFigureOut">
              <a:rPr lang="en-US" smtClean="0"/>
              <a:t>3/11/2021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17DAB1-AB0E-42A3-84A4-ED13D69EC0BC}" type="slidenum">
              <a:rPr lang="en-US" smtClean="0"/>
              <a:t>‹#›</a:t>
            </a:fld>
            <a:endParaRPr lang="en-US"/>
          </a:p>
        </p:txBody>
      </p:sp>
    </p:spTree>
    <p:extLst>
      <p:ext uri="{BB962C8B-B14F-4D97-AF65-F5344CB8AC3E}">
        <p14:creationId xmlns:p14="http://schemas.microsoft.com/office/powerpoint/2010/main" val="1323864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7.jpg"/><Relationship Id="rId4" Type="http://schemas.openxmlformats.org/officeDocument/2006/relationships/image" Target="../media/image1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7.jpg"/><Relationship Id="rId4" Type="http://schemas.openxmlformats.org/officeDocument/2006/relationships/image" Target="../media/image1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7.jpg"/><Relationship Id="rId4" Type="http://schemas.openxmlformats.org/officeDocument/2006/relationships/image" Target="../media/image1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5C029-2AE4-49F1-A44D-15F94A5E2CA0}"/>
              </a:ext>
            </a:extLst>
          </p:cNvPr>
          <p:cNvSpPr>
            <a:spLocks noGrp="1"/>
          </p:cNvSpPr>
          <p:nvPr>
            <p:ph type="title"/>
          </p:nvPr>
        </p:nvSpPr>
        <p:spPr/>
        <p:txBody>
          <a:bodyPr/>
          <a:lstStyle/>
          <a:p>
            <a:pPr algn="ctr"/>
            <a:r>
              <a:rPr lang="en-US" dirty="0"/>
              <a:t>CPUs vs GPUs vs ASICs</a:t>
            </a:r>
          </a:p>
        </p:txBody>
      </p:sp>
      <p:sp>
        <p:nvSpPr>
          <p:cNvPr id="3" name="Content Placeholder 2">
            <a:extLst>
              <a:ext uri="{FF2B5EF4-FFF2-40B4-BE49-F238E27FC236}">
                <a16:creationId xmlns:a16="http://schemas.microsoft.com/office/drawing/2014/main" id="{F9294D4A-F0E4-4944-BCB2-3C94FF216DF1}"/>
              </a:ext>
            </a:extLst>
          </p:cNvPr>
          <p:cNvSpPr>
            <a:spLocks noGrp="1"/>
          </p:cNvSpPr>
          <p:nvPr>
            <p:ph idx="1"/>
          </p:nvPr>
        </p:nvSpPr>
        <p:spPr/>
        <p:txBody>
          <a:bodyPr>
            <a:normAutofit fontScale="92500"/>
          </a:bodyPr>
          <a:lstStyle/>
          <a:p>
            <a:r>
              <a:rPr lang="en-US" dirty="0"/>
              <a:t>There are </a:t>
            </a:r>
            <a:r>
              <a:rPr lang="en-US" dirty="0">
                <a:solidFill>
                  <a:srgbClr val="FF0000"/>
                </a:solidFill>
              </a:rPr>
              <a:t>different types of mining hardware that miners use to solve the </a:t>
            </a:r>
            <a:r>
              <a:rPr lang="en-US" u="sng" dirty="0">
                <a:solidFill>
                  <a:srgbClr val="FF0000"/>
                </a:solidFill>
              </a:rPr>
              <a:t>cryptographic hash puzzle.</a:t>
            </a:r>
          </a:p>
          <a:p>
            <a:r>
              <a:rPr lang="en-US" dirty="0"/>
              <a:t>1. </a:t>
            </a:r>
            <a:r>
              <a:rPr lang="en-US" b="1" dirty="0">
                <a:solidFill>
                  <a:srgbClr val="00B0F0"/>
                </a:solidFill>
              </a:rPr>
              <a:t>CPUs = Central Processing Unit:</a:t>
            </a:r>
          </a:p>
          <a:p>
            <a:pPr lvl="1"/>
            <a:r>
              <a:rPr lang="en-US" dirty="0"/>
              <a:t>The main microchip inside our laptops or computers that's where everything goes through and that's where they get executed.</a:t>
            </a:r>
          </a:p>
          <a:p>
            <a:pPr lvl="1"/>
            <a:r>
              <a:rPr lang="en-US" dirty="0"/>
              <a:t>It's the center of operations for our computer.</a:t>
            </a:r>
          </a:p>
          <a:p>
            <a:pPr lvl="1"/>
            <a:r>
              <a:rPr lang="en-US" dirty="0">
                <a:solidFill>
                  <a:schemeClr val="accent6">
                    <a:lumMod val="75000"/>
                  </a:schemeClr>
                </a:solidFill>
              </a:rPr>
              <a:t>It’s in charge of lots of different things and </a:t>
            </a:r>
            <a:r>
              <a:rPr lang="en-US" i="1" u="sng" dirty="0">
                <a:solidFill>
                  <a:schemeClr val="accent6">
                    <a:lumMod val="75000"/>
                  </a:schemeClr>
                </a:solidFill>
              </a:rPr>
              <a:t>therefore it's very general in its nature</a:t>
            </a:r>
            <a:r>
              <a:rPr lang="en-US" dirty="0"/>
              <a:t> </a:t>
            </a:r>
          </a:p>
          <a:p>
            <a:pPr lvl="1"/>
            <a:r>
              <a:rPr lang="en-US" dirty="0"/>
              <a:t>It can do very sophisticated things.</a:t>
            </a:r>
          </a:p>
          <a:p>
            <a:pPr lvl="1"/>
            <a:r>
              <a:rPr lang="en-US" dirty="0"/>
              <a:t>The general nature of the CPU means it's not specialized to one specific thing.</a:t>
            </a:r>
          </a:p>
          <a:p>
            <a:pPr lvl="1"/>
            <a:r>
              <a:rPr lang="en-US" dirty="0">
                <a:solidFill>
                  <a:schemeClr val="accent6">
                    <a:lumMod val="75000"/>
                  </a:schemeClr>
                </a:solidFill>
              </a:rPr>
              <a:t>It can calculate the SHA-256 Hash and when compared to a human its very fast.</a:t>
            </a:r>
          </a:p>
          <a:p>
            <a:pPr lvl="1"/>
            <a:r>
              <a:rPr lang="en-US" u="sng" dirty="0">
                <a:solidFill>
                  <a:srgbClr val="FF0000"/>
                </a:solidFill>
              </a:rPr>
              <a:t>But it is limited to about 10 million hashes per second.</a:t>
            </a:r>
          </a:p>
          <a:p>
            <a:pPr lvl="1"/>
            <a:endParaRPr lang="en-US" dirty="0"/>
          </a:p>
          <a:p>
            <a:endParaRPr lang="en-US" dirty="0"/>
          </a:p>
        </p:txBody>
      </p:sp>
    </p:spTree>
    <p:extLst>
      <p:ext uri="{BB962C8B-B14F-4D97-AF65-F5344CB8AC3E}">
        <p14:creationId xmlns:p14="http://schemas.microsoft.com/office/powerpoint/2010/main" val="2639510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06305-2F42-4EF6-85FB-85D73AD7E0C8}"/>
              </a:ext>
            </a:extLst>
          </p:cNvPr>
          <p:cNvSpPr>
            <a:spLocks noGrp="1"/>
          </p:cNvSpPr>
          <p:nvPr>
            <p:ph type="title"/>
          </p:nvPr>
        </p:nvSpPr>
        <p:spPr/>
        <p:txBody>
          <a:bodyPr/>
          <a:lstStyle/>
          <a:p>
            <a:r>
              <a:rPr lang="en-US" dirty="0">
                <a:solidFill>
                  <a:srgbClr val="FF0000"/>
                </a:solidFill>
              </a:rPr>
              <a:t>How Do </a:t>
            </a:r>
            <a:r>
              <a:rPr lang="en-US" dirty="0" err="1">
                <a:solidFill>
                  <a:srgbClr val="FF0000"/>
                </a:solidFill>
              </a:rPr>
              <a:t>Mempools</a:t>
            </a:r>
            <a:r>
              <a:rPr lang="en-US" dirty="0">
                <a:solidFill>
                  <a:srgbClr val="FF0000"/>
                </a:solidFill>
              </a:rPr>
              <a:t> Work??</a:t>
            </a:r>
          </a:p>
        </p:txBody>
      </p:sp>
      <p:sp>
        <p:nvSpPr>
          <p:cNvPr id="3" name="Content Placeholder 2">
            <a:extLst>
              <a:ext uri="{FF2B5EF4-FFF2-40B4-BE49-F238E27FC236}">
                <a16:creationId xmlns:a16="http://schemas.microsoft.com/office/drawing/2014/main" id="{04720589-3F8B-4270-A52B-145890F21728}"/>
              </a:ext>
            </a:extLst>
          </p:cNvPr>
          <p:cNvSpPr>
            <a:spLocks noGrp="1"/>
          </p:cNvSpPr>
          <p:nvPr>
            <p:ph idx="1"/>
          </p:nvPr>
        </p:nvSpPr>
        <p:spPr>
          <a:xfrm>
            <a:off x="838200" y="1825626"/>
            <a:ext cx="10515600" cy="4371974"/>
          </a:xfrm>
        </p:spPr>
        <p:txBody>
          <a:bodyPr>
            <a:normAutofit/>
          </a:bodyPr>
          <a:lstStyle/>
          <a:p>
            <a:r>
              <a:rPr lang="en-US" dirty="0"/>
              <a:t>How </a:t>
            </a:r>
            <a:r>
              <a:rPr lang="en-US" dirty="0" err="1"/>
              <a:t>mempools</a:t>
            </a:r>
            <a:r>
              <a:rPr lang="en-US" dirty="0"/>
              <a:t> function in a distributed peer to peer system?</a:t>
            </a:r>
          </a:p>
          <a:p>
            <a:endParaRPr lang="en-US" dirty="0"/>
          </a:p>
          <a:p>
            <a:r>
              <a:rPr lang="en-US" dirty="0"/>
              <a:t>The network consists of nodes and each node represents a miner or simply people computers who want to transact on the network (send each other bitcoins or any other cryptocurrency).</a:t>
            </a:r>
          </a:p>
          <a:p>
            <a:endParaRPr lang="en-US" dirty="0"/>
          </a:p>
          <a:p>
            <a:r>
              <a:rPr lang="en-US" dirty="0">
                <a:solidFill>
                  <a:srgbClr val="00B0F0"/>
                </a:solidFill>
              </a:rPr>
              <a:t>There is a </a:t>
            </a:r>
            <a:r>
              <a:rPr lang="en-US" dirty="0" err="1">
                <a:solidFill>
                  <a:srgbClr val="00B0F0"/>
                </a:solidFill>
              </a:rPr>
              <a:t>mempool</a:t>
            </a:r>
            <a:r>
              <a:rPr lang="en-US" dirty="0">
                <a:solidFill>
                  <a:srgbClr val="00B0F0"/>
                </a:solidFill>
              </a:rPr>
              <a:t> for each participant whether it's a node or a miner.</a:t>
            </a:r>
          </a:p>
          <a:p>
            <a:endParaRPr lang="en-US" dirty="0"/>
          </a:p>
          <a:p>
            <a:endParaRPr lang="en-US" dirty="0"/>
          </a:p>
          <a:p>
            <a:endParaRPr lang="en-US" dirty="0"/>
          </a:p>
        </p:txBody>
      </p:sp>
    </p:spTree>
    <p:extLst>
      <p:ext uri="{BB962C8B-B14F-4D97-AF65-F5344CB8AC3E}">
        <p14:creationId xmlns:p14="http://schemas.microsoft.com/office/powerpoint/2010/main" val="509709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1089195" y="525310"/>
            <a:ext cx="9195728" cy="6020503"/>
            <a:chOff x="1089195" y="525310"/>
            <a:chExt cx="9195728" cy="6020503"/>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850" y="2062479"/>
              <a:ext cx="692727" cy="692727"/>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6487" y="4191461"/>
              <a:ext cx="692727" cy="692727"/>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0378" y="3136206"/>
              <a:ext cx="692727" cy="692727"/>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7724" y="4581698"/>
              <a:ext cx="692727" cy="69272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4088" y="1547553"/>
              <a:ext cx="692727" cy="692727"/>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2443" y="3706318"/>
              <a:ext cx="692727" cy="692727"/>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6160" y="1316644"/>
              <a:ext cx="692727" cy="692727"/>
            </a:xfrm>
            <a:prstGeom prst="rect">
              <a:avLst/>
            </a:prstGeom>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3324" y="2408843"/>
              <a:ext cx="692727" cy="692727"/>
            </a:xfrm>
            <a:prstGeom prst="rect">
              <a:avLst/>
            </a:prstGeom>
          </p:spPr>
        </p:pic>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31360" y="3120041"/>
              <a:ext cx="692727" cy="692727"/>
            </a:xfrm>
            <a:prstGeom prst="rect">
              <a:avLst/>
            </a:prstGeom>
          </p:spPr>
        </p:pic>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813" y="2907606"/>
              <a:ext cx="692727" cy="692727"/>
            </a:xfrm>
            <a:prstGeom prst="rect">
              <a:avLst/>
            </a:prstGeom>
          </p:spPr>
        </p:pic>
        <p:cxnSp>
          <p:nvCxnSpPr>
            <p:cNvPr id="15" name="Straight Connector 14"/>
            <p:cNvCxnSpPr/>
            <p:nvPr/>
          </p:nvCxnSpPr>
          <p:spPr>
            <a:xfrm>
              <a:off x="5750560" y="2207952"/>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785360" y="3750881"/>
              <a:ext cx="601287" cy="830817"/>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556921" y="4707312"/>
              <a:ext cx="1228439" cy="301568"/>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8974973" y="3098336"/>
              <a:ext cx="324200" cy="61745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081520" y="3423453"/>
              <a:ext cx="1236746" cy="768008"/>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880193" y="2571401"/>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181630" y="3593406"/>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2" idx="1"/>
            </p:cNvCxnSpPr>
            <p:nvPr/>
          </p:nvCxnSpPr>
          <p:spPr>
            <a:xfrm>
              <a:off x="8117840" y="1821872"/>
              <a:ext cx="925484" cy="933335"/>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3"/>
            </p:cNvCxnSpPr>
            <p:nvPr/>
          </p:nvCxnSpPr>
          <p:spPr>
            <a:xfrm flipV="1">
              <a:off x="3529214" y="3706319"/>
              <a:ext cx="986212" cy="831506"/>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640647" y="3568228"/>
              <a:ext cx="1024544" cy="144065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581669" y="1901304"/>
              <a:ext cx="804948" cy="1826493"/>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336800" y="2492198"/>
              <a:ext cx="791093" cy="746531"/>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9" idx="1"/>
            </p:cNvCxnSpPr>
            <p:nvPr/>
          </p:nvCxnSpPr>
          <p:spPr>
            <a:xfrm flipV="1">
              <a:off x="3870956" y="1893917"/>
              <a:ext cx="1353132" cy="402696"/>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1" idx="1"/>
            </p:cNvCxnSpPr>
            <p:nvPr/>
          </p:nvCxnSpPr>
          <p:spPr>
            <a:xfrm flipV="1">
              <a:off x="5876175" y="1663008"/>
              <a:ext cx="1499985" cy="42019"/>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7166" y="5274425"/>
              <a:ext cx="692727" cy="692727"/>
            </a:xfrm>
            <a:prstGeom prst="rect">
              <a:avLst/>
            </a:prstGeom>
          </p:spPr>
        </p:pic>
        <p:cxnSp>
          <p:nvCxnSpPr>
            <p:cNvPr id="30" name="Straight Connector 29"/>
            <p:cNvCxnSpPr/>
            <p:nvPr/>
          </p:nvCxnSpPr>
          <p:spPr>
            <a:xfrm>
              <a:off x="5515957" y="5056898"/>
              <a:ext cx="1491209" cy="72091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7718365" y="4312457"/>
              <a:ext cx="862217" cy="1195639"/>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833639" y="1657453"/>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736051" y="2532697"/>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43324" y="3915853"/>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699893" y="5508096"/>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949651" y="5258951"/>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908414" y="4884188"/>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089195" y="3274740"/>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633978" y="1479178"/>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327303" y="525310"/>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228710" y="3196929"/>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719688" y="3582309"/>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05692" y="2616656"/>
              <a:ext cx="513772" cy="513772"/>
            </a:xfrm>
            <a:prstGeom prst="rect">
              <a:avLst/>
            </a:prstGeom>
          </p:spPr>
        </p:pic>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7373" y="4760653"/>
              <a:ext cx="513772" cy="513772"/>
            </a:xfrm>
            <a:prstGeom prst="rect">
              <a:avLst/>
            </a:prstGeom>
          </p:spPr>
        </p:pic>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36051" y="2039727"/>
              <a:ext cx="513772" cy="513772"/>
            </a:xfrm>
            <a:prstGeom prst="rect">
              <a:avLst/>
            </a:prstGeom>
          </p:spPr>
        </p:pic>
      </p:grpSp>
    </p:spTree>
    <p:extLst>
      <p:ext uri="{BB962C8B-B14F-4D97-AF65-F5344CB8AC3E}">
        <p14:creationId xmlns:p14="http://schemas.microsoft.com/office/powerpoint/2010/main" val="917493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4686-1FFA-4F84-A033-55ABBC9A93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81F364-7C72-4E8A-84B0-707068280AB8}"/>
              </a:ext>
            </a:extLst>
          </p:cNvPr>
          <p:cNvSpPr>
            <a:spLocks noGrp="1"/>
          </p:cNvSpPr>
          <p:nvPr>
            <p:ph idx="1"/>
          </p:nvPr>
        </p:nvSpPr>
        <p:spPr/>
        <p:txBody>
          <a:bodyPr>
            <a:normAutofit lnSpcReduction="10000"/>
          </a:bodyPr>
          <a:lstStyle/>
          <a:p>
            <a:r>
              <a:rPr lang="en-US" dirty="0"/>
              <a:t>This is </a:t>
            </a:r>
            <a:r>
              <a:rPr lang="en-US" u="sng" dirty="0">
                <a:solidFill>
                  <a:srgbClr val="FF0000"/>
                </a:solidFill>
              </a:rPr>
              <a:t>a distributed peer to peer network </a:t>
            </a:r>
            <a:r>
              <a:rPr lang="en-US" dirty="0"/>
              <a:t>where the whole concept of Blockchain is about, so there is nothing Central about it including the </a:t>
            </a:r>
            <a:r>
              <a:rPr lang="en-US" dirty="0" err="1"/>
              <a:t>mempool</a:t>
            </a:r>
            <a:r>
              <a:rPr lang="en-US" dirty="0"/>
              <a:t>.</a:t>
            </a:r>
          </a:p>
          <a:p>
            <a:r>
              <a:rPr lang="en-US" u="sng" dirty="0">
                <a:solidFill>
                  <a:srgbClr val="FF0000"/>
                </a:solidFill>
              </a:rPr>
              <a:t>The </a:t>
            </a:r>
            <a:r>
              <a:rPr lang="en-US" u="sng" dirty="0" err="1">
                <a:solidFill>
                  <a:srgbClr val="FF0000"/>
                </a:solidFill>
              </a:rPr>
              <a:t>mempool</a:t>
            </a:r>
            <a:r>
              <a:rPr lang="en-US" u="sng" dirty="0">
                <a:solidFill>
                  <a:srgbClr val="FF0000"/>
                </a:solidFill>
              </a:rPr>
              <a:t> </a:t>
            </a:r>
            <a:r>
              <a:rPr lang="en-US" dirty="0"/>
              <a:t>has to be individual to every single participant, and the </a:t>
            </a:r>
            <a:r>
              <a:rPr lang="en-US" dirty="0" err="1"/>
              <a:t>mempool</a:t>
            </a:r>
            <a:r>
              <a:rPr lang="en-US" dirty="0"/>
              <a:t> is </a:t>
            </a:r>
            <a:r>
              <a:rPr lang="en-US" u="sng" dirty="0">
                <a:solidFill>
                  <a:srgbClr val="FF0000"/>
                </a:solidFill>
              </a:rPr>
              <a:t>a staging area for transactions</a:t>
            </a:r>
            <a:r>
              <a:rPr lang="en-US" u="sng" dirty="0"/>
              <a:t>.</a:t>
            </a:r>
          </a:p>
          <a:p>
            <a:r>
              <a:rPr lang="en-US" dirty="0"/>
              <a:t>On the Bitcoin blockchain, blocks are added once every 10 minutes, but we can transact with each other more frequently. We don't have to wait and transact once every 10 minutes, we can transact at any point in time.</a:t>
            </a:r>
          </a:p>
          <a:p>
            <a:r>
              <a:rPr lang="en-US" dirty="0"/>
              <a:t>So the </a:t>
            </a:r>
            <a:r>
              <a:rPr lang="en-US" u="sng" dirty="0" err="1">
                <a:solidFill>
                  <a:srgbClr val="00B0F0"/>
                </a:solidFill>
                <a:effectLst>
                  <a:outerShdw blurRad="38100" dist="38100" dir="2700000" algn="tl">
                    <a:srgbClr val="000000">
                      <a:alpha val="43137"/>
                    </a:srgbClr>
                  </a:outerShdw>
                </a:effectLst>
              </a:rPr>
              <a:t>mempool</a:t>
            </a:r>
            <a:r>
              <a:rPr lang="en-US" u="sng" dirty="0">
                <a:solidFill>
                  <a:srgbClr val="00B0F0"/>
                </a:solidFill>
                <a:effectLst>
                  <a:outerShdw blurRad="38100" dist="38100" dir="2700000" algn="tl">
                    <a:srgbClr val="000000">
                      <a:alpha val="43137"/>
                    </a:srgbClr>
                  </a:outerShdw>
                </a:effectLst>
              </a:rPr>
              <a:t> acts like a temporary storage area </a:t>
            </a:r>
            <a:r>
              <a:rPr lang="en-US" dirty="0"/>
              <a:t>where these transactions go before they're added to a block.</a:t>
            </a:r>
          </a:p>
          <a:p>
            <a:endParaRPr lang="en-US" dirty="0"/>
          </a:p>
          <a:p>
            <a:endParaRPr lang="en-US" dirty="0"/>
          </a:p>
          <a:p>
            <a:endParaRPr lang="en-US" dirty="0"/>
          </a:p>
        </p:txBody>
      </p:sp>
    </p:spTree>
    <p:extLst>
      <p:ext uri="{BB962C8B-B14F-4D97-AF65-F5344CB8AC3E}">
        <p14:creationId xmlns:p14="http://schemas.microsoft.com/office/powerpoint/2010/main" val="3927011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some user on the network want to send some money to somebody (transaction), then </a:t>
            </a:r>
            <a:r>
              <a:rPr lang="en-US" dirty="0">
                <a:solidFill>
                  <a:srgbClr val="FF0000"/>
                </a:solidFill>
              </a:rPr>
              <a:t>the user transaction get added to his </a:t>
            </a:r>
            <a:r>
              <a:rPr lang="en-US" dirty="0" err="1">
                <a:solidFill>
                  <a:srgbClr val="FF0000"/>
                </a:solidFill>
              </a:rPr>
              <a:t>mempool</a:t>
            </a:r>
            <a:r>
              <a:rPr lang="en-US" dirty="0">
                <a:solidFill>
                  <a:srgbClr val="FF0000"/>
                </a:solidFill>
              </a:rPr>
              <a:t>, then that gets broadcasted or relayed across the network.</a:t>
            </a:r>
          </a:p>
          <a:p>
            <a:r>
              <a:rPr lang="en-US" dirty="0">
                <a:solidFill>
                  <a:srgbClr val="00B0F0"/>
                </a:solidFill>
              </a:rPr>
              <a:t>The transaction relayed to the closest nodes including miners and then that transaction gets added to their </a:t>
            </a:r>
            <a:r>
              <a:rPr lang="en-US" dirty="0" err="1">
                <a:solidFill>
                  <a:srgbClr val="00B0F0"/>
                </a:solidFill>
              </a:rPr>
              <a:t>mempools</a:t>
            </a:r>
            <a:r>
              <a:rPr lang="en-US" dirty="0"/>
              <a:t>.</a:t>
            </a:r>
          </a:p>
          <a:p>
            <a:r>
              <a:rPr lang="en-US" dirty="0">
                <a:solidFill>
                  <a:srgbClr val="FF0000"/>
                </a:solidFill>
              </a:rPr>
              <a:t>There’s many checks that are conducted by every single node to make sure that </a:t>
            </a:r>
            <a:r>
              <a:rPr lang="en-US" u="sng" dirty="0">
                <a:solidFill>
                  <a:srgbClr val="FF0000"/>
                </a:solidFill>
              </a:rPr>
              <a:t>it's a valid transaction </a:t>
            </a:r>
            <a:r>
              <a:rPr lang="en-US" u="sng" dirty="0"/>
              <a:t>and i</a:t>
            </a:r>
            <a:r>
              <a:rPr lang="en-US" dirty="0"/>
              <a:t>t's not fake.</a:t>
            </a:r>
          </a:p>
          <a:p>
            <a:r>
              <a:rPr lang="en-US" dirty="0"/>
              <a:t>And then they </a:t>
            </a:r>
            <a:r>
              <a:rPr lang="en-US" dirty="0">
                <a:solidFill>
                  <a:srgbClr val="00B0F0"/>
                </a:solidFill>
              </a:rPr>
              <a:t>relayed further down the network and that transaction gets added to every single </a:t>
            </a:r>
            <a:r>
              <a:rPr lang="en-US" dirty="0" err="1">
                <a:solidFill>
                  <a:srgbClr val="00B0F0"/>
                </a:solidFill>
              </a:rPr>
              <a:t>mempool</a:t>
            </a:r>
            <a:r>
              <a:rPr lang="en-US" dirty="0">
                <a:solidFill>
                  <a:srgbClr val="00B0F0"/>
                </a:solidFill>
              </a:rPr>
              <a:t> in the network.</a:t>
            </a:r>
          </a:p>
        </p:txBody>
      </p:sp>
    </p:spTree>
    <p:extLst>
      <p:ext uri="{BB962C8B-B14F-4D97-AF65-F5344CB8AC3E}">
        <p14:creationId xmlns:p14="http://schemas.microsoft.com/office/powerpoint/2010/main" val="2518375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p:cNvGrpSpPr/>
          <p:nvPr/>
        </p:nvGrpSpPr>
        <p:grpSpPr>
          <a:xfrm>
            <a:off x="1083057" y="525310"/>
            <a:ext cx="9201866" cy="6020503"/>
            <a:chOff x="1083057" y="525310"/>
            <a:chExt cx="9201866" cy="6020503"/>
          </a:xfrm>
        </p:grpSpPr>
        <p:grpSp>
          <p:nvGrpSpPr>
            <p:cNvPr id="4" name="Group 3"/>
            <p:cNvGrpSpPr/>
            <p:nvPr/>
          </p:nvGrpSpPr>
          <p:grpSpPr>
            <a:xfrm>
              <a:off x="1089195" y="525310"/>
              <a:ext cx="9195728" cy="6020503"/>
              <a:chOff x="1089195" y="525310"/>
              <a:chExt cx="9195728" cy="6020503"/>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850" y="2062479"/>
                <a:ext cx="692727" cy="692727"/>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6487" y="4191461"/>
                <a:ext cx="692727" cy="692727"/>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0378" y="3136206"/>
                <a:ext cx="692727" cy="692727"/>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7724" y="4581698"/>
                <a:ext cx="692727" cy="692727"/>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4088" y="1547553"/>
                <a:ext cx="692727" cy="692727"/>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2443" y="3706318"/>
                <a:ext cx="692727" cy="692727"/>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6160" y="1316644"/>
                <a:ext cx="692727" cy="692727"/>
              </a:xfrm>
              <a:prstGeom prst="rect">
                <a:avLst/>
              </a:prstGeom>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3324" y="2408843"/>
                <a:ext cx="692727" cy="692727"/>
              </a:xfrm>
              <a:prstGeom prst="rect">
                <a:avLst/>
              </a:prstGeom>
            </p:spPr>
          </p:pic>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31360" y="3120041"/>
                <a:ext cx="692727" cy="692727"/>
              </a:xfrm>
              <a:prstGeom prst="rect">
                <a:avLst/>
              </a:prstGeom>
            </p:spPr>
          </p:pic>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813" y="2907606"/>
                <a:ext cx="692727" cy="692727"/>
              </a:xfrm>
              <a:prstGeom prst="rect">
                <a:avLst/>
              </a:prstGeom>
            </p:spPr>
          </p:pic>
          <p:cxnSp>
            <p:nvCxnSpPr>
              <p:cNvPr id="15" name="Straight Connector 14"/>
              <p:cNvCxnSpPr/>
              <p:nvPr/>
            </p:nvCxnSpPr>
            <p:spPr>
              <a:xfrm>
                <a:off x="5750560" y="2207952"/>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785360" y="3750881"/>
                <a:ext cx="601287" cy="830817"/>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556921" y="4707312"/>
                <a:ext cx="1228439" cy="301568"/>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8974973" y="3098336"/>
                <a:ext cx="324200" cy="61745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081520" y="3423453"/>
                <a:ext cx="1236746" cy="768008"/>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880193" y="2571401"/>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181630" y="3593406"/>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2" idx="1"/>
              </p:cNvCxnSpPr>
              <p:nvPr/>
            </p:nvCxnSpPr>
            <p:spPr>
              <a:xfrm>
                <a:off x="8117840" y="1821872"/>
                <a:ext cx="925484" cy="933335"/>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3"/>
              </p:cNvCxnSpPr>
              <p:nvPr/>
            </p:nvCxnSpPr>
            <p:spPr>
              <a:xfrm flipV="1">
                <a:off x="3529214" y="3706319"/>
                <a:ext cx="986212" cy="831506"/>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640647" y="3568228"/>
                <a:ext cx="1024544" cy="144065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581669" y="1901304"/>
                <a:ext cx="804948" cy="1826493"/>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336800" y="2492198"/>
                <a:ext cx="791093" cy="746531"/>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9" idx="1"/>
              </p:cNvCxnSpPr>
              <p:nvPr/>
            </p:nvCxnSpPr>
            <p:spPr>
              <a:xfrm flipV="1">
                <a:off x="3870956" y="1893917"/>
                <a:ext cx="1353132" cy="402696"/>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1" idx="1"/>
              </p:cNvCxnSpPr>
              <p:nvPr/>
            </p:nvCxnSpPr>
            <p:spPr>
              <a:xfrm flipV="1">
                <a:off x="5876175" y="1663008"/>
                <a:ext cx="1499985" cy="42019"/>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7166" y="5274425"/>
                <a:ext cx="692727" cy="692727"/>
              </a:xfrm>
              <a:prstGeom prst="rect">
                <a:avLst/>
              </a:prstGeom>
            </p:spPr>
          </p:pic>
          <p:cxnSp>
            <p:nvCxnSpPr>
              <p:cNvPr id="30" name="Straight Connector 29"/>
              <p:cNvCxnSpPr/>
              <p:nvPr/>
            </p:nvCxnSpPr>
            <p:spPr>
              <a:xfrm>
                <a:off x="5515957" y="5056898"/>
                <a:ext cx="1491209" cy="72091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7718365" y="4312457"/>
                <a:ext cx="862217" cy="1195639"/>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833639" y="1657453"/>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736051" y="2532697"/>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43324" y="3915853"/>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699893" y="5508096"/>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949651" y="5258951"/>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908414" y="4884188"/>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089195" y="3274740"/>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633978" y="1479178"/>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327303" y="525310"/>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228710" y="3196929"/>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719688" y="3582309"/>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05692" y="2616656"/>
                <a:ext cx="513772" cy="513772"/>
              </a:xfrm>
              <a:prstGeom prst="rect">
                <a:avLst/>
              </a:prstGeom>
            </p:spPr>
          </p:pic>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7373" y="4760653"/>
                <a:ext cx="513772" cy="513772"/>
              </a:xfrm>
              <a:prstGeom prst="rect">
                <a:avLst/>
              </a:prstGeom>
            </p:spPr>
          </p:pic>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36051" y="2039727"/>
                <a:ext cx="513772" cy="513772"/>
              </a:xfrm>
              <a:prstGeom prst="rect">
                <a:avLst/>
              </a:prstGeom>
            </p:spPr>
          </p:pic>
        </p:grpSp>
        <p:pic>
          <p:nvPicPr>
            <p:cNvPr id="46" name="Picture 45"/>
            <p:cNvPicPr>
              <a:picLocks noChangeAspect="1"/>
            </p:cNvPicPr>
            <p:nvPr/>
          </p:nvPicPr>
          <p:blipFill>
            <a:blip r:embed="rId4"/>
            <a:stretch>
              <a:fillRect/>
            </a:stretch>
          </p:blipFill>
          <p:spPr>
            <a:xfrm>
              <a:off x="5240021" y="3221424"/>
              <a:ext cx="535030" cy="174097"/>
            </a:xfrm>
            <a:prstGeom prst="rect">
              <a:avLst/>
            </a:prstGeom>
          </p:spPr>
        </p:pic>
        <p:pic>
          <p:nvPicPr>
            <p:cNvPr id="47" name="Picture 46"/>
            <p:cNvPicPr>
              <a:picLocks noChangeAspect="1"/>
            </p:cNvPicPr>
            <p:nvPr/>
          </p:nvPicPr>
          <p:blipFill>
            <a:blip r:embed="rId4"/>
            <a:stretch>
              <a:fillRect/>
            </a:stretch>
          </p:blipFill>
          <p:spPr>
            <a:xfrm>
              <a:off x="2632023" y="1506459"/>
              <a:ext cx="535030" cy="174097"/>
            </a:xfrm>
            <a:prstGeom prst="rect">
              <a:avLst/>
            </a:prstGeom>
          </p:spPr>
        </p:pic>
        <p:pic>
          <p:nvPicPr>
            <p:cNvPr id="48" name="Picture 47"/>
            <p:cNvPicPr>
              <a:picLocks noChangeAspect="1"/>
            </p:cNvPicPr>
            <p:nvPr/>
          </p:nvPicPr>
          <p:blipFill>
            <a:blip r:embed="rId4"/>
            <a:stretch>
              <a:fillRect/>
            </a:stretch>
          </p:blipFill>
          <p:spPr>
            <a:xfrm>
              <a:off x="1083057" y="3286775"/>
              <a:ext cx="535030" cy="174097"/>
            </a:xfrm>
            <a:prstGeom prst="rect">
              <a:avLst/>
            </a:prstGeom>
          </p:spPr>
        </p:pic>
        <p:pic>
          <p:nvPicPr>
            <p:cNvPr id="49" name="Picture 48"/>
            <p:cNvPicPr>
              <a:picLocks noChangeAspect="1"/>
            </p:cNvPicPr>
            <p:nvPr/>
          </p:nvPicPr>
          <p:blipFill>
            <a:blip r:embed="rId4"/>
            <a:stretch>
              <a:fillRect/>
            </a:stretch>
          </p:blipFill>
          <p:spPr>
            <a:xfrm>
              <a:off x="2924104" y="4910276"/>
              <a:ext cx="535030" cy="174097"/>
            </a:xfrm>
            <a:prstGeom prst="rect">
              <a:avLst/>
            </a:prstGeom>
          </p:spPr>
        </p:pic>
        <p:pic>
          <p:nvPicPr>
            <p:cNvPr id="50" name="Picture 49"/>
            <p:cNvPicPr>
              <a:picLocks noChangeAspect="1"/>
            </p:cNvPicPr>
            <p:nvPr/>
          </p:nvPicPr>
          <p:blipFill>
            <a:blip r:embed="rId4"/>
            <a:stretch>
              <a:fillRect/>
            </a:stretch>
          </p:blipFill>
          <p:spPr>
            <a:xfrm>
              <a:off x="4962578" y="5283665"/>
              <a:ext cx="535030" cy="174097"/>
            </a:xfrm>
            <a:prstGeom prst="rect">
              <a:avLst/>
            </a:prstGeom>
          </p:spPr>
        </p:pic>
        <p:pic>
          <p:nvPicPr>
            <p:cNvPr id="51" name="Picture 50"/>
            <p:cNvPicPr>
              <a:picLocks noChangeAspect="1"/>
            </p:cNvPicPr>
            <p:nvPr/>
          </p:nvPicPr>
          <p:blipFill>
            <a:blip r:embed="rId4"/>
            <a:stretch>
              <a:fillRect/>
            </a:stretch>
          </p:blipFill>
          <p:spPr>
            <a:xfrm>
              <a:off x="6842754" y="1665996"/>
              <a:ext cx="535030" cy="174097"/>
            </a:xfrm>
            <a:prstGeom prst="rect">
              <a:avLst/>
            </a:prstGeom>
          </p:spPr>
        </p:pic>
        <p:pic>
          <p:nvPicPr>
            <p:cNvPr id="52" name="Picture 51"/>
            <p:cNvPicPr>
              <a:picLocks noChangeAspect="1"/>
            </p:cNvPicPr>
            <p:nvPr/>
          </p:nvPicPr>
          <p:blipFill>
            <a:blip r:embed="rId4"/>
            <a:stretch>
              <a:fillRect/>
            </a:stretch>
          </p:blipFill>
          <p:spPr>
            <a:xfrm>
              <a:off x="9749893" y="2566389"/>
              <a:ext cx="535030" cy="174097"/>
            </a:xfrm>
            <a:prstGeom prst="rect">
              <a:avLst/>
            </a:prstGeom>
          </p:spPr>
        </p:pic>
        <p:pic>
          <p:nvPicPr>
            <p:cNvPr id="53" name="Picture 52"/>
            <p:cNvPicPr>
              <a:picLocks noChangeAspect="1"/>
            </p:cNvPicPr>
            <p:nvPr/>
          </p:nvPicPr>
          <p:blipFill>
            <a:blip r:embed="rId4"/>
            <a:stretch>
              <a:fillRect/>
            </a:stretch>
          </p:blipFill>
          <p:spPr>
            <a:xfrm>
              <a:off x="9043324" y="3918072"/>
              <a:ext cx="535030" cy="174097"/>
            </a:xfrm>
            <a:prstGeom prst="rect">
              <a:avLst/>
            </a:prstGeom>
          </p:spPr>
        </p:pic>
        <p:pic>
          <p:nvPicPr>
            <p:cNvPr id="54" name="Picture 53"/>
            <p:cNvPicPr>
              <a:picLocks noChangeAspect="1"/>
            </p:cNvPicPr>
            <p:nvPr/>
          </p:nvPicPr>
          <p:blipFill>
            <a:blip r:embed="rId4"/>
            <a:stretch>
              <a:fillRect/>
            </a:stretch>
          </p:blipFill>
          <p:spPr>
            <a:xfrm>
              <a:off x="6718286" y="3607955"/>
              <a:ext cx="535030" cy="174097"/>
            </a:xfrm>
            <a:prstGeom prst="rect">
              <a:avLst/>
            </a:prstGeom>
          </p:spPr>
        </p:pic>
        <p:pic>
          <p:nvPicPr>
            <p:cNvPr id="55" name="Picture 54"/>
            <p:cNvPicPr>
              <a:picLocks noChangeAspect="1"/>
            </p:cNvPicPr>
            <p:nvPr/>
          </p:nvPicPr>
          <p:blipFill>
            <a:blip r:embed="rId4"/>
            <a:stretch>
              <a:fillRect/>
            </a:stretch>
          </p:blipFill>
          <p:spPr>
            <a:xfrm>
              <a:off x="7699893" y="5518494"/>
              <a:ext cx="535030" cy="174097"/>
            </a:xfrm>
            <a:prstGeom prst="rect">
              <a:avLst/>
            </a:prstGeom>
          </p:spPr>
        </p:pic>
        <p:pic>
          <p:nvPicPr>
            <p:cNvPr id="56" name="Picture 55"/>
            <p:cNvPicPr>
              <a:picLocks noChangeAspect="1"/>
            </p:cNvPicPr>
            <p:nvPr/>
          </p:nvPicPr>
          <p:blipFill>
            <a:blip r:embed="rId4"/>
            <a:stretch>
              <a:fillRect/>
            </a:stretch>
          </p:blipFill>
          <p:spPr>
            <a:xfrm>
              <a:off x="5343793" y="536643"/>
              <a:ext cx="535030" cy="174097"/>
            </a:xfrm>
            <a:prstGeom prst="rect">
              <a:avLst/>
            </a:prstGeom>
          </p:spPr>
        </p:pic>
        <p:sp>
          <p:nvSpPr>
            <p:cNvPr id="57" name="Down Arrow 56"/>
            <p:cNvSpPr/>
            <p:nvPr/>
          </p:nvSpPr>
          <p:spPr>
            <a:xfrm>
              <a:off x="5374176" y="2705338"/>
              <a:ext cx="221672" cy="435258"/>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95590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p:cNvGrpSpPr/>
          <p:nvPr/>
        </p:nvGrpSpPr>
        <p:grpSpPr>
          <a:xfrm>
            <a:off x="1075804" y="525310"/>
            <a:ext cx="9211415" cy="6020503"/>
            <a:chOff x="1075804" y="525310"/>
            <a:chExt cx="9211415" cy="6020503"/>
          </a:xfrm>
        </p:grpSpPr>
        <p:grpSp>
          <p:nvGrpSpPr>
            <p:cNvPr id="3" name="Group 2"/>
            <p:cNvGrpSpPr/>
            <p:nvPr/>
          </p:nvGrpSpPr>
          <p:grpSpPr>
            <a:xfrm>
              <a:off x="1089195" y="525310"/>
              <a:ext cx="9195728" cy="6020503"/>
              <a:chOff x="1089195" y="525310"/>
              <a:chExt cx="9195728" cy="6020503"/>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850" y="2062479"/>
                <a:ext cx="692727" cy="692727"/>
              </a:xfrm>
              <a:prstGeom prst="rect">
                <a:avLst/>
              </a:prstGeom>
            </p:spPr>
          </p:pic>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6487" y="4191461"/>
                <a:ext cx="692727" cy="692727"/>
              </a:xfrm>
              <a:prstGeom prst="rect">
                <a:avLst/>
              </a:prstGeom>
            </p:spPr>
          </p:pic>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0378" y="3136206"/>
                <a:ext cx="692727" cy="692727"/>
              </a:xfrm>
              <a:prstGeom prst="rect">
                <a:avLst/>
              </a:prstGeom>
            </p:spPr>
          </p:pic>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7724" y="4581698"/>
                <a:ext cx="692727" cy="692727"/>
              </a:xfrm>
              <a:prstGeom prst="rect">
                <a:avLst/>
              </a:prstGeom>
            </p:spPr>
          </p:pic>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4088" y="1547553"/>
                <a:ext cx="692727" cy="692727"/>
              </a:xfrm>
              <a:prstGeom prst="rect">
                <a:avLst/>
              </a:prstGeom>
            </p:spPr>
          </p:pic>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2443" y="3706318"/>
                <a:ext cx="692727" cy="692727"/>
              </a:xfrm>
              <a:prstGeom prst="rect">
                <a:avLst/>
              </a:prstGeom>
            </p:spPr>
          </p:pic>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6160" y="1316644"/>
                <a:ext cx="692727" cy="692727"/>
              </a:xfrm>
              <a:prstGeom prst="rect">
                <a:avLst/>
              </a:prstGeom>
            </p:spPr>
          </p:pic>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3324" y="2408843"/>
                <a:ext cx="692727" cy="692727"/>
              </a:xfrm>
              <a:prstGeom prst="rect">
                <a:avLst/>
              </a:prstGeom>
            </p:spPr>
          </p:pic>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31360" y="3120041"/>
                <a:ext cx="692727" cy="692727"/>
              </a:xfrm>
              <a:prstGeom prst="rect">
                <a:avLst/>
              </a:prstGeom>
            </p:spPr>
          </p:pic>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813" y="2907606"/>
                <a:ext cx="692727" cy="692727"/>
              </a:xfrm>
              <a:prstGeom prst="rect">
                <a:avLst/>
              </a:prstGeom>
            </p:spPr>
          </p:pic>
          <p:cxnSp>
            <p:nvCxnSpPr>
              <p:cNvPr id="26" name="Straight Connector 25"/>
              <p:cNvCxnSpPr/>
              <p:nvPr/>
            </p:nvCxnSpPr>
            <p:spPr>
              <a:xfrm>
                <a:off x="5750560" y="2207952"/>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785360" y="3750881"/>
                <a:ext cx="601287" cy="830817"/>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556921" y="4707312"/>
                <a:ext cx="1228439" cy="301568"/>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8974973" y="3098336"/>
                <a:ext cx="324200" cy="61745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081520" y="3423453"/>
                <a:ext cx="1236746" cy="768008"/>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880193" y="2571401"/>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181630" y="3593406"/>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23" idx="1"/>
              </p:cNvCxnSpPr>
              <p:nvPr/>
            </p:nvCxnSpPr>
            <p:spPr>
              <a:xfrm>
                <a:off x="8117840" y="1821872"/>
                <a:ext cx="925484" cy="933335"/>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7" idx="3"/>
              </p:cNvCxnSpPr>
              <p:nvPr/>
            </p:nvCxnSpPr>
            <p:spPr>
              <a:xfrm flipV="1">
                <a:off x="3529214" y="3706319"/>
                <a:ext cx="986212" cy="831506"/>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40647" y="3568228"/>
                <a:ext cx="1024544" cy="144065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581669" y="1901304"/>
                <a:ext cx="804948" cy="1826493"/>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2336800" y="2492198"/>
                <a:ext cx="791093" cy="746531"/>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20" idx="1"/>
              </p:cNvCxnSpPr>
              <p:nvPr/>
            </p:nvCxnSpPr>
            <p:spPr>
              <a:xfrm flipV="1">
                <a:off x="3870956" y="1893917"/>
                <a:ext cx="1353132" cy="402696"/>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22" idx="1"/>
              </p:cNvCxnSpPr>
              <p:nvPr/>
            </p:nvCxnSpPr>
            <p:spPr>
              <a:xfrm flipV="1">
                <a:off x="5876175" y="1663008"/>
                <a:ext cx="1499985" cy="42019"/>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7166" y="5274425"/>
                <a:ext cx="692727" cy="692727"/>
              </a:xfrm>
              <a:prstGeom prst="rect">
                <a:avLst/>
              </a:prstGeom>
            </p:spPr>
          </p:pic>
          <p:cxnSp>
            <p:nvCxnSpPr>
              <p:cNvPr id="41" name="Straight Connector 40"/>
              <p:cNvCxnSpPr/>
              <p:nvPr/>
            </p:nvCxnSpPr>
            <p:spPr>
              <a:xfrm>
                <a:off x="5515957" y="5056898"/>
                <a:ext cx="1491209" cy="72091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7718365" y="4312457"/>
                <a:ext cx="862217" cy="1195639"/>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6833639" y="1657453"/>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9736051" y="2532697"/>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9043324" y="3915853"/>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699893" y="5508096"/>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949651" y="5258951"/>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908414" y="4884188"/>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1089195" y="3274740"/>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2633978" y="1479178"/>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327303" y="525310"/>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228710" y="3196929"/>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719688" y="3582309"/>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05692" y="2616656"/>
                <a:ext cx="513772" cy="513772"/>
              </a:xfrm>
              <a:prstGeom prst="rect">
                <a:avLst/>
              </a:prstGeom>
            </p:spPr>
          </p:pic>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7373" y="4760653"/>
                <a:ext cx="513772" cy="513772"/>
              </a:xfrm>
              <a:prstGeom prst="rect">
                <a:avLst/>
              </a:prstGeom>
            </p:spPr>
          </p:pic>
          <p:pic>
            <p:nvPicPr>
              <p:cNvPr id="56" name="Picture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36051" y="2039727"/>
                <a:ext cx="513772" cy="513772"/>
              </a:xfrm>
              <a:prstGeom prst="rect">
                <a:avLst/>
              </a:prstGeom>
            </p:spPr>
          </p:pic>
        </p:grpSp>
        <p:pic>
          <p:nvPicPr>
            <p:cNvPr id="4" name="Picture 3"/>
            <p:cNvPicPr>
              <a:picLocks noChangeAspect="1"/>
            </p:cNvPicPr>
            <p:nvPr/>
          </p:nvPicPr>
          <p:blipFill>
            <a:blip r:embed="rId4"/>
            <a:stretch>
              <a:fillRect/>
            </a:stretch>
          </p:blipFill>
          <p:spPr>
            <a:xfrm>
              <a:off x="5240021" y="3221424"/>
              <a:ext cx="535030" cy="174097"/>
            </a:xfrm>
            <a:prstGeom prst="rect">
              <a:avLst/>
            </a:prstGeom>
          </p:spPr>
        </p:pic>
        <p:pic>
          <p:nvPicPr>
            <p:cNvPr id="5" name="Picture 4"/>
            <p:cNvPicPr>
              <a:picLocks noChangeAspect="1"/>
            </p:cNvPicPr>
            <p:nvPr/>
          </p:nvPicPr>
          <p:blipFill>
            <a:blip r:embed="rId4"/>
            <a:stretch>
              <a:fillRect/>
            </a:stretch>
          </p:blipFill>
          <p:spPr>
            <a:xfrm>
              <a:off x="2632023" y="1506459"/>
              <a:ext cx="535030" cy="174097"/>
            </a:xfrm>
            <a:prstGeom prst="rect">
              <a:avLst/>
            </a:prstGeom>
          </p:spPr>
        </p:pic>
        <p:pic>
          <p:nvPicPr>
            <p:cNvPr id="6" name="Picture 5"/>
            <p:cNvPicPr>
              <a:picLocks noChangeAspect="1"/>
            </p:cNvPicPr>
            <p:nvPr/>
          </p:nvPicPr>
          <p:blipFill>
            <a:blip r:embed="rId4"/>
            <a:stretch>
              <a:fillRect/>
            </a:stretch>
          </p:blipFill>
          <p:spPr>
            <a:xfrm>
              <a:off x="1083057" y="3286775"/>
              <a:ext cx="535030" cy="174097"/>
            </a:xfrm>
            <a:prstGeom prst="rect">
              <a:avLst/>
            </a:prstGeom>
          </p:spPr>
        </p:pic>
        <p:pic>
          <p:nvPicPr>
            <p:cNvPr id="7" name="Picture 6"/>
            <p:cNvPicPr>
              <a:picLocks noChangeAspect="1"/>
            </p:cNvPicPr>
            <p:nvPr/>
          </p:nvPicPr>
          <p:blipFill>
            <a:blip r:embed="rId4"/>
            <a:stretch>
              <a:fillRect/>
            </a:stretch>
          </p:blipFill>
          <p:spPr>
            <a:xfrm>
              <a:off x="2924104" y="4910276"/>
              <a:ext cx="535030" cy="174097"/>
            </a:xfrm>
            <a:prstGeom prst="rect">
              <a:avLst/>
            </a:prstGeom>
          </p:spPr>
        </p:pic>
        <p:pic>
          <p:nvPicPr>
            <p:cNvPr id="8" name="Picture 7"/>
            <p:cNvPicPr>
              <a:picLocks noChangeAspect="1"/>
            </p:cNvPicPr>
            <p:nvPr/>
          </p:nvPicPr>
          <p:blipFill>
            <a:blip r:embed="rId4"/>
            <a:stretch>
              <a:fillRect/>
            </a:stretch>
          </p:blipFill>
          <p:spPr>
            <a:xfrm>
              <a:off x="4962578" y="5283665"/>
              <a:ext cx="535030" cy="174097"/>
            </a:xfrm>
            <a:prstGeom prst="rect">
              <a:avLst/>
            </a:prstGeom>
          </p:spPr>
        </p:pic>
        <p:pic>
          <p:nvPicPr>
            <p:cNvPr id="9" name="Picture 8"/>
            <p:cNvPicPr>
              <a:picLocks noChangeAspect="1"/>
            </p:cNvPicPr>
            <p:nvPr/>
          </p:nvPicPr>
          <p:blipFill>
            <a:blip r:embed="rId4"/>
            <a:stretch>
              <a:fillRect/>
            </a:stretch>
          </p:blipFill>
          <p:spPr>
            <a:xfrm>
              <a:off x="6842754" y="1665996"/>
              <a:ext cx="535030" cy="174097"/>
            </a:xfrm>
            <a:prstGeom prst="rect">
              <a:avLst/>
            </a:prstGeom>
          </p:spPr>
        </p:pic>
        <p:pic>
          <p:nvPicPr>
            <p:cNvPr id="10" name="Picture 9"/>
            <p:cNvPicPr>
              <a:picLocks noChangeAspect="1"/>
            </p:cNvPicPr>
            <p:nvPr/>
          </p:nvPicPr>
          <p:blipFill>
            <a:blip r:embed="rId4"/>
            <a:stretch>
              <a:fillRect/>
            </a:stretch>
          </p:blipFill>
          <p:spPr>
            <a:xfrm>
              <a:off x="9749893" y="2566389"/>
              <a:ext cx="535030" cy="174097"/>
            </a:xfrm>
            <a:prstGeom prst="rect">
              <a:avLst/>
            </a:prstGeom>
          </p:spPr>
        </p:pic>
        <p:pic>
          <p:nvPicPr>
            <p:cNvPr id="11" name="Picture 10"/>
            <p:cNvPicPr>
              <a:picLocks noChangeAspect="1"/>
            </p:cNvPicPr>
            <p:nvPr/>
          </p:nvPicPr>
          <p:blipFill>
            <a:blip r:embed="rId4"/>
            <a:stretch>
              <a:fillRect/>
            </a:stretch>
          </p:blipFill>
          <p:spPr>
            <a:xfrm>
              <a:off x="9043324" y="3918072"/>
              <a:ext cx="535030" cy="174097"/>
            </a:xfrm>
            <a:prstGeom prst="rect">
              <a:avLst/>
            </a:prstGeom>
          </p:spPr>
        </p:pic>
        <p:pic>
          <p:nvPicPr>
            <p:cNvPr id="12" name="Picture 11"/>
            <p:cNvPicPr>
              <a:picLocks noChangeAspect="1"/>
            </p:cNvPicPr>
            <p:nvPr/>
          </p:nvPicPr>
          <p:blipFill>
            <a:blip r:embed="rId4"/>
            <a:stretch>
              <a:fillRect/>
            </a:stretch>
          </p:blipFill>
          <p:spPr>
            <a:xfrm>
              <a:off x="6718286" y="3607955"/>
              <a:ext cx="535030" cy="174097"/>
            </a:xfrm>
            <a:prstGeom prst="rect">
              <a:avLst/>
            </a:prstGeom>
          </p:spPr>
        </p:pic>
        <p:pic>
          <p:nvPicPr>
            <p:cNvPr id="13" name="Picture 12"/>
            <p:cNvPicPr>
              <a:picLocks noChangeAspect="1"/>
            </p:cNvPicPr>
            <p:nvPr/>
          </p:nvPicPr>
          <p:blipFill>
            <a:blip r:embed="rId4"/>
            <a:stretch>
              <a:fillRect/>
            </a:stretch>
          </p:blipFill>
          <p:spPr>
            <a:xfrm>
              <a:off x="7699893" y="5518494"/>
              <a:ext cx="535030" cy="174097"/>
            </a:xfrm>
            <a:prstGeom prst="rect">
              <a:avLst/>
            </a:prstGeom>
          </p:spPr>
        </p:pic>
        <p:pic>
          <p:nvPicPr>
            <p:cNvPr id="14" name="Picture 13"/>
            <p:cNvPicPr>
              <a:picLocks noChangeAspect="1"/>
            </p:cNvPicPr>
            <p:nvPr/>
          </p:nvPicPr>
          <p:blipFill>
            <a:blip r:embed="rId4"/>
            <a:stretch>
              <a:fillRect/>
            </a:stretch>
          </p:blipFill>
          <p:spPr>
            <a:xfrm>
              <a:off x="5343793" y="536643"/>
              <a:ext cx="535030" cy="174097"/>
            </a:xfrm>
            <a:prstGeom prst="rect">
              <a:avLst/>
            </a:prstGeom>
          </p:spPr>
        </p:pic>
        <p:sp>
          <p:nvSpPr>
            <p:cNvPr id="15" name="Down Arrow 14"/>
            <p:cNvSpPr/>
            <p:nvPr/>
          </p:nvSpPr>
          <p:spPr>
            <a:xfrm>
              <a:off x="9882101" y="1518832"/>
              <a:ext cx="221672" cy="435258"/>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p:cNvPicPr>
              <a:picLocks noChangeAspect="1"/>
            </p:cNvPicPr>
            <p:nvPr/>
          </p:nvPicPr>
          <p:blipFill>
            <a:blip r:embed="rId5"/>
            <a:stretch>
              <a:fillRect/>
            </a:stretch>
          </p:blipFill>
          <p:spPr>
            <a:xfrm>
              <a:off x="9749893" y="2819388"/>
              <a:ext cx="537326" cy="176435"/>
            </a:xfrm>
            <a:prstGeom prst="rect">
              <a:avLst/>
            </a:prstGeom>
          </p:spPr>
        </p:pic>
        <p:pic>
          <p:nvPicPr>
            <p:cNvPr id="58" name="Picture 57"/>
            <p:cNvPicPr>
              <a:picLocks noChangeAspect="1"/>
            </p:cNvPicPr>
            <p:nvPr/>
          </p:nvPicPr>
          <p:blipFill>
            <a:blip r:embed="rId5"/>
            <a:stretch>
              <a:fillRect/>
            </a:stretch>
          </p:blipFill>
          <p:spPr>
            <a:xfrm>
              <a:off x="5340173" y="737494"/>
              <a:ext cx="537326" cy="176435"/>
            </a:xfrm>
            <a:prstGeom prst="rect">
              <a:avLst/>
            </a:prstGeom>
          </p:spPr>
        </p:pic>
        <p:pic>
          <p:nvPicPr>
            <p:cNvPr id="59" name="Picture 58"/>
            <p:cNvPicPr>
              <a:picLocks noChangeAspect="1"/>
            </p:cNvPicPr>
            <p:nvPr/>
          </p:nvPicPr>
          <p:blipFill>
            <a:blip r:embed="rId5"/>
            <a:stretch>
              <a:fillRect/>
            </a:stretch>
          </p:blipFill>
          <p:spPr>
            <a:xfrm>
              <a:off x="6840794" y="1867218"/>
              <a:ext cx="537326" cy="176435"/>
            </a:xfrm>
            <a:prstGeom prst="rect">
              <a:avLst/>
            </a:prstGeom>
          </p:spPr>
        </p:pic>
        <p:pic>
          <p:nvPicPr>
            <p:cNvPr id="60" name="Picture 59"/>
            <p:cNvPicPr>
              <a:picLocks noChangeAspect="1"/>
            </p:cNvPicPr>
            <p:nvPr/>
          </p:nvPicPr>
          <p:blipFill>
            <a:blip r:embed="rId5"/>
            <a:stretch>
              <a:fillRect/>
            </a:stretch>
          </p:blipFill>
          <p:spPr>
            <a:xfrm>
              <a:off x="2627627" y="1705027"/>
              <a:ext cx="537326" cy="176435"/>
            </a:xfrm>
            <a:prstGeom prst="rect">
              <a:avLst/>
            </a:prstGeom>
          </p:spPr>
        </p:pic>
        <p:pic>
          <p:nvPicPr>
            <p:cNvPr id="61" name="Picture 60"/>
            <p:cNvPicPr>
              <a:picLocks noChangeAspect="1"/>
            </p:cNvPicPr>
            <p:nvPr/>
          </p:nvPicPr>
          <p:blipFill>
            <a:blip r:embed="rId5"/>
            <a:stretch>
              <a:fillRect/>
            </a:stretch>
          </p:blipFill>
          <p:spPr>
            <a:xfrm>
              <a:off x="1075804" y="3512115"/>
              <a:ext cx="537326" cy="176435"/>
            </a:xfrm>
            <a:prstGeom prst="rect">
              <a:avLst/>
            </a:prstGeom>
          </p:spPr>
        </p:pic>
        <p:pic>
          <p:nvPicPr>
            <p:cNvPr id="62" name="Picture 61"/>
            <p:cNvPicPr>
              <a:picLocks noChangeAspect="1"/>
            </p:cNvPicPr>
            <p:nvPr/>
          </p:nvPicPr>
          <p:blipFill>
            <a:blip r:embed="rId5"/>
            <a:stretch>
              <a:fillRect/>
            </a:stretch>
          </p:blipFill>
          <p:spPr>
            <a:xfrm>
              <a:off x="2918812" y="5138394"/>
              <a:ext cx="537326" cy="176435"/>
            </a:xfrm>
            <a:prstGeom prst="rect">
              <a:avLst/>
            </a:prstGeom>
          </p:spPr>
        </p:pic>
        <p:pic>
          <p:nvPicPr>
            <p:cNvPr id="63" name="Picture 62"/>
            <p:cNvPicPr>
              <a:picLocks noChangeAspect="1"/>
            </p:cNvPicPr>
            <p:nvPr/>
          </p:nvPicPr>
          <p:blipFill>
            <a:blip r:embed="rId5"/>
            <a:stretch>
              <a:fillRect/>
            </a:stretch>
          </p:blipFill>
          <p:spPr>
            <a:xfrm>
              <a:off x="4948495" y="5508096"/>
              <a:ext cx="537326" cy="176435"/>
            </a:xfrm>
            <a:prstGeom prst="rect">
              <a:avLst/>
            </a:prstGeom>
          </p:spPr>
        </p:pic>
        <p:pic>
          <p:nvPicPr>
            <p:cNvPr id="64" name="Picture 63"/>
            <p:cNvPicPr>
              <a:picLocks noChangeAspect="1"/>
            </p:cNvPicPr>
            <p:nvPr/>
          </p:nvPicPr>
          <p:blipFill>
            <a:blip r:embed="rId5"/>
            <a:stretch>
              <a:fillRect/>
            </a:stretch>
          </p:blipFill>
          <p:spPr>
            <a:xfrm>
              <a:off x="5228702" y="3424587"/>
              <a:ext cx="537326" cy="176435"/>
            </a:xfrm>
            <a:prstGeom prst="rect">
              <a:avLst/>
            </a:prstGeom>
          </p:spPr>
        </p:pic>
        <p:pic>
          <p:nvPicPr>
            <p:cNvPr id="65" name="Picture 64"/>
            <p:cNvPicPr>
              <a:picLocks noChangeAspect="1"/>
            </p:cNvPicPr>
            <p:nvPr/>
          </p:nvPicPr>
          <p:blipFill>
            <a:blip r:embed="rId5"/>
            <a:stretch>
              <a:fillRect/>
            </a:stretch>
          </p:blipFill>
          <p:spPr>
            <a:xfrm>
              <a:off x="6717138" y="3816121"/>
              <a:ext cx="537326" cy="176435"/>
            </a:xfrm>
            <a:prstGeom prst="rect">
              <a:avLst/>
            </a:prstGeom>
          </p:spPr>
        </p:pic>
        <p:pic>
          <p:nvPicPr>
            <p:cNvPr id="66" name="Picture 65"/>
            <p:cNvPicPr>
              <a:picLocks noChangeAspect="1"/>
            </p:cNvPicPr>
            <p:nvPr/>
          </p:nvPicPr>
          <p:blipFill>
            <a:blip r:embed="rId5"/>
            <a:stretch>
              <a:fillRect/>
            </a:stretch>
          </p:blipFill>
          <p:spPr>
            <a:xfrm>
              <a:off x="7711657" y="5727573"/>
              <a:ext cx="537326" cy="176435"/>
            </a:xfrm>
            <a:prstGeom prst="rect">
              <a:avLst/>
            </a:prstGeom>
          </p:spPr>
        </p:pic>
        <p:pic>
          <p:nvPicPr>
            <p:cNvPr id="67" name="Picture 66"/>
            <p:cNvPicPr>
              <a:picLocks noChangeAspect="1"/>
            </p:cNvPicPr>
            <p:nvPr/>
          </p:nvPicPr>
          <p:blipFill>
            <a:blip r:embed="rId5"/>
            <a:stretch>
              <a:fillRect/>
            </a:stretch>
          </p:blipFill>
          <p:spPr>
            <a:xfrm>
              <a:off x="9050020" y="4122072"/>
              <a:ext cx="537326" cy="176435"/>
            </a:xfrm>
            <a:prstGeom prst="rect">
              <a:avLst/>
            </a:prstGeom>
          </p:spPr>
        </p:pic>
      </p:grpSp>
    </p:spTree>
    <p:extLst>
      <p:ext uri="{BB962C8B-B14F-4D97-AF65-F5344CB8AC3E}">
        <p14:creationId xmlns:p14="http://schemas.microsoft.com/office/powerpoint/2010/main" val="621996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Group 90"/>
          <p:cNvGrpSpPr/>
          <p:nvPr/>
        </p:nvGrpSpPr>
        <p:grpSpPr>
          <a:xfrm>
            <a:off x="1075804" y="525310"/>
            <a:ext cx="9211543" cy="6020503"/>
            <a:chOff x="1075804" y="525310"/>
            <a:chExt cx="9211543" cy="6020503"/>
          </a:xfrm>
        </p:grpSpPr>
        <p:grpSp>
          <p:nvGrpSpPr>
            <p:cNvPr id="3" name="Group 2"/>
            <p:cNvGrpSpPr/>
            <p:nvPr/>
          </p:nvGrpSpPr>
          <p:grpSpPr>
            <a:xfrm>
              <a:off x="1089195" y="525310"/>
              <a:ext cx="9195728" cy="6020503"/>
              <a:chOff x="1089195" y="525310"/>
              <a:chExt cx="9195728" cy="6020503"/>
            </a:xfrm>
          </p:grpSpPr>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850" y="2062479"/>
                <a:ext cx="692727" cy="692727"/>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6487" y="4191461"/>
                <a:ext cx="692727" cy="692727"/>
              </a:xfrm>
              <a:prstGeom prst="rect">
                <a:avLst/>
              </a:prstGeom>
            </p:spPr>
          </p:pic>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0378" y="3136206"/>
                <a:ext cx="692727" cy="692727"/>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7724" y="4581698"/>
                <a:ext cx="692727" cy="692727"/>
              </a:xfrm>
              <a:prstGeom prst="rect">
                <a:avLst/>
              </a:prstGeom>
            </p:spPr>
          </p:pic>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4088" y="1547553"/>
                <a:ext cx="692727" cy="692727"/>
              </a:xfrm>
              <a:prstGeom prst="rect">
                <a:avLst/>
              </a:prstGeom>
            </p:spPr>
          </p:pic>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2443" y="3706318"/>
                <a:ext cx="692727" cy="692727"/>
              </a:xfrm>
              <a:prstGeom prst="rect">
                <a:avLst/>
              </a:prstGeom>
            </p:spPr>
          </p:pic>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6160" y="1316644"/>
                <a:ext cx="692727" cy="692727"/>
              </a:xfrm>
              <a:prstGeom prst="rect">
                <a:avLst/>
              </a:prstGeom>
            </p:spPr>
          </p:pic>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3324" y="2408843"/>
                <a:ext cx="692727" cy="692727"/>
              </a:xfrm>
              <a:prstGeom prst="rect">
                <a:avLst/>
              </a:prstGeom>
            </p:spPr>
          </p:pic>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31360" y="3120041"/>
                <a:ext cx="692727" cy="692727"/>
              </a:xfrm>
              <a:prstGeom prst="rect">
                <a:avLst/>
              </a:prstGeom>
            </p:spPr>
          </p:pic>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813" y="2907606"/>
                <a:ext cx="692727" cy="692727"/>
              </a:xfrm>
              <a:prstGeom prst="rect">
                <a:avLst/>
              </a:prstGeom>
            </p:spPr>
          </p:pic>
          <p:cxnSp>
            <p:nvCxnSpPr>
              <p:cNvPr id="37" name="Straight Connector 36"/>
              <p:cNvCxnSpPr/>
              <p:nvPr/>
            </p:nvCxnSpPr>
            <p:spPr>
              <a:xfrm>
                <a:off x="5750560" y="2207952"/>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785360" y="3750881"/>
                <a:ext cx="601287" cy="830817"/>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556921" y="4707312"/>
                <a:ext cx="1228439" cy="301568"/>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8974973" y="3098336"/>
                <a:ext cx="324200" cy="61745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081520" y="3423453"/>
                <a:ext cx="1236746" cy="768008"/>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880193" y="2571401"/>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181630" y="3593406"/>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34" idx="1"/>
              </p:cNvCxnSpPr>
              <p:nvPr/>
            </p:nvCxnSpPr>
            <p:spPr>
              <a:xfrm>
                <a:off x="8117840" y="1821872"/>
                <a:ext cx="925484" cy="933335"/>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8" idx="3"/>
              </p:cNvCxnSpPr>
              <p:nvPr/>
            </p:nvCxnSpPr>
            <p:spPr>
              <a:xfrm flipV="1">
                <a:off x="3529214" y="3706319"/>
                <a:ext cx="986212" cy="831506"/>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40647" y="3568228"/>
                <a:ext cx="1024544" cy="144065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581669" y="1901304"/>
                <a:ext cx="804948" cy="1826493"/>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2336800" y="2492198"/>
                <a:ext cx="791093" cy="746531"/>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31" idx="1"/>
              </p:cNvCxnSpPr>
              <p:nvPr/>
            </p:nvCxnSpPr>
            <p:spPr>
              <a:xfrm flipV="1">
                <a:off x="3870956" y="1893917"/>
                <a:ext cx="1353132" cy="402696"/>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33" idx="1"/>
              </p:cNvCxnSpPr>
              <p:nvPr/>
            </p:nvCxnSpPr>
            <p:spPr>
              <a:xfrm flipV="1">
                <a:off x="5876175" y="1663008"/>
                <a:ext cx="1499985" cy="42019"/>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7166" y="5274425"/>
                <a:ext cx="692727" cy="692727"/>
              </a:xfrm>
              <a:prstGeom prst="rect">
                <a:avLst/>
              </a:prstGeom>
            </p:spPr>
          </p:pic>
          <p:cxnSp>
            <p:nvCxnSpPr>
              <p:cNvPr id="52" name="Straight Connector 51"/>
              <p:cNvCxnSpPr/>
              <p:nvPr/>
            </p:nvCxnSpPr>
            <p:spPr>
              <a:xfrm>
                <a:off x="5515957" y="5056898"/>
                <a:ext cx="1491209" cy="72091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7718365" y="4312457"/>
                <a:ext cx="862217" cy="1195639"/>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833639" y="1657453"/>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736051" y="2532697"/>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9043324" y="3915853"/>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7699893" y="5508096"/>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949651" y="5258951"/>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908414" y="4884188"/>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089195" y="3274740"/>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2633978" y="1479178"/>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327303" y="525310"/>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228710" y="3196929"/>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6719688" y="3582309"/>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05692" y="2616656"/>
                <a:ext cx="513772" cy="513772"/>
              </a:xfrm>
              <a:prstGeom prst="rect">
                <a:avLst/>
              </a:prstGeom>
            </p:spPr>
          </p:pic>
          <p:pic>
            <p:nvPicPr>
              <p:cNvPr id="66" name="Pictur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7373" y="4760653"/>
                <a:ext cx="513772" cy="513772"/>
              </a:xfrm>
              <a:prstGeom prst="rect">
                <a:avLst/>
              </a:prstGeom>
            </p:spPr>
          </p:pic>
          <p:pic>
            <p:nvPicPr>
              <p:cNvPr id="67" name="Picture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36051" y="2039727"/>
                <a:ext cx="513772" cy="513772"/>
              </a:xfrm>
              <a:prstGeom prst="rect">
                <a:avLst/>
              </a:prstGeom>
            </p:spPr>
          </p:pic>
        </p:grpSp>
        <p:pic>
          <p:nvPicPr>
            <p:cNvPr id="4" name="Picture 3"/>
            <p:cNvPicPr>
              <a:picLocks noChangeAspect="1"/>
            </p:cNvPicPr>
            <p:nvPr/>
          </p:nvPicPr>
          <p:blipFill>
            <a:blip r:embed="rId4"/>
            <a:stretch>
              <a:fillRect/>
            </a:stretch>
          </p:blipFill>
          <p:spPr>
            <a:xfrm>
              <a:off x="5240021" y="3221424"/>
              <a:ext cx="535030" cy="174097"/>
            </a:xfrm>
            <a:prstGeom prst="rect">
              <a:avLst/>
            </a:prstGeom>
          </p:spPr>
        </p:pic>
        <p:pic>
          <p:nvPicPr>
            <p:cNvPr id="5" name="Picture 4"/>
            <p:cNvPicPr>
              <a:picLocks noChangeAspect="1"/>
            </p:cNvPicPr>
            <p:nvPr/>
          </p:nvPicPr>
          <p:blipFill>
            <a:blip r:embed="rId4"/>
            <a:stretch>
              <a:fillRect/>
            </a:stretch>
          </p:blipFill>
          <p:spPr>
            <a:xfrm>
              <a:off x="2632023" y="1506459"/>
              <a:ext cx="535030" cy="174097"/>
            </a:xfrm>
            <a:prstGeom prst="rect">
              <a:avLst/>
            </a:prstGeom>
          </p:spPr>
        </p:pic>
        <p:pic>
          <p:nvPicPr>
            <p:cNvPr id="6" name="Picture 5"/>
            <p:cNvPicPr>
              <a:picLocks noChangeAspect="1"/>
            </p:cNvPicPr>
            <p:nvPr/>
          </p:nvPicPr>
          <p:blipFill>
            <a:blip r:embed="rId4"/>
            <a:stretch>
              <a:fillRect/>
            </a:stretch>
          </p:blipFill>
          <p:spPr>
            <a:xfrm>
              <a:off x="1083057" y="3286775"/>
              <a:ext cx="535030" cy="174097"/>
            </a:xfrm>
            <a:prstGeom prst="rect">
              <a:avLst/>
            </a:prstGeom>
          </p:spPr>
        </p:pic>
        <p:pic>
          <p:nvPicPr>
            <p:cNvPr id="7" name="Picture 6"/>
            <p:cNvPicPr>
              <a:picLocks noChangeAspect="1"/>
            </p:cNvPicPr>
            <p:nvPr/>
          </p:nvPicPr>
          <p:blipFill>
            <a:blip r:embed="rId4"/>
            <a:stretch>
              <a:fillRect/>
            </a:stretch>
          </p:blipFill>
          <p:spPr>
            <a:xfrm>
              <a:off x="2924104" y="4910276"/>
              <a:ext cx="535030" cy="174097"/>
            </a:xfrm>
            <a:prstGeom prst="rect">
              <a:avLst/>
            </a:prstGeom>
          </p:spPr>
        </p:pic>
        <p:pic>
          <p:nvPicPr>
            <p:cNvPr id="8" name="Picture 7"/>
            <p:cNvPicPr>
              <a:picLocks noChangeAspect="1"/>
            </p:cNvPicPr>
            <p:nvPr/>
          </p:nvPicPr>
          <p:blipFill>
            <a:blip r:embed="rId4"/>
            <a:stretch>
              <a:fillRect/>
            </a:stretch>
          </p:blipFill>
          <p:spPr>
            <a:xfrm>
              <a:off x="4962578" y="5283665"/>
              <a:ext cx="535030" cy="174097"/>
            </a:xfrm>
            <a:prstGeom prst="rect">
              <a:avLst/>
            </a:prstGeom>
          </p:spPr>
        </p:pic>
        <p:pic>
          <p:nvPicPr>
            <p:cNvPr id="9" name="Picture 8"/>
            <p:cNvPicPr>
              <a:picLocks noChangeAspect="1"/>
            </p:cNvPicPr>
            <p:nvPr/>
          </p:nvPicPr>
          <p:blipFill>
            <a:blip r:embed="rId4"/>
            <a:stretch>
              <a:fillRect/>
            </a:stretch>
          </p:blipFill>
          <p:spPr>
            <a:xfrm>
              <a:off x="6842754" y="1665996"/>
              <a:ext cx="535030" cy="174097"/>
            </a:xfrm>
            <a:prstGeom prst="rect">
              <a:avLst/>
            </a:prstGeom>
          </p:spPr>
        </p:pic>
        <p:pic>
          <p:nvPicPr>
            <p:cNvPr id="10" name="Picture 9"/>
            <p:cNvPicPr>
              <a:picLocks noChangeAspect="1"/>
            </p:cNvPicPr>
            <p:nvPr/>
          </p:nvPicPr>
          <p:blipFill>
            <a:blip r:embed="rId4"/>
            <a:stretch>
              <a:fillRect/>
            </a:stretch>
          </p:blipFill>
          <p:spPr>
            <a:xfrm>
              <a:off x="9749893" y="2566389"/>
              <a:ext cx="535030" cy="174097"/>
            </a:xfrm>
            <a:prstGeom prst="rect">
              <a:avLst/>
            </a:prstGeom>
          </p:spPr>
        </p:pic>
        <p:pic>
          <p:nvPicPr>
            <p:cNvPr id="11" name="Picture 10"/>
            <p:cNvPicPr>
              <a:picLocks noChangeAspect="1"/>
            </p:cNvPicPr>
            <p:nvPr/>
          </p:nvPicPr>
          <p:blipFill>
            <a:blip r:embed="rId4"/>
            <a:stretch>
              <a:fillRect/>
            </a:stretch>
          </p:blipFill>
          <p:spPr>
            <a:xfrm>
              <a:off x="9043324" y="3918072"/>
              <a:ext cx="535030" cy="174097"/>
            </a:xfrm>
            <a:prstGeom prst="rect">
              <a:avLst/>
            </a:prstGeom>
          </p:spPr>
        </p:pic>
        <p:pic>
          <p:nvPicPr>
            <p:cNvPr id="12" name="Picture 11"/>
            <p:cNvPicPr>
              <a:picLocks noChangeAspect="1"/>
            </p:cNvPicPr>
            <p:nvPr/>
          </p:nvPicPr>
          <p:blipFill>
            <a:blip r:embed="rId4"/>
            <a:stretch>
              <a:fillRect/>
            </a:stretch>
          </p:blipFill>
          <p:spPr>
            <a:xfrm>
              <a:off x="6718286" y="3607955"/>
              <a:ext cx="535030" cy="174097"/>
            </a:xfrm>
            <a:prstGeom prst="rect">
              <a:avLst/>
            </a:prstGeom>
          </p:spPr>
        </p:pic>
        <p:pic>
          <p:nvPicPr>
            <p:cNvPr id="13" name="Picture 12"/>
            <p:cNvPicPr>
              <a:picLocks noChangeAspect="1"/>
            </p:cNvPicPr>
            <p:nvPr/>
          </p:nvPicPr>
          <p:blipFill>
            <a:blip r:embed="rId4"/>
            <a:stretch>
              <a:fillRect/>
            </a:stretch>
          </p:blipFill>
          <p:spPr>
            <a:xfrm>
              <a:off x="7699893" y="5518494"/>
              <a:ext cx="535030" cy="174097"/>
            </a:xfrm>
            <a:prstGeom prst="rect">
              <a:avLst/>
            </a:prstGeom>
          </p:spPr>
        </p:pic>
        <p:pic>
          <p:nvPicPr>
            <p:cNvPr id="14" name="Picture 13"/>
            <p:cNvPicPr>
              <a:picLocks noChangeAspect="1"/>
            </p:cNvPicPr>
            <p:nvPr/>
          </p:nvPicPr>
          <p:blipFill>
            <a:blip r:embed="rId4"/>
            <a:stretch>
              <a:fillRect/>
            </a:stretch>
          </p:blipFill>
          <p:spPr>
            <a:xfrm>
              <a:off x="5343793" y="536643"/>
              <a:ext cx="535030" cy="174097"/>
            </a:xfrm>
            <a:prstGeom prst="rect">
              <a:avLst/>
            </a:prstGeom>
          </p:spPr>
        </p:pic>
        <p:pic>
          <p:nvPicPr>
            <p:cNvPr id="16" name="Picture 15"/>
            <p:cNvPicPr>
              <a:picLocks noChangeAspect="1"/>
            </p:cNvPicPr>
            <p:nvPr/>
          </p:nvPicPr>
          <p:blipFill>
            <a:blip r:embed="rId5"/>
            <a:stretch>
              <a:fillRect/>
            </a:stretch>
          </p:blipFill>
          <p:spPr>
            <a:xfrm>
              <a:off x="9749893" y="2819388"/>
              <a:ext cx="537326" cy="176435"/>
            </a:xfrm>
            <a:prstGeom prst="rect">
              <a:avLst/>
            </a:prstGeom>
          </p:spPr>
        </p:pic>
        <p:pic>
          <p:nvPicPr>
            <p:cNvPr id="17" name="Picture 16"/>
            <p:cNvPicPr>
              <a:picLocks noChangeAspect="1"/>
            </p:cNvPicPr>
            <p:nvPr/>
          </p:nvPicPr>
          <p:blipFill>
            <a:blip r:embed="rId5"/>
            <a:stretch>
              <a:fillRect/>
            </a:stretch>
          </p:blipFill>
          <p:spPr>
            <a:xfrm>
              <a:off x="5340173" y="737494"/>
              <a:ext cx="537326" cy="176435"/>
            </a:xfrm>
            <a:prstGeom prst="rect">
              <a:avLst/>
            </a:prstGeom>
          </p:spPr>
        </p:pic>
        <p:pic>
          <p:nvPicPr>
            <p:cNvPr id="18" name="Picture 17"/>
            <p:cNvPicPr>
              <a:picLocks noChangeAspect="1"/>
            </p:cNvPicPr>
            <p:nvPr/>
          </p:nvPicPr>
          <p:blipFill>
            <a:blip r:embed="rId5"/>
            <a:stretch>
              <a:fillRect/>
            </a:stretch>
          </p:blipFill>
          <p:spPr>
            <a:xfrm>
              <a:off x="6840794" y="1867218"/>
              <a:ext cx="537326" cy="176435"/>
            </a:xfrm>
            <a:prstGeom prst="rect">
              <a:avLst/>
            </a:prstGeom>
          </p:spPr>
        </p:pic>
        <p:pic>
          <p:nvPicPr>
            <p:cNvPr id="19" name="Picture 18"/>
            <p:cNvPicPr>
              <a:picLocks noChangeAspect="1"/>
            </p:cNvPicPr>
            <p:nvPr/>
          </p:nvPicPr>
          <p:blipFill>
            <a:blip r:embed="rId5"/>
            <a:stretch>
              <a:fillRect/>
            </a:stretch>
          </p:blipFill>
          <p:spPr>
            <a:xfrm>
              <a:off x="2627627" y="1705027"/>
              <a:ext cx="537326" cy="176435"/>
            </a:xfrm>
            <a:prstGeom prst="rect">
              <a:avLst/>
            </a:prstGeom>
          </p:spPr>
        </p:pic>
        <p:pic>
          <p:nvPicPr>
            <p:cNvPr id="20" name="Picture 19"/>
            <p:cNvPicPr>
              <a:picLocks noChangeAspect="1"/>
            </p:cNvPicPr>
            <p:nvPr/>
          </p:nvPicPr>
          <p:blipFill>
            <a:blip r:embed="rId5"/>
            <a:stretch>
              <a:fillRect/>
            </a:stretch>
          </p:blipFill>
          <p:spPr>
            <a:xfrm>
              <a:off x="1075804" y="3512115"/>
              <a:ext cx="537326" cy="176435"/>
            </a:xfrm>
            <a:prstGeom prst="rect">
              <a:avLst/>
            </a:prstGeom>
          </p:spPr>
        </p:pic>
        <p:pic>
          <p:nvPicPr>
            <p:cNvPr id="21" name="Picture 20"/>
            <p:cNvPicPr>
              <a:picLocks noChangeAspect="1"/>
            </p:cNvPicPr>
            <p:nvPr/>
          </p:nvPicPr>
          <p:blipFill>
            <a:blip r:embed="rId5"/>
            <a:stretch>
              <a:fillRect/>
            </a:stretch>
          </p:blipFill>
          <p:spPr>
            <a:xfrm>
              <a:off x="2918812" y="5138394"/>
              <a:ext cx="537326" cy="176435"/>
            </a:xfrm>
            <a:prstGeom prst="rect">
              <a:avLst/>
            </a:prstGeom>
          </p:spPr>
        </p:pic>
        <p:pic>
          <p:nvPicPr>
            <p:cNvPr id="22" name="Picture 21"/>
            <p:cNvPicPr>
              <a:picLocks noChangeAspect="1"/>
            </p:cNvPicPr>
            <p:nvPr/>
          </p:nvPicPr>
          <p:blipFill>
            <a:blip r:embed="rId5"/>
            <a:stretch>
              <a:fillRect/>
            </a:stretch>
          </p:blipFill>
          <p:spPr>
            <a:xfrm>
              <a:off x="4948495" y="5508096"/>
              <a:ext cx="537326" cy="176435"/>
            </a:xfrm>
            <a:prstGeom prst="rect">
              <a:avLst/>
            </a:prstGeom>
          </p:spPr>
        </p:pic>
        <p:pic>
          <p:nvPicPr>
            <p:cNvPr id="23" name="Picture 22"/>
            <p:cNvPicPr>
              <a:picLocks noChangeAspect="1"/>
            </p:cNvPicPr>
            <p:nvPr/>
          </p:nvPicPr>
          <p:blipFill>
            <a:blip r:embed="rId5"/>
            <a:stretch>
              <a:fillRect/>
            </a:stretch>
          </p:blipFill>
          <p:spPr>
            <a:xfrm>
              <a:off x="5228702" y="3424587"/>
              <a:ext cx="537326" cy="176435"/>
            </a:xfrm>
            <a:prstGeom prst="rect">
              <a:avLst/>
            </a:prstGeom>
          </p:spPr>
        </p:pic>
        <p:pic>
          <p:nvPicPr>
            <p:cNvPr id="24" name="Picture 23"/>
            <p:cNvPicPr>
              <a:picLocks noChangeAspect="1"/>
            </p:cNvPicPr>
            <p:nvPr/>
          </p:nvPicPr>
          <p:blipFill>
            <a:blip r:embed="rId5"/>
            <a:stretch>
              <a:fillRect/>
            </a:stretch>
          </p:blipFill>
          <p:spPr>
            <a:xfrm>
              <a:off x="6717138" y="3816121"/>
              <a:ext cx="537326" cy="176435"/>
            </a:xfrm>
            <a:prstGeom prst="rect">
              <a:avLst/>
            </a:prstGeom>
          </p:spPr>
        </p:pic>
        <p:pic>
          <p:nvPicPr>
            <p:cNvPr id="25" name="Picture 24"/>
            <p:cNvPicPr>
              <a:picLocks noChangeAspect="1"/>
            </p:cNvPicPr>
            <p:nvPr/>
          </p:nvPicPr>
          <p:blipFill>
            <a:blip r:embed="rId5"/>
            <a:stretch>
              <a:fillRect/>
            </a:stretch>
          </p:blipFill>
          <p:spPr>
            <a:xfrm>
              <a:off x="7711657" y="5727573"/>
              <a:ext cx="537326" cy="176435"/>
            </a:xfrm>
            <a:prstGeom prst="rect">
              <a:avLst/>
            </a:prstGeom>
          </p:spPr>
        </p:pic>
        <p:pic>
          <p:nvPicPr>
            <p:cNvPr id="26" name="Picture 25"/>
            <p:cNvPicPr>
              <a:picLocks noChangeAspect="1"/>
            </p:cNvPicPr>
            <p:nvPr/>
          </p:nvPicPr>
          <p:blipFill>
            <a:blip r:embed="rId5"/>
            <a:stretch>
              <a:fillRect/>
            </a:stretch>
          </p:blipFill>
          <p:spPr>
            <a:xfrm>
              <a:off x="9050020" y="4122072"/>
              <a:ext cx="537326" cy="176435"/>
            </a:xfrm>
            <a:prstGeom prst="rect">
              <a:avLst/>
            </a:prstGeom>
          </p:spPr>
        </p:pic>
        <p:pic>
          <p:nvPicPr>
            <p:cNvPr id="68" name="Picture 67"/>
            <p:cNvPicPr>
              <a:picLocks noChangeAspect="1"/>
            </p:cNvPicPr>
            <p:nvPr/>
          </p:nvPicPr>
          <p:blipFill>
            <a:blip r:embed="rId6"/>
            <a:stretch>
              <a:fillRect/>
            </a:stretch>
          </p:blipFill>
          <p:spPr>
            <a:xfrm>
              <a:off x="6840794" y="2069299"/>
              <a:ext cx="537454" cy="181908"/>
            </a:xfrm>
            <a:prstGeom prst="rect">
              <a:avLst/>
            </a:prstGeom>
          </p:spPr>
        </p:pic>
        <p:pic>
          <p:nvPicPr>
            <p:cNvPr id="69" name="Picture 68"/>
            <p:cNvPicPr>
              <a:picLocks noChangeAspect="1"/>
            </p:cNvPicPr>
            <p:nvPr/>
          </p:nvPicPr>
          <p:blipFill>
            <a:blip r:embed="rId7"/>
            <a:stretch>
              <a:fillRect/>
            </a:stretch>
          </p:blipFill>
          <p:spPr>
            <a:xfrm>
              <a:off x="9752245" y="3289562"/>
              <a:ext cx="532678" cy="158139"/>
            </a:xfrm>
            <a:prstGeom prst="rect">
              <a:avLst/>
            </a:prstGeom>
          </p:spPr>
        </p:pic>
        <p:pic>
          <p:nvPicPr>
            <p:cNvPr id="71" name="Picture 70"/>
            <p:cNvPicPr>
              <a:picLocks noChangeAspect="1"/>
            </p:cNvPicPr>
            <p:nvPr/>
          </p:nvPicPr>
          <p:blipFill>
            <a:blip r:embed="rId6"/>
            <a:stretch>
              <a:fillRect/>
            </a:stretch>
          </p:blipFill>
          <p:spPr>
            <a:xfrm>
              <a:off x="2633978" y="1926351"/>
              <a:ext cx="537454" cy="181908"/>
            </a:xfrm>
            <a:prstGeom prst="rect">
              <a:avLst/>
            </a:prstGeom>
          </p:spPr>
        </p:pic>
        <p:pic>
          <p:nvPicPr>
            <p:cNvPr id="72" name="Picture 71"/>
            <p:cNvPicPr>
              <a:picLocks noChangeAspect="1"/>
            </p:cNvPicPr>
            <p:nvPr/>
          </p:nvPicPr>
          <p:blipFill>
            <a:blip r:embed="rId6"/>
            <a:stretch>
              <a:fillRect/>
            </a:stretch>
          </p:blipFill>
          <p:spPr>
            <a:xfrm>
              <a:off x="2914123" y="5345505"/>
              <a:ext cx="537454" cy="181908"/>
            </a:xfrm>
            <a:prstGeom prst="rect">
              <a:avLst/>
            </a:prstGeom>
          </p:spPr>
        </p:pic>
        <p:pic>
          <p:nvPicPr>
            <p:cNvPr id="73" name="Picture 72"/>
            <p:cNvPicPr>
              <a:picLocks noChangeAspect="1"/>
            </p:cNvPicPr>
            <p:nvPr/>
          </p:nvPicPr>
          <p:blipFill>
            <a:blip r:embed="rId6"/>
            <a:stretch>
              <a:fillRect/>
            </a:stretch>
          </p:blipFill>
          <p:spPr>
            <a:xfrm>
              <a:off x="4969049" y="5733545"/>
              <a:ext cx="537454" cy="181908"/>
            </a:xfrm>
            <a:prstGeom prst="rect">
              <a:avLst/>
            </a:prstGeom>
          </p:spPr>
        </p:pic>
        <p:pic>
          <p:nvPicPr>
            <p:cNvPr id="74" name="Picture 73"/>
            <p:cNvPicPr>
              <a:picLocks noChangeAspect="1"/>
            </p:cNvPicPr>
            <p:nvPr/>
          </p:nvPicPr>
          <p:blipFill>
            <a:blip r:embed="rId6"/>
            <a:stretch>
              <a:fillRect/>
            </a:stretch>
          </p:blipFill>
          <p:spPr>
            <a:xfrm>
              <a:off x="7698681" y="5961515"/>
              <a:ext cx="537454" cy="181908"/>
            </a:xfrm>
            <a:prstGeom prst="rect">
              <a:avLst/>
            </a:prstGeom>
          </p:spPr>
        </p:pic>
        <p:pic>
          <p:nvPicPr>
            <p:cNvPr id="75" name="Picture 74"/>
            <p:cNvPicPr>
              <a:picLocks noChangeAspect="1"/>
            </p:cNvPicPr>
            <p:nvPr/>
          </p:nvPicPr>
          <p:blipFill>
            <a:blip r:embed="rId6"/>
            <a:stretch>
              <a:fillRect/>
            </a:stretch>
          </p:blipFill>
          <p:spPr>
            <a:xfrm>
              <a:off x="5237597" y="3652785"/>
              <a:ext cx="537454" cy="181908"/>
            </a:xfrm>
            <a:prstGeom prst="rect">
              <a:avLst/>
            </a:prstGeom>
          </p:spPr>
        </p:pic>
        <p:pic>
          <p:nvPicPr>
            <p:cNvPr id="76" name="Picture 75"/>
            <p:cNvPicPr>
              <a:picLocks noChangeAspect="1"/>
            </p:cNvPicPr>
            <p:nvPr/>
          </p:nvPicPr>
          <p:blipFill>
            <a:blip r:embed="rId6"/>
            <a:stretch>
              <a:fillRect/>
            </a:stretch>
          </p:blipFill>
          <p:spPr>
            <a:xfrm>
              <a:off x="6709459" y="4055654"/>
              <a:ext cx="537454" cy="181908"/>
            </a:xfrm>
            <a:prstGeom prst="rect">
              <a:avLst/>
            </a:prstGeom>
          </p:spPr>
        </p:pic>
        <p:pic>
          <p:nvPicPr>
            <p:cNvPr id="77" name="Picture 76"/>
            <p:cNvPicPr>
              <a:picLocks noChangeAspect="1"/>
            </p:cNvPicPr>
            <p:nvPr/>
          </p:nvPicPr>
          <p:blipFill>
            <a:blip r:embed="rId6"/>
            <a:stretch>
              <a:fillRect/>
            </a:stretch>
          </p:blipFill>
          <p:spPr>
            <a:xfrm>
              <a:off x="5324655" y="974652"/>
              <a:ext cx="537454" cy="181908"/>
            </a:xfrm>
            <a:prstGeom prst="rect">
              <a:avLst/>
            </a:prstGeom>
          </p:spPr>
        </p:pic>
        <p:pic>
          <p:nvPicPr>
            <p:cNvPr id="78" name="Picture 77"/>
            <p:cNvPicPr>
              <a:picLocks noChangeAspect="1"/>
            </p:cNvPicPr>
            <p:nvPr/>
          </p:nvPicPr>
          <p:blipFill>
            <a:blip r:embed="rId6"/>
            <a:stretch>
              <a:fillRect/>
            </a:stretch>
          </p:blipFill>
          <p:spPr>
            <a:xfrm>
              <a:off x="9040900" y="4350713"/>
              <a:ext cx="537454" cy="181908"/>
            </a:xfrm>
            <a:prstGeom prst="rect">
              <a:avLst/>
            </a:prstGeom>
          </p:spPr>
        </p:pic>
        <p:pic>
          <p:nvPicPr>
            <p:cNvPr id="79" name="Picture 78"/>
            <p:cNvPicPr>
              <a:picLocks noChangeAspect="1"/>
            </p:cNvPicPr>
            <p:nvPr/>
          </p:nvPicPr>
          <p:blipFill>
            <a:blip r:embed="rId6"/>
            <a:stretch>
              <a:fillRect/>
            </a:stretch>
          </p:blipFill>
          <p:spPr>
            <a:xfrm>
              <a:off x="9749893" y="3035528"/>
              <a:ext cx="537454" cy="181908"/>
            </a:xfrm>
            <a:prstGeom prst="rect">
              <a:avLst/>
            </a:prstGeom>
          </p:spPr>
        </p:pic>
        <p:pic>
          <p:nvPicPr>
            <p:cNvPr id="80" name="Picture 79"/>
            <p:cNvPicPr>
              <a:picLocks noChangeAspect="1"/>
            </p:cNvPicPr>
            <p:nvPr/>
          </p:nvPicPr>
          <p:blipFill>
            <a:blip r:embed="rId6"/>
            <a:stretch>
              <a:fillRect/>
            </a:stretch>
          </p:blipFill>
          <p:spPr>
            <a:xfrm>
              <a:off x="1079213" y="3714614"/>
              <a:ext cx="537454" cy="181908"/>
            </a:xfrm>
            <a:prstGeom prst="rect">
              <a:avLst/>
            </a:prstGeom>
          </p:spPr>
        </p:pic>
        <p:pic>
          <p:nvPicPr>
            <p:cNvPr id="81" name="Picture 80"/>
            <p:cNvPicPr>
              <a:picLocks noChangeAspect="1"/>
            </p:cNvPicPr>
            <p:nvPr/>
          </p:nvPicPr>
          <p:blipFill>
            <a:blip r:embed="rId7"/>
            <a:stretch>
              <a:fillRect/>
            </a:stretch>
          </p:blipFill>
          <p:spPr>
            <a:xfrm>
              <a:off x="1092293" y="3940709"/>
              <a:ext cx="532678" cy="158139"/>
            </a:xfrm>
            <a:prstGeom prst="rect">
              <a:avLst/>
            </a:prstGeom>
          </p:spPr>
        </p:pic>
        <p:pic>
          <p:nvPicPr>
            <p:cNvPr id="82" name="Picture 81"/>
            <p:cNvPicPr>
              <a:picLocks noChangeAspect="1"/>
            </p:cNvPicPr>
            <p:nvPr/>
          </p:nvPicPr>
          <p:blipFill>
            <a:blip r:embed="rId7"/>
            <a:stretch>
              <a:fillRect/>
            </a:stretch>
          </p:blipFill>
          <p:spPr>
            <a:xfrm>
              <a:off x="2639279" y="2151996"/>
              <a:ext cx="532678" cy="158139"/>
            </a:xfrm>
            <a:prstGeom prst="rect">
              <a:avLst/>
            </a:prstGeom>
          </p:spPr>
        </p:pic>
        <p:pic>
          <p:nvPicPr>
            <p:cNvPr id="83" name="Picture 82"/>
            <p:cNvPicPr>
              <a:picLocks noChangeAspect="1"/>
            </p:cNvPicPr>
            <p:nvPr/>
          </p:nvPicPr>
          <p:blipFill>
            <a:blip r:embed="rId7"/>
            <a:stretch>
              <a:fillRect/>
            </a:stretch>
          </p:blipFill>
          <p:spPr>
            <a:xfrm>
              <a:off x="2922293" y="5575961"/>
              <a:ext cx="532678" cy="158139"/>
            </a:xfrm>
            <a:prstGeom prst="rect">
              <a:avLst/>
            </a:prstGeom>
          </p:spPr>
        </p:pic>
        <p:pic>
          <p:nvPicPr>
            <p:cNvPr id="84" name="Picture 83"/>
            <p:cNvPicPr>
              <a:picLocks noChangeAspect="1"/>
            </p:cNvPicPr>
            <p:nvPr/>
          </p:nvPicPr>
          <p:blipFill>
            <a:blip r:embed="rId7"/>
            <a:stretch>
              <a:fillRect/>
            </a:stretch>
          </p:blipFill>
          <p:spPr>
            <a:xfrm>
              <a:off x="4958487" y="5958786"/>
              <a:ext cx="532678" cy="158139"/>
            </a:xfrm>
            <a:prstGeom prst="rect">
              <a:avLst/>
            </a:prstGeom>
          </p:spPr>
        </p:pic>
        <p:pic>
          <p:nvPicPr>
            <p:cNvPr id="85" name="Picture 84"/>
            <p:cNvPicPr>
              <a:picLocks noChangeAspect="1"/>
            </p:cNvPicPr>
            <p:nvPr/>
          </p:nvPicPr>
          <p:blipFill>
            <a:blip r:embed="rId7"/>
            <a:stretch>
              <a:fillRect/>
            </a:stretch>
          </p:blipFill>
          <p:spPr>
            <a:xfrm>
              <a:off x="5239126" y="3876472"/>
              <a:ext cx="532678" cy="158139"/>
            </a:xfrm>
            <a:prstGeom prst="rect">
              <a:avLst/>
            </a:prstGeom>
          </p:spPr>
        </p:pic>
        <p:pic>
          <p:nvPicPr>
            <p:cNvPr id="86" name="Picture 85"/>
            <p:cNvPicPr>
              <a:picLocks noChangeAspect="1"/>
            </p:cNvPicPr>
            <p:nvPr/>
          </p:nvPicPr>
          <p:blipFill>
            <a:blip r:embed="rId7"/>
            <a:stretch>
              <a:fillRect/>
            </a:stretch>
          </p:blipFill>
          <p:spPr>
            <a:xfrm>
              <a:off x="5327043" y="1221131"/>
              <a:ext cx="532678" cy="158139"/>
            </a:xfrm>
            <a:prstGeom prst="rect">
              <a:avLst/>
            </a:prstGeom>
          </p:spPr>
        </p:pic>
        <p:pic>
          <p:nvPicPr>
            <p:cNvPr id="87" name="Picture 86"/>
            <p:cNvPicPr>
              <a:picLocks noChangeAspect="1"/>
            </p:cNvPicPr>
            <p:nvPr/>
          </p:nvPicPr>
          <p:blipFill>
            <a:blip r:embed="rId7"/>
            <a:stretch>
              <a:fillRect/>
            </a:stretch>
          </p:blipFill>
          <p:spPr>
            <a:xfrm>
              <a:off x="6849833" y="2315049"/>
              <a:ext cx="532678" cy="158139"/>
            </a:xfrm>
            <a:prstGeom prst="rect">
              <a:avLst/>
            </a:prstGeom>
          </p:spPr>
        </p:pic>
        <p:pic>
          <p:nvPicPr>
            <p:cNvPr id="88" name="Picture 87"/>
            <p:cNvPicPr>
              <a:picLocks noChangeAspect="1"/>
            </p:cNvPicPr>
            <p:nvPr/>
          </p:nvPicPr>
          <p:blipFill>
            <a:blip r:embed="rId7"/>
            <a:stretch>
              <a:fillRect/>
            </a:stretch>
          </p:blipFill>
          <p:spPr>
            <a:xfrm>
              <a:off x="7711657" y="6199288"/>
              <a:ext cx="532678" cy="158139"/>
            </a:xfrm>
            <a:prstGeom prst="rect">
              <a:avLst/>
            </a:prstGeom>
          </p:spPr>
        </p:pic>
        <p:pic>
          <p:nvPicPr>
            <p:cNvPr id="89" name="Picture 88"/>
            <p:cNvPicPr>
              <a:picLocks noChangeAspect="1"/>
            </p:cNvPicPr>
            <p:nvPr/>
          </p:nvPicPr>
          <p:blipFill>
            <a:blip r:embed="rId7"/>
            <a:stretch>
              <a:fillRect/>
            </a:stretch>
          </p:blipFill>
          <p:spPr>
            <a:xfrm>
              <a:off x="6737094" y="4282134"/>
              <a:ext cx="532678" cy="158139"/>
            </a:xfrm>
            <a:prstGeom prst="rect">
              <a:avLst/>
            </a:prstGeom>
          </p:spPr>
        </p:pic>
        <p:pic>
          <p:nvPicPr>
            <p:cNvPr id="90" name="Picture 89"/>
            <p:cNvPicPr>
              <a:picLocks noChangeAspect="1"/>
            </p:cNvPicPr>
            <p:nvPr/>
          </p:nvPicPr>
          <p:blipFill>
            <a:blip r:embed="rId7"/>
            <a:stretch>
              <a:fillRect/>
            </a:stretch>
          </p:blipFill>
          <p:spPr>
            <a:xfrm>
              <a:off x="9061942" y="4595390"/>
              <a:ext cx="532678" cy="158139"/>
            </a:xfrm>
            <a:prstGeom prst="rect">
              <a:avLst/>
            </a:prstGeom>
          </p:spPr>
        </p:pic>
      </p:grpSp>
    </p:spTree>
    <p:extLst>
      <p:ext uri="{BB962C8B-B14F-4D97-AF65-F5344CB8AC3E}">
        <p14:creationId xmlns:p14="http://schemas.microsoft.com/office/powerpoint/2010/main" val="1076915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93944F-DE95-4146-A5CA-572D91F80350}"/>
              </a:ext>
            </a:extLst>
          </p:cNvPr>
          <p:cNvSpPr>
            <a:spLocks noGrp="1"/>
          </p:cNvSpPr>
          <p:nvPr>
            <p:ph idx="1"/>
          </p:nvPr>
        </p:nvSpPr>
        <p:spPr>
          <a:xfrm>
            <a:off x="394857" y="424878"/>
            <a:ext cx="10515600" cy="5801170"/>
          </a:xfrm>
        </p:spPr>
        <p:txBody>
          <a:bodyPr>
            <a:normAutofit/>
          </a:bodyPr>
          <a:lstStyle/>
          <a:p>
            <a:r>
              <a:rPr lang="en-US" dirty="0"/>
              <a:t>Typically, throughout the day </a:t>
            </a:r>
            <a:r>
              <a:rPr lang="en-US" dirty="0">
                <a:solidFill>
                  <a:srgbClr val="00B0F0"/>
                </a:solidFill>
              </a:rPr>
              <a:t>a </a:t>
            </a:r>
            <a:r>
              <a:rPr lang="en-US" dirty="0" err="1">
                <a:solidFill>
                  <a:srgbClr val="00B0F0"/>
                </a:solidFill>
              </a:rPr>
              <a:t>mempool</a:t>
            </a:r>
            <a:r>
              <a:rPr lang="en-US" dirty="0">
                <a:solidFill>
                  <a:srgbClr val="00B0F0"/>
                </a:solidFill>
              </a:rPr>
              <a:t> can store about 8000 to 10000 transactions </a:t>
            </a:r>
            <a:r>
              <a:rPr lang="en-US" dirty="0"/>
              <a:t>at any given point in time.</a:t>
            </a:r>
          </a:p>
          <a:p>
            <a:endParaRPr lang="en-US" dirty="0"/>
          </a:p>
          <a:p>
            <a:r>
              <a:rPr lang="en-US" dirty="0">
                <a:solidFill>
                  <a:srgbClr val="FF0000"/>
                </a:solidFill>
              </a:rPr>
              <a:t>A block can contain about 2000 transactions </a:t>
            </a:r>
            <a:r>
              <a:rPr lang="en-US" dirty="0"/>
              <a:t>which is limited by the size of the block which is one megabyte, so a block can contain about two thousand transactions depending on the size of the transactions.</a:t>
            </a:r>
          </a:p>
          <a:p>
            <a:endParaRPr lang="en-US" dirty="0"/>
          </a:p>
          <a:p>
            <a:r>
              <a:rPr lang="en-US" dirty="0"/>
              <a:t>At any point of time the miners are mining the blocks, at some time one of the miners will find the valid cryptographic hash and will add the block to the blockchain.</a:t>
            </a:r>
          </a:p>
          <a:p>
            <a:endParaRPr lang="en-US" dirty="0"/>
          </a:p>
          <a:p>
            <a:endParaRPr lang="en-US" dirty="0"/>
          </a:p>
        </p:txBody>
      </p:sp>
    </p:spTree>
    <p:extLst>
      <p:ext uri="{BB962C8B-B14F-4D97-AF65-F5344CB8AC3E}">
        <p14:creationId xmlns:p14="http://schemas.microsoft.com/office/powerpoint/2010/main" val="1576103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358E97-80A7-414B-AF8B-F3E90B2CC9D8}"/>
              </a:ext>
            </a:extLst>
          </p:cNvPr>
          <p:cNvSpPr>
            <a:spLocks noGrp="1"/>
          </p:cNvSpPr>
          <p:nvPr>
            <p:ph idx="1"/>
          </p:nvPr>
        </p:nvSpPr>
        <p:spPr>
          <a:xfrm>
            <a:off x="450274" y="711200"/>
            <a:ext cx="10515600" cy="5465763"/>
          </a:xfrm>
        </p:spPr>
        <p:txBody>
          <a:bodyPr>
            <a:normAutofit/>
          </a:bodyPr>
          <a:lstStyle/>
          <a:p>
            <a:r>
              <a:rPr lang="en-US" dirty="0">
                <a:solidFill>
                  <a:srgbClr val="FF0000"/>
                </a:solidFill>
              </a:rPr>
              <a:t>While the miners were mining the block in the process, they had already selected the transactions to be added to the block</a:t>
            </a:r>
            <a:r>
              <a:rPr lang="en-US" dirty="0"/>
              <a:t>, so they have the block configuration even before they have successfully mined the block. </a:t>
            </a:r>
          </a:p>
          <a:p>
            <a:endParaRPr lang="en-US" dirty="0"/>
          </a:p>
          <a:p>
            <a:r>
              <a:rPr lang="en-US" dirty="0">
                <a:solidFill>
                  <a:srgbClr val="00B0F0"/>
                </a:solidFill>
              </a:rPr>
              <a:t>When the block has been mined, then it's time to take these transactions out of the </a:t>
            </a:r>
            <a:r>
              <a:rPr lang="en-US" dirty="0" err="1">
                <a:solidFill>
                  <a:srgbClr val="00B0F0"/>
                </a:solidFill>
              </a:rPr>
              <a:t>mempool</a:t>
            </a:r>
            <a:r>
              <a:rPr lang="en-US" dirty="0"/>
              <a:t> because they're already in the block , then that block gets relayed across the network for checking.</a:t>
            </a:r>
          </a:p>
          <a:p>
            <a:r>
              <a:rPr lang="en-US" dirty="0"/>
              <a:t>As long as the block passes the checks and become a member in the network, </a:t>
            </a:r>
            <a:r>
              <a:rPr lang="en-US" dirty="0">
                <a:solidFill>
                  <a:srgbClr val="FF0000"/>
                </a:solidFill>
              </a:rPr>
              <a:t>then other miners can remove the same transactions from their </a:t>
            </a:r>
            <a:r>
              <a:rPr lang="en-US" dirty="0" err="1">
                <a:solidFill>
                  <a:srgbClr val="FF0000"/>
                </a:solidFill>
              </a:rPr>
              <a:t>mempools</a:t>
            </a:r>
            <a:r>
              <a:rPr lang="en-US" dirty="0"/>
              <a:t>.</a:t>
            </a:r>
          </a:p>
          <a:p>
            <a:endParaRPr lang="en-US" dirty="0"/>
          </a:p>
        </p:txBody>
      </p:sp>
    </p:spTree>
    <p:extLst>
      <p:ext uri="{BB962C8B-B14F-4D97-AF65-F5344CB8AC3E}">
        <p14:creationId xmlns:p14="http://schemas.microsoft.com/office/powerpoint/2010/main" val="1537904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89195" y="525310"/>
            <a:ext cx="9195728" cy="6020503"/>
            <a:chOff x="1089195" y="525310"/>
            <a:chExt cx="9195728" cy="6020503"/>
          </a:xfrm>
        </p:grpSpPr>
        <p:pic>
          <p:nvPicPr>
            <p:cNvPr id="50" name="Picture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850" y="2062479"/>
              <a:ext cx="692727" cy="692727"/>
            </a:xfrm>
            <a:prstGeom prst="rect">
              <a:avLst/>
            </a:prstGeom>
          </p:spPr>
        </p:pic>
        <p:pic>
          <p:nvPicPr>
            <p:cNvPr id="51" name="Picture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6487" y="4191461"/>
              <a:ext cx="692727" cy="692727"/>
            </a:xfrm>
            <a:prstGeom prst="rect">
              <a:avLst/>
            </a:prstGeom>
          </p:spPr>
        </p:pic>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0378" y="3136206"/>
              <a:ext cx="692727" cy="692727"/>
            </a:xfrm>
            <a:prstGeom prst="rect">
              <a:avLst/>
            </a:prstGeom>
          </p:spPr>
        </p:pic>
        <p:pic>
          <p:nvPicPr>
            <p:cNvPr id="53" name="Picture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7724" y="4581698"/>
              <a:ext cx="692727" cy="692727"/>
            </a:xfrm>
            <a:prstGeom prst="rect">
              <a:avLst/>
            </a:prstGeom>
          </p:spPr>
        </p:pic>
        <p:pic>
          <p:nvPicPr>
            <p:cNvPr id="54" name="Picture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4088" y="1547553"/>
              <a:ext cx="692727" cy="692727"/>
            </a:xfrm>
            <a:prstGeom prst="rect">
              <a:avLst/>
            </a:prstGeom>
          </p:spPr>
        </p:pic>
        <p:pic>
          <p:nvPicPr>
            <p:cNvPr id="55" name="Picture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2443" y="3706318"/>
              <a:ext cx="692727" cy="692727"/>
            </a:xfrm>
            <a:prstGeom prst="rect">
              <a:avLst/>
            </a:prstGeom>
          </p:spPr>
        </p:pic>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6160" y="1316644"/>
              <a:ext cx="692727" cy="692727"/>
            </a:xfrm>
            <a:prstGeom prst="rect">
              <a:avLst/>
            </a:prstGeom>
          </p:spPr>
        </p:pic>
        <p:pic>
          <p:nvPicPr>
            <p:cNvPr id="57" name="Picture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3324" y="2408843"/>
              <a:ext cx="692727" cy="692727"/>
            </a:xfrm>
            <a:prstGeom prst="rect">
              <a:avLst/>
            </a:prstGeom>
          </p:spPr>
        </p:pic>
        <p:pic>
          <p:nvPicPr>
            <p:cNvPr id="58" name="Picture 5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31360" y="3120041"/>
              <a:ext cx="692727" cy="692727"/>
            </a:xfrm>
            <a:prstGeom prst="rect">
              <a:avLst/>
            </a:prstGeom>
          </p:spPr>
        </p:pic>
        <p:pic>
          <p:nvPicPr>
            <p:cNvPr id="59" name="Picture 5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813" y="2907606"/>
              <a:ext cx="692727" cy="692727"/>
            </a:xfrm>
            <a:prstGeom prst="rect">
              <a:avLst/>
            </a:prstGeom>
          </p:spPr>
        </p:pic>
        <p:cxnSp>
          <p:nvCxnSpPr>
            <p:cNvPr id="60" name="Straight Connector 59"/>
            <p:cNvCxnSpPr/>
            <p:nvPr/>
          </p:nvCxnSpPr>
          <p:spPr>
            <a:xfrm>
              <a:off x="5750560" y="2207952"/>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785360" y="3750881"/>
              <a:ext cx="601287" cy="830817"/>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556921" y="4707312"/>
              <a:ext cx="1228439" cy="301568"/>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8974973" y="3098336"/>
              <a:ext cx="324200" cy="61745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81520" y="3423453"/>
              <a:ext cx="1236746" cy="768008"/>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880193" y="2571401"/>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181630" y="3593406"/>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57" idx="1"/>
            </p:cNvCxnSpPr>
            <p:nvPr/>
          </p:nvCxnSpPr>
          <p:spPr>
            <a:xfrm>
              <a:off x="8117840" y="1821872"/>
              <a:ext cx="925484" cy="933335"/>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1" idx="3"/>
            </p:cNvCxnSpPr>
            <p:nvPr/>
          </p:nvCxnSpPr>
          <p:spPr>
            <a:xfrm flipV="1">
              <a:off x="3529214" y="3706319"/>
              <a:ext cx="986212" cy="831506"/>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5640647" y="3568228"/>
              <a:ext cx="1024544" cy="144065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7581669" y="1901304"/>
              <a:ext cx="804948" cy="1826493"/>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2336800" y="2492198"/>
              <a:ext cx="791093" cy="746531"/>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54" idx="1"/>
            </p:cNvCxnSpPr>
            <p:nvPr/>
          </p:nvCxnSpPr>
          <p:spPr>
            <a:xfrm flipV="1">
              <a:off x="3870956" y="1893917"/>
              <a:ext cx="1353132" cy="402696"/>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endCxn id="56" idx="1"/>
            </p:cNvCxnSpPr>
            <p:nvPr/>
          </p:nvCxnSpPr>
          <p:spPr>
            <a:xfrm flipV="1">
              <a:off x="5876175" y="1663008"/>
              <a:ext cx="1499985" cy="42019"/>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pic>
          <p:nvPicPr>
            <p:cNvPr id="74" name="Picture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7166" y="5274425"/>
              <a:ext cx="692727" cy="692727"/>
            </a:xfrm>
            <a:prstGeom prst="rect">
              <a:avLst/>
            </a:prstGeom>
          </p:spPr>
        </p:pic>
        <p:cxnSp>
          <p:nvCxnSpPr>
            <p:cNvPr id="75" name="Straight Connector 74"/>
            <p:cNvCxnSpPr/>
            <p:nvPr/>
          </p:nvCxnSpPr>
          <p:spPr>
            <a:xfrm>
              <a:off x="5515957" y="5056898"/>
              <a:ext cx="1491209" cy="72091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7718365" y="4312457"/>
              <a:ext cx="862217" cy="1195639"/>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6833639" y="1657453"/>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9736051" y="2532697"/>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9043324" y="3915853"/>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7699893" y="5508096"/>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949651" y="5258951"/>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2908414" y="4884188"/>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1089195" y="3274740"/>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2633978" y="1479178"/>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5327303" y="525310"/>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228710" y="3196929"/>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719688" y="3582309"/>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05692" y="2616656"/>
              <a:ext cx="513772" cy="513772"/>
            </a:xfrm>
            <a:prstGeom prst="rect">
              <a:avLst/>
            </a:prstGeom>
          </p:spPr>
        </p:pic>
        <p:pic>
          <p:nvPicPr>
            <p:cNvPr id="89" name="Picture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7373" y="4760653"/>
              <a:ext cx="513772" cy="513772"/>
            </a:xfrm>
            <a:prstGeom prst="rect">
              <a:avLst/>
            </a:prstGeom>
          </p:spPr>
        </p:pic>
        <p:pic>
          <p:nvPicPr>
            <p:cNvPr id="90" name="Picture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36051" y="2039727"/>
              <a:ext cx="513772" cy="513772"/>
            </a:xfrm>
            <a:prstGeom prst="rect">
              <a:avLst/>
            </a:prstGeom>
          </p:spPr>
        </p:pic>
      </p:grpSp>
      <p:pic>
        <p:nvPicPr>
          <p:cNvPr id="6" name="Picture 5"/>
          <p:cNvPicPr>
            <a:picLocks noChangeAspect="1"/>
          </p:cNvPicPr>
          <p:nvPr/>
        </p:nvPicPr>
        <p:blipFill>
          <a:blip r:embed="rId4"/>
          <a:stretch>
            <a:fillRect/>
          </a:stretch>
        </p:blipFill>
        <p:spPr>
          <a:xfrm>
            <a:off x="5240021" y="3221424"/>
            <a:ext cx="535030" cy="174097"/>
          </a:xfrm>
          <a:prstGeom prst="rect">
            <a:avLst/>
          </a:prstGeom>
        </p:spPr>
      </p:pic>
      <p:pic>
        <p:nvPicPr>
          <p:cNvPr id="7" name="Picture 6"/>
          <p:cNvPicPr>
            <a:picLocks noChangeAspect="1"/>
          </p:cNvPicPr>
          <p:nvPr/>
        </p:nvPicPr>
        <p:blipFill>
          <a:blip r:embed="rId4"/>
          <a:stretch>
            <a:fillRect/>
          </a:stretch>
        </p:blipFill>
        <p:spPr>
          <a:xfrm>
            <a:off x="2632023" y="1506459"/>
            <a:ext cx="535030" cy="174097"/>
          </a:xfrm>
          <a:prstGeom prst="rect">
            <a:avLst/>
          </a:prstGeom>
        </p:spPr>
      </p:pic>
      <p:pic>
        <p:nvPicPr>
          <p:cNvPr id="8" name="Picture 7"/>
          <p:cNvPicPr>
            <a:picLocks noChangeAspect="1"/>
          </p:cNvPicPr>
          <p:nvPr/>
        </p:nvPicPr>
        <p:blipFill>
          <a:blip r:embed="rId4"/>
          <a:stretch>
            <a:fillRect/>
          </a:stretch>
        </p:blipFill>
        <p:spPr>
          <a:xfrm>
            <a:off x="1083057" y="3286775"/>
            <a:ext cx="535030" cy="174097"/>
          </a:xfrm>
          <a:prstGeom prst="rect">
            <a:avLst/>
          </a:prstGeom>
        </p:spPr>
      </p:pic>
      <p:pic>
        <p:nvPicPr>
          <p:cNvPr id="9" name="Picture 8"/>
          <p:cNvPicPr>
            <a:picLocks noChangeAspect="1"/>
          </p:cNvPicPr>
          <p:nvPr/>
        </p:nvPicPr>
        <p:blipFill>
          <a:blip r:embed="rId4"/>
          <a:stretch>
            <a:fillRect/>
          </a:stretch>
        </p:blipFill>
        <p:spPr>
          <a:xfrm>
            <a:off x="2924104" y="4910276"/>
            <a:ext cx="535030" cy="174097"/>
          </a:xfrm>
          <a:prstGeom prst="rect">
            <a:avLst/>
          </a:prstGeom>
        </p:spPr>
      </p:pic>
      <p:pic>
        <p:nvPicPr>
          <p:cNvPr id="10" name="Picture 9"/>
          <p:cNvPicPr>
            <a:picLocks noChangeAspect="1"/>
          </p:cNvPicPr>
          <p:nvPr/>
        </p:nvPicPr>
        <p:blipFill>
          <a:blip r:embed="rId4"/>
          <a:stretch>
            <a:fillRect/>
          </a:stretch>
        </p:blipFill>
        <p:spPr>
          <a:xfrm>
            <a:off x="4962578" y="5283665"/>
            <a:ext cx="535030" cy="174097"/>
          </a:xfrm>
          <a:prstGeom prst="rect">
            <a:avLst/>
          </a:prstGeom>
        </p:spPr>
      </p:pic>
      <p:pic>
        <p:nvPicPr>
          <p:cNvPr id="11" name="Picture 10"/>
          <p:cNvPicPr>
            <a:picLocks noChangeAspect="1"/>
          </p:cNvPicPr>
          <p:nvPr/>
        </p:nvPicPr>
        <p:blipFill>
          <a:blip r:embed="rId4"/>
          <a:stretch>
            <a:fillRect/>
          </a:stretch>
        </p:blipFill>
        <p:spPr>
          <a:xfrm>
            <a:off x="6842754" y="1665996"/>
            <a:ext cx="535030" cy="174097"/>
          </a:xfrm>
          <a:prstGeom prst="rect">
            <a:avLst/>
          </a:prstGeom>
        </p:spPr>
      </p:pic>
      <p:pic>
        <p:nvPicPr>
          <p:cNvPr id="12" name="Picture 11"/>
          <p:cNvPicPr>
            <a:picLocks noChangeAspect="1"/>
          </p:cNvPicPr>
          <p:nvPr/>
        </p:nvPicPr>
        <p:blipFill>
          <a:blip r:embed="rId4"/>
          <a:stretch>
            <a:fillRect/>
          </a:stretch>
        </p:blipFill>
        <p:spPr>
          <a:xfrm>
            <a:off x="9749893" y="2566389"/>
            <a:ext cx="535030" cy="174097"/>
          </a:xfrm>
          <a:prstGeom prst="rect">
            <a:avLst/>
          </a:prstGeom>
        </p:spPr>
      </p:pic>
      <p:pic>
        <p:nvPicPr>
          <p:cNvPr id="13" name="Picture 12"/>
          <p:cNvPicPr>
            <a:picLocks noChangeAspect="1"/>
          </p:cNvPicPr>
          <p:nvPr/>
        </p:nvPicPr>
        <p:blipFill>
          <a:blip r:embed="rId4"/>
          <a:stretch>
            <a:fillRect/>
          </a:stretch>
        </p:blipFill>
        <p:spPr>
          <a:xfrm>
            <a:off x="9043324" y="3918072"/>
            <a:ext cx="535030" cy="174097"/>
          </a:xfrm>
          <a:prstGeom prst="rect">
            <a:avLst/>
          </a:prstGeom>
        </p:spPr>
      </p:pic>
      <p:pic>
        <p:nvPicPr>
          <p:cNvPr id="14" name="Picture 13"/>
          <p:cNvPicPr>
            <a:picLocks noChangeAspect="1"/>
          </p:cNvPicPr>
          <p:nvPr/>
        </p:nvPicPr>
        <p:blipFill>
          <a:blip r:embed="rId4"/>
          <a:stretch>
            <a:fillRect/>
          </a:stretch>
        </p:blipFill>
        <p:spPr>
          <a:xfrm>
            <a:off x="6718286" y="3607955"/>
            <a:ext cx="535030" cy="174097"/>
          </a:xfrm>
          <a:prstGeom prst="rect">
            <a:avLst/>
          </a:prstGeom>
        </p:spPr>
      </p:pic>
      <p:pic>
        <p:nvPicPr>
          <p:cNvPr id="15" name="Picture 14"/>
          <p:cNvPicPr>
            <a:picLocks noChangeAspect="1"/>
          </p:cNvPicPr>
          <p:nvPr/>
        </p:nvPicPr>
        <p:blipFill>
          <a:blip r:embed="rId4"/>
          <a:stretch>
            <a:fillRect/>
          </a:stretch>
        </p:blipFill>
        <p:spPr>
          <a:xfrm>
            <a:off x="7699893" y="5518494"/>
            <a:ext cx="535030" cy="174097"/>
          </a:xfrm>
          <a:prstGeom prst="rect">
            <a:avLst/>
          </a:prstGeom>
        </p:spPr>
      </p:pic>
      <p:pic>
        <p:nvPicPr>
          <p:cNvPr id="16" name="Picture 15"/>
          <p:cNvPicPr>
            <a:picLocks noChangeAspect="1"/>
          </p:cNvPicPr>
          <p:nvPr/>
        </p:nvPicPr>
        <p:blipFill>
          <a:blip r:embed="rId4"/>
          <a:stretch>
            <a:fillRect/>
          </a:stretch>
        </p:blipFill>
        <p:spPr>
          <a:xfrm>
            <a:off x="5343793" y="536643"/>
            <a:ext cx="535030" cy="174097"/>
          </a:xfrm>
          <a:prstGeom prst="rect">
            <a:avLst/>
          </a:prstGeom>
        </p:spPr>
      </p:pic>
      <p:pic>
        <p:nvPicPr>
          <p:cNvPr id="17" name="Picture 16"/>
          <p:cNvPicPr>
            <a:picLocks noChangeAspect="1"/>
          </p:cNvPicPr>
          <p:nvPr/>
        </p:nvPicPr>
        <p:blipFill>
          <a:blip r:embed="rId5"/>
          <a:stretch>
            <a:fillRect/>
          </a:stretch>
        </p:blipFill>
        <p:spPr>
          <a:xfrm>
            <a:off x="9749893" y="2819388"/>
            <a:ext cx="537326" cy="176435"/>
          </a:xfrm>
          <a:prstGeom prst="rect">
            <a:avLst/>
          </a:prstGeom>
        </p:spPr>
      </p:pic>
      <p:pic>
        <p:nvPicPr>
          <p:cNvPr id="18" name="Picture 17"/>
          <p:cNvPicPr>
            <a:picLocks noChangeAspect="1"/>
          </p:cNvPicPr>
          <p:nvPr/>
        </p:nvPicPr>
        <p:blipFill>
          <a:blip r:embed="rId5"/>
          <a:stretch>
            <a:fillRect/>
          </a:stretch>
        </p:blipFill>
        <p:spPr>
          <a:xfrm>
            <a:off x="5340173" y="737494"/>
            <a:ext cx="537326" cy="176435"/>
          </a:xfrm>
          <a:prstGeom prst="rect">
            <a:avLst/>
          </a:prstGeom>
        </p:spPr>
      </p:pic>
      <p:pic>
        <p:nvPicPr>
          <p:cNvPr id="19" name="Picture 18"/>
          <p:cNvPicPr>
            <a:picLocks noChangeAspect="1"/>
          </p:cNvPicPr>
          <p:nvPr/>
        </p:nvPicPr>
        <p:blipFill>
          <a:blip r:embed="rId5"/>
          <a:stretch>
            <a:fillRect/>
          </a:stretch>
        </p:blipFill>
        <p:spPr>
          <a:xfrm>
            <a:off x="6840794" y="1867218"/>
            <a:ext cx="537326" cy="176435"/>
          </a:xfrm>
          <a:prstGeom prst="rect">
            <a:avLst/>
          </a:prstGeom>
        </p:spPr>
      </p:pic>
      <p:pic>
        <p:nvPicPr>
          <p:cNvPr id="20" name="Picture 19"/>
          <p:cNvPicPr>
            <a:picLocks noChangeAspect="1"/>
          </p:cNvPicPr>
          <p:nvPr/>
        </p:nvPicPr>
        <p:blipFill>
          <a:blip r:embed="rId5"/>
          <a:stretch>
            <a:fillRect/>
          </a:stretch>
        </p:blipFill>
        <p:spPr>
          <a:xfrm>
            <a:off x="2627627" y="1705027"/>
            <a:ext cx="537326" cy="176435"/>
          </a:xfrm>
          <a:prstGeom prst="rect">
            <a:avLst/>
          </a:prstGeom>
        </p:spPr>
      </p:pic>
      <p:pic>
        <p:nvPicPr>
          <p:cNvPr id="22" name="Picture 21"/>
          <p:cNvPicPr>
            <a:picLocks noChangeAspect="1"/>
          </p:cNvPicPr>
          <p:nvPr/>
        </p:nvPicPr>
        <p:blipFill>
          <a:blip r:embed="rId5"/>
          <a:stretch>
            <a:fillRect/>
          </a:stretch>
        </p:blipFill>
        <p:spPr>
          <a:xfrm>
            <a:off x="2918812" y="5138394"/>
            <a:ext cx="537326" cy="176435"/>
          </a:xfrm>
          <a:prstGeom prst="rect">
            <a:avLst/>
          </a:prstGeom>
        </p:spPr>
      </p:pic>
      <p:pic>
        <p:nvPicPr>
          <p:cNvPr id="23" name="Picture 22"/>
          <p:cNvPicPr>
            <a:picLocks noChangeAspect="1"/>
          </p:cNvPicPr>
          <p:nvPr/>
        </p:nvPicPr>
        <p:blipFill>
          <a:blip r:embed="rId5"/>
          <a:stretch>
            <a:fillRect/>
          </a:stretch>
        </p:blipFill>
        <p:spPr>
          <a:xfrm>
            <a:off x="4948495" y="5508096"/>
            <a:ext cx="537326" cy="176435"/>
          </a:xfrm>
          <a:prstGeom prst="rect">
            <a:avLst/>
          </a:prstGeom>
        </p:spPr>
      </p:pic>
      <p:pic>
        <p:nvPicPr>
          <p:cNvPr id="24" name="Picture 23"/>
          <p:cNvPicPr>
            <a:picLocks noChangeAspect="1"/>
          </p:cNvPicPr>
          <p:nvPr/>
        </p:nvPicPr>
        <p:blipFill>
          <a:blip r:embed="rId5"/>
          <a:stretch>
            <a:fillRect/>
          </a:stretch>
        </p:blipFill>
        <p:spPr>
          <a:xfrm>
            <a:off x="5228702" y="3424587"/>
            <a:ext cx="537326" cy="176435"/>
          </a:xfrm>
          <a:prstGeom prst="rect">
            <a:avLst/>
          </a:prstGeom>
        </p:spPr>
      </p:pic>
      <p:pic>
        <p:nvPicPr>
          <p:cNvPr id="25" name="Picture 24"/>
          <p:cNvPicPr>
            <a:picLocks noChangeAspect="1"/>
          </p:cNvPicPr>
          <p:nvPr/>
        </p:nvPicPr>
        <p:blipFill>
          <a:blip r:embed="rId5"/>
          <a:stretch>
            <a:fillRect/>
          </a:stretch>
        </p:blipFill>
        <p:spPr>
          <a:xfrm>
            <a:off x="6717138" y="3816121"/>
            <a:ext cx="537326" cy="176435"/>
          </a:xfrm>
          <a:prstGeom prst="rect">
            <a:avLst/>
          </a:prstGeom>
        </p:spPr>
      </p:pic>
      <p:pic>
        <p:nvPicPr>
          <p:cNvPr id="26" name="Picture 25"/>
          <p:cNvPicPr>
            <a:picLocks noChangeAspect="1"/>
          </p:cNvPicPr>
          <p:nvPr/>
        </p:nvPicPr>
        <p:blipFill>
          <a:blip r:embed="rId5"/>
          <a:stretch>
            <a:fillRect/>
          </a:stretch>
        </p:blipFill>
        <p:spPr>
          <a:xfrm>
            <a:off x="7711657" y="5727573"/>
            <a:ext cx="537326" cy="176435"/>
          </a:xfrm>
          <a:prstGeom prst="rect">
            <a:avLst/>
          </a:prstGeom>
        </p:spPr>
      </p:pic>
      <p:pic>
        <p:nvPicPr>
          <p:cNvPr id="27" name="Picture 26"/>
          <p:cNvPicPr>
            <a:picLocks noChangeAspect="1"/>
          </p:cNvPicPr>
          <p:nvPr/>
        </p:nvPicPr>
        <p:blipFill>
          <a:blip r:embed="rId5"/>
          <a:stretch>
            <a:fillRect/>
          </a:stretch>
        </p:blipFill>
        <p:spPr>
          <a:xfrm>
            <a:off x="9050020" y="4122072"/>
            <a:ext cx="537326" cy="176435"/>
          </a:xfrm>
          <a:prstGeom prst="rect">
            <a:avLst/>
          </a:prstGeom>
        </p:spPr>
      </p:pic>
      <p:pic>
        <p:nvPicPr>
          <p:cNvPr id="28" name="Picture 27"/>
          <p:cNvPicPr>
            <a:picLocks noChangeAspect="1"/>
          </p:cNvPicPr>
          <p:nvPr/>
        </p:nvPicPr>
        <p:blipFill>
          <a:blip r:embed="rId6"/>
          <a:stretch>
            <a:fillRect/>
          </a:stretch>
        </p:blipFill>
        <p:spPr>
          <a:xfrm>
            <a:off x="6840794" y="2069299"/>
            <a:ext cx="537454" cy="181908"/>
          </a:xfrm>
          <a:prstGeom prst="rect">
            <a:avLst/>
          </a:prstGeom>
        </p:spPr>
      </p:pic>
      <p:pic>
        <p:nvPicPr>
          <p:cNvPr id="29" name="Picture 28"/>
          <p:cNvPicPr>
            <a:picLocks noChangeAspect="1"/>
          </p:cNvPicPr>
          <p:nvPr/>
        </p:nvPicPr>
        <p:blipFill>
          <a:blip r:embed="rId7"/>
          <a:stretch>
            <a:fillRect/>
          </a:stretch>
        </p:blipFill>
        <p:spPr>
          <a:xfrm>
            <a:off x="9752245" y="3289562"/>
            <a:ext cx="532678" cy="158139"/>
          </a:xfrm>
          <a:prstGeom prst="rect">
            <a:avLst/>
          </a:prstGeom>
        </p:spPr>
      </p:pic>
      <p:pic>
        <p:nvPicPr>
          <p:cNvPr id="30" name="Picture 29"/>
          <p:cNvPicPr>
            <a:picLocks noChangeAspect="1"/>
          </p:cNvPicPr>
          <p:nvPr/>
        </p:nvPicPr>
        <p:blipFill>
          <a:blip r:embed="rId6"/>
          <a:stretch>
            <a:fillRect/>
          </a:stretch>
        </p:blipFill>
        <p:spPr>
          <a:xfrm>
            <a:off x="2633978" y="1926351"/>
            <a:ext cx="537454" cy="181908"/>
          </a:xfrm>
          <a:prstGeom prst="rect">
            <a:avLst/>
          </a:prstGeom>
        </p:spPr>
      </p:pic>
      <p:pic>
        <p:nvPicPr>
          <p:cNvPr id="31" name="Picture 30"/>
          <p:cNvPicPr>
            <a:picLocks noChangeAspect="1"/>
          </p:cNvPicPr>
          <p:nvPr/>
        </p:nvPicPr>
        <p:blipFill>
          <a:blip r:embed="rId6"/>
          <a:stretch>
            <a:fillRect/>
          </a:stretch>
        </p:blipFill>
        <p:spPr>
          <a:xfrm>
            <a:off x="2914123" y="5345505"/>
            <a:ext cx="537454" cy="181908"/>
          </a:xfrm>
          <a:prstGeom prst="rect">
            <a:avLst/>
          </a:prstGeom>
        </p:spPr>
      </p:pic>
      <p:pic>
        <p:nvPicPr>
          <p:cNvPr id="32" name="Picture 31"/>
          <p:cNvPicPr>
            <a:picLocks noChangeAspect="1"/>
          </p:cNvPicPr>
          <p:nvPr/>
        </p:nvPicPr>
        <p:blipFill>
          <a:blip r:embed="rId6"/>
          <a:stretch>
            <a:fillRect/>
          </a:stretch>
        </p:blipFill>
        <p:spPr>
          <a:xfrm>
            <a:off x="4969049" y="5733545"/>
            <a:ext cx="537454" cy="181908"/>
          </a:xfrm>
          <a:prstGeom prst="rect">
            <a:avLst/>
          </a:prstGeom>
        </p:spPr>
      </p:pic>
      <p:pic>
        <p:nvPicPr>
          <p:cNvPr id="33" name="Picture 32"/>
          <p:cNvPicPr>
            <a:picLocks noChangeAspect="1"/>
          </p:cNvPicPr>
          <p:nvPr/>
        </p:nvPicPr>
        <p:blipFill>
          <a:blip r:embed="rId6"/>
          <a:stretch>
            <a:fillRect/>
          </a:stretch>
        </p:blipFill>
        <p:spPr>
          <a:xfrm>
            <a:off x="7698681" y="5961515"/>
            <a:ext cx="537454" cy="181908"/>
          </a:xfrm>
          <a:prstGeom prst="rect">
            <a:avLst/>
          </a:prstGeom>
        </p:spPr>
      </p:pic>
      <p:pic>
        <p:nvPicPr>
          <p:cNvPr id="34" name="Picture 33"/>
          <p:cNvPicPr>
            <a:picLocks noChangeAspect="1"/>
          </p:cNvPicPr>
          <p:nvPr/>
        </p:nvPicPr>
        <p:blipFill>
          <a:blip r:embed="rId6"/>
          <a:stretch>
            <a:fillRect/>
          </a:stretch>
        </p:blipFill>
        <p:spPr>
          <a:xfrm>
            <a:off x="5237597" y="3652785"/>
            <a:ext cx="537454" cy="181908"/>
          </a:xfrm>
          <a:prstGeom prst="rect">
            <a:avLst/>
          </a:prstGeom>
        </p:spPr>
      </p:pic>
      <p:pic>
        <p:nvPicPr>
          <p:cNvPr id="35" name="Picture 34"/>
          <p:cNvPicPr>
            <a:picLocks noChangeAspect="1"/>
          </p:cNvPicPr>
          <p:nvPr/>
        </p:nvPicPr>
        <p:blipFill>
          <a:blip r:embed="rId6"/>
          <a:stretch>
            <a:fillRect/>
          </a:stretch>
        </p:blipFill>
        <p:spPr>
          <a:xfrm>
            <a:off x="6709459" y="4055654"/>
            <a:ext cx="537454" cy="181908"/>
          </a:xfrm>
          <a:prstGeom prst="rect">
            <a:avLst/>
          </a:prstGeom>
        </p:spPr>
      </p:pic>
      <p:pic>
        <p:nvPicPr>
          <p:cNvPr id="36" name="Picture 35"/>
          <p:cNvPicPr>
            <a:picLocks noChangeAspect="1"/>
          </p:cNvPicPr>
          <p:nvPr/>
        </p:nvPicPr>
        <p:blipFill>
          <a:blip r:embed="rId6"/>
          <a:stretch>
            <a:fillRect/>
          </a:stretch>
        </p:blipFill>
        <p:spPr>
          <a:xfrm>
            <a:off x="5324655" y="974652"/>
            <a:ext cx="537454" cy="181908"/>
          </a:xfrm>
          <a:prstGeom prst="rect">
            <a:avLst/>
          </a:prstGeom>
        </p:spPr>
      </p:pic>
      <p:pic>
        <p:nvPicPr>
          <p:cNvPr id="37" name="Picture 36"/>
          <p:cNvPicPr>
            <a:picLocks noChangeAspect="1"/>
          </p:cNvPicPr>
          <p:nvPr/>
        </p:nvPicPr>
        <p:blipFill>
          <a:blip r:embed="rId6"/>
          <a:stretch>
            <a:fillRect/>
          </a:stretch>
        </p:blipFill>
        <p:spPr>
          <a:xfrm>
            <a:off x="9040900" y="4350713"/>
            <a:ext cx="537454" cy="181908"/>
          </a:xfrm>
          <a:prstGeom prst="rect">
            <a:avLst/>
          </a:prstGeom>
        </p:spPr>
      </p:pic>
      <p:pic>
        <p:nvPicPr>
          <p:cNvPr id="38" name="Picture 37"/>
          <p:cNvPicPr>
            <a:picLocks noChangeAspect="1"/>
          </p:cNvPicPr>
          <p:nvPr/>
        </p:nvPicPr>
        <p:blipFill>
          <a:blip r:embed="rId6"/>
          <a:stretch>
            <a:fillRect/>
          </a:stretch>
        </p:blipFill>
        <p:spPr>
          <a:xfrm>
            <a:off x="9749893" y="3035528"/>
            <a:ext cx="537454" cy="181908"/>
          </a:xfrm>
          <a:prstGeom prst="rect">
            <a:avLst/>
          </a:prstGeom>
        </p:spPr>
      </p:pic>
      <p:grpSp>
        <p:nvGrpSpPr>
          <p:cNvPr id="92" name="Group 91"/>
          <p:cNvGrpSpPr/>
          <p:nvPr/>
        </p:nvGrpSpPr>
        <p:grpSpPr>
          <a:xfrm>
            <a:off x="1072863" y="3502499"/>
            <a:ext cx="553648" cy="803677"/>
            <a:chOff x="314713" y="1506458"/>
            <a:chExt cx="553648" cy="803677"/>
          </a:xfrm>
        </p:grpSpPr>
        <p:sp>
          <p:nvSpPr>
            <p:cNvPr id="91" name="Rectangle 90"/>
            <p:cNvSpPr/>
            <p:nvPr/>
          </p:nvSpPr>
          <p:spPr>
            <a:xfrm>
              <a:off x="314713" y="1506458"/>
              <a:ext cx="553648" cy="80367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5"/>
            <a:stretch>
              <a:fillRect/>
            </a:stretch>
          </p:blipFill>
          <p:spPr>
            <a:xfrm>
              <a:off x="324077" y="1577778"/>
              <a:ext cx="537326" cy="176435"/>
            </a:xfrm>
            <a:prstGeom prst="rect">
              <a:avLst/>
            </a:prstGeom>
          </p:spPr>
        </p:pic>
        <p:pic>
          <p:nvPicPr>
            <p:cNvPr id="39" name="Picture 38"/>
            <p:cNvPicPr>
              <a:picLocks noChangeAspect="1"/>
            </p:cNvPicPr>
            <p:nvPr/>
          </p:nvPicPr>
          <p:blipFill>
            <a:blip r:embed="rId6"/>
            <a:stretch>
              <a:fillRect/>
            </a:stretch>
          </p:blipFill>
          <p:spPr>
            <a:xfrm>
              <a:off x="323949" y="1821872"/>
              <a:ext cx="537454" cy="181908"/>
            </a:xfrm>
            <a:prstGeom prst="rect">
              <a:avLst/>
            </a:prstGeom>
          </p:spPr>
        </p:pic>
        <p:pic>
          <p:nvPicPr>
            <p:cNvPr id="40" name="Picture 39"/>
            <p:cNvPicPr>
              <a:picLocks noChangeAspect="1"/>
            </p:cNvPicPr>
            <p:nvPr/>
          </p:nvPicPr>
          <p:blipFill>
            <a:blip r:embed="rId7"/>
            <a:stretch>
              <a:fillRect/>
            </a:stretch>
          </p:blipFill>
          <p:spPr>
            <a:xfrm>
              <a:off x="323949" y="2076453"/>
              <a:ext cx="532678" cy="158139"/>
            </a:xfrm>
            <a:prstGeom prst="rect">
              <a:avLst/>
            </a:prstGeom>
          </p:spPr>
        </p:pic>
      </p:grpSp>
      <p:pic>
        <p:nvPicPr>
          <p:cNvPr id="41" name="Picture 40"/>
          <p:cNvPicPr>
            <a:picLocks noChangeAspect="1"/>
          </p:cNvPicPr>
          <p:nvPr/>
        </p:nvPicPr>
        <p:blipFill>
          <a:blip r:embed="rId7"/>
          <a:stretch>
            <a:fillRect/>
          </a:stretch>
        </p:blipFill>
        <p:spPr>
          <a:xfrm>
            <a:off x="2639279" y="2151996"/>
            <a:ext cx="532678" cy="158139"/>
          </a:xfrm>
          <a:prstGeom prst="rect">
            <a:avLst/>
          </a:prstGeom>
        </p:spPr>
      </p:pic>
      <p:pic>
        <p:nvPicPr>
          <p:cNvPr id="42" name="Picture 41"/>
          <p:cNvPicPr>
            <a:picLocks noChangeAspect="1"/>
          </p:cNvPicPr>
          <p:nvPr/>
        </p:nvPicPr>
        <p:blipFill>
          <a:blip r:embed="rId7"/>
          <a:stretch>
            <a:fillRect/>
          </a:stretch>
        </p:blipFill>
        <p:spPr>
          <a:xfrm>
            <a:off x="2922293" y="5575961"/>
            <a:ext cx="532678" cy="158139"/>
          </a:xfrm>
          <a:prstGeom prst="rect">
            <a:avLst/>
          </a:prstGeom>
        </p:spPr>
      </p:pic>
      <p:pic>
        <p:nvPicPr>
          <p:cNvPr id="43" name="Picture 42"/>
          <p:cNvPicPr>
            <a:picLocks noChangeAspect="1"/>
          </p:cNvPicPr>
          <p:nvPr/>
        </p:nvPicPr>
        <p:blipFill>
          <a:blip r:embed="rId7"/>
          <a:stretch>
            <a:fillRect/>
          </a:stretch>
        </p:blipFill>
        <p:spPr>
          <a:xfrm>
            <a:off x="4958487" y="5958786"/>
            <a:ext cx="532678" cy="158139"/>
          </a:xfrm>
          <a:prstGeom prst="rect">
            <a:avLst/>
          </a:prstGeom>
        </p:spPr>
      </p:pic>
      <p:pic>
        <p:nvPicPr>
          <p:cNvPr id="44" name="Picture 43"/>
          <p:cNvPicPr>
            <a:picLocks noChangeAspect="1"/>
          </p:cNvPicPr>
          <p:nvPr/>
        </p:nvPicPr>
        <p:blipFill>
          <a:blip r:embed="rId7"/>
          <a:stretch>
            <a:fillRect/>
          </a:stretch>
        </p:blipFill>
        <p:spPr>
          <a:xfrm>
            <a:off x="5239126" y="3876472"/>
            <a:ext cx="532678" cy="158139"/>
          </a:xfrm>
          <a:prstGeom prst="rect">
            <a:avLst/>
          </a:prstGeom>
        </p:spPr>
      </p:pic>
      <p:pic>
        <p:nvPicPr>
          <p:cNvPr id="45" name="Picture 44"/>
          <p:cNvPicPr>
            <a:picLocks noChangeAspect="1"/>
          </p:cNvPicPr>
          <p:nvPr/>
        </p:nvPicPr>
        <p:blipFill>
          <a:blip r:embed="rId7"/>
          <a:stretch>
            <a:fillRect/>
          </a:stretch>
        </p:blipFill>
        <p:spPr>
          <a:xfrm>
            <a:off x="5327043" y="1221131"/>
            <a:ext cx="532678" cy="158139"/>
          </a:xfrm>
          <a:prstGeom prst="rect">
            <a:avLst/>
          </a:prstGeom>
        </p:spPr>
      </p:pic>
      <p:pic>
        <p:nvPicPr>
          <p:cNvPr id="46" name="Picture 45"/>
          <p:cNvPicPr>
            <a:picLocks noChangeAspect="1"/>
          </p:cNvPicPr>
          <p:nvPr/>
        </p:nvPicPr>
        <p:blipFill>
          <a:blip r:embed="rId7"/>
          <a:stretch>
            <a:fillRect/>
          </a:stretch>
        </p:blipFill>
        <p:spPr>
          <a:xfrm>
            <a:off x="6849833" y="2315049"/>
            <a:ext cx="532678" cy="158139"/>
          </a:xfrm>
          <a:prstGeom prst="rect">
            <a:avLst/>
          </a:prstGeom>
        </p:spPr>
      </p:pic>
      <p:pic>
        <p:nvPicPr>
          <p:cNvPr id="47" name="Picture 46"/>
          <p:cNvPicPr>
            <a:picLocks noChangeAspect="1"/>
          </p:cNvPicPr>
          <p:nvPr/>
        </p:nvPicPr>
        <p:blipFill>
          <a:blip r:embed="rId7"/>
          <a:stretch>
            <a:fillRect/>
          </a:stretch>
        </p:blipFill>
        <p:spPr>
          <a:xfrm>
            <a:off x="7711657" y="6199288"/>
            <a:ext cx="532678" cy="158139"/>
          </a:xfrm>
          <a:prstGeom prst="rect">
            <a:avLst/>
          </a:prstGeom>
        </p:spPr>
      </p:pic>
      <p:pic>
        <p:nvPicPr>
          <p:cNvPr id="48" name="Picture 47"/>
          <p:cNvPicPr>
            <a:picLocks noChangeAspect="1"/>
          </p:cNvPicPr>
          <p:nvPr/>
        </p:nvPicPr>
        <p:blipFill>
          <a:blip r:embed="rId7"/>
          <a:stretch>
            <a:fillRect/>
          </a:stretch>
        </p:blipFill>
        <p:spPr>
          <a:xfrm>
            <a:off x="6737094" y="4282134"/>
            <a:ext cx="532678" cy="158139"/>
          </a:xfrm>
          <a:prstGeom prst="rect">
            <a:avLst/>
          </a:prstGeom>
        </p:spPr>
      </p:pic>
      <p:pic>
        <p:nvPicPr>
          <p:cNvPr id="49" name="Picture 48"/>
          <p:cNvPicPr>
            <a:picLocks noChangeAspect="1"/>
          </p:cNvPicPr>
          <p:nvPr/>
        </p:nvPicPr>
        <p:blipFill>
          <a:blip r:embed="rId7"/>
          <a:stretch>
            <a:fillRect/>
          </a:stretch>
        </p:blipFill>
        <p:spPr>
          <a:xfrm>
            <a:off x="9061942" y="4595390"/>
            <a:ext cx="532678" cy="158139"/>
          </a:xfrm>
          <a:prstGeom prst="rect">
            <a:avLst/>
          </a:prstGeom>
        </p:spPr>
      </p:pic>
      <p:grpSp>
        <p:nvGrpSpPr>
          <p:cNvPr id="104" name="Group 103"/>
          <p:cNvGrpSpPr/>
          <p:nvPr/>
        </p:nvGrpSpPr>
        <p:grpSpPr>
          <a:xfrm>
            <a:off x="404270" y="3010837"/>
            <a:ext cx="1032506" cy="129770"/>
            <a:chOff x="433301" y="719248"/>
            <a:chExt cx="1032506" cy="129770"/>
          </a:xfrm>
        </p:grpSpPr>
        <p:sp>
          <p:nvSpPr>
            <p:cNvPr id="93" name="Rectangle 92"/>
            <p:cNvSpPr/>
            <p:nvPr/>
          </p:nvSpPr>
          <p:spPr>
            <a:xfrm>
              <a:off x="433301" y="71924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722051"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1011610"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1299552" y="719248"/>
              <a:ext cx="166255" cy="12976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p:cNvCxnSpPr/>
            <p:nvPr/>
          </p:nvCxnSpPr>
          <p:spPr>
            <a:xfrm>
              <a:off x="555796"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851588" y="813950"/>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182183"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25362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47DA6-143E-4A50-9868-3A0D255B0C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D747E4-F759-4F6D-8B5D-0C2F83D7E4B3}"/>
              </a:ext>
            </a:extLst>
          </p:cNvPr>
          <p:cNvSpPr>
            <a:spLocks noGrp="1"/>
          </p:cNvSpPr>
          <p:nvPr>
            <p:ph idx="1"/>
          </p:nvPr>
        </p:nvSpPr>
        <p:spPr/>
        <p:txBody>
          <a:bodyPr>
            <a:normAutofit fontScale="92500" lnSpcReduction="10000"/>
          </a:bodyPr>
          <a:lstStyle/>
          <a:p>
            <a:pPr lvl="1"/>
            <a:r>
              <a:rPr lang="en-US" dirty="0"/>
              <a:t>So 10 million hashes per second compared to human terms is super fast but in terms of the overall hash rate of for example the Bitcoin Network it’s </a:t>
            </a:r>
            <a:r>
              <a:rPr lang="en-US" u="sng" dirty="0">
                <a:solidFill>
                  <a:srgbClr val="00B0F0"/>
                </a:solidFill>
              </a:rPr>
              <a:t>not that much because the hash rate there is about millions of trillion hushes per second.</a:t>
            </a:r>
          </a:p>
          <a:p>
            <a:r>
              <a:rPr lang="en-US" dirty="0"/>
              <a:t>2. </a:t>
            </a:r>
            <a:r>
              <a:rPr lang="en-US" dirty="0">
                <a:solidFill>
                  <a:srgbClr val="FF0000"/>
                </a:solidFill>
              </a:rPr>
              <a:t>GPU=Graphical Processing Unit:</a:t>
            </a:r>
          </a:p>
          <a:p>
            <a:pPr lvl="1"/>
            <a:r>
              <a:rPr lang="en-US" dirty="0">
                <a:solidFill>
                  <a:srgbClr val="00B0F0"/>
                </a:solidFill>
              </a:rPr>
              <a:t>It's the specialized basic unit in the graphics card </a:t>
            </a:r>
            <a:r>
              <a:rPr lang="en-US" dirty="0"/>
              <a:t>(video card) in our laptops or computers.</a:t>
            </a:r>
          </a:p>
          <a:p>
            <a:pPr lvl="1"/>
            <a:r>
              <a:rPr lang="en-US" dirty="0">
                <a:solidFill>
                  <a:srgbClr val="00B0F0"/>
                </a:solidFill>
              </a:rPr>
              <a:t>It is specialized because it is designed to work with graphics and operations </a:t>
            </a:r>
            <a:r>
              <a:rPr lang="en-US" u="sng" dirty="0">
                <a:solidFill>
                  <a:srgbClr val="00B0F0"/>
                </a:solidFill>
              </a:rPr>
              <a:t>that is specialized for matrix operations.(Parallel Computations)</a:t>
            </a:r>
            <a:endParaRPr lang="en-US" u="sng" dirty="0"/>
          </a:p>
          <a:p>
            <a:pPr lvl="1"/>
            <a:r>
              <a:rPr lang="en-US" dirty="0"/>
              <a:t>Matrix operations is a benefit for hash calculations, </a:t>
            </a:r>
            <a:r>
              <a:rPr lang="en-US" dirty="0">
                <a:solidFill>
                  <a:srgbClr val="00B0F0"/>
                </a:solidFill>
              </a:rPr>
              <a:t>GPUs are more efficient than CPUs  for hash calculations because they don’t have many functionalities to perform like the CPUs, and also GPUs specialty in matrix operations enable it to perform hash calculations much faster than CPUs.</a:t>
            </a:r>
          </a:p>
          <a:p>
            <a:pPr lvl="1"/>
            <a:r>
              <a:rPr lang="en-US" dirty="0">
                <a:solidFill>
                  <a:srgbClr val="FF0000"/>
                </a:solidFill>
              </a:rPr>
              <a:t>GPUs can perform up </a:t>
            </a:r>
            <a:r>
              <a:rPr lang="en-US" u="sng" dirty="0">
                <a:solidFill>
                  <a:srgbClr val="FF0000"/>
                </a:solidFill>
              </a:rPr>
              <a:t>to 1 Billion hash per second.</a:t>
            </a:r>
          </a:p>
          <a:p>
            <a:pPr lvl="1"/>
            <a:endParaRPr lang="en-US" u="sng" dirty="0"/>
          </a:p>
          <a:p>
            <a:pPr lvl="1"/>
            <a:endParaRPr lang="en-US" u="sng" dirty="0"/>
          </a:p>
          <a:p>
            <a:pPr lvl="1"/>
            <a:endParaRPr lang="en-US" u="sng" dirty="0"/>
          </a:p>
          <a:p>
            <a:endParaRPr lang="en-US" dirty="0"/>
          </a:p>
          <a:p>
            <a:endParaRPr lang="en-US" u="sng" dirty="0"/>
          </a:p>
          <a:p>
            <a:endParaRPr lang="en-US" dirty="0"/>
          </a:p>
        </p:txBody>
      </p:sp>
    </p:spTree>
    <p:extLst>
      <p:ext uri="{BB962C8B-B14F-4D97-AF65-F5344CB8AC3E}">
        <p14:creationId xmlns:p14="http://schemas.microsoft.com/office/powerpoint/2010/main" val="2268670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4270" y="525310"/>
            <a:ext cx="9883077" cy="6020503"/>
            <a:chOff x="404270" y="525310"/>
            <a:chExt cx="9883077" cy="6020503"/>
          </a:xfrm>
        </p:grpSpPr>
        <p:grpSp>
          <p:nvGrpSpPr>
            <p:cNvPr id="5" name="Group 4"/>
            <p:cNvGrpSpPr/>
            <p:nvPr/>
          </p:nvGrpSpPr>
          <p:grpSpPr>
            <a:xfrm>
              <a:off x="1089195" y="525310"/>
              <a:ext cx="9195728" cy="6020503"/>
              <a:chOff x="1089195" y="525310"/>
              <a:chExt cx="9195728" cy="6020503"/>
            </a:xfrm>
          </p:grpSpPr>
          <p:pic>
            <p:nvPicPr>
              <p:cNvPr id="50" name="Picture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850" y="2062479"/>
                <a:ext cx="692727" cy="692727"/>
              </a:xfrm>
              <a:prstGeom prst="rect">
                <a:avLst/>
              </a:prstGeom>
            </p:spPr>
          </p:pic>
          <p:pic>
            <p:nvPicPr>
              <p:cNvPr id="51" name="Picture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6487" y="4191461"/>
                <a:ext cx="692727" cy="692727"/>
              </a:xfrm>
              <a:prstGeom prst="rect">
                <a:avLst/>
              </a:prstGeom>
            </p:spPr>
          </p:pic>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0378" y="3136206"/>
                <a:ext cx="692727" cy="692727"/>
              </a:xfrm>
              <a:prstGeom prst="rect">
                <a:avLst/>
              </a:prstGeom>
            </p:spPr>
          </p:pic>
          <p:pic>
            <p:nvPicPr>
              <p:cNvPr id="53" name="Picture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7724" y="4581698"/>
                <a:ext cx="692727" cy="692727"/>
              </a:xfrm>
              <a:prstGeom prst="rect">
                <a:avLst/>
              </a:prstGeom>
            </p:spPr>
          </p:pic>
          <p:pic>
            <p:nvPicPr>
              <p:cNvPr id="54" name="Picture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4088" y="1547553"/>
                <a:ext cx="692727" cy="692727"/>
              </a:xfrm>
              <a:prstGeom prst="rect">
                <a:avLst/>
              </a:prstGeom>
            </p:spPr>
          </p:pic>
          <p:pic>
            <p:nvPicPr>
              <p:cNvPr id="55" name="Picture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2443" y="3706318"/>
                <a:ext cx="692727" cy="692727"/>
              </a:xfrm>
              <a:prstGeom prst="rect">
                <a:avLst/>
              </a:prstGeom>
            </p:spPr>
          </p:pic>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6160" y="1316644"/>
                <a:ext cx="692727" cy="692727"/>
              </a:xfrm>
              <a:prstGeom prst="rect">
                <a:avLst/>
              </a:prstGeom>
            </p:spPr>
          </p:pic>
          <p:pic>
            <p:nvPicPr>
              <p:cNvPr id="57" name="Picture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3324" y="2408843"/>
                <a:ext cx="692727" cy="692727"/>
              </a:xfrm>
              <a:prstGeom prst="rect">
                <a:avLst/>
              </a:prstGeom>
            </p:spPr>
          </p:pic>
          <p:pic>
            <p:nvPicPr>
              <p:cNvPr id="58" name="Picture 5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31360" y="3120041"/>
                <a:ext cx="692727" cy="692727"/>
              </a:xfrm>
              <a:prstGeom prst="rect">
                <a:avLst/>
              </a:prstGeom>
            </p:spPr>
          </p:pic>
          <p:pic>
            <p:nvPicPr>
              <p:cNvPr id="59" name="Picture 5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813" y="2907606"/>
                <a:ext cx="692727" cy="692727"/>
              </a:xfrm>
              <a:prstGeom prst="rect">
                <a:avLst/>
              </a:prstGeom>
            </p:spPr>
          </p:pic>
          <p:cxnSp>
            <p:nvCxnSpPr>
              <p:cNvPr id="60" name="Straight Connector 59"/>
              <p:cNvCxnSpPr/>
              <p:nvPr/>
            </p:nvCxnSpPr>
            <p:spPr>
              <a:xfrm>
                <a:off x="5750560" y="2207952"/>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785360" y="3750881"/>
                <a:ext cx="601287" cy="830817"/>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556921" y="4707312"/>
                <a:ext cx="1228439" cy="301568"/>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8974973" y="3098336"/>
                <a:ext cx="324200" cy="61745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81520" y="3423453"/>
                <a:ext cx="1236746" cy="768008"/>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880193" y="2571401"/>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181630" y="3593406"/>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57" idx="1"/>
              </p:cNvCxnSpPr>
              <p:nvPr/>
            </p:nvCxnSpPr>
            <p:spPr>
              <a:xfrm>
                <a:off x="8117840" y="1821872"/>
                <a:ext cx="925484" cy="933335"/>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1" idx="3"/>
              </p:cNvCxnSpPr>
              <p:nvPr/>
            </p:nvCxnSpPr>
            <p:spPr>
              <a:xfrm flipV="1">
                <a:off x="3529214" y="3706319"/>
                <a:ext cx="986212" cy="831506"/>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5640647" y="3568228"/>
                <a:ext cx="1024544" cy="144065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7581669" y="1901304"/>
                <a:ext cx="804948" cy="1826493"/>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2336800" y="2492198"/>
                <a:ext cx="791093" cy="746531"/>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54" idx="1"/>
              </p:cNvCxnSpPr>
              <p:nvPr/>
            </p:nvCxnSpPr>
            <p:spPr>
              <a:xfrm flipV="1">
                <a:off x="3870956" y="1893917"/>
                <a:ext cx="1353132" cy="402696"/>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endCxn id="56" idx="1"/>
              </p:cNvCxnSpPr>
              <p:nvPr/>
            </p:nvCxnSpPr>
            <p:spPr>
              <a:xfrm flipV="1">
                <a:off x="5876175" y="1663008"/>
                <a:ext cx="1499985" cy="42019"/>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pic>
            <p:nvPicPr>
              <p:cNvPr id="74" name="Picture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7166" y="5274425"/>
                <a:ext cx="692727" cy="692727"/>
              </a:xfrm>
              <a:prstGeom prst="rect">
                <a:avLst/>
              </a:prstGeom>
            </p:spPr>
          </p:pic>
          <p:cxnSp>
            <p:nvCxnSpPr>
              <p:cNvPr id="75" name="Straight Connector 74"/>
              <p:cNvCxnSpPr/>
              <p:nvPr/>
            </p:nvCxnSpPr>
            <p:spPr>
              <a:xfrm>
                <a:off x="5515957" y="5056898"/>
                <a:ext cx="1491209" cy="72091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7718365" y="4312457"/>
                <a:ext cx="862217" cy="1195639"/>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6833639" y="1657453"/>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9736051" y="2532697"/>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9043324" y="3915853"/>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7699893" y="5508096"/>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949651" y="5258951"/>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2908414" y="4884188"/>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1089195" y="3274740"/>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2633978" y="1479178"/>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5327303" y="525310"/>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228710" y="3196929"/>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719688" y="3582309"/>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05692" y="2616656"/>
                <a:ext cx="513772" cy="513772"/>
              </a:xfrm>
              <a:prstGeom prst="rect">
                <a:avLst/>
              </a:prstGeom>
            </p:spPr>
          </p:pic>
          <p:pic>
            <p:nvPicPr>
              <p:cNvPr id="89" name="Picture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7373" y="4760653"/>
                <a:ext cx="513772" cy="513772"/>
              </a:xfrm>
              <a:prstGeom prst="rect">
                <a:avLst/>
              </a:prstGeom>
            </p:spPr>
          </p:pic>
          <p:pic>
            <p:nvPicPr>
              <p:cNvPr id="90" name="Picture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36051" y="2039727"/>
                <a:ext cx="513772" cy="513772"/>
              </a:xfrm>
              <a:prstGeom prst="rect">
                <a:avLst/>
              </a:prstGeom>
            </p:spPr>
          </p:pic>
        </p:grpSp>
        <p:pic>
          <p:nvPicPr>
            <p:cNvPr id="6" name="Picture 5"/>
            <p:cNvPicPr>
              <a:picLocks noChangeAspect="1"/>
            </p:cNvPicPr>
            <p:nvPr/>
          </p:nvPicPr>
          <p:blipFill>
            <a:blip r:embed="rId4"/>
            <a:stretch>
              <a:fillRect/>
            </a:stretch>
          </p:blipFill>
          <p:spPr>
            <a:xfrm>
              <a:off x="5240021" y="3221424"/>
              <a:ext cx="535030" cy="174097"/>
            </a:xfrm>
            <a:prstGeom prst="rect">
              <a:avLst/>
            </a:prstGeom>
          </p:spPr>
        </p:pic>
        <p:pic>
          <p:nvPicPr>
            <p:cNvPr id="7" name="Picture 6"/>
            <p:cNvPicPr>
              <a:picLocks noChangeAspect="1"/>
            </p:cNvPicPr>
            <p:nvPr/>
          </p:nvPicPr>
          <p:blipFill>
            <a:blip r:embed="rId4"/>
            <a:stretch>
              <a:fillRect/>
            </a:stretch>
          </p:blipFill>
          <p:spPr>
            <a:xfrm>
              <a:off x="2632023" y="1506459"/>
              <a:ext cx="535030" cy="174097"/>
            </a:xfrm>
            <a:prstGeom prst="rect">
              <a:avLst/>
            </a:prstGeom>
          </p:spPr>
        </p:pic>
        <p:pic>
          <p:nvPicPr>
            <p:cNvPr id="8" name="Picture 7"/>
            <p:cNvPicPr>
              <a:picLocks noChangeAspect="1"/>
            </p:cNvPicPr>
            <p:nvPr/>
          </p:nvPicPr>
          <p:blipFill>
            <a:blip r:embed="rId4"/>
            <a:stretch>
              <a:fillRect/>
            </a:stretch>
          </p:blipFill>
          <p:spPr>
            <a:xfrm>
              <a:off x="1083057" y="3286775"/>
              <a:ext cx="535030" cy="174097"/>
            </a:xfrm>
            <a:prstGeom prst="rect">
              <a:avLst/>
            </a:prstGeom>
          </p:spPr>
        </p:pic>
        <p:pic>
          <p:nvPicPr>
            <p:cNvPr id="9" name="Picture 8"/>
            <p:cNvPicPr>
              <a:picLocks noChangeAspect="1"/>
            </p:cNvPicPr>
            <p:nvPr/>
          </p:nvPicPr>
          <p:blipFill>
            <a:blip r:embed="rId4"/>
            <a:stretch>
              <a:fillRect/>
            </a:stretch>
          </p:blipFill>
          <p:spPr>
            <a:xfrm>
              <a:off x="2924104" y="4910276"/>
              <a:ext cx="535030" cy="174097"/>
            </a:xfrm>
            <a:prstGeom prst="rect">
              <a:avLst/>
            </a:prstGeom>
          </p:spPr>
        </p:pic>
        <p:pic>
          <p:nvPicPr>
            <p:cNvPr id="10" name="Picture 9"/>
            <p:cNvPicPr>
              <a:picLocks noChangeAspect="1"/>
            </p:cNvPicPr>
            <p:nvPr/>
          </p:nvPicPr>
          <p:blipFill>
            <a:blip r:embed="rId4"/>
            <a:stretch>
              <a:fillRect/>
            </a:stretch>
          </p:blipFill>
          <p:spPr>
            <a:xfrm>
              <a:off x="4962578" y="5283665"/>
              <a:ext cx="535030" cy="174097"/>
            </a:xfrm>
            <a:prstGeom prst="rect">
              <a:avLst/>
            </a:prstGeom>
          </p:spPr>
        </p:pic>
        <p:pic>
          <p:nvPicPr>
            <p:cNvPr id="11" name="Picture 10"/>
            <p:cNvPicPr>
              <a:picLocks noChangeAspect="1"/>
            </p:cNvPicPr>
            <p:nvPr/>
          </p:nvPicPr>
          <p:blipFill>
            <a:blip r:embed="rId4"/>
            <a:stretch>
              <a:fillRect/>
            </a:stretch>
          </p:blipFill>
          <p:spPr>
            <a:xfrm>
              <a:off x="6842754" y="1665996"/>
              <a:ext cx="535030" cy="174097"/>
            </a:xfrm>
            <a:prstGeom prst="rect">
              <a:avLst/>
            </a:prstGeom>
          </p:spPr>
        </p:pic>
        <p:pic>
          <p:nvPicPr>
            <p:cNvPr id="12" name="Picture 11"/>
            <p:cNvPicPr>
              <a:picLocks noChangeAspect="1"/>
            </p:cNvPicPr>
            <p:nvPr/>
          </p:nvPicPr>
          <p:blipFill>
            <a:blip r:embed="rId4"/>
            <a:stretch>
              <a:fillRect/>
            </a:stretch>
          </p:blipFill>
          <p:spPr>
            <a:xfrm>
              <a:off x="9749893" y="2566389"/>
              <a:ext cx="535030" cy="174097"/>
            </a:xfrm>
            <a:prstGeom prst="rect">
              <a:avLst/>
            </a:prstGeom>
          </p:spPr>
        </p:pic>
        <p:pic>
          <p:nvPicPr>
            <p:cNvPr id="13" name="Picture 12"/>
            <p:cNvPicPr>
              <a:picLocks noChangeAspect="1"/>
            </p:cNvPicPr>
            <p:nvPr/>
          </p:nvPicPr>
          <p:blipFill>
            <a:blip r:embed="rId4"/>
            <a:stretch>
              <a:fillRect/>
            </a:stretch>
          </p:blipFill>
          <p:spPr>
            <a:xfrm>
              <a:off x="9043324" y="3918072"/>
              <a:ext cx="535030" cy="174097"/>
            </a:xfrm>
            <a:prstGeom prst="rect">
              <a:avLst/>
            </a:prstGeom>
          </p:spPr>
        </p:pic>
        <p:pic>
          <p:nvPicPr>
            <p:cNvPr id="14" name="Picture 13"/>
            <p:cNvPicPr>
              <a:picLocks noChangeAspect="1"/>
            </p:cNvPicPr>
            <p:nvPr/>
          </p:nvPicPr>
          <p:blipFill>
            <a:blip r:embed="rId4"/>
            <a:stretch>
              <a:fillRect/>
            </a:stretch>
          </p:blipFill>
          <p:spPr>
            <a:xfrm>
              <a:off x="6718286" y="3607955"/>
              <a:ext cx="535030" cy="174097"/>
            </a:xfrm>
            <a:prstGeom prst="rect">
              <a:avLst/>
            </a:prstGeom>
          </p:spPr>
        </p:pic>
        <p:pic>
          <p:nvPicPr>
            <p:cNvPr id="15" name="Picture 14"/>
            <p:cNvPicPr>
              <a:picLocks noChangeAspect="1"/>
            </p:cNvPicPr>
            <p:nvPr/>
          </p:nvPicPr>
          <p:blipFill>
            <a:blip r:embed="rId4"/>
            <a:stretch>
              <a:fillRect/>
            </a:stretch>
          </p:blipFill>
          <p:spPr>
            <a:xfrm>
              <a:off x="7699893" y="5518494"/>
              <a:ext cx="535030" cy="174097"/>
            </a:xfrm>
            <a:prstGeom prst="rect">
              <a:avLst/>
            </a:prstGeom>
          </p:spPr>
        </p:pic>
        <p:pic>
          <p:nvPicPr>
            <p:cNvPr id="16" name="Picture 15"/>
            <p:cNvPicPr>
              <a:picLocks noChangeAspect="1"/>
            </p:cNvPicPr>
            <p:nvPr/>
          </p:nvPicPr>
          <p:blipFill>
            <a:blip r:embed="rId4"/>
            <a:stretch>
              <a:fillRect/>
            </a:stretch>
          </p:blipFill>
          <p:spPr>
            <a:xfrm>
              <a:off x="5343793" y="536643"/>
              <a:ext cx="535030" cy="174097"/>
            </a:xfrm>
            <a:prstGeom prst="rect">
              <a:avLst/>
            </a:prstGeom>
          </p:spPr>
        </p:pic>
        <p:pic>
          <p:nvPicPr>
            <p:cNvPr id="17" name="Picture 16"/>
            <p:cNvPicPr>
              <a:picLocks noChangeAspect="1"/>
            </p:cNvPicPr>
            <p:nvPr/>
          </p:nvPicPr>
          <p:blipFill>
            <a:blip r:embed="rId5"/>
            <a:stretch>
              <a:fillRect/>
            </a:stretch>
          </p:blipFill>
          <p:spPr>
            <a:xfrm>
              <a:off x="9749893" y="2819388"/>
              <a:ext cx="537326" cy="176435"/>
            </a:xfrm>
            <a:prstGeom prst="rect">
              <a:avLst/>
            </a:prstGeom>
          </p:spPr>
        </p:pic>
        <p:pic>
          <p:nvPicPr>
            <p:cNvPr id="18" name="Picture 17"/>
            <p:cNvPicPr>
              <a:picLocks noChangeAspect="1"/>
            </p:cNvPicPr>
            <p:nvPr/>
          </p:nvPicPr>
          <p:blipFill>
            <a:blip r:embed="rId5"/>
            <a:stretch>
              <a:fillRect/>
            </a:stretch>
          </p:blipFill>
          <p:spPr>
            <a:xfrm>
              <a:off x="5340173" y="737494"/>
              <a:ext cx="537326" cy="176435"/>
            </a:xfrm>
            <a:prstGeom prst="rect">
              <a:avLst/>
            </a:prstGeom>
          </p:spPr>
        </p:pic>
        <p:pic>
          <p:nvPicPr>
            <p:cNvPr id="19" name="Picture 18"/>
            <p:cNvPicPr>
              <a:picLocks noChangeAspect="1"/>
            </p:cNvPicPr>
            <p:nvPr/>
          </p:nvPicPr>
          <p:blipFill>
            <a:blip r:embed="rId5"/>
            <a:stretch>
              <a:fillRect/>
            </a:stretch>
          </p:blipFill>
          <p:spPr>
            <a:xfrm>
              <a:off x="6840794" y="1867218"/>
              <a:ext cx="537326" cy="176435"/>
            </a:xfrm>
            <a:prstGeom prst="rect">
              <a:avLst/>
            </a:prstGeom>
          </p:spPr>
        </p:pic>
        <p:pic>
          <p:nvPicPr>
            <p:cNvPr id="20" name="Picture 19"/>
            <p:cNvPicPr>
              <a:picLocks noChangeAspect="1"/>
            </p:cNvPicPr>
            <p:nvPr/>
          </p:nvPicPr>
          <p:blipFill>
            <a:blip r:embed="rId5"/>
            <a:stretch>
              <a:fillRect/>
            </a:stretch>
          </p:blipFill>
          <p:spPr>
            <a:xfrm>
              <a:off x="2627627" y="1705027"/>
              <a:ext cx="537326" cy="176435"/>
            </a:xfrm>
            <a:prstGeom prst="rect">
              <a:avLst/>
            </a:prstGeom>
          </p:spPr>
        </p:pic>
        <p:pic>
          <p:nvPicPr>
            <p:cNvPr id="22" name="Picture 21"/>
            <p:cNvPicPr>
              <a:picLocks noChangeAspect="1"/>
            </p:cNvPicPr>
            <p:nvPr/>
          </p:nvPicPr>
          <p:blipFill>
            <a:blip r:embed="rId5"/>
            <a:stretch>
              <a:fillRect/>
            </a:stretch>
          </p:blipFill>
          <p:spPr>
            <a:xfrm>
              <a:off x="2918812" y="5138394"/>
              <a:ext cx="537326" cy="176435"/>
            </a:xfrm>
            <a:prstGeom prst="rect">
              <a:avLst/>
            </a:prstGeom>
          </p:spPr>
        </p:pic>
        <p:pic>
          <p:nvPicPr>
            <p:cNvPr id="23" name="Picture 22"/>
            <p:cNvPicPr>
              <a:picLocks noChangeAspect="1"/>
            </p:cNvPicPr>
            <p:nvPr/>
          </p:nvPicPr>
          <p:blipFill>
            <a:blip r:embed="rId5"/>
            <a:stretch>
              <a:fillRect/>
            </a:stretch>
          </p:blipFill>
          <p:spPr>
            <a:xfrm>
              <a:off x="4948495" y="5508096"/>
              <a:ext cx="537326" cy="176435"/>
            </a:xfrm>
            <a:prstGeom prst="rect">
              <a:avLst/>
            </a:prstGeom>
          </p:spPr>
        </p:pic>
        <p:pic>
          <p:nvPicPr>
            <p:cNvPr id="24" name="Picture 23"/>
            <p:cNvPicPr>
              <a:picLocks noChangeAspect="1"/>
            </p:cNvPicPr>
            <p:nvPr/>
          </p:nvPicPr>
          <p:blipFill>
            <a:blip r:embed="rId5"/>
            <a:stretch>
              <a:fillRect/>
            </a:stretch>
          </p:blipFill>
          <p:spPr>
            <a:xfrm>
              <a:off x="5228702" y="3424587"/>
              <a:ext cx="537326" cy="176435"/>
            </a:xfrm>
            <a:prstGeom prst="rect">
              <a:avLst/>
            </a:prstGeom>
          </p:spPr>
        </p:pic>
        <p:pic>
          <p:nvPicPr>
            <p:cNvPr id="25" name="Picture 24"/>
            <p:cNvPicPr>
              <a:picLocks noChangeAspect="1"/>
            </p:cNvPicPr>
            <p:nvPr/>
          </p:nvPicPr>
          <p:blipFill>
            <a:blip r:embed="rId5"/>
            <a:stretch>
              <a:fillRect/>
            </a:stretch>
          </p:blipFill>
          <p:spPr>
            <a:xfrm>
              <a:off x="6717138" y="3816121"/>
              <a:ext cx="537326" cy="176435"/>
            </a:xfrm>
            <a:prstGeom prst="rect">
              <a:avLst/>
            </a:prstGeom>
          </p:spPr>
        </p:pic>
        <p:pic>
          <p:nvPicPr>
            <p:cNvPr id="26" name="Picture 25"/>
            <p:cNvPicPr>
              <a:picLocks noChangeAspect="1"/>
            </p:cNvPicPr>
            <p:nvPr/>
          </p:nvPicPr>
          <p:blipFill>
            <a:blip r:embed="rId5"/>
            <a:stretch>
              <a:fillRect/>
            </a:stretch>
          </p:blipFill>
          <p:spPr>
            <a:xfrm>
              <a:off x="7711657" y="5727573"/>
              <a:ext cx="537326" cy="176435"/>
            </a:xfrm>
            <a:prstGeom prst="rect">
              <a:avLst/>
            </a:prstGeom>
          </p:spPr>
        </p:pic>
        <p:pic>
          <p:nvPicPr>
            <p:cNvPr id="27" name="Picture 26"/>
            <p:cNvPicPr>
              <a:picLocks noChangeAspect="1"/>
            </p:cNvPicPr>
            <p:nvPr/>
          </p:nvPicPr>
          <p:blipFill>
            <a:blip r:embed="rId5"/>
            <a:stretch>
              <a:fillRect/>
            </a:stretch>
          </p:blipFill>
          <p:spPr>
            <a:xfrm>
              <a:off x="9050020" y="4122072"/>
              <a:ext cx="537326" cy="176435"/>
            </a:xfrm>
            <a:prstGeom prst="rect">
              <a:avLst/>
            </a:prstGeom>
          </p:spPr>
        </p:pic>
        <p:pic>
          <p:nvPicPr>
            <p:cNvPr id="28" name="Picture 27"/>
            <p:cNvPicPr>
              <a:picLocks noChangeAspect="1"/>
            </p:cNvPicPr>
            <p:nvPr/>
          </p:nvPicPr>
          <p:blipFill>
            <a:blip r:embed="rId6"/>
            <a:stretch>
              <a:fillRect/>
            </a:stretch>
          </p:blipFill>
          <p:spPr>
            <a:xfrm>
              <a:off x="6840794" y="2069299"/>
              <a:ext cx="537454" cy="181908"/>
            </a:xfrm>
            <a:prstGeom prst="rect">
              <a:avLst/>
            </a:prstGeom>
          </p:spPr>
        </p:pic>
        <p:pic>
          <p:nvPicPr>
            <p:cNvPr id="29" name="Picture 28"/>
            <p:cNvPicPr>
              <a:picLocks noChangeAspect="1"/>
            </p:cNvPicPr>
            <p:nvPr/>
          </p:nvPicPr>
          <p:blipFill>
            <a:blip r:embed="rId7"/>
            <a:stretch>
              <a:fillRect/>
            </a:stretch>
          </p:blipFill>
          <p:spPr>
            <a:xfrm>
              <a:off x="9752245" y="3289562"/>
              <a:ext cx="532678" cy="158139"/>
            </a:xfrm>
            <a:prstGeom prst="rect">
              <a:avLst/>
            </a:prstGeom>
          </p:spPr>
        </p:pic>
        <p:pic>
          <p:nvPicPr>
            <p:cNvPr id="30" name="Picture 29"/>
            <p:cNvPicPr>
              <a:picLocks noChangeAspect="1"/>
            </p:cNvPicPr>
            <p:nvPr/>
          </p:nvPicPr>
          <p:blipFill>
            <a:blip r:embed="rId6"/>
            <a:stretch>
              <a:fillRect/>
            </a:stretch>
          </p:blipFill>
          <p:spPr>
            <a:xfrm>
              <a:off x="2633978" y="1926351"/>
              <a:ext cx="537454" cy="181908"/>
            </a:xfrm>
            <a:prstGeom prst="rect">
              <a:avLst/>
            </a:prstGeom>
          </p:spPr>
        </p:pic>
        <p:pic>
          <p:nvPicPr>
            <p:cNvPr id="31" name="Picture 30"/>
            <p:cNvPicPr>
              <a:picLocks noChangeAspect="1"/>
            </p:cNvPicPr>
            <p:nvPr/>
          </p:nvPicPr>
          <p:blipFill>
            <a:blip r:embed="rId6"/>
            <a:stretch>
              <a:fillRect/>
            </a:stretch>
          </p:blipFill>
          <p:spPr>
            <a:xfrm>
              <a:off x="2914123" y="5345505"/>
              <a:ext cx="537454" cy="181908"/>
            </a:xfrm>
            <a:prstGeom prst="rect">
              <a:avLst/>
            </a:prstGeom>
          </p:spPr>
        </p:pic>
        <p:pic>
          <p:nvPicPr>
            <p:cNvPr id="32" name="Picture 31"/>
            <p:cNvPicPr>
              <a:picLocks noChangeAspect="1"/>
            </p:cNvPicPr>
            <p:nvPr/>
          </p:nvPicPr>
          <p:blipFill>
            <a:blip r:embed="rId6"/>
            <a:stretch>
              <a:fillRect/>
            </a:stretch>
          </p:blipFill>
          <p:spPr>
            <a:xfrm>
              <a:off x="4969049" y="5733545"/>
              <a:ext cx="537454" cy="181908"/>
            </a:xfrm>
            <a:prstGeom prst="rect">
              <a:avLst/>
            </a:prstGeom>
          </p:spPr>
        </p:pic>
        <p:pic>
          <p:nvPicPr>
            <p:cNvPr id="33" name="Picture 32"/>
            <p:cNvPicPr>
              <a:picLocks noChangeAspect="1"/>
            </p:cNvPicPr>
            <p:nvPr/>
          </p:nvPicPr>
          <p:blipFill>
            <a:blip r:embed="rId6"/>
            <a:stretch>
              <a:fillRect/>
            </a:stretch>
          </p:blipFill>
          <p:spPr>
            <a:xfrm>
              <a:off x="7698681" y="5961515"/>
              <a:ext cx="537454" cy="181908"/>
            </a:xfrm>
            <a:prstGeom prst="rect">
              <a:avLst/>
            </a:prstGeom>
          </p:spPr>
        </p:pic>
        <p:pic>
          <p:nvPicPr>
            <p:cNvPr id="34" name="Picture 33"/>
            <p:cNvPicPr>
              <a:picLocks noChangeAspect="1"/>
            </p:cNvPicPr>
            <p:nvPr/>
          </p:nvPicPr>
          <p:blipFill>
            <a:blip r:embed="rId6"/>
            <a:stretch>
              <a:fillRect/>
            </a:stretch>
          </p:blipFill>
          <p:spPr>
            <a:xfrm>
              <a:off x="5237597" y="3652785"/>
              <a:ext cx="537454" cy="181908"/>
            </a:xfrm>
            <a:prstGeom prst="rect">
              <a:avLst/>
            </a:prstGeom>
          </p:spPr>
        </p:pic>
        <p:pic>
          <p:nvPicPr>
            <p:cNvPr id="35" name="Picture 34"/>
            <p:cNvPicPr>
              <a:picLocks noChangeAspect="1"/>
            </p:cNvPicPr>
            <p:nvPr/>
          </p:nvPicPr>
          <p:blipFill>
            <a:blip r:embed="rId6"/>
            <a:stretch>
              <a:fillRect/>
            </a:stretch>
          </p:blipFill>
          <p:spPr>
            <a:xfrm>
              <a:off x="6709459" y="4055654"/>
              <a:ext cx="537454" cy="181908"/>
            </a:xfrm>
            <a:prstGeom prst="rect">
              <a:avLst/>
            </a:prstGeom>
          </p:spPr>
        </p:pic>
        <p:pic>
          <p:nvPicPr>
            <p:cNvPr id="36" name="Picture 35"/>
            <p:cNvPicPr>
              <a:picLocks noChangeAspect="1"/>
            </p:cNvPicPr>
            <p:nvPr/>
          </p:nvPicPr>
          <p:blipFill>
            <a:blip r:embed="rId6"/>
            <a:stretch>
              <a:fillRect/>
            </a:stretch>
          </p:blipFill>
          <p:spPr>
            <a:xfrm>
              <a:off x="5324655" y="974652"/>
              <a:ext cx="537454" cy="181908"/>
            </a:xfrm>
            <a:prstGeom prst="rect">
              <a:avLst/>
            </a:prstGeom>
          </p:spPr>
        </p:pic>
        <p:pic>
          <p:nvPicPr>
            <p:cNvPr id="37" name="Picture 36"/>
            <p:cNvPicPr>
              <a:picLocks noChangeAspect="1"/>
            </p:cNvPicPr>
            <p:nvPr/>
          </p:nvPicPr>
          <p:blipFill>
            <a:blip r:embed="rId6"/>
            <a:stretch>
              <a:fillRect/>
            </a:stretch>
          </p:blipFill>
          <p:spPr>
            <a:xfrm>
              <a:off x="9040900" y="4350713"/>
              <a:ext cx="537454" cy="181908"/>
            </a:xfrm>
            <a:prstGeom prst="rect">
              <a:avLst/>
            </a:prstGeom>
          </p:spPr>
        </p:pic>
        <p:pic>
          <p:nvPicPr>
            <p:cNvPr id="38" name="Picture 37"/>
            <p:cNvPicPr>
              <a:picLocks noChangeAspect="1"/>
            </p:cNvPicPr>
            <p:nvPr/>
          </p:nvPicPr>
          <p:blipFill>
            <a:blip r:embed="rId6"/>
            <a:stretch>
              <a:fillRect/>
            </a:stretch>
          </p:blipFill>
          <p:spPr>
            <a:xfrm>
              <a:off x="9749893" y="3035528"/>
              <a:ext cx="537454" cy="181908"/>
            </a:xfrm>
            <a:prstGeom prst="rect">
              <a:avLst/>
            </a:prstGeom>
          </p:spPr>
        </p:pic>
        <p:pic>
          <p:nvPicPr>
            <p:cNvPr id="41" name="Picture 40"/>
            <p:cNvPicPr>
              <a:picLocks noChangeAspect="1"/>
            </p:cNvPicPr>
            <p:nvPr/>
          </p:nvPicPr>
          <p:blipFill>
            <a:blip r:embed="rId7"/>
            <a:stretch>
              <a:fillRect/>
            </a:stretch>
          </p:blipFill>
          <p:spPr>
            <a:xfrm>
              <a:off x="2639279" y="2151996"/>
              <a:ext cx="532678" cy="158139"/>
            </a:xfrm>
            <a:prstGeom prst="rect">
              <a:avLst/>
            </a:prstGeom>
          </p:spPr>
        </p:pic>
        <p:pic>
          <p:nvPicPr>
            <p:cNvPr id="42" name="Picture 41"/>
            <p:cNvPicPr>
              <a:picLocks noChangeAspect="1"/>
            </p:cNvPicPr>
            <p:nvPr/>
          </p:nvPicPr>
          <p:blipFill>
            <a:blip r:embed="rId7"/>
            <a:stretch>
              <a:fillRect/>
            </a:stretch>
          </p:blipFill>
          <p:spPr>
            <a:xfrm>
              <a:off x="2922293" y="5575961"/>
              <a:ext cx="532678" cy="158139"/>
            </a:xfrm>
            <a:prstGeom prst="rect">
              <a:avLst/>
            </a:prstGeom>
          </p:spPr>
        </p:pic>
        <p:pic>
          <p:nvPicPr>
            <p:cNvPr id="43" name="Picture 42"/>
            <p:cNvPicPr>
              <a:picLocks noChangeAspect="1"/>
            </p:cNvPicPr>
            <p:nvPr/>
          </p:nvPicPr>
          <p:blipFill>
            <a:blip r:embed="rId7"/>
            <a:stretch>
              <a:fillRect/>
            </a:stretch>
          </p:blipFill>
          <p:spPr>
            <a:xfrm>
              <a:off x="4958487" y="5958786"/>
              <a:ext cx="532678" cy="158139"/>
            </a:xfrm>
            <a:prstGeom prst="rect">
              <a:avLst/>
            </a:prstGeom>
          </p:spPr>
        </p:pic>
        <p:pic>
          <p:nvPicPr>
            <p:cNvPr id="44" name="Picture 43"/>
            <p:cNvPicPr>
              <a:picLocks noChangeAspect="1"/>
            </p:cNvPicPr>
            <p:nvPr/>
          </p:nvPicPr>
          <p:blipFill>
            <a:blip r:embed="rId7"/>
            <a:stretch>
              <a:fillRect/>
            </a:stretch>
          </p:blipFill>
          <p:spPr>
            <a:xfrm>
              <a:off x="5239126" y="3876472"/>
              <a:ext cx="532678" cy="158139"/>
            </a:xfrm>
            <a:prstGeom prst="rect">
              <a:avLst/>
            </a:prstGeom>
          </p:spPr>
        </p:pic>
        <p:pic>
          <p:nvPicPr>
            <p:cNvPr id="45" name="Picture 44"/>
            <p:cNvPicPr>
              <a:picLocks noChangeAspect="1"/>
            </p:cNvPicPr>
            <p:nvPr/>
          </p:nvPicPr>
          <p:blipFill>
            <a:blip r:embed="rId7"/>
            <a:stretch>
              <a:fillRect/>
            </a:stretch>
          </p:blipFill>
          <p:spPr>
            <a:xfrm>
              <a:off x="5327043" y="1221131"/>
              <a:ext cx="532678" cy="158139"/>
            </a:xfrm>
            <a:prstGeom prst="rect">
              <a:avLst/>
            </a:prstGeom>
          </p:spPr>
        </p:pic>
        <p:pic>
          <p:nvPicPr>
            <p:cNvPr id="46" name="Picture 45"/>
            <p:cNvPicPr>
              <a:picLocks noChangeAspect="1"/>
            </p:cNvPicPr>
            <p:nvPr/>
          </p:nvPicPr>
          <p:blipFill>
            <a:blip r:embed="rId7"/>
            <a:stretch>
              <a:fillRect/>
            </a:stretch>
          </p:blipFill>
          <p:spPr>
            <a:xfrm>
              <a:off x="6849833" y="2315049"/>
              <a:ext cx="532678" cy="158139"/>
            </a:xfrm>
            <a:prstGeom prst="rect">
              <a:avLst/>
            </a:prstGeom>
          </p:spPr>
        </p:pic>
        <p:pic>
          <p:nvPicPr>
            <p:cNvPr id="47" name="Picture 46"/>
            <p:cNvPicPr>
              <a:picLocks noChangeAspect="1"/>
            </p:cNvPicPr>
            <p:nvPr/>
          </p:nvPicPr>
          <p:blipFill>
            <a:blip r:embed="rId7"/>
            <a:stretch>
              <a:fillRect/>
            </a:stretch>
          </p:blipFill>
          <p:spPr>
            <a:xfrm>
              <a:off x="7711657" y="6199288"/>
              <a:ext cx="532678" cy="158139"/>
            </a:xfrm>
            <a:prstGeom prst="rect">
              <a:avLst/>
            </a:prstGeom>
          </p:spPr>
        </p:pic>
        <p:pic>
          <p:nvPicPr>
            <p:cNvPr id="48" name="Picture 47"/>
            <p:cNvPicPr>
              <a:picLocks noChangeAspect="1"/>
            </p:cNvPicPr>
            <p:nvPr/>
          </p:nvPicPr>
          <p:blipFill>
            <a:blip r:embed="rId7"/>
            <a:stretch>
              <a:fillRect/>
            </a:stretch>
          </p:blipFill>
          <p:spPr>
            <a:xfrm>
              <a:off x="6737094" y="4282134"/>
              <a:ext cx="532678" cy="158139"/>
            </a:xfrm>
            <a:prstGeom prst="rect">
              <a:avLst/>
            </a:prstGeom>
          </p:spPr>
        </p:pic>
        <p:pic>
          <p:nvPicPr>
            <p:cNvPr id="49" name="Picture 48"/>
            <p:cNvPicPr>
              <a:picLocks noChangeAspect="1"/>
            </p:cNvPicPr>
            <p:nvPr/>
          </p:nvPicPr>
          <p:blipFill>
            <a:blip r:embed="rId7"/>
            <a:stretch>
              <a:fillRect/>
            </a:stretch>
          </p:blipFill>
          <p:spPr>
            <a:xfrm>
              <a:off x="9061942" y="4595390"/>
              <a:ext cx="532678" cy="158139"/>
            </a:xfrm>
            <a:prstGeom prst="rect">
              <a:avLst/>
            </a:prstGeom>
          </p:spPr>
        </p:pic>
        <p:grpSp>
          <p:nvGrpSpPr>
            <p:cNvPr id="104" name="Group 103"/>
            <p:cNvGrpSpPr/>
            <p:nvPr/>
          </p:nvGrpSpPr>
          <p:grpSpPr>
            <a:xfrm>
              <a:off x="404270" y="3010837"/>
              <a:ext cx="1032506" cy="129770"/>
              <a:chOff x="433301" y="719248"/>
              <a:chExt cx="1032506" cy="129770"/>
            </a:xfrm>
          </p:grpSpPr>
          <p:sp>
            <p:nvSpPr>
              <p:cNvPr id="93" name="Rectangle 92"/>
              <p:cNvSpPr/>
              <p:nvPr/>
            </p:nvSpPr>
            <p:spPr>
              <a:xfrm>
                <a:off x="433301" y="71924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722051"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1011610"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1299552" y="719248"/>
                <a:ext cx="166255" cy="12976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p:cNvCxnSpPr/>
              <p:nvPr/>
            </p:nvCxnSpPr>
            <p:spPr>
              <a:xfrm>
                <a:off x="555796"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851588" y="813950"/>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182183"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4453256" y="1489827"/>
              <a:ext cx="744564" cy="129770"/>
              <a:chOff x="570525" y="2072127"/>
              <a:chExt cx="744564" cy="129770"/>
            </a:xfrm>
          </p:grpSpPr>
          <p:sp>
            <p:nvSpPr>
              <p:cNvPr id="100" name="Rectangle 99"/>
              <p:cNvSpPr/>
              <p:nvPr/>
            </p:nvSpPr>
            <p:spPr>
              <a:xfrm>
                <a:off x="570525" y="2072127"/>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859275"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1148834"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p:cNvCxnSpPr/>
              <p:nvPr/>
            </p:nvCxnSpPr>
            <p:spPr>
              <a:xfrm>
                <a:off x="693020" y="2158536"/>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988812" y="2166829"/>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2360064" y="1281772"/>
              <a:ext cx="744564" cy="129770"/>
              <a:chOff x="570525" y="2072127"/>
              <a:chExt cx="744564" cy="129770"/>
            </a:xfrm>
          </p:grpSpPr>
          <p:sp>
            <p:nvSpPr>
              <p:cNvPr id="111" name="Rectangle 110"/>
              <p:cNvSpPr/>
              <p:nvPr/>
            </p:nvSpPr>
            <p:spPr>
              <a:xfrm>
                <a:off x="570525" y="2072127"/>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859275"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1148834"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p:cNvCxnSpPr/>
              <p:nvPr/>
            </p:nvCxnSpPr>
            <p:spPr>
              <a:xfrm>
                <a:off x="693020" y="2158536"/>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988812" y="2166829"/>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16" name="Group 115"/>
            <p:cNvGrpSpPr/>
            <p:nvPr/>
          </p:nvGrpSpPr>
          <p:grpSpPr>
            <a:xfrm>
              <a:off x="2861478" y="4011175"/>
              <a:ext cx="744564" cy="129770"/>
              <a:chOff x="570525" y="2072127"/>
              <a:chExt cx="744564" cy="129770"/>
            </a:xfrm>
          </p:grpSpPr>
          <p:sp>
            <p:nvSpPr>
              <p:cNvPr id="117" name="Rectangle 116"/>
              <p:cNvSpPr/>
              <p:nvPr/>
            </p:nvSpPr>
            <p:spPr>
              <a:xfrm>
                <a:off x="570525" y="2072127"/>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859275"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1148834"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p:cNvCxnSpPr/>
              <p:nvPr/>
            </p:nvCxnSpPr>
            <p:spPr>
              <a:xfrm>
                <a:off x="693020" y="2158536"/>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988812" y="2166829"/>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22" name="Group 121"/>
            <p:cNvGrpSpPr/>
            <p:nvPr/>
          </p:nvGrpSpPr>
          <p:grpSpPr>
            <a:xfrm>
              <a:off x="4270144" y="4440273"/>
              <a:ext cx="744564" cy="129770"/>
              <a:chOff x="570525" y="2072127"/>
              <a:chExt cx="744564" cy="129770"/>
            </a:xfrm>
          </p:grpSpPr>
          <p:sp>
            <p:nvSpPr>
              <p:cNvPr id="123" name="Rectangle 122"/>
              <p:cNvSpPr/>
              <p:nvPr/>
            </p:nvSpPr>
            <p:spPr>
              <a:xfrm>
                <a:off x="570525" y="2072127"/>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859275"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1148834"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p:cNvCxnSpPr/>
              <p:nvPr/>
            </p:nvCxnSpPr>
            <p:spPr>
              <a:xfrm>
                <a:off x="693020" y="2158536"/>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988812" y="2166829"/>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4305361" y="2430489"/>
              <a:ext cx="744564" cy="129770"/>
              <a:chOff x="570525" y="2072127"/>
              <a:chExt cx="744564" cy="129770"/>
            </a:xfrm>
          </p:grpSpPr>
          <p:sp>
            <p:nvSpPr>
              <p:cNvPr id="129" name="Rectangle 128"/>
              <p:cNvSpPr/>
              <p:nvPr/>
            </p:nvSpPr>
            <p:spPr>
              <a:xfrm>
                <a:off x="570525" y="2072127"/>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859275"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1148834"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p:cNvCxnSpPr/>
              <p:nvPr/>
            </p:nvCxnSpPr>
            <p:spPr>
              <a:xfrm>
                <a:off x="693020" y="2158536"/>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988812" y="2166829"/>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34" name="Group 133"/>
            <p:cNvGrpSpPr/>
            <p:nvPr/>
          </p:nvGrpSpPr>
          <p:grpSpPr>
            <a:xfrm>
              <a:off x="7414259" y="1104498"/>
              <a:ext cx="744564" cy="129770"/>
              <a:chOff x="570525" y="2072127"/>
              <a:chExt cx="744564" cy="129770"/>
            </a:xfrm>
          </p:grpSpPr>
          <p:sp>
            <p:nvSpPr>
              <p:cNvPr id="135" name="Rectangle 134"/>
              <p:cNvSpPr/>
              <p:nvPr/>
            </p:nvSpPr>
            <p:spPr>
              <a:xfrm>
                <a:off x="570525" y="2072127"/>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859275"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148834"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p:cNvCxnSpPr/>
              <p:nvPr/>
            </p:nvCxnSpPr>
            <p:spPr>
              <a:xfrm>
                <a:off x="693020" y="2158536"/>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988812" y="2166829"/>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8974973" y="2141674"/>
              <a:ext cx="744564" cy="129770"/>
              <a:chOff x="570525" y="2072127"/>
              <a:chExt cx="744564" cy="129770"/>
            </a:xfrm>
          </p:grpSpPr>
          <p:sp>
            <p:nvSpPr>
              <p:cNvPr id="141" name="Rectangle 140"/>
              <p:cNvSpPr/>
              <p:nvPr/>
            </p:nvSpPr>
            <p:spPr>
              <a:xfrm>
                <a:off x="570525" y="2072127"/>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859275"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1148834"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Connector 143"/>
              <p:cNvCxnSpPr/>
              <p:nvPr/>
            </p:nvCxnSpPr>
            <p:spPr>
              <a:xfrm>
                <a:off x="693020" y="2158536"/>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988812" y="2166829"/>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46" name="Group 145"/>
            <p:cNvGrpSpPr/>
            <p:nvPr/>
          </p:nvGrpSpPr>
          <p:grpSpPr>
            <a:xfrm>
              <a:off x="9362374" y="3714417"/>
              <a:ext cx="744564" cy="129770"/>
              <a:chOff x="570525" y="2072127"/>
              <a:chExt cx="744564" cy="129770"/>
            </a:xfrm>
          </p:grpSpPr>
          <p:sp>
            <p:nvSpPr>
              <p:cNvPr id="147" name="Rectangle 146"/>
              <p:cNvSpPr/>
              <p:nvPr/>
            </p:nvSpPr>
            <p:spPr>
              <a:xfrm>
                <a:off x="570525" y="2072127"/>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859275"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1148834"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Connector 149"/>
              <p:cNvCxnSpPr/>
              <p:nvPr/>
            </p:nvCxnSpPr>
            <p:spPr>
              <a:xfrm>
                <a:off x="693020" y="2158536"/>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988812" y="2166829"/>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52" name="Group 151"/>
            <p:cNvGrpSpPr/>
            <p:nvPr/>
          </p:nvGrpSpPr>
          <p:grpSpPr>
            <a:xfrm>
              <a:off x="8014335" y="5295571"/>
              <a:ext cx="744564" cy="129770"/>
              <a:chOff x="570525" y="2072127"/>
              <a:chExt cx="744564" cy="129770"/>
            </a:xfrm>
          </p:grpSpPr>
          <p:sp>
            <p:nvSpPr>
              <p:cNvPr id="153" name="Rectangle 152"/>
              <p:cNvSpPr/>
              <p:nvPr/>
            </p:nvSpPr>
            <p:spPr>
              <a:xfrm>
                <a:off x="570525" y="2072127"/>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859275"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1148834"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Straight Connector 155"/>
              <p:cNvCxnSpPr/>
              <p:nvPr/>
            </p:nvCxnSpPr>
            <p:spPr>
              <a:xfrm>
                <a:off x="693020" y="2158536"/>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988812" y="2166829"/>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58" name="Group 157"/>
            <p:cNvGrpSpPr/>
            <p:nvPr/>
          </p:nvGrpSpPr>
          <p:grpSpPr>
            <a:xfrm>
              <a:off x="7146186" y="3108959"/>
              <a:ext cx="744564" cy="129770"/>
              <a:chOff x="570525" y="2072127"/>
              <a:chExt cx="744564" cy="129770"/>
            </a:xfrm>
          </p:grpSpPr>
          <p:sp>
            <p:nvSpPr>
              <p:cNvPr id="159" name="Rectangle 158"/>
              <p:cNvSpPr/>
              <p:nvPr/>
            </p:nvSpPr>
            <p:spPr>
              <a:xfrm>
                <a:off x="570525" y="2072127"/>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859275"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1148834"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Connector 161"/>
              <p:cNvCxnSpPr/>
              <p:nvPr/>
            </p:nvCxnSpPr>
            <p:spPr>
              <a:xfrm>
                <a:off x="693020" y="2158536"/>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988812" y="2166829"/>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 name="Down Arrow 2"/>
            <p:cNvSpPr/>
            <p:nvPr/>
          </p:nvSpPr>
          <p:spPr>
            <a:xfrm>
              <a:off x="1310171" y="2571401"/>
              <a:ext cx="117369" cy="336205"/>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97777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4270" y="525310"/>
            <a:ext cx="9883077" cy="6020503"/>
            <a:chOff x="404270" y="525310"/>
            <a:chExt cx="9883077" cy="6020503"/>
          </a:xfrm>
        </p:grpSpPr>
        <p:grpSp>
          <p:nvGrpSpPr>
            <p:cNvPr id="5" name="Group 4"/>
            <p:cNvGrpSpPr/>
            <p:nvPr/>
          </p:nvGrpSpPr>
          <p:grpSpPr>
            <a:xfrm>
              <a:off x="1089195" y="525310"/>
              <a:ext cx="9195728" cy="6020503"/>
              <a:chOff x="1089195" y="525310"/>
              <a:chExt cx="9195728" cy="6020503"/>
            </a:xfrm>
          </p:grpSpPr>
          <p:pic>
            <p:nvPicPr>
              <p:cNvPr id="50" name="Picture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850" y="2062479"/>
                <a:ext cx="692727" cy="692727"/>
              </a:xfrm>
              <a:prstGeom prst="rect">
                <a:avLst/>
              </a:prstGeom>
            </p:spPr>
          </p:pic>
          <p:pic>
            <p:nvPicPr>
              <p:cNvPr id="51" name="Picture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6487" y="4191461"/>
                <a:ext cx="692727" cy="692727"/>
              </a:xfrm>
              <a:prstGeom prst="rect">
                <a:avLst/>
              </a:prstGeom>
            </p:spPr>
          </p:pic>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0378" y="3136206"/>
                <a:ext cx="692727" cy="692727"/>
              </a:xfrm>
              <a:prstGeom prst="rect">
                <a:avLst/>
              </a:prstGeom>
            </p:spPr>
          </p:pic>
          <p:pic>
            <p:nvPicPr>
              <p:cNvPr id="53" name="Picture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7724" y="4581698"/>
                <a:ext cx="692727" cy="692727"/>
              </a:xfrm>
              <a:prstGeom prst="rect">
                <a:avLst/>
              </a:prstGeom>
            </p:spPr>
          </p:pic>
          <p:pic>
            <p:nvPicPr>
              <p:cNvPr id="54" name="Picture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4088" y="1547553"/>
                <a:ext cx="692727" cy="692727"/>
              </a:xfrm>
              <a:prstGeom prst="rect">
                <a:avLst/>
              </a:prstGeom>
            </p:spPr>
          </p:pic>
          <p:pic>
            <p:nvPicPr>
              <p:cNvPr id="55" name="Picture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2443" y="3706318"/>
                <a:ext cx="692727" cy="692727"/>
              </a:xfrm>
              <a:prstGeom prst="rect">
                <a:avLst/>
              </a:prstGeom>
            </p:spPr>
          </p:pic>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6160" y="1316644"/>
                <a:ext cx="692727" cy="692727"/>
              </a:xfrm>
              <a:prstGeom prst="rect">
                <a:avLst/>
              </a:prstGeom>
            </p:spPr>
          </p:pic>
          <p:pic>
            <p:nvPicPr>
              <p:cNvPr id="57" name="Picture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3324" y="2408843"/>
                <a:ext cx="692727" cy="692727"/>
              </a:xfrm>
              <a:prstGeom prst="rect">
                <a:avLst/>
              </a:prstGeom>
            </p:spPr>
          </p:pic>
          <p:pic>
            <p:nvPicPr>
              <p:cNvPr id="58" name="Picture 5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31360" y="3120041"/>
                <a:ext cx="692727" cy="692727"/>
              </a:xfrm>
              <a:prstGeom prst="rect">
                <a:avLst/>
              </a:prstGeom>
            </p:spPr>
          </p:pic>
          <p:pic>
            <p:nvPicPr>
              <p:cNvPr id="59" name="Picture 5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813" y="2907606"/>
                <a:ext cx="692727" cy="692727"/>
              </a:xfrm>
              <a:prstGeom prst="rect">
                <a:avLst/>
              </a:prstGeom>
            </p:spPr>
          </p:pic>
          <p:cxnSp>
            <p:nvCxnSpPr>
              <p:cNvPr id="60" name="Straight Connector 59"/>
              <p:cNvCxnSpPr/>
              <p:nvPr/>
            </p:nvCxnSpPr>
            <p:spPr>
              <a:xfrm>
                <a:off x="5750560" y="2207952"/>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785360" y="3750881"/>
                <a:ext cx="601287" cy="830817"/>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556921" y="4707312"/>
                <a:ext cx="1228439" cy="301568"/>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8974973" y="3098336"/>
                <a:ext cx="324200" cy="61745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81520" y="3423453"/>
                <a:ext cx="1236746" cy="768008"/>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880193" y="2571401"/>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181630" y="3593406"/>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57" idx="1"/>
              </p:cNvCxnSpPr>
              <p:nvPr/>
            </p:nvCxnSpPr>
            <p:spPr>
              <a:xfrm>
                <a:off x="8117840" y="1821872"/>
                <a:ext cx="925484" cy="933335"/>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1" idx="3"/>
              </p:cNvCxnSpPr>
              <p:nvPr/>
            </p:nvCxnSpPr>
            <p:spPr>
              <a:xfrm flipV="1">
                <a:off x="3529214" y="3706319"/>
                <a:ext cx="986212" cy="831506"/>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5640647" y="3568228"/>
                <a:ext cx="1024544" cy="144065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7581669" y="1901304"/>
                <a:ext cx="804948" cy="1826493"/>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2336800" y="2492198"/>
                <a:ext cx="791093" cy="746531"/>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54" idx="1"/>
              </p:cNvCxnSpPr>
              <p:nvPr/>
            </p:nvCxnSpPr>
            <p:spPr>
              <a:xfrm flipV="1">
                <a:off x="3870956" y="1893917"/>
                <a:ext cx="1353132" cy="402696"/>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endCxn id="56" idx="1"/>
              </p:cNvCxnSpPr>
              <p:nvPr/>
            </p:nvCxnSpPr>
            <p:spPr>
              <a:xfrm flipV="1">
                <a:off x="5876175" y="1663008"/>
                <a:ext cx="1499985" cy="42019"/>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pic>
            <p:nvPicPr>
              <p:cNvPr id="74" name="Picture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7166" y="5274425"/>
                <a:ext cx="692727" cy="692727"/>
              </a:xfrm>
              <a:prstGeom prst="rect">
                <a:avLst/>
              </a:prstGeom>
            </p:spPr>
          </p:pic>
          <p:cxnSp>
            <p:nvCxnSpPr>
              <p:cNvPr id="75" name="Straight Connector 74"/>
              <p:cNvCxnSpPr/>
              <p:nvPr/>
            </p:nvCxnSpPr>
            <p:spPr>
              <a:xfrm>
                <a:off x="5515957" y="5056898"/>
                <a:ext cx="1491209" cy="72091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7718365" y="4312457"/>
                <a:ext cx="862217" cy="1195639"/>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6833639" y="1657453"/>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9736051" y="2532697"/>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9043324" y="3915853"/>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7699893" y="5508096"/>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949651" y="5258951"/>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2908414" y="4884188"/>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1089195" y="3274740"/>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2633978" y="1479178"/>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5327303" y="525310"/>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228710" y="3196929"/>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719688" y="3582309"/>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05692" y="2616656"/>
                <a:ext cx="513772" cy="513772"/>
              </a:xfrm>
              <a:prstGeom prst="rect">
                <a:avLst/>
              </a:prstGeom>
            </p:spPr>
          </p:pic>
          <p:pic>
            <p:nvPicPr>
              <p:cNvPr id="89" name="Picture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7373" y="4760653"/>
                <a:ext cx="513772" cy="513772"/>
              </a:xfrm>
              <a:prstGeom prst="rect">
                <a:avLst/>
              </a:prstGeom>
            </p:spPr>
          </p:pic>
          <p:pic>
            <p:nvPicPr>
              <p:cNvPr id="90" name="Picture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36051" y="2039727"/>
                <a:ext cx="513772" cy="513772"/>
              </a:xfrm>
              <a:prstGeom prst="rect">
                <a:avLst/>
              </a:prstGeom>
            </p:spPr>
          </p:pic>
        </p:grpSp>
        <p:pic>
          <p:nvPicPr>
            <p:cNvPr id="6" name="Picture 5"/>
            <p:cNvPicPr>
              <a:picLocks noChangeAspect="1"/>
            </p:cNvPicPr>
            <p:nvPr/>
          </p:nvPicPr>
          <p:blipFill>
            <a:blip r:embed="rId4"/>
            <a:stretch>
              <a:fillRect/>
            </a:stretch>
          </p:blipFill>
          <p:spPr>
            <a:xfrm>
              <a:off x="5240021" y="3221424"/>
              <a:ext cx="535030" cy="174097"/>
            </a:xfrm>
            <a:prstGeom prst="rect">
              <a:avLst/>
            </a:prstGeom>
          </p:spPr>
        </p:pic>
        <p:pic>
          <p:nvPicPr>
            <p:cNvPr id="7" name="Picture 6"/>
            <p:cNvPicPr>
              <a:picLocks noChangeAspect="1"/>
            </p:cNvPicPr>
            <p:nvPr/>
          </p:nvPicPr>
          <p:blipFill>
            <a:blip r:embed="rId4"/>
            <a:stretch>
              <a:fillRect/>
            </a:stretch>
          </p:blipFill>
          <p:spPr>
            <a:xfrm>
              <a:off x="2632023" y="1506459"/>
              <a:ext cx="535030" cy="174097"/>
            </a:xfrm>
            <a:prstGeom prst="rect">
              <a:avLst/>
            </a:prstGeom>
          </p:spPr>
        </p:pic>
        <p:pic>
          <p:nvPicPr>
            <p:cNvPr id="8" name="Picture 7"/>
            <p:cNvPicPr>
              <a:picLocks noChangeAspect="1"/>
            </p:cNvPicPr>
            <p:nvPr/>
          </p:nvPicPr>
          <p:blipFill>
            <a:blip r:embed="rId4"/>
            <a:stretch>
              <a:fillRect/>
            </a:stretch>
          </p:blipFill>
          <p:spPr>
            <a:xfrm>
              <a:off x="1083057" y="3286775"/>
              <a:ext cx="535030" cy="174097"/>
            </a:xfrm>
            <a:prstGeom prst="rect">
              <a:avLst/>
            </a:prstGeom>
          </p:spPr>
        </p:pic>
        <p:pic>
          <p:nvPicPr>
            <p:cNvPr id="9" name="Picture 8"/>
            <p:cNvPicPr>
              <a:picLocks noChangeAspect="1"/>
            </p:cNvPicPr>
            <p:nvPr/>
          </p:nvPicPr>
          <p:blipFill>
            <a:blip r:embed="rId4"/>
            <a:stretch>
              <a:fillRect/>
            </a:stretch>
          </p:blipFill>
          <p:spPr>
            <a:xfrm>
              <a:off x="2924104" y="4910276"/>
              <a:ext cx="535030" cy="174097"/>
            </a:xfrm>
            <a:prstGeom prst="rect">
              <a:avLst/>
            </a:prstGeom>
          </p:spPr>
        </p:pic>
        <p:pic>
          <p:nvPicPr>
            <p:cNvPr id="10" name="Picture 9"/>
            <p:cNvPicPr>
              <a:picLocks noChangeAspect="1"/>
            </p:cNvPicPr>
            <p:nvPr/>
          </p:nvPicPr>
          <p:blipFill>
            <a:blip r:embed="rId4"/>
            <a:stretch>
              <a:fillRect/>
            </a:stretch>
          </p:blipFill>
          <p:spPr>
            <a:xfrm>
              <a:off x="4962578" y="5283665"/>
              <a:ext cx="535030" cy="174097"/>
            </a:xfrm>
            <a:prstGeom prst="rect">
              <a:avLst/>
            </a:prstGeom>
          </p:spPr>
        </p:pic>
        <p:pic>
          <p:nvPicPr>
            <p:cNvPr id="11" name="Picture 10"/>
            <p:cNvPicPr>
              <a:picLocks noChangeAspect="1"/>
            </p:cNvPicPr>
            <p:nvPr/>
          </p:nvPicPr>
          <p:blipFill>
            <a:blip r:embed="rId4"/>
            <a:stretch>
              <a:fillRect/>
            </a:stretch>
          </p:blipFill>
          <p:spPr>
            <a:xfrm>
              <a:off x="6842754" y="1665996"/>
              <a:ext cx="535030" cy="174097"/>
            </a:xfrm>
            <a:prstGeom prst="rect">
              <a:avLst/>
            </a:prstGeom>
          </p:spPr>
        </p:pic>
        <p:pic>
          <p:nvPicPr>
            <p:cNvPr id="12" name="Picture 11"/>
            <p:cNvPicPr>
              <a:picLocks noChangeAspect="1"/>
            </p:cNvPicPr>
            <p:nvPr/>
          </p:nvPicPr>
          <p:blipFill>
            <a:blip r:embed="rId4"/>
            <a:stretch>
              <a:fillRect/>
            </a:stretch>
          </p:blipFill>
          <p:spPr>
            <a:xfrm>
              <a:off x="9749893" y="2566389"/>
              <a:ext cx="535030" cy="174097"/>
            </a:xfrm>
            <a:prstGeom prst="rect">
              <a:avLst/>
            </a:prstGeom>
          </p:spPr>
        </p:pic>
        <p:pic>
          <p:nvPicPr>
            <p:cNvPr id="13" name="Picture 12"/>
            <p:cNvPicPr>
              <a:picLocks noChangeAspect="1"/>
            </p:cNvPicPr>
            <p:nvPr/>
          </p:nvPicPr>
          <p:blipFill>
            <a:blip r:embed="rId4"/>
            <a:stretch>
              <a:fillRect/>
            </a:stretch>
          </p:blipFill>
          <p:spPr>
            <a:xfrm>
              <a:off x="9043324" y="3918072"/>
              <a:ext cx="535030" cy="174097"/>
            </a:xfrm>
            <a:prstGeom prst="rect">
              <a:avLst/>
            </a:prstGeom>
          </p:spPr>
        </p:pic>
        <p:pic>
          <p:nvPicPr>
            <p:cNvPr id="14" name="Picture 13"/>
            <p:cNvPicPr>
              <a:picLocks noChangeAspect="1"/>
            </p:cNvPicPr>
            <p:nvPr/>
          </p:nvPicPr>
          <p:blipFill>
            <a:blip r:embed="rId4"/>
            <a:stretch>
              <a:fillRect/>
            </a:stretch>
          </p:blipFill>
          <p:spPr>
            <a:xfrm>
              <a:off x="6718286" y="3607955"/>
              <a:ext cx="535030" cy="174097"/>
            </a:xfrm>
            <a:prstGeom prst="rect">
              <a:avLst/>
            </a:prstGeom>
          </p:spPr>
        </p:pic>
        <p:pic>
          <p:nvPicPr>
            <p:cNvPr id="15" name="Picture 14"/>
            <p:cNvPicPr>
              <a:picLocks noChangeAspect="1"/>
            </p:cNvPicPr>
            <p:nvPr/>
          </p:nvPicPr>
          <p:blipFill>
            <a:blip r:embed="rId4"/>
            <a:stretch>
              <a:fillRect/>
            </a:stretch>
          </p:blipFill>
          <p:spPr>
            <a:xfrm>
              <a:off x="7699893" y="5518494"/>
              <a:ext cx="535030" cy="174097"/>
            </a:xfrm>
            <a:prstGeom prst="rect">
              <a:avLst/>
            </a:prstGeom>
          </p:spPr>
        </p:pic>
        <p:pic>
          <p:nvPicPr>
            <p:cNvPr id="16" name="Picture 15"/>
            <p:cNvPicPr>
              <a:picLocks noChangeAspect="1"/>
            </p:cNvPicPr>
            <p:nvPr/>
          </p:nvPicPr>
          <p:blipFill>
            <a:blip r:embed="rId4"/>
            <a:stretch>
              <a:fillRect/>
            </a:stretch>
          </p:blipFill>
          <p:spPr>
            <a:xfrm>
              <a:off x="5343793" y="536643"/>
              <a:ext cx="535030" cy="174097"/>
            </a:xfrm>
            <a:prstGeom prst="rect">
              <a:avLst/>
            </a:prstGeom>
          </p:spPr>
        </p:pic>
        <p:pic>
          <p:nvPicPr>
            <p:cNvPr id="17" name="Picture 16"/>
            <p:cNvPicPr>
              <a:picLocks noChangeAspect="1"/>
            </p:cNvPicPr>
            <p:nvPr/>
          </p:nvPicPr>
          <p:blipFill>
            <a:blip r:embed="rId5"/>
            <a:stretch>
              <a:fillRect/>
            </a:stretch>
          </p:blipFill>
          <p:spPr>
            <a:xfrm>
              <a:off x="9749893" y="2819388"/>
              <a:ext cx="537326" cy="176435"/>
            </a:xfrm>
            <a:prstGeom prst="rect">
              <a:avLst/>
            </a:prstGeom>
          </p:spPr>
        </p:pic>
        <p:pic>
          <p:nvPicPr>
            <p:cNvPr id="18" name="Picture 17"/>
            <p:cNvPicPr>
              <a:picLocks noChangeAspect="1"/>
            </p:cNvPicPr>
            <p:nvPr/>
          </p:nvPicPr>
          <p:blipFill>
            <a:blip r:embed="rId5"/>
            <a:stretch>
              <a:fillRect/>
            </a:stretch>
          </p:blipFill>
          <p:spPr>
            <a:xfrm>
              <a:off x="5340173" y="737494"/>
              <a:ext cx="537326" cy="176435"/>
            </a:xfrm>
            <a:prstGeom prst="rect">
              <a:avLst/>
            </a:prstGeom>
          </p:spPr>
        </p:pic>
        <p:pic>
          <p:nvPicPr>
            <p:cNvPr id="19" name="Picture 18"/>
            <p:cNvPicPr>
              <a:picLocks noChangeAspect="1"/>
            </p:cNvPicPr>
            <p:nvPr/>
          </p:nvPicPr>
          <p:blipFill>
            <a:blip r:embed="rId5"/>
            <a:stretch>
              <a:fillRect/>
            </a:stretch>
          </p:blipFill>
          <p:spPr>
            <a:xfrm>
              <a:off x="6840794" y="1867218"/>
              <a:ext cx="537326" cy="176435"/>
            </a:xfrm>
            <a:prstGeom prst="rect">
              <a:avLst/>
            </a:prstGeom>
          </p:spPr>
        </p:pic>
        <p:pic>
          <p:nvPicPr>
            <p:cNvPr id="23" name="Picture 22"/>
            <p:cNvPicPr>
              <a:picLocks noChangeAspect="1"/>
            </p:cNvPicPr>
            <p:nvPr/>
          </p:nvPicPr>
          <p:blipFill>
            <a:blip r:embed="rId5"/>
            <a:stretch>
              <a:fillRect/>
            </a:stretch>
          </p:blipFill>
          <p:spPr>
            <a:xfrm>
              <a:off x="4948495" y="5508096"/>
              <a:ext cx="537326" cy="176435"/>
            </a:xfrm>
            <a:prstGeom prst="rect">
              <a:avLst/>
            </a:prstGeom>
          </p:spPr>
        </p:pic>
        <p:pic>
          <p:nvPicPr>
            <p:cNvPr id="25" name="Picture 24"/>
            <p:cNvPicPr>
              <a:picLocks noChangeAspect="1"/>
            </p:cNvPicPr>
            <p:nvPr/>
          </p:nvPicPr>
          <p:blipFill>
            <a:blip r:embed="rId5"/>
            <a:stretch>
              <a:fillRect/>
            </a:stretch>
          </p:blipFill>
          <p:spPr>
            <a:xfrm>
              <a:off x="6717138" y="3816121"/>
              <a:ext cx="537326" cy="176435"/>
            </a:xfrm>
            <a:prstGeom prst="rect">
              <a:avLst/>
            </a:prstGeom>
          </p:spPr>
        </p:pic>
        <p:pic>
          <p:nvPicPr>
            <p:cNvPr id="26" name="Picture 25"/>
            <p:cNvPicPr>
              <a:picLocks noChangeAspect="1"/>
            </p:cNvPicPr>
            <p:nvPr/>
          </p:nvPicPr>
          <p:blipFill>
            <a:blip r:embed="rId5"/>
            <a:stretch>
              <a:fillRect/>
            </a:stretch>
          </p:blipFill>
          <p:spPr>
            <a:xfrm>
              <a:off x="7711657" y="5727573"/>
              <a:ext cx="537326" cy="176435"/>
            </a:xfrm>
            <a:prstGeom prst="rect">
              <a:avLst/>
            </a:prstGeom>
          </p:spPr>
        </p:pic>
        <p:pic>
          <p:nvPicPr>
            <p:cNvPr id="27" name="Picture 26"/>
            <p:cNvPicPr>
              <a:picLocks noChangeAspect="1"/>
            </p:cNvPicPr>
            <p:nvPr/>
          </p:nvPicPr>
          <p:blipFill>
            <a:blip r:embed="rId5"/>
            <a:stretch>
              <a:fillRect/>
            </a:stretch>
          </p:blipFill>
          <p:spPr>
            <a:xfrm>
              <a:off x="9050020" y="4122072"/>
              <a:ext cx="537326" cy="176435"/>
            </a:xfrm>
            <a:prstGeom prst="rect">
              <a:avLst/>
            </a:prstGeom>
          </p:spPr>
        </p:pic>
        <p:pic>
          <p:nvPicPr>
            <p:cNvPr id="28" name="Picture 27"/>
            <p:cNvPicPr>
              <a:picLocks noChangeAspect="1"/>
            </p:cNvPicPr>
            <p:nvPr/>
          </p:nvPicPr>
          <p:blipFill>
            <a:blip r:embed="rId6"/>
            <a:stretch>
              <a:fillRect/>
            </a:stretch>
          </p:blipFill>
          <p:spPr>
            <a:xfrm>
              <a:off x="6840794" y="2069299"/>
              <a:ext cx="537454" cy="181908"/>
            </a:xfrm>
            <a:prstGeom prst="rect">
              <a:avLst/>
            </a:prstGeom>
          </p:spPr>
        </p:pic>
        <p:pic>
          <p:nvPicPr>
            <p:cNvPr id="29" name="Picture 28"/>
            <p:cNvPicPr>
              <a:picLocks noChangeAspect="1"/>
            </p:cNvPicPr>
            <p:nvPr/>
          </p:nvPicPr>
          <p:blipFill>
            <a:blip r:embed="rId7"/>
            <a:stretch>
              <a:fillRect/>
            </a:stretch>
          </p:blipFill>
          <p:spPr>
            <a:xfrm>
              <a:off x="9752245" y="3289562"/>
              <a:ext cx="532678" cy="158139"/>
            </a:xfrm>
            <a:prstGeom prst="rect">
              <a:avLst/>
            </a:prstGeom>
          </p:spPr>
        </p:pic>
        <p:pic>
          <p:nvPicPr>
            <p:cNvPr id="32" name="Picture 31"/>
            <p:cNvPicPr>
              <a:picLocks noChangeAspect="1"/>
            </p:cNvPicPr>
            <p:nvPr/>
          </p:nvPicPr>
          <p:blipFill>
            <a:blip r:embed="rId6"/>
            <a:stretch>
              <a:fillRect/>
            </a:stretch>
          </p:blipFill>
          <p:spPr>
            <a:xfrm>
              <a:off x="4969049" y="5733545"/>
              <a:ext cx="537454" cy="181908"/>
            </a:xfrm>
            <a:prstGeom prst="rect">
              <a:avLst/>
            </a:prstGeom>
          </p:spPr>
        </p:pic>
        <p:pic>
          <p:nvPicPr>
            <p:cNvPr id="33" name="Picture 32"/>
            <p:cNvPicPr>
              <a:picLocks noChangeAspect="1"/>
            </p:cNvPicPr>
            <p:nvPr/>
          </p:nvPicPr>
          <p:blipFill>
            <a:blip r:embed="rId6"/>
            <a:stretch>
              <a:fillRect/>
            </a:stretch>
          </p:blipFill>
          <p:spPr>
            <a:xfrm>
              <a:off x="7698681" y="5961515"/>
              <a:ext cx="537454" cy="181908"/>
            </a:xfrm>
            <a:prstGeom prst="rect">
              <a:avLst/>
            </a:prstGeom>
          </p:spPr>
        </p:pic>
        <p:pic>
          <p:nvPicPr>
            <p:cNvPr id="35" name="Picture 34"/>
            <p:cNvPicPr>
              <a:picLocks noChangeAspect="1"/>
            </p:cNvPicPr>
            <p:nvPr/>
          </p:nvPicPr>
          <p:blipFill>
            <a:blip r:embed="rId6"/>
            <a:stretch>
              <a:fillRect/>
            </a:stretch>
          </p:blipFill>
          <p:spPr>
            <a:xfrm>
              <a:off x="6709459" y="4055654"/>
              <a:ext cx="537454" cy="181908"/>
            </a:xfrm>
            <a:prstGeom prst="rect">
              <a:avLst/>
            </a:prstGeom>
          </p:spPr>
        </p:pic>
        <p:pic>
          <p:nvPicPr>
            <p:cNvPr id="36" name="Picture 35"/>
            <p:cNvPicPr>
              <a:picLocks noChangeAspect="1"/>
            </p:cNvPicPr>
            <p:nvPr/>
          </p:nvPicPr>
          <p:blipFill>
            <a:blip r:embed="rId6"/>
            <a:stretch>
              <a:fillRect/>
            </a:stretch>
          </p:blipFill>
          <p:spPr>
            <a:xfrm>
              <a:off x="5324655" y="974652"/>
              <a:ext cx="537454" cy="181908"/>
            </a:xfrm>
            <a:prstGeom prst="rect">
              <a:avLst/>
            </a:prstGeom>
          </p:spPr>
        </p:pic>
        <p:pic>
          <p:nvPicPr>
            <p:cNvPr id="37" name="Picture 36"/>
            <p:cNvPicPr>
              <a:picLocks noChangeAspect="1"/>
            </p:cNvPicPr>
            <p:nvPr/>
          </p:nvPicPr>
          <p:blipFill>
            <a:blip r:embed="rId6"/>
            <a:stretch>
              <a:fillRect/>
            </a:stretch>
          </p:blipFill>
          <p:spPr>
            <a:xfrm>
              <a:off x="9040900" y="4350713"/>
              <a:ext cx="537454" cy="181908"/>
            </a:xfrm>
            <a:prstGeom prst="rect">
              <a:avLst/>
            </a:prstGeom>
          </p:spPr>
        </p:pic>
        <p:pic>
          <p:nvPicPr>
            <p:cNvPr id="38" name="Picture 37"/>
            <p:cNvPicPr>
              <a:picLocks noChangeAspect="1"/>
            </p:cNvPicPr>
            <p:nvPr/>
          </p:nvPicPr>
          <p:blipFill>
            <a:blip r:embed="rId6"/>
            <a:stretch>
              <a:fillRect/>
            </a:stretch>
          </p:blipFill>
          <p:spPr>
            <a:xfrm>
              <a:off x="9749893" y="3035528"/>
              <a:ext cx="537454" cy="181908"/>
            </a:xfrm>
            <a:prstGeom prst="rect">
              <a:avLst/>
            </a:prstGeom>
          </p:spPr>
        </p:pic>
        <p:pic>
          <p:nvPicPr>
            <p:cNvPr id="43" name="Picture 42"/>
            <p:cNvPicPr>
              <a:picLocks noChangeAspect="1"/>
            </p:cNvPicPr>
            <p:nvPr/>
          </p:nvPicPr>
          <p:blipFill>
            <a:blip r:embed="rId7"/>
            <a:stretch>
              <a:fillRect/>
            </a:stretch>
          </p:blipFill>
          <p:spPr>
            <a:xfrm>
              <a:off x="4958487" y="5958786"/>
              <a:ext cx="532678" cy="158139"/>
            </a:xfrm>
            <a:prstGeom prst="rect">
              <a:avLst/>
            </a:prstGeom>
          </p:spPr>
        </p:pic>
        <p:pic>
          <p:nvPicPr>
            <p:cNvPr id="45" name="Picture 44"/>
            <p:cNvPicPr>
              <a:picLocks noChangeAspect="1"/>
            </p:cNvPicPr>
            <p:nvPr/>
          </p:nvPicPr>
          <p:blipFill>
            <a:blip r:embed="rId7"/>
            <a:stretch>
              <a:fillRect/>
            </a:stretch>
          </p:blipFill>
          <p:spPr>
            <a:xfrm>
              <a:off x="5327043" y="1221131"/>
              <a:ext cx="532678" cy="158139"/>
            </a:xfrm>
            <a:prstGeom prst="rect">
              <a:avLst/>
            </a:prstGeom>
          </p:spPr>
        </p:pic>
        <p:pic>
          <p:nvPicPr>
            <p:cNvPr id="46" name="Picture 45"/>
            <p:cNvPicPr>
              <a:picLocks noChangeAspect="1"/>
            </p:cNvPicPr>
            <p:nvPr/>
          </p:nvPicPr>
          <p:blipFill>
            <a:blip r:embed="rId7"/>
            <a:stretch>
              <a:fillRect/>
            </a:stretch>
          </p:blipFill>
          <p:spPr>
            <a:xfrm>
              <a:off x="6849833" y="2315049"/>
              <a:ext cx="532678" cy="158139"/>
            </a:xfrm>
            <a:prstGeom prst="rect">
              <a:avLst/>
            </a:prstGeom>
          </p:spPr>
        </p:pic>
        <p:pic>
          <p:nvPicPr>
            <p:cNvPr id="47" name="Picture 46"/>
            <p:cNvPicPr>
              <a:picLocks noChangeAspect="1"/>
            </p:cNvPicPr>
            <p:nvPr/>
          </p:nvPicPr>
          <p:blipFill>
            <a:blip r:embed="rId7"/>
            <a:stretch>
              <a:fillRect/>
            </a:stretch>
          </p:blipFill>
          <p:spPr>
            <a:xfrm>
              <a:off x="7711657" y="6199288"/>
              <a:ext cx="532678" cy="158139"/>
            </a:xfrm>
            <a:prstGeom prst="rect">
              <a:avLst/>
            </a:prstGeom>
          </p:spPr>
        </p:pic>
        <p:pic>
          <p:nvPicPr>
            <p:cNvPr id="48" name="Picture 47"/>
            <p:cNvPicPr>
              <a:picLocks noChangeAspect="1"/>
            </p:cNvPicPr>
            <p:nvPr/>
          </p:nvPicPr>
          <p:blipFill>
            <a:blip r:embed="rId7"/>
            <a:stretch>
              <a:fillRect/>
            </a:stretch>
          </p:blipFill>
          <p:spPr>
            <a:xfrm>
              <a:off x="6737094" y="4282134"/>
              <a:ext cx="532678" cy="158139"/>
            </a:xfrm>
            <a:prstGeom prst="rect">
              <a:avLst/>
            </a:prstGeom>
          </p:spPr>
        </p:pic>
        <p:pic>
          <p:nvPicPr>
            <p:cNvPr id="49" name="Picture 48"/>
            <p:cNvPicPr>
              <a:picLocks noChangeAspect="1"/>
            </p:cNvPicPr>
            <p:nvPr/>
          </p:nvPicPr>
          <p:blipFill>
            <a:blip r:embed="rId7"/>
            <a:stretch>
              <a:fillRect/>
            </a:stretch>
          </p:blipFill>
          <p:spPr>
            <a:xfrm>
              <a:off x="9061942" y="4595390"/>
              <a:ext cx="532678" cy="158139"/>
            </a:xfrm>
            <a:prstGeom prst="rect">
              <a:avLst/>
            </a:prstGeom>
          </p:spPr>
        </p:pic>
        <p:grpSp>
          <p:nvGrpSpPr>
            <p:cNvPr id="104" name="Group 103"/>
            <p:cNvGrpSpPr/>
            <p:nvPr/>
          </p:nvGrpSpPr>
          <p:grpSpPr>
            <a:xfrm>
              <a:off x="404270" y="3010837"/>
              <a:ext cx="1032506" cy="129770"/>
              <a:chOff x="433301" y="719248"/>
              <a:chExt cx="1032506" cy="129770"/>
            </a:xfrm>
          </p:grpSpPr>
          <p:sp>
            <p:nvSpPr>
              <p:cNvPr id="93" name="Rectangle 92"/>
              <p:cNvSpPr/>
              <p:nvPr/>
            </p:nvSpPr>
            <p:spPr>
              <a:xfrm>
                <a:off x="433301" y="71924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722051"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1011610"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1299552" y="719248"/>
                <a:ext cx="166255" cy="12976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p:cNvCxnSpPr/>
              <p:nvPr/>
            </p:nvCxnSpPr>
            <p:spPr>
              <a:xfrm>
                <a:off x="555796"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851588" y="813950"/>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182183"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4453256" y="1489827"/>
              <a:ext cx="744564" cy="129770"/>
              <a:chOff x="570525" y="2072127"/>
              <a:chExt cx="744564" cy="129770"/>
            </a:xfrm>
          </p:grpSpPr>
          <p:sp>
            <p:nvSpPr>
              <p:cNvPr id="100" name="Rectangle 99"/>
              <p:cNvSpPr/>
              <p:nvPr/>
            </p:nvSpPr>
            <p:spPr>
              <a:xfrm>
                <a:off x="570525" y="2072127"/>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859275"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1148834"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p:cNvCxnSpPr/>
              <p:nvPr/>
            </p:nvCxnSpPr>
            <p:spPr>
              <a:xfrm>
                <a:off x="693020" y="2158536"/>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988812" y="2166829"/>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22" name="Group 121"/>
            <p:cNvGrpSpPr/>
            <p:nvPr/>
          </p:nvGrpSpPr>
          <p:grpSpPr>
            <a:xfrm>
              <a:off x="4270144" y="4440273"/>
              <a:ext cx="744564" cy="129770"/>
              <a:chOff x="570525" y="2072127"/>
              <a:chExt cx="744564" cy="129770"/>
            </a:xfrm>
          </p:grpSpPr>
          <p:sp>
            <p:nvSpPr>
              <p:cNvPr id="123" name="Rectangle 122"/>
              <p:cNvSpPr/>
              <p:nvPr/>
            </p:nvSpPr>
            <p:spPr>
              <a:xfrm>
                <a:off x="570525" y="2072127"/>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859275"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1148834"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p:cNvCxnSpPr/>
              <p:nvPr/>
            </p:nvCxnSpPr>
            <p:spPr>
              <a:xfrm>
                <a:off x="693020" y="2158536"/>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988812" y="2166829"/>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34" name="Group 133"/>
            <p:cNvGrpSpPr/>
            <p:nvPr/>
          </p:nvGrpSpPr>
          <p:grpSpPr>
            <a:xfrm>
              <a:off x="7414259" y="1104498"/>
              <a:ext cx="744564" cy="129770"/>
              <a:chOff x="570525" y="2072127"/>
              <a:chExt cx="744564" cy="129770"/>
            </a:xfrm>
          </p:grpSpPr>
          <p:sp>
            <p:nvSpPr>
              <p:cNvPr id="135" name="Rectangle 134"/>
              <p:cNvSpPr/>
              <p:nvPr/>
            </p:nvSpPr>
            <p:spPr>
              <a:xfrm>
                <a:off x="570525" y="2072127"/>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859275"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148834"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Connector 137"/>
              <p:cNvCxnSpPr/>
              <p:nvPr/>
            </p:nvCxnSpPr>
            <p:spPr>
              <a:xfrm>
                <a:off x="693020" y="2158536"/>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988812" y="2166829"/>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40" name="Group 139"/>
            <p:cNvGrpSpPr/>
            <p:nvPr/>
          </p:nvGrpSpPr>
          <p:grpSpPr>
            <a:xfrm>
              <a:off x="8974973" y="2141674"/>
              <a:ext cx="744564" cy="129770"/>
              <a:chOff x="570525" y="2072127"/>
              <a:chExt cx="744564" cy="129770"/>
            </a:xfrm>
          </p:grpSpPr>
          <p:sp>
            <p:nvSpPr>
              <p:cNvPr id="141" name="Rectangle 140"/>
              <p:cNvSpPr/>
              <p:nvPr/>
            </p:nvSpPr>
            <p:spPr>
              <a:xfrm>
                <a:off x="570525" y="2072127"/>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859275"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1148834"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Connector 143"/>
              <p:cNvCxnSpPr/>
              <p:nvPr/>
            </p:nvCxnSpPr>
            <p:spPr>
              <a:xfrm>
                <a:off x="693020" y="2158536"/>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988812" y="2166829"/>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46" name="Group 145"/>
            <p:cNvGrpSpPr/>
            <p:nvPr/>
          </p:nvGrpSpPr>
          <p:grpSpPr>
            <a:xfrm>
              <a:off x="9362374" y="3714417"/>
              <a:ext cx="744564" cy="129770"/>
              <a:chOff x="570525" y="2072127"/>
              <a:chExt cx="744564" cy="129770"/>
            </a:xfrm>
          </p:grpSpPr>
          <p:sp>
            <p:nvSpPr>
              <p:cNvPr id="147" name="Rectangle 146"/>
              <p:cNvSpPr/>
              <p:nvPr/>
            </p:nvSpPr>
            <p:spPr>
              <a:xfrm>
                <a:off x="570525" y="2072127"/>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859275"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1148834"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Connector 149"/>
              <p:cNvCxnSpPr/>
              <p:nvPr/>
            </p:nvCxnSpPr>
            <p:spPr>
              <a:xfrm>
                <a:off x="693020" y="2158536"/>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988812" y="2166829"/>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52" name="Group 151"/>
            <p:cNvGrpSpPr/>
            <p:nvPr/>
          </p:nvGrpSpPr>
          <p:grpSpPr>
            <a:xfrm>
              <a:off x="8014335" y="5295571"/>
              <a:ext cx="744564" cy="129770"/>
              <a:chOff x="570525" y="2072127"/>
              <a:chExt cx="744564" cy="129770"/>
            </a:xfrm>
          </p:grpSpPr>
          <p:sp>
            <p:nvSpPr>
              <p:cNvPr id="153" name="Rectangle 152"/>
              <p:cNvSpPr/>
              <p:nvPr/>
            </p:nvSpPr>
            <p:spPr>
              <a:xfrm>
                <a:off x="570525" y="2072127"/>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859275"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1148834"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Straight Connector 155"/>
              <p:cNvCxnSpPr/>
              <p:nvPr/>
            </p:nvCxnSpPr>
            <p:spPr>
              <a:xfrm>
                <a:off x="693020" y="2158536"/>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988812" y="2166829"/>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58" name="Group 157"/>
            <p:cNvGrpSpPr/>
            <p:nvPr/>
          </p:nvGrpSpPr>
          <p:grpSpPr>
            <a:xfrm>
              <a:off x="7146186" y="3108959"/>
              <a:ext cx="744564" cy="129770"/>
              <a:chOff x="570525" y="2072127"/>
              <a:chExt cx="744564" cy="129770"/>
            </a:xfrm>
          </p:grpSpPr>
          <p:sp>
            <p:nvSpPr>
              <p:cNvPr id="159" name="Rectangle 158"/>
              <p:cNvSpPr/>
              <p:nvPr/>
            </p:nvSpPr>
            <p:spPr>
              <a:xfrm>
                <a:off x="570525" y="2072127"/>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859275"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1148834" y="207212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Connector 161"/>
              <p:cNvCxnSpPr/>
              <p:nvPr/>
            </p:nvCxnSpPr>
            <p:spPr>
              <a:xfrm>
                <a:off x="693020" y="2158536"/>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988812" y="2166829"/>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 name="Down Arrow 2"/>
            <p:cNvSpPr/>
            <p:nvPr/>
          </p:nvSpPr>
          <p:spPr>
            <a:xfrm>
              <a:off x="1310171" y="2571401"/>
              <a:ext cx="117369" cy="336205"/>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4" name="Group 163"/>
            <p:cNvGrpSpPr/>
            <p:nvPr/>
          </p:nvGrpSpPr>
          <p:grpSpPr>
            <a:xfrm>
              <a:off x="1917010" y="1279714"/>
              <a:ext cx="1032506" cy="129770"/>
              <a:chOff x="433301" y="719248"/>
              <a:chExt cx="1032506" cy="129770"/>
            </a:xfrm>
          </p:grpSpPr>
          <p:sp>
            <p:nvSpPr>
              <p:cNvPr id="165" name="Rectangle 164"/>
              <p:cNvSpPr/>
              <p:nvPr/>
            </p:nvSpPr>
            <p:spPr>
              <a:xfrm>
                <a:off x="433301" y="71924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p:nvSpPr>
            <p:spPr>
              <a:xfrm>
                <a:off x="722051"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p:nvSpPr>
            <p:spPr>
              <a:xfrm>
                <a:off x="1011610"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1299552" y="719248"/>
                <a:ext cx="166255" cy="12976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 name="Straight Connector 168"/>
              <p:cNvCxnSpPr/>
              <p:nvPr/>
            </p:nvCxnSpPr>
            <p:spPr>
              <a:xfrm>
                <a:off x="555796"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851588" y="813950"/>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182183"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72" name="Group 171"/>
            <p:cNvGrpSpPr/>
            <p:nvPr/>
          </p:nvGrpSpPr>
          <p:grpSpPr>
            <a:xfrm>
              <a:off x="2660882" y="3967961"/>
              <a:ext cx="1032506" cy="129770"/>
              <a:chOff x="433301" y="719248"/>
              <a:chExt cx="1032506" cy="129770"/>
            </a:xfrm>
          </p:grpSpPr>
          <p:sp>
            <p:nvSpPr>
              <p:cNvPr id="173" name="Rectangle 172"/>
              <p:cNvSpPr/>
              <p:nvPr/>
            </p:nvSpPr>
            <p:spPr>
              <a:xfrm>
                <a:off x="433301" y="71924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722051"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1011610"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1299552" y="719248"/>
                <a:ext cx="166255" cy="12976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555796"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851588" y="813950"/>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182183"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4265463" y="2448453"/>
              <a:ext cx="1032506" cy="129770"/>
              <a:chOff x="433301" y="719248"/>
              <a:chExt cx="1032506" cy="129770"/>
            </a:xfrm>
          </p:grpSpPr>
          <p:sp>
            <p:nvSpPr>
              <p:cNvPr id="181" name="Rectangle 180"/>
              <p:cNvSpPr/>
              <p:nvPr/>
            </p:nvSpPr>
            <p:spPr>
              <a:xfrm>
                <a:off x="433301" y="71924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722051"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1011610"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1299552" y="719248"/>
                <a:ext cx="166255" cy="12976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5" name="Straight Connector 184"/>
              <p:cNvCxnSpPr/>
              <p:nvPr/>
            </p:nvCxnSpPr>
            <p:spPr>
              <a:xfrm>
                <a:off x="555796"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851588" y="813950"/>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182183"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83220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4270" y="525310"/>
            <a:ext cx="9910760" cy="6020503"/>
            <a:chOff x="404270" y="525310"/>
            <a:chExt cx="9910760" cy="6020503"/>
          </a:xfrm>
        </p:grpSpPr>
        <p:grpSp>
          <p:nvGrpSpPr>
            <p:cNvPr id="5" name="Group 4"/>
            <p:cNvGrpSpPr/>
            <p:nvPr/>
          </p:nvGrpSpPr>
          <p:grpSpPr>
            <a:xfrm>
              <a:off x="1089195" y="525310"/>
              <a:ext cx="9195728" cy="6020503"/>
              <a:chOff x="1089195" y="525310"/>
              <a:chExt cx="9195728" cy="6020503"/>
            </a:xfrm>
          </p:grpSpPr>
          <p:pic>
            <p:nvPicPr>
              <p:cNvPr id="50" name="Picture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850" y="2062479"/>
                <a:ext cx="692727" cy="692727"/>
              </a:xfrm>
              <a:prstGeom prst="rect">
                <a:avLst/>
              </a:prstGeom>
            </p:spPr>
          </p:pic>
          <p:pic>
            <p:nvPicPr>
              <p:cNvPr id="51" name="Picture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6487" y="4191461"/>
                <a:ext cx="692727" cy="692727"/>
              </a:xfrm>
              <a:prstGeom prst="rect">
                <a:avLst/>
              </a:prstGeom>
            </p:spPr>
          </p:pic>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0378" y="3136206"/>
                <a:ext cx="692727" cy="692727"/>
              </a:xfrm>
              <a:prstGeom prst="rect">
                <a:avLst/>
              </a:prstGeom>
            </p:spPr>
          </p:pic>
          <p:pic>
            <p:nvPicPr>
              <p:cNvPr id="53" name="Picture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7724" y="4581698"/>
                <a:ext cx="692727" cy="692727"/>
              </a:xfrm>
              <a:prstGeom prst="rect">
                <a:avLst/>
              </a:prstGeom>
            </p:spPr>
          </p:pic>
          <p:pic>
            <p:nvPicPr>
              <p:cNvPr id="54" name="Picture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4088" y="1547553"/>
                <a:ext cx="692727" cy="692727"/>
              </a:xfrm>
              <a:prstGeom prst="rect">
                <a:avLst/>
              </a:prstGeom>
            </p:spPr>
          </p:pic>
          <p:pic>
            <p:nvPicPr>
              <p:cNvPr id="55" name="Picture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2443" y="3706318"/>
                <a:ext cx="692727" cy="692727"/>
              </a:xfrm>
              <a:prstGeom prst="rect">
                <a:avLst/>
              </a:prstGeom>
            </p:spPr>
          </p:pic>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6160" y="1316644"/>
                <a:ext cx="692727" cy="692727"/>
              </a:xfrm>
              <a:prstGeom prst="rect">
                <a:avLst/>
              </a:prstGeom>
            </p:spPr>
          </p:pic>
          <p:pic>
            <p:nvPicPr>
              <p:cNvPr id="57" name="Picture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3324" y="2408843"/>
                <a:ext cx="692727" cy="692727"/>
              </a:xfrm>
              <a:prstGeom prst="rect">
                <a:avLst/>
              </a:prstGeom>
            </p:spPr>
          </p:pic>
          <p:pic>
            <p:nvPicPr>
              <p:cNvPr id="58" name="Picture 5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31360" y="3120041"/>
                <a:ext cx="692727" cy="692727"/>
              </a:xfrm>
              <a:prstGeom prst="rect">
                <a:avLst/>
              </a:prstGeom>
            </p:spPr>
          </p:pic>
          <p:pic>
            <p:nvPicPr>
              <p:cNvPr id="59" name="Picture 5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813" y="2907606"/>
                <a:ext cx="692727" cy="692727"/>
              </a:xfrm>
              <a:prstGeom prst="rect">
                <a:avLst/>
              </a:prstGeom>
            </p:spPr>
          </p:pic>
          <p:cxnSp>
            <p:nvCxnSpPr>
              <p:cNvPr id="60" name="Straight Connector 59"/>
              <p:cNvCxnSpPr/>
              <p:nvPr/>
            </p:nvCxnSpPr>
            <p:spPr>
              <a:xfrm>
                <a:off x="5750560" y="2207952"/>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785360" y="3750881"/>
                <a:ext cx="601287" cy="830817"/>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556921" y="4707312"/>
                <a:ext cx="1228439" cy="301568"/>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8974973" y="3098336"/>
                <a:ext cx="324200" cy="61745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81520" y="3423453"/>
                <a:ext cx="1236746" cy="768008"/>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880193" y="2571401"/>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181630" y="3593406"/>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57" idx="1"/>
              </p:cNvCxnSpPr>
              <p:nvPr/>
            </p:nvCxnSpPr>
            <p:spPr>
              <a:xfrm>
                <a:off x="8117840" y="1821872"/>
                <a:ext cx="925484" cy="933335"/>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1" idx="3"/>
              </p:cNvCxnSpPr>
              <p:nvPr/>
            </p:nvCxnSpPr>
            <p:spPr>
              <a:xfrm flipV="1">
                <a:off x="3529214" y="3706319"/>
                <a:ext cx="986212" cy="831506"/>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5640647" y="3568228"/>
                <a:ext cx="1024544" cy="144065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7581669" y="1901304"/>
                <a:ext cx="804948" cy="1826493"/>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2336800" y="2492198"/>
                <a:ext cx="791093" cy="746531"/>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54" idx="1"/>
              </p:cNvCxnSpPr>
              <p:nvPr/>
            </p:nvCxnSpPr>
            <p:spPr>
              <a:xfrm flipV="1">
                <a:off x="3870956" y="1893917"/>
                <a:ext cx="1353132" cy="402696"/>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endCxn id="56" idx="1"/>
              </p:cNvCxnSpPr>
              <p:nvPr/>
            </p:nvCxnSpPr>
            <p:spPr>
              <a:xfrm flipV="1">
                <a:off x="5876175" y="1663008"/>
                <a:ext cx="1499985" cy="42019"/>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pic>
            <p:nvPicPr>
              <p:cNvPr id="74" name="Picture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7166" y="5274425"/>
                <a:ext cx="692727" cy="692727"/>
              </a:xfrm>
              <a:prstGeom prst="rect">
                <a:avLst/>
              </a:prstGeom>
            </p:spPr>
          </p:pic>
          <p:cxnSp>
            <p:nvCxnSpPr>
              <p:cNvPr id="75" name="Straight Connector 74"/>
              <p:cNvCxnSpPr/>
              <p:nvPr/>
            </p:nvCxnSpPr>
            <p:spPr>
              <a:xfrm>
                <a:off x="5515957" y="5056898"/>
                <a:ext cx="1491209" cy="72091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a:off x="7718365" y="4312457"/>
                <a:ext cx="862217" cy="1195639"/>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6833639" y="1657453"/>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9736051" y="2532697"/>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9043324" y="3915853"/>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7699893" y="5508096"/>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949651" y="5258951"/>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2908414" y="4884188"/>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1089195" y="3274740"/>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2633978" y="1479178"/>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5327303" y="525310"/>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228710" y="3196929"/>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719688" y="3582309"/>
                <a:ext cx="548872" cy="103771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05692" y="2616656"/>
                <a:ext cx="513772" cy="513772"/>
              </a:xfrm>
              <a:prstGeom prst="rect">
                <a:avLst/>
              </a:prstGeom>
            </p:spPr>
          </p:pic>
          <p:pic>
            <p:nvPicPr>
              <p:cNvPr id="89" name="Picture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7373" y="4760653"/>
                <a:ext cx="513772" cy="513772"/>
              </a:xfrm>
              <a:prstGeom prst="rect">
                <a:avLst/>
              </a:prstGeom>
            </p:spPr>
          </p:pic>
          <p:pic>
            <p:nvPicPr>
              <p:cNvPr id="90" name="Picture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36051" y="2039727"/>
                <a:ext cx="513772" cy="513772"/>
              </a:xfrm>
              <a:prstGeom prst="rect">
                <a:avLst/>
              </a:prstGeom>
            </p:spPr>
          </p:pic>
        </p:grpSp>
        <p:pic>
          <p:nvPicPr>
            <p:cNvPr id="6" name="Picture 5"/>
            <p:cNvPicPr>
              <a:picLocks noChangeAspect="1"/>
            </p:cNvPicPr>
            <p:nvPr/>
          </p:nvPicPr>
          <p:blipFill>
            <a:blip r:embed="rId4"/>
            <a:stretch>
              <a:fillRect/>
            </a:stretch>
          </p:blipFill>
          <p:spPr>
            <a:xfrm>
              <a:off x="5240021" y="3221424"/>
              <a:ext cx="535030" cy="174097"/>
            </a:xfrm>
            <a:prstGeom prst="rect">
              <a:avLst/>
            </a:prstGeom>
          </p:spPr>
        </p:pic>
        <p:pic>
          <p:nvPicPr>
            <p:cNvPr id="7" name="Picture 6"/>
            <p:cNvPicPr>
              <a:picLocks noChangeAspect="1"/>
            </p:cNvPicPr>
            <p:nvPr/>
          </p:nvPicPr>
          <p:blipFill>
            <a:blip r:embed="rId4"/>
            <a:stretch>
              <a:fillRect/>
            </a:stretch>
          </p:blipFill>
          <p:spPr>
            <a:xfrm>
              <a:off x="2632023" y="1506459"/>
              <a:ext cx="535030" cy="174097"/>
            </a:xfrm>
            <a:prstGeom prst="rect">
              <a:avLst/>
            </a:prstGeom>
          </p:spPr>
        </p:pic>
        <p:pic>
          <p:nvPicPr>
            <p:cNvPr id="8" name="Picture 7"/>
            <p:cNvPicPr>
              <a:picLocks noChangeAspect="1"/>
            </p:cNvPicPr>
            <p:nvPr/>
          </p:nvPicPr>
          <p:blipFill>
            <a:blip r:embed="rId4"/>
            <a:stretch>
              <a:fillRect/>
            </a:stretch>
          </p:blipFill>
          <p:spPr>
            <a:xfrm>
              <a:off x="1083057" y="3286775"/>
              <a:ext cx="535030" cy="174097"/>
            </a:xfrm>
            <a:prstGeom prst="rect">
              <a:avLst/>
            </a:prstGeom>
          </p:spPr>
        </p:pic>
        <p:pic>
          <p:nvPicPr>
            <p:cNvPr id="9" name="Picture 8"/>
            <p:cNvPicPr>
              <a:picLocks noChangeAspect="1"/>
            </p:cNvPicPr>
            <p:nvPr/>
          </p:nvPicPr>
          <p:blipFill>
            <a:blip r:embed="rId4"/>
            <a:stretch>
              <a:fillRect/>
            </a:stretch>
          </p:blipFill>
          <p:spPr>
            <a:xfrm>
              <a:off x="2924104" y="4910276"/>
              <a:ext cx="535030" cy="174097"/>
            </a:xfrm>
            <a:prstGeom prst="rect">
              <a:avLst/>
            </a:prstGeom>
          </p:spPr>
        </p:pic>
        <p:pic>
          <p:nvPicPr>
            <p:cNvPr id="10" name="Picture 9"/>
            <p:cNvPicPr>
              <a:picLocks noChangeAspect="1"/>
            </p:cNvPicPr>
            <p:nvPr/>
          </p:nvPicPr>
          <p:blipFill>
            <a:blip r:embed="rId4"/>
            <a:stretch>
              <a:fillRect/>
            </a:stretch>
          </p:blipFill>
          <p:spPr>
            <a:xfrm>
              <a:off x="4962578" y="5283665"/>
              <a:ext cx="535030" cy="174097"/>
            </a:xfrm>
            <a:prstGeom prst="rect">
              <a:avLst/>
            </a:prstGeom>
          </p:spPr>
        </p:pic>
        <p:pic>
          <p:nvPicPr>
            <p:cNvPr id="11" name="Picture 10"/>
            <p:cNvPicPr>
              <a:picLocks noChangeAspect="1"/>
            </p:cNvPicPr>
            <p:nvPr/>
          </p:nvPicPr>
          <p:blipFill>
            <a:blip r:embed="rId4"/>
            <a:stretch>
              <a:fillRect/>
            </a:stretch>
          </p:blipFill>
          <p:spPr>
            <a:xfrm>
              <a:off x="6842754" y="1665996"/>
              <a:ext cx="535030" cy="174097"/>
            </a:xfrm>
            <a:prstGeom prst="rect">
              <a:avLst/>
            </a:prstGeom>
          </p:spPr>
        </p:pic>
        <p:pic>
          <p:nvPicPr>
            <p:cNvPr id="12" name="Picture 11"/>
            <p:cNvPicPr>
              <a:picLocks noChangeAspect="1"/>
            </p:cNvPicPr>
            <p:nvPr/>
          </p:nvPicPr>
          <p:blipFill>
            <a:blip r:embed="rId4"/>
            <a:stretch>
              <a:fillRect/>
            </a:stretch>
          </p:blipFill>
          <p:spPr>
            <a:xfrm>
              <a:off x="9749893" y="2566389"/>
              <a:ext cx="535030" cy="174097"/>
            </a:xfrm>
            <a:prstGeom prst="rect">
              <a:avLst/>
            </a:prstGeom>
          </p:spPr>
        </p:pic>
        <p:pic>
          <p:nvPicPr>
            <p:cNvPr id="13" name="Picture 12"/>
            <p:cNvPicPr>
              <a:picLocks noChangeAspect="1"/>
            </p:cNvPicPr>
            <p:nvPr/>
          </p:nvPicPr>
          <p:blipFill>
            <a:blip r:embed="rId4"/>
            <a:stretch>
              <a:fillRect/>
            </a:stretch>
          </p:blipFill>
          <p:spPr>
            <a:xfrm>
              <a:off x="9043324" y="3918072"/>
              <a:ext cx="535030" cy="174097"/>
            </a:xfrm>
            <a:prstGeom prst="rect">
              <a:avLst/>
            </a:prstGeom>
          </p:spPr>
        </p:pic>
        <p:pic>
          <p:nvPicPr>
            <p:cNvPr id="14" name="Picture 13"/>
            <p:cNvPicPr>
              <a:picLocks noChangeAspect="1"/>
            </p:cNvPicPr>
            <p:nvPr/>
          </p:nvPicPr>
          <p:blipFill>
            <a:blip r:embed="rId4"/>
            <a:stretch>
              <a:fillRect/>
            </a:stretch>
          </p:blipFill>
          <p:spPr>
            <a:xfrm>
              <a:off x="6718286" y="3607955"/>
              <a:ext cx="535030" cy="174097"/>
            </a:xfrm>
            <a:prstGeom prst="rect">
              <a:avLst/>
            </a:prstGeom>
          </p:spPr>
        </p:pic>
        <p:pic>
          <p:nvPicPr>
            <p:cNvPr id="15" name="Picture 14"/>
            <p:cNvPicPr>
              <a:picLocks noChangeAspect="1"/>
            </p:cNvPicPr>
            <p:nvPr/>
          </p:nvPicPr>
          <p:blipFill>
            <a:blip r:embed="rId4"/>
            <a:stretch>
              <a:fillRect/>
            </a:stretch>
          </p:blipFill>
          <p:spPr>
            <a:xfrm>
              <a:off x="7699893" y="5518494"/>
              <a:ext cx="535030" cy="174097"/>
            </a:xfrm>
            <a:prstGeom prst="rect">
              <a:avLst/>
            </a:prstGeom>
          </p:spPr>
        </p:pic>
        <p:pic>
          <p:nvPicPr>
            <p:cNvPr id="16" name="Picture 15"/>
            <p:cNvPicPr>
              <a:picLocks noChangeAspect="1"/>
            </p:cNvPicPr>
            <p:nvPr/>
          </p:nvPicPr>
          <p:blipFill>
            <a:blip r:embed="rId4"/>
            <a:stretch>
              <a:fillRect/>
            </a:stretch>
          </p:blipFill>
          <p:spPr>
            <a:xfrm>
              <a:off x="5343793" y="536643"/>
              <a:ext cx="535030" cy="174097"/>
            </a:xfrm>
            <a:prstGeom prst="rect">
              <a:avLst/>
            </a:prstGeom>
          </p:spPr>
        </p:pic>
        <p:grpSp>
          <p:nvGrpSpPr>
            <p:cNvPr id="104" name="Group 103"/>
            <p:cNvGrpSpPr/>
            <p:nvPr/>
          </p:nvGrpSpPr>
          <p:grpSpPr>
            <a:xfrm>
              <a:off x="404270" y="3010837"/>
              <a:ext cx="1032506" cy="129770"/>
              <a:chOff x="433301" y="719248"/>
              <a:chExt cx="1032506" cy="129770"/>
            </a:xfrm>
          </p:grpSpPr>
          <p:sp>
            <p:nvSpPr>
              <p:cNvPr id="93" name="Rectangle 92"/>
              <p:cNvSpPr/>
              <p:nvPr/>
            </p:nvSpPr>
            <p:spPr>
              <a:xfrm>
                <a:off x="433301" y="71924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722051"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1011610"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1299552" y="719248"/>
                <a:ext cx="166255" cy="12976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p:cNvCxnSpPr/>
              <p:nvPr/>
            </p:nvCxnSpPr>
            <p:spPr>
              <a:xfrm>
                <a:off x="555796"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851588" y="813950"/>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182183"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 name="Down Arrow 2"/>
            <p:cNvSpPr/>
            <p:nvPr/>
          </p:nvSpPr>
          <p:spPr>
            <a:xfrm>
              <a:off x="1310171" y="2571401"/>
              <a:ext cx="117369" cy="336205"/>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4" name="Group 163"/>
            <p:cNvGrpSpPr/>
            <p:nvPr/>
          </p:nvGrpSpPr>
          <p:grpSpPr>
            <a:xfrm>
              <a:off x="1917010" y="1279714"/>
              <a:ext cx="1032506" cy="129770"/>
              <a:chOff x="433301" y="719248"/>
              <a:chExt cx="1032506" cy="129770"/>
            </a:xfrm>
          </p:grpSpPr>
          <p:sp>
            <p:nvSpPr>
              <p:cNvPr id="165" name="Rectangle 164"/>
              <p:cNvSpPr/>
              <p:nvPr/>
            </p:nvSpPr>
            <p:spPr>
              <a:xfrm>
                <a:off x="433301" y="71924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p:nvSpPr>
            <p:spPr>
              <a:xfrm>
                <a:off x="722051"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p:nvSpPr>
            <p:spPr>
              <a:xfrm>
                <a:off x="1011610"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1299552" y="719248"/>
                <a:ext cx="166255" cy="12976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 name="Straight Connector 168"/>
              <p:cNvCxnSpPr/>
              <p:nvPr/>
            </p:nvCxnSpPr>
            <p:spPr>
              <a:xfrm>
                <a:off x="555796"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851588" y="813950"/>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182183"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72" name="Group 171"/>
            <p:cNvGrpSpPr/>
            <p:nvPr/>
          </p:nvGrpSpPr>
          <p:grpSpPr>
            <a:xfrm>
              <a:off x="2660882" y="3967961"/>
              <a:ext cx="1032506" cy="129770"/>
              <a:chOff x="433301" y="719248"/>
              <a:chExt cx="1032506" cy="129770"/>
            </a:xfrm>
          </p:grpSpPr>
          <p:sp>
            <p:nvSpPr>
              <p:cNvPr id="173" name="Rectangle 172"/>
              <p:cNvSpPr/>
              <p:nvPr/>
            </p:nvSpPr>
            <p:spPr>
              <a:xfrm>
                <a:off x="433301" y="71924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722051"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1011610"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1299552" y="719248"/>
                <a:ext cx="166255" cy="12976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555796"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851588" y="813950"/>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182183"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4265463" y="2448453"/>
              <a:ext cx="1032506" cy="129770"/>
              <a:chOff x="433301" y="719248"/>
              <a:chExt cx="1032506" cy="129770"/>
            </a:xfrm>
          </p:grpSpPr>
          <p:sp>
            <p:nvSpPr>
              <p:cNvPr id="181" name="Rectangle 180"/>
              <p:cNvSpPr/>
              <p:nvPr/>
            </p:nvSpPr>
            <p:spPr>
              <a:xfrm>
                <a:off x="433301" y="71924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722051"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1011610"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1299552" y="719248"/>
                <a:ext cx="166255" cy="12976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5" name="Straight Connector 184"/>
              <p:cNvCxnSpPr/>
              <p:nvPr/>
            </p:nvCxnSpPr>
            <p:spPr>
              <a:xfrm>
                <a:off x="555796"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851588" y="813950"/>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182183"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88" name="Group 187"/>
            <p:cNvGrpSpPr/>
            <p:nvPr/>
          </p:nvGrpSpPr>
          <p:grpSpPr>
            <a:xfrm>
              <a:off x="4152556" y="4398763"/>
              <a:ext cx="1032506" cy="129770"/>
              <a:chOff x="433301" y="719248"/>
              <a:chExt cx="1032506" cy="129770"/>
            </a:xfrm>
          </p:grpSpPr>
          <p:sp>
            <p:nvSpPr>
              <p:cNvPr id="189" name="Rectangle 188"/>
              <p:cNvSpPr/>
              <p:nvPr/>
            </p:nvSpPr>
            <p:spPr>
              <a:xfrm>
                <a:off x="433301" y="71924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722051"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p:cNvSpPr/>
              <p:nvPr/>
            </p:nvSpPr>
            <p:spPr>
              <a:xfrm>
                <a:off x="1011610"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1299552" y="719248"/>
                <a:ext cx="166255" cy="12976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3" name="Straight Connector 192"/>
              <p:cNvCxnSpPr/>
              <p:nvPr/>
            </p:nvCxnSpPr>
            <p:spPr>
              <a:xfrm>
                <a:off x="555796"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851588" y="813950"/>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1182183"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96" name="Group 195"/>
            <p:cNvGrpSpPr/>
            <p:nvPr/>
          </p:nvGrpSpPr>
          <p:grpSpPr>
            <a:xfrm>
              <a:off x="7148084" y="3175460"/>
              <a:ext cx="1032506" cy="129770"/>
              <a:chOff x="433301" y="719248"/>
              <a:chExt cx="1032506" cy="129770"/>
            </a:xfrm>
          </p:grpSpPr>
          <p:sp>
            <p:nvSpPr>
              <p:cNvPr id="197" name="Rectangle 196"/>
              <p:cNvSpPr/>
              <p:nvPr/>
            </p:nvSpPr>
            <p:spPr>
              <a:xfrm>
                <a:off x="433301" y="71924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p:cNvSpPr/>
              <p:nvPr/>
            </p:nvSpPr>
            <p:spPr>
              <a:xfrm>
                <a:off x="722051"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a:off x="1011610"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p:cNvSpPr/>
              <p:nvPr/>
            </p:nvSpPr>
            <p:spPr>
              <a:xfrm>
                <a:off x="1299552" y="719248"/>
                <a:ext cx="166255" cy="12976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555796"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851588" y="813950"/>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1182183"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4227546" y="1441772"/>
              <a:ext cx="1032506" cy="129770"/>
              <a:chOff x="433301" y="719248"/>
              <a:chExt cx="1032506" cy="129770"/>
            </a:xfrm>
          </p:grpSpPr>
          <p:sp>
            <p:nvSpPr>
              <p:cNvPr id="205" name="Rectangle 204"/>
              <p:cNvSpPr/>
              <p:nvPr/>
            </p:nvSpPr>
            <p:spPr>
              <a:xfrm>
                <a:off x="433301" y="71924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a:off x="722051"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1011610"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1299552" y="719248"/>
                <a:ext cx="166255" cy="12976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9" name="Straight Connector 208"/>
              <p:cNvCxnSpPr/>
              <p:nvPr/>
            </p:nvCxnSpPr>
            <p:spPr>
              <a:xfrm>
                <a:off x="555796"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851588" y="813950"/>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1182183"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12" name="Group 211"/>
            <p:cNvGrpSpPr/>
            <p:nvPr/>
          </p:nvGrpSpPr>
          <p:grpSpPr>
            <a:xfrm>
              <a:off x="7382511" y="1143514"/>
              <a:ext cx="1032506" cy="129770"/>
              <a:chOff x="433301" y="719248"/>
              <a:chExt cx="1032506" cy="129770"/>
            </a:xfrm>
          </p:grpSpPr>
          <p:sp>
            <p:nvSpPr>
              <p:cNvPr id="213" name="Rectangle 212"/>
              <p:cNvSpPr/>
              <p:nvPr/>
            </p:nvSpPr>
            <p:spPr>
              <a:xfrm>
                <a:off x="433301" y="71924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p:cNvSpPr/>
              <p:nvPr/>
            </p:nvSpPr>
            <p:spPr>
              <a:xfrm>
                <a:off x="722051"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1011610"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p:cNvSpPr/>
              <p:nvPr/>
            </p:nvSpPr>
            <p:spPr>
              <a:xfrm>
                <a:off x="1299552" y="719248"/>
                <a:ext cx="166255" cy="12976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7" name="Straight Connector 216"/>
              <p:cNvCxnSpPr/>
              <p:nvPr/>
            </p:nvCxnSpPr>
            <p:spPr>
              <a:xfrm>
                <a:off x="555796"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851588" y="813950"/>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1182183"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0" name="Group 219"/>
            <p:cNvGrpSpPr/>
            <p:nvPr/>
          </p:nvGrpSpPr>
          <p:grpSpPr>
            <a:xfrm>
              <a:off x="8717387" y="2208778"/>
              <a:ext cx="1032506" cy="129770"/>
              <a:chOff x="433301" y="719248"/>
              <a:chExt cx="1032506" cy="129770"/>
            </a:xfrm>
          </p:grpSpPr>
          <p:sp>
            <p:nvSpPr>
              <p:cNvPr id="221" name="Rectangle 220"/>
              <p:cNvSpPr/>
              <p:nvPr/>
            </p:nvSpPr>
            <p:spPr>
              <a:xfrm>
                <a:off x="433301" y="71924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722051"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1011610"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p:cNvSpPr/>
              <p:nvPr/>
            </p:nvSpPr>
            <p:spPr>
              <a:xfrm>
                <a:off x="1299552" y="719248"/>
                <a:ext cx="166255" cy="12976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5" name="Straight Connector 224"/>
              <p:cNvCxnSpPr/>
              <p:nvPr/>
            </p:nvCxnSpPr>
            <p:spPr>
              <a:xfrm>
                <a:off x="555796"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851588" y="813950"/>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a:off x="1182183"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8" name="Group 227"/>
            <p:cNvGrpSpPr/>
            <p:nvPr/>
          </p:nvGrpSpPr>
          <p:grpSpPr>
            <a:xfrm>
              <a:off x="9282524" y="3717387"/>
              <a:ext cx="1032506" cy="129770"/>
              <a:chOff x="433301" y="719248"/>
              <a:chExt cx="1032506" cy="129770"/>
            </a:xfrm>
          </p:grpSpPr>
          <p:sp>
            <p:nvSpPr>
              <p:cNvPr id="229" name="Rectangle 228"/>
              <p:cNvSpPr/>
              <p:nvPr/>
            </p:nvSpPr>
            <p:spPr>
              <a:xfrm>
                <a:off x="433301" y="71924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p:cNvSpPr/>
              <p:nvPr/>
            </p:nvSpPr>
            <p:spPr>
              <a:xfrm>
                <a:off x="722051"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p:cNvSpPr/>
              <p:nvPr/>
            </p:nvSpPr>
            <p:spPr>
              <a:xfrm>
                <a:off x="1011610"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p:cNvSpPr/>
              <p:nvPr/>
            </p:nvSpPr>
            <p:spPr>
              <a:xfrm>
                <a:off x="1299552" y="719248"/>
                <a:ext cx="166255" cy="12976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555796"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851588" y="813950"/>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1182183"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36" name="Group 235"/>
            <p:cNvGrpSpPr/>
            <p:nvPr/>
          </p:nvGrpSpPr>
          <p:grpSpPr>
            <a:xfrm>
              <a:off x="8019100" y="5338161"/>
              <a:ext cx="1032506" cy="129770"/>
              <a:chOff x="433301" y="719248"/>
              <a:chExt cx="1032506" cy="129770"/>
            </a:xfrm>
          </p:grpSpPr>
          <p:sp>
            <p:nvSpPr>
              <p:cNvPr id="237" name="Rectangle 236"/>
              <p:cNvSpPr/>
              <p:nvPr/>
            </p:nvSpPr>
            <p:spPr>
              <a:xfrm>
                <a:off x="433301" y="719248"/>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p:cNvSpPr/>
              <p:nvPr/>
            </p:nvSpPr>
            <p:spPr>
              <a:xfrm>
                <a:off x="722051"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1011610" y="719249"/>
                <a:ext cx="166255" cy="12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p:cNvSpPr/>
              <p:nvPr/>
            </p:nvSpPr>
            <p:spPr>
              <a:xfrm>
                <a:off x="1299552" y="719248"/>
                <a:ext cx="166255" cy="12976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1" name="Straight Connector 240"/>
              <p:cNvCxnSpPr/>
              <p:nvPr/>
            </p:nvCxnSpPr>
            <p:spPr>
              <a:xfrm>
                <a:off x="555796"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851588" y="813950"/>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1182183" y="805657"/>
                <a:ext cx="166255"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640449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420" y="109548"/>
            <a:ext cx="12090400" cy="4443979"/>
          </a:xfrm>
          <a:prstGeom prst="rect">
            <a:avLst/>
          </a:prstGeom>
        </p:spPr>
      </p:pic>
      <p:sp>
        <p:nvSpPr>
          <p:cNvPr id="5" name="Rectangle 4"/>
          <p:cNvSpPr/>
          <p:nvPr/>
        </p:nvSpPr>
        <p:spPr>
          <a:xfrm>
            <a:off x="1200727" y="5147164"/>
            <a:ext cx="9652000" cy="923330"/>
          </a:xfrm>
          <a:prstGeom prst="rect">
            <a:avLst/>
          </a:prstGeom>
        </p:spPr>
        <p:txBody>
          <a:bodyPr wrap="square">
            <a:spAutoFit/>
          </a:bodyPr>
          <a:lstStyle/>
          <a:p>
            <a:r>
              <a:rPr lang="en-US" dirty="0">
                <a:solidFill>
                  <a:srgbClr val="FF0000"/>
                </a:solidFill>
                <a:latin typeface="Inter"/>
              </a:rPr>
              <a:t>“The </a:t>
            </a:r>
            <a:r>
              <a:rPr lang="en-US" dirty="0" err="1">
                <a:solidFill>
                  <a:srgbClr val="FF0000"/>
                </a:solidFill>
                <a:latin typeface="Inter"/>
              </a:rPr>
              <a:t>mempool</a:t>
            </a:r>
            <a:r>
              <a:rPr lang="en-US" dirty="0">
                <a:solidFill>
                  <a:srgbClr val="FF0000"/>
                </a:solidFill>
                <a:latin typeface="Inter"/>
              </a:rPr>
              <a:t> is where all the valid transactions wait to be confirmed by the Bitcoin network. A high </a:t>
            </a:r>
            <a:r>
              <a:rPr lang="en-US" dirty="0" err="1">
                <a:solidFill>
                  <a:srgbClr val="FF0000"/>
                </a:solidFill>
                <a:latin typeface="Inter"/>
              </a:rPr>
              <a:t>mempool</a:t>
            </a:r>
            <a:r>
              <a:rPr lang="en-US" dirty="0">
                <a:solidFill>
                  <a:srgbClr val="FF0000"/>
                </a:solidFill>
                <a:latin typeface="Inter"/>
              </a:rPr>
              <a:t> size indicates more network traffic which will result in longer average confirmation time and higher priority fees.”</a:t>
            </a:r>
            <a:endParaRPr lang="en-US" dirty="0">
              <a:solidFill>
                <a:srgbClr val="FF0000"/>
              </a:solidFill>
            </a:endParaRPr>
          </a:p>
        </p:txBody>
      </p:sp>
    </p:spTree>
    <p:extLst>
      <p:ext uri="{BB962C8B-B14F-4D97-AF65-F5344CB8AC3E}">
        <p14:creationId xmlns:p14="http://schemas.microsoft.com/office/powerpoint/2010/main" val="180838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3B726-314F-4190-8593-0E836B23A057}"/>
              </a:ext>
            </a:extLst>
          </p:cNvPr>
          <p:cNvSpPr>
            <a:spLocks noGrp="1"/>
          </p:cNvSpPr>
          <p:nvPr>
            <p:ph type="title"/>
          </p:nvPr>
        </p:nvSpPr>
        <p:spPr/>
        <p:txBody>
          <a:bodyPr/>
          <a:lstStyle/>
          <a:p>
            <a:pPr algn="ctr"/>
            <a:r>
              <a:rPr lang="en-US" dirty="0"/>
              <a:t>ORPHANED BLOCKS</a:t>
            </a:r>
          </a:p>
        </p:txBody>
      </p:sp>
    </p:spTree>
    <p:extLst>
      <p:ext uri="{BB962C8B-B14F-4D97-AF65-F5344CB8AC3E}">
        <p14:creationId xmlns:p14="http://schemas.microsoft.com/office/powerpoint/2010/main" val="231104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D53E06-9EA3-4818-8F83-D58BAC599998}"/>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661B583E-5762-476F-81B5-CA450D2DAAC4}"/>
              </a:ext>
            </a:extLst>
          </p:cNvPr>
          <p:cNvSpPr>
            <a:spLocks noGrp="1"/>
          </p:cNvSpPr>
          <p:nvPr>
            <p:ph idx="1"/>
          </p:nvPr>
        </p:nvSpPr>
        <p:spPr/>
        <p:txBody>
          <a:bodyPr>
            <a:normAutofit fontScale="92500" lnSpcReduction="20000"/>
          </a:bodyPr>
          <a:lstStyle/>
          <a:p>
            <a:r>
              <a:rPr lang="en-US" dirty="0">
                <a:solidFill>
                  <a:srgbClr val="FF0000"/>
                </a:solidFill>
              </a:rPr>
              <a:t>Detached or Orphaned blocks are valid blocks which are not part of the main chain</a:t>
            </a:r>
            <a:r>
              <a:rPr lang="en-US" dirty="0"/>
              <a:t>. They can occur naturally </a:t>
            </a:r>
            <a:r>
              <a:rPr lang="en-US" dirty="0">
                <a:solidFill>
                  <a:srgbClr val="00B0F0"/>
                </a:solidFill>
              </a:rPr>
              <a:t>when two miners produce blocks at similar times or they can be caused by an attacker (with enough hashing power) attempting to reverse transactions</a:t>
            </a:r>
            <a:r>
              <a:rPr lang="en-US" dirty="0"/>
              <a:t>.</a:t>
            </a:r>
          </a:p>
          <a:p>
            <a:r>
              <a:rPr lang="en-US" dirty="0"/>
              <a:t>What happens is at that point in time, two versions of the chain will exist, one miner will have a chain with a newly added block and another miner will have chain with their newly added block too.</a:t>
            </a:r>
          </a:p>
          <a:p>
            <a:r>
              <a:rPr lang="en-US" dirty="0"/>
              <a:t>Both miners will continue trying to grow their chains.</a:t>
            </a:r>
          </a:p>
          <a:p>
            <a:r>
              <a:rPr lang="en-US" dirty="0"/>
              <a:t>The nodes in the network which are close to the first miner will have been relayed the chain with newly added block by the first miner, and the same for the second miner will happen too.</a:t>
            </a:r>
          </a:p>
          <a:p>
            <a:r>
              <a:rPr lang="en-US" dirty="0"/>
              <a:t>There will be two competing networks of two competing chains at the same time.</a:t>
            </a:r>
          </a:p>
          <a:p>
            <a:endParaRPr lang="en-US" dirty="0"/>
          </a:p>
          <a:p>
            <a:endParaRPr lang="en-US" dirty="0"/>
          </a:p>
        </p:txBody>
      </p:sp>
    </p:spTree>
    <p:extLst>
      <p:ext uri="{BB962C8B-B14F-4D97-AF65-F5344CB8AC3E}">
        <p14:creationId xmlns:p14="http://schemas.microsoft.com/office/powerpoint/2010/main" val="3687328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3F01C6-0DC2-417E-A894-1FC6F5E142CC}"/>
              </a:ext>
            </a:extLst>
          </p:cNvPr>
          <p:cNvPicPr>
            <a:picLocks noChangeAspect="1"/>
          </p:cNvPicPr>
          <p:nvPr/>
        </p:nvPicPr>
        <p:blipFill>
          <a:blip r:embed="rId2"/>
          <a:stretch>
            <a:fillRect/>
          </a:stretch>
        </p:blipFill>
        <p:spPr>
          <a:xfrm>
            <a:off x="3268672" y="208506"/>
            <a:ext cx="5654655" cy="6440987"/>
          </a:xfrm>
          <a:prstGeom prst="rect">
            <a:avLst/>
          </a:prstGeom>
        </p:spPr>
      </p:pic>
    </p:spTree>
    <p:extLst>
      <p:ext uri="{BB962C8B-B14F-4D97-AF65-F5344CB8AC3E}">
        <p14:creationId xmlns:p14="http://schemas.microsoft.com/office/powerpoint/2010/main" val="2897817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09ED-F200-40F5-859C-A435BDE667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C17BFE-9F80-4D74-8DC6-D7326C59153A}"/>
              </a:ext>
            </a:extLst>
          </p:cNvPr>
          <p:cNvSpPr>
            <a:spLocks noGrp="1"/>
          </p:cNvSpPr>
          <p:nvPr>
            <p:ph idx="1"/>
          </p:nvPr>
        </p:nvSpPr>
        <p:spPr/>
        <p:txBody>
          <a:bodyPr>
            <a:normAutofit fontScale="77500" lnSpcReduction="20000"/>
          </a:bodyPr>
          <a:lstStyle/>
          <a:p>
            <a:r>
              <a:rPr lang="en-US" dirty="0"/>
              <a:t>And what happens from there is that </a:t>
            </a:r>
            <a:r>
              <a:rPr lang="en-US" dirty="0">
                <a:solidFill>
                  <a:srgbClr val="00B0F0"/>
                </a:solidFill>
              </a:rPr>
              <a:t>whoever builds on the next block they eventually will be the winner, because </a:t>
            </a:r>
            <a:r>
              <a:rPr lang="en-US" b="1" u="sng" dirty="0">
                <a:solidFill>
                  <a:srgbClr val="00B0F0"/>
                </a:solidFill>
              </a:rPr>
              <a:t>the golden rule says the longest chain wins</a:t>
            </a:r>
            <a:r>
              <a:rPr lang="en-US" dirty="0"/>
              <a:t>.</a:t>
            </a:r>
          </a:p>
          <a:p>
            <a:r>
              <a:rPr lang="en-US" dirty="0"/>
              <a:t>So whoever builds the next block first will take over the chain unless they build on the next block at the same time again and then it will be who builds the next block wins.</a:t>
            </a:r>
          </a:p>
          <a:p>
            <a:r>
              <a:rPr lang="en-US" dirty="0"/>
              <a:t>Basically </a:t>
            </a:r>
            <a:r>
              <a:rPr lang="en-US" dirty="0">
                <a:solidFill>
                  <a:srgbClr val="FF0000"/>
                </a:solidFill>
              </a:rPr>
              <a:t>whoever has more hashing power out of the two competing chains will win eventually. Which means it does not matter who mined the block first, what matters is who added more blocks on top of the block in dispute </a:t>
            </a:r>
            <a:r>
              <a:rPr lang="en-US" dirty="0"/>
              <a:t>(have longer chain). </a:t>
            </a:r>
          </a:p>
          <a:p>
            <a:r>
              <a:rPr lang="en-US" dirty="0"/>
              <a:t>The solution is built on the Byzantine general problem and the consensus protocol of the </a:t>
            </a:r>
            <a:r>
              <a:rPr lang="en-US" dirty="0" err="1"/>
              <a:t>blockchain</a:t>
            </a:r>
            <a:r>
              <a:rPr lang="en-US" dirty="0"/>
              <a:t>, </a:t>
            </a:r>
            <a:r>
              <a:rPr lang="en-US" dirty="0">
                <a:solidFill>
                  <a:srgbClr val="00B0F0"/>
                </a:solidFill>
              </a:rPr>
              <a:t>a consensus will be reached as long as we have 51 percent of the </a:t>
            </a:r>
            <a:r>
              <a:rPr lang="en-US" dirty="0" err="1">
                <a:solidFill>
                  <a:srgbClr val="00B0F0"/>
                </a:solidFill>
              </a:rPr>
              <a:t>hashrate</a:t>
            </a:r>
            <a:r>
              <a:rPr lang="en-US" dirty="0">
                <a:solidFill>
                  <a:srgbClr val="00B0F0"/>
                </a:solidFill>
              </a:rPr>
              <a:t> on one side.</a:t>
            </a:r>
          </a:p>
          <a:p>
            <a:r>
              <a:rPr lang="en-US" dirty="0">
                <a:solidFill>
                  <a:srgbClr val="FF0000"/>
                </a:solidFill>
              </a:rPr>
              <a:t>The transactions that were in the orphaned block get released back into the </a:t>
            </a:r>
            <a:r>
              <a:rPr lang="en-US" dirty="0" err="1">
                <a:solidFill>
                  <a:srgbClr val="FF0000"/>
                </a:solidFill>
              </a:rPr>
              <a:t>mempools</a:t>
            </a:r>
            <a:r>
              <a:rPr lang="en-US" dirty="0">
                <a:solidFill>
                  <a:srgbClr val="FF0000"/>
                </a:solidFill>
              </a:rPr>
              <a:t> of the nodes which accepted this block.</a:t>
            </a:r>
          </a:p>
          <a:p>
            <a:endParaRPr lang="en-US" dirty="0"/>
          </a:p>
        </p:txBody>
      </p:sp>
    </p:spTree>
    <p:extLst>
      <p:ext uri="{BB962C8B-B14F-4D97-AF65-F5344CB8AC3E}">
        <p14:creationId xmlns:p14="http://schemas.microsoft.com/office/powerpoint/2010/main" val="3429064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198D9-7FAA-42E7-9682-A336A6D456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858D4D-3C4B-4404-A87D-1E082EF3D16F}"/>
              </a:ext>
            </a:extLst>
          </p:cNvPr>
          <p:cNvSpPr>
            <a:spLocks noGrp="1"/>
          </p:cNvSpPr>
          <p:nvPr>
            <p:ph idx="1"/>
          </p:nvPr>
        </p:nvSpPr>
        <p:spPr/>
        <p:txBody>
          <a:bodyPr>
            <a:normAutofit/>
          </a:bodyPr>
          <a:lstStyle/>
          <a:p>
            <a:r>
              <a:rPr lang="en-US" dirty="0">
                <a:solidFill>
                  <a:srgbClr val="FF0000"/>
                </a:solidFill>
              </a:rPr>
              <a:t>If some transactions were selected by the two competing chains, then once they got released from the losing chain to their corresponding </a:t>
            </a:r>
            <a:r>
              <a:rPr lang="en-US" dirty="0" err="1">
                <a:solidFill>
                  <a:srgbClr val="FF0000"/>
                </a:solidFill>
              </a:rPr>
              <a:t>mempools</a:t>
            </a:r>
            <a:r>
              <a:rPr lang="en-US" dirty="0">
                <a:solidFill>
                  <a:srgbClr val="FF0000"/>
                </a:solidFill>
              </a:rPr>
              <a:t> then it will be removed since its already exist in the wining chain.</a:t>
            </a:r>
          </a:p>
          <a:p>
            <a:r>
              <a:rPr lang="en-US" dirty="0">
                <a:solidFill>
                  <a:srgbClr val="00B0F0"/>
                </a:solidFill>
              </a:rPr>
              <a:t>For the transactions that were selected by the losing </a:t>
            </a:r>
            <a:r>
              <a:rPr lang="en-US" dirty="0" err="1">
                <a:solidFill>
                  <a:srgbClr val="00B0F0"/>
                </a:solidFill>
              </a:rPr>
              <a:t>mempool</a:t>
            </a:r>
            <a:r>
              <a:rPr lang="en-US" dirty="0">
                <a:solidFill>
                  <a:srgbClr val="00B0F0"/>
                </a:solidFill>
              </a:rPr>
              <a:t> only, after they got released to their corresponding </a:t>
            </a:r>
            <a:r>
              <a:rPr lang="en-US" dirty="0" err="1">
                <a:solidFill>
                  <a:srgbClr val="00B0F0"/>
                </a:solidFill>
              </a:rPr>
              <a:t>mempools</a:t>
            </a:r>
            <a:r>
              <a:rPr lang="en-US" dirty="0">
                <a:solidFill>
                  <a:srgbClr val="00B0F0"/>
                </a:solidFill>
              </a:rPr>
              <a:t> they have to wait until selected again by a new miner.</a:t>
            </a:r>
          </a:p>
          <a:p>
            <a:r>
              <a:rPr lang="en-US" dirty="0"/>
              <a:t> </a:t>
            </a:r>
          </a:p>
        </p:txBody>
      </p:sp>
    </p:spTree>
    <p:extLst>
      <p:ext uri="{BB962C8B-B14F-4D97-AF65-F5344CB8AC3E}">
        <p14:creationId xmlns:p14="http://schemas.microsoft.com/office/powerpoint/2010/main" val="2114301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u="sng" dirty="0">
                <a:solidFill>
                  <a:srgbClr val="FF0000"/>
                </a:solidFill>
              </a:rPr>
              <a:t>It's always important to wait at least for  6  confirmations before considering your transaction to be successful.</a:t>
            </a:r>
          </a:p>
          <a:p>
            <a:endParaRPr lang="en-US" u="sng" dirty="0">
              <a:solidFill>
                <a:srgbClr val="FF0000"/>
              </a:solidFill>
            </a:endParaRPr>
          </a:p>
          <a:p>
            <a:r>
              <a:rPr lang="en-US" b="1" u="sng" dirty="0">
                <a:solidFill>
                  <a:srgbClr val="00B0F0"/>
                </a:solidFill>
                <a:effectLst>
                  <a:outerShdw blurRad="38100" dist="38100" dir="2700000" algn="tl">
                    <a:srgbClr val="000000">
                      <a:alpha val="43137"/>
                    </a:srgbClr>
                  </a:outerShdw>
                </a:effectLst>
              </a:rPr>
              <a:t>Confirmation means several blocks on top of the current block has been added.</a:t>
            </a:r>
          </a:p>
          <a:p>
            <a:endParaRPr lang="en-US" b="1" u="sng" dirty="0">
              <a:solidFill>
                <a:srgbClr val="00B0F0"/>
              </a:solidFill>
              <a:effectLst>
                <a:outerShdw blurRad="38100" dist="38100" dir="2700000" algn="tl">
                  <a:srgbClr val="000000">
                    <a:alpha val="43137"/>
                  </a:srgbClr>
                </a:outerShdw>
              </a:effectLst>
            </a:endParaRPr>
          </a:p>
          <a:p>
            <a:r>
              <a:rPr lang="en-US" dirty="0">
                <a:solidFill>
                  <a:srgbClr val="FF0000"/>
                </a:solidFill>
              </a:rPr>
              <a:t>If a transaction ended up in one of the orphaned blocks and the seller didn’t wait for several blocks for confirmation, </a:t>
            </a:r>
            <a:r>
              <a:rPr lang="en-US" b="1" u="sng" dirty="0">
                <a:solidFill>
                  <a:srgbClr val="FF0000"/>
                </a:solidFill>
              </a:rPr>
              <a:t>then a double spend problem might occur.</a:t>
            </a:r>
          </a:p>
          <a:p>
            <a:endParaRPr lang="en-US" dirty="0"/>
          </a:p>
        </p:txBody>
      </p:sp>
    </p:spTree>
    <p:extLst>
      <p:ext uri="{BB962C8B-B14F-4D97-AF65-F5344CB8AC3E}">
        <p14:creationId xmlns:p14="http://schemas.microsoft.com/office/powerpoint/2010/main" val="2556955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8253C-FC73-4283-803B-D504D9C448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0362B4-8918-4004-836F-18585598CDA5}"/>
              </a:ext>
            </a:extLst>
          </p:cNvPr>
          <p:cNvSpPr>
            <a:spLocks noGrp="1"/>
          </p:cNvSpPr>
          <p:nvPr>
            <p:ph idx="1"/>
          </p:nvPr>
        </p:nvSpPr>
        <p:spPr/>
        <p:txBody>
          <a:bodyPr>
            <a:normAutofit/>
          </a:bodyPr>
          <a:lstStyle/>
          <a:p>
            <a:r>
              <a:rPr lang="en-US" b="1" dirty="0">
                <a:solidFill>
                  <a:srgbClr val="FF0000"/>
                </a:solidFill>
              </a:rPr>
              <a:t>3. ASIC= Application Specific Integrated Circuit:</a:t>
            </a:r>
          </a:p>
          <a:p>
            <a:r>
              <a:rPr lang="en-US" dirty="0">
                <a:solidFill>
                  <a:srgbClr val="00B0F0"/>
                </a:solidFill>
              </a:rPr>
              <a:t>ASICs Devices are totally specialized and designed to solve the SHA-256 hash.</a:t>
            </a:r>
          </a:p>
          <a:p>
            <a:r>
              <a:rPr lang="en-US" dirty="0"/>
              <a:t>The integrated circuit of the ASIC device is designed in such a way that </a:t>
            </a:r>
            <a:r>
              <a:rPr lang="en-US" u="sng" dirty="0">
                <a:solidFill>
                  <a:srgbClr val="00B0F0"/>
                </a:solidFill>
              </a:rPr>
              <a:t>the device doesn't have to perform any operation that depends on the logical level </a:t>
            </a:r>
            <a:r>
              <a:rPr lang="en-US" dirty="0"/>
              <a:t>such as put this bit here and these two bits there, and divide this by this and so on, this happens in the CPU or the GPU.</a:t>
            </a:r>
          </a:p>
          <a:p>
            <a:endParaRPr lang="en-US" dirty="0"/>
          </a:p>
          <a:p>
            <a:endParaRPr lang="en-US" dirty="0"/>
          </a:p>
        </p:txBody>
      </p:sp>
    </p:spTree>
    <p:extLst>
      <p:ext uri="{BB962C8B-B14F-4D97-AF65-F5344CB8AC3E}">
        <p14:creationId xmlns:p14="http://schemas.microsoft.com/office/powerpoint/2010/main" val="1702579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8A59-D5BE-4317-A696-9144DA7D7FC4}"/>
              </a:ext>
            </a:extLst>
          </p:cNvPr>
          <p:cNvSpPr>
            <a:spLocks noGrp="1"/>
          </p:cNvSpPr>
          <p:nvPr>
            <p:ph type="title"/>
          </p:nvPr>
        </p:nvSpPr>
        <p:spPr/>
        <p:txBody>
          <a:bodyPr/>
          <a:lstStyle/>
          <a:p>
            <a:r>
              <a:rPr lang="en-US" dirty="0"/>
              <a:t>The 51% Attack</a:t>
            </a:r>
          </a:p>
        </p:txBody>
      </p:sp>
      <p:sp>
        <p:nvSpPr>
          <p:cNvPr id="3" name="Content Placeholder 2">
            <a:extLst>
              <a:ext uri="{FF2B5EF4-FFF2-40B4-BE49-F238E27FC236}">
                <a16:creationId xmlns:a16="http://schemas.microsoft.com/office/drawing/2014/main" id="{F63DB76B-F348-47E7-A45D-FAB2F4A66CE9}"/>
              </a:ext>
            </a:extLst>
          </p:cNvPr>
          <p:cNvSpPr>
            <a:spLocks noGrp="1"/>
          </p:cNvSpPr>
          <p:nvPr>
            <p:ph idx="1"/>
          </p:nvPr>
        </p:nvSpPr>
        <p:spPr>
          <a:xfrm>
            <a:off x="838200" y="1825624"/>
            <a:ext cx="10515600" cy="4351655"/>
          </a:xfrm>
        </p:spPr>
        <p:txBody>
          <a:bodyPr>
            <a:normAutofit/>
          </a:bodyPr>
          <a:lstStyle/>
          <a:p>
            <a:r>
              <a:rPr lang="en-US" dirty="0"/>
              <a:t>It's </a:t>
            </a:r>
            <a:r>
              <a:rPr lang="en-US" dirty="0">
                <a:solidFill>
                  <a:srgbClr val="FF0000"/>
                </a:solidFill>
              </a:rPr>
              <a:t>a hypothetical attack </a:t>
            </a:r>
            <a:r>
              <a:rPr lang="en-US" dirty="0"/>
              <a:t>that it could possibly happen.</a:t>
            </a:r>
          </a:p>
          <a:p>
            <a:r>
              <a:rPr lang="en-US" dirty="0"/>
              <a:t>People who work in </a:t>
            </a:r>
            <a:r>
              <a:rPr lang="en-US" dirty="0" err="1"/>
              <a:t>blockahain</a:t>
            </a:r>
            <a:r>
              <a:rPr lang="en-US" dirty="0"/>
              <a:t> and miners discuss this attack because of the consequences that it can have.</a:t>
            </a:r>
          </a:p>
          <a:p>
            <a:r>
              <a:rPr lang="en-US" dirty="0"/>
              <a:t>The 51% attack </a:t>
            </a:r>
            <a:r>
              <a:rPr lang="en-US" sz="3200" dirty="0">
                <a:solidFill>
                  <a:srgbClr val="FF0000"/>
                </a:solidFill>
              </a:rPr>
              <a:t>IS NOT </a:t>
            </a:r>
            <a:r>
              <a:rPr lang="en-US" dirty="0"/>
              <a:t>an attack designed to tamper with an individual or selected blocks.</a:t>
            </a:r>
          </a:p>
          <a:p>
            <a:endParaRPr lang="en-US" dirty="0"/>
          </a:p>
          <a:p>
            <a:endParaRPr lang="en-US" dirty="0"/>
          </a:p>
        </p:txBody>
      </p:sp>
    </p:spTree>
    <p:extLst>
      <p:ext uri="{BB962C8B-B14F-4D97-AF65-F5344CB8AC3E}">
        <p14:creationId xmlns:p14="http://schemas.microsoft.com/office/powerpoint/2010/main" val="2358340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p:cNvGrpSpPr/>
          <p:nvPr/>
        </p:nvGrpSpPr>
        <p:grpSpPr>
          <a:xfrm>
            <a:off x="1620730" y="1202170"/>
            <a:ext cx="8915189" cy="2729750"/>
            <a:chOff x="1996651" y="2482330"/>
            <a:chExt cx="6333798" cy="1622655"/>
          </a:xfrm>
        </p:grpSpPr>
        <p:sp>
          <p:nvSpPr>
            <p:cNvPr id="7" name="Rectangle 6"/>
            <p:cNvSpPr/>
            <p:nvPr/>
          </p:nvSpPr>
          <p:spPr>
            <a:xfrm>
              <a:off x="1996651" y="3776723"/>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2467522" y="3776723"/>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2964801" y="3776723"/>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6374" y="3934625"/>
              <a:ext cx="136943" cy="5039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7075" y="3934625"/>
              <a:ext cx="136943" cy="5039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1838" y="3929034"/>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462086" y="3758831"/>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9388" y="3934625"/>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3943179" y="3776722"/>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4359" y="3934625"/>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4438923" y="3786411"/>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5960" y="3938722"/>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4936208" y="3768519"/>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3510" y="3944313"/>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5417301" y="3786410"/>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8481" y="3944313"/>
              <a:ext cx="136943" cy="50398"/>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p:cNvGrpSpPr/>
            <p:nvPr/>
          </p:nvGrpSpPr>
          <p:grpSpPr>
            <a:xfrm>
              <a:off x="5917111" y="3761600"/>
              <a:ext cx="2413338" cy="343385"/>
              <a:chOff x="4578762" y="3620284"/>
              <a:chExt cx="2413338" cy="343385"/>
            </a:xfrm>
          </p:grpSpPr>
          <p:sp>
            <p:nvSpPr>
              <p:cNvPr id="44" name="Rectangle 43"/>
              <p:cNvSpPr/>
              <p:nvPr/>
            </p:nvSpPr>
            <p:spPr>
              <a:xfrm>
                <a:off x="4578762" y="3620284"/>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6064" y="3796078"/>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p:cNvSpPr/>
              <p:nvPr/>
            </p:nvSpPr>
            <p:spPr>
              <a:xfrm>
                <a:off x="5059855" y="3638175"/>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81035" y="3796078"/>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p:cNvSpPr/>
              <p:nvPr/>
            </p:nvSpPr>
            <p:spPr>
              <a:xfrm>
                <a:off x="5555599" y="3647864"/>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9"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82636" y="3800175"/>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6052884" y="3629972"/>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0186" y="3805766"/>
                <a:ext cx="136943" cy="50398"/>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p:cNvSpPr/>
              <p:nvPr/>
            </p:nvSpPr>
            <p:spPr>
              <a:xfrm>
                <a:off x="6533977" y="3647863"/>
                <a:ext cx="265518" cy="31580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3"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5157" y="3805766"/>
                <a:ext cx="136943" cy="50398"/>
              </a:xfrm>
              <a:prstGeom prst="rect">
                <a:avLst/>
              </a:prstGeom>
              <a:noFill/>
              <a:extLst>
                <a:ext uri="{909E8E84-426E-40DD-AFC4-6F175D3DCCD1}">
                  <a14:hiddenFill xmlns:a14="http://schemas.microsoft.com/office/drawing/2010/main">
                    <a:solidFill>
                      <a:srgbClr val="FFFFFF"/>
                    </a:solidFill>
                  </a14:hiddenFill>
                </a:ext>
              </a:extLst>
            </p:spPr>
          </p:pic>
        </p:grpSp>
        <p:sp>
          <p:nvSpPr>
            <p:cNvPr id="66" name="Down Arrow 65"/>
            <p:cNvSpPr/>
            <p:nvPr/>
          </p:nvSpPr>
          <p:spPr>
            <a:xfrm rot="2520000">
              <a:off x="6600942" y="2482330"/>
              <a:ext cx="110569" cy="138135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Box 66"/>
          <p:cNvSpPr txBox="1"/>
          <p:nvPr/>
        </p:nvSpPr>
        <p:spPr>
          <a:xfrm>
            <a:off x="2589247" y="4744720"/>
            <a:ext cx="7167669" cy="369332"/>
          </a:xfrm>
          <a:prstGeom prst="rect">
            <a:avLst/>
          </a:prstGeom>
          <a:noFill/>
        </p:spPr>
        <p:txBody>
          <a:bodyPr wrap="square" rtlCol="0">
            <a:spAutoFit/>
          </a:bodyPr>
          <a:lstStyle/>
          <a:p>
            <a:r>
              <a:rPr lang="en-US" dirty="0"/>
              <a:t>The 51% attack is not about tampering with one block or set of blocks</a:t>
            </a:r>
          </a:p>
        </p:txBody>
      </p:sp>
    </p:spTree>
    <p:extLst>
      <p:ext uri="{BB962C8B-B14F-4D97-AF65-F5344CB8AC3E}">
        <p14:creationId xmlns:p14="http://schemas.microsoft.com/office/powerpoint/2010/main" val="2521929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someone hypothetically will tamper with some block, then </a:t>
            </a:r>
            <a:r>
              <a:rPr lang="en-US" dirty="0">
                <a:solidFill>
                  <a:srgbClr val="FF0000"/>
                </a:solidFill>
              </a:rPr>
              <a:t>the attacker must hack into the computer or node on top of the targeted block, also the attacker have to hack into all the following blocks in the </a:t>
            </a:r>
            <a:r>
              <a:rPr lang="en-US" dirty="0" err="1">
                <a:solidFill>
                  <a:srgbClr val="FF0000"/>
                </a:solidFill>
              </a:rPr>
              <a:t>blockchain</a:t>
            </a:r>
            <a:r>
              <a:rPr lang="en-US" dirty="0">
                <a:solidFill>
                  <a:srgbClr val="FF0000"/>
                </a:solidFill>
              </a:rPr>
              <a:t> because all of the blocks are linked using the previous hash. </a:t>
            </a:r>
          </a:p>
          <a:p>
            <a:r>
              <a:rPr lang="en-US" dirty="0">
                <a:solidFill>
                  <a:srgbClr val="00B0F0"/>
                </a:solidFill>
              </a:rPr>
              <a:t>Also the attacker have to rehash all the blocks that follow the target block </a:t>
            </a:r>
            <a:r>
              <a:rPr lang="en-US" u="sng" dirty="0">
                <a:solidFill>
                  <a:srgbClr val="00B0F0"/>
                </a:solidFill>
              </a:rPr>
              <a:t>on many different computers including miners and non miners nodes in the network</a:t>
            </a:r>
            <a:r>
              <a:rPr lang="en-US" dirty="0">
                <a:solidFill>
                  <a:srgbClr val="00B0F0"/>
                </a:solidFill>
              </a:rPr>
              <a:t>.</a:t>
            </a:r>
          </a:p>
          <a:p>
            <a:r>
              <a:rPr lang="en-US" dirty="0">
                <a:solidFill>
                  <a:srgbClr val="FF0000"/>
                </a:solidFill>
              </a:rPr>
              <a:t>To do so, the hacker should have at least 51% of the network </a:t>
            </a:r>
            <a:r>
              <a:rPr lang="en-US" dirty="0" err="1">
                <a:solidFill>
                  <a:srgbClr val="FF0000"/>
                </a:solidFill>
              </a:rPr>
              <a:t>hashrate</a:t>
            </a:r>
            <a:r>
              <a:rPr lang="en-US" dirty="0"/>
              <a:t> which is </a:t>
            </a:r>
            <a:r>
              <a:rPr lang="en-US" b="1" u="sng" dirty="0">
                <a:solidFill>
                  <a:srgbClr val="00B0F0"/>
                </a:solidFill>
              </a:rPr>
              <a:t>impossible to happen</a:t>
            </a:r>
            <a:r>
              <a:rPr lang="en-US" dirty="0"/>
              <a:t>.</a:t>
            </a:r>
          </a:p>
          <a:p>
            <a:endParaRPr lang="en-US" dirty="0"/>
          </a:p>
        </p:txBody>
      </p:sp>
    </p:spTree>
    <p:extLst>
      <p:ext uri="{BB962C8B-B14F-4D97-AF65-F5344CB8AC3E}">
        <p14:creationId xmlns:p14="http://schemas.microsoft.com/office/powerpoint/2010/main" val="3721048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8E0C-C1C3-4FDF-BAB2-1AD103E0F56D}"/>
              </a:ext>
            </a:extLst>
          </p:cNvPr>
          <p:cNvSpPr>
            <a:spLocks noGrp="1"/>
          </p:cNvSpPr>
          <p:nvPr>
            <p:ph type="title"/>
          </p:nvPr>
        </p:nvSpPr>
        <p:spPr/>
        <p:txBody>
          <a:bodyPr/>
          <a:lstStyle/>
          <a:p>
            <a:r>
              <a:rPr lang="en-US" dirty="0"/>
              <a:t>So what is the 51% Attack??</a:t>
            </a:r>
          </a:p>
        </p:txBody>
      </p:sp>
      <p:sp>
        <p:nvSpPr>
          <p:cNvPr id="3" name="Content Placeholder 2">
            <a:extLst>
              <a:ext uri="{FF2B5EF4-FFF2-40B4-BE49-F238E27FC236}">
                <a16:creationId xmlns:a16="http://schemas.microsoft.com/office/drawing/2014/main" id="{70202B04-F0C0-4656-8A0E-25378BD4CB9D}"/>
              </a:ext>
            </a:extLst>
          </p:cNvPr>
          <p:cNvSpPr>
            <a:spLocks noGrp="1"/>
          </p:cNvSpPr>
          <p:nvPr>
            <p:ph idx="1"/>
          </p:nvPr>
        </p:nvSpPr>
        <p:spPr>
          <a:xfrm>
            <a:off x="1031240" y="1856681"/>
            <a:ext cx="10515600" cy="2063965"/>
          </a:xfrm>
        </p:spPr>
        <p:txBody>
          <a:bodyPr>
            <a:normAutofit fontScale="92500" lnSpcReduction="20000"/>
          </a:bodyPr>
          <a:lstStyle/>
          <a:p>
            <a:pPr marL="514350" indent="-514350">
              <a:buFont typeface="+mj-lt"/>
              <a:buAutoNum type="arabicPeriod"/>
            </a:pPr>
            <a:r>
              <a:rPr lang="en-US" dirty="0"/>
              <a:t>Assume we have a group of miners who mine some cryptocurrency and they have their own </a:t>
            </a:r>
            <a:r>
              <a:rPr lang="en-US" dirty="0" err="1"/>
              <a:t>blockchain</a:t>
            </a:r>
            <a:r>
              <a:rPr lang="en-US" dirty="0"/>
              <a:t>. </a:t>
            </a:r>
          </a:p>
          <a:p>
            <a:pPr marL="514350" indent="-514350">
              <a:buFont typeface="+mj-lt"/>
              <a:buAutoNum type="arabicPeriod"/>
            </a:pPr>
            <a:r>
              <a:rPr lang="en-US" dirty="0"/>
              <a:t>A new group of miners appear to join the first group claiming they want to mine their cryptocurrency, but actually </a:t>
            </a:r>
            <a:r>
              <a:rPr lang="en-US" u="sng" dirty="0">
                <a:solidFill>
                  <a:srgbClr val="FF0000"/>
                </a:solidFill>
              </a:rPr>
              <a:t>what they want is to have a copy of their blockchain</a:t>
            </a:r>
            <a:r>
              <a:rPr lang="en-US" dirty="0"/>
              <a:t>, by the time the new group join the old group the chain contains the newest block that were added to the blockchain. </a:t>
            </a:r>
          </a:p>
        </p:txBody>
      </p:sp>
      <p:grpSp>
        <p:nvGrpSpPr>
          <p:cNvPr id="6" name="Group 5"/>
          <p:cNvGrpSpPr/>
          <p:nvPr/>
        </p:nvGrpSpPr>
        <p:grpSpPr>
          <a:xfrm>
            <a:off x="4306725" y="4062212"/>
            <a:ext cx="3125293" cy="2784301"/>
            <a:chOff x="322633" y="1589257"/>
            <a:chExt cx="4096967" cy="2784301"/>
          </a:xfrm>
        </p:grpSpPr>
        <p:grpSp>
          <p:nvGrpSpPr>
            <p:cNvPr id="8" name="Group 7"/>
            <p:cNvGrpSpPr/>
            <p:nvPr/>
          </p:nvGrpSpPr>
          <p:grpSpPr>
            <a:xfrm>
              <a:off x="322633" y="1589257"/>
              <a:ext cx="4096967" cy="577667"/>
              <a:chOff x="1620730" y="3349594"/>
              <a:chExt cx="5459598" cy="577667"/>
            </a:xfrm>
          </p:grpSpPr>
          <p:sp>
            <p:nvSpPr>
              <p:cNvPr id="17" name="Rectangle 16"/>
              <p:cNvSpPr/>
              <p:nvPr/>
            </p:nvSpPr>
            <p:spPr>
              <a:xfrm>
                <a:off x="1620730" y="3379693"/>
                <a:ext cx="373732" cy="531270"/>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2283508" y="3379693"/>
                <a:ext cx="373732" cy="531270"/>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2983457" y="3379693"/>
                <a:ext cx="373732" cy="531270"/>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2608" y="3645328"/>
                <a:ext cx="192755" cy="8478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7373" y="3645328"/>
                <a:ext cx="192755" cy="8478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3781" y="3635922"/>
                <a:ext cx="192755" cy="84783"/>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3683415" y="3349594"/>
                <a:ext cx="373732" cy="531270"/>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0036" y="3645328"/>
                <a:ext cx="192755" cy="84783"/>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4360581" y="3379692"/>
                <a:ext cx="373732" cy="531270"/>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2661" y="3645328"/>
                <a:ext cx="192755" cy="84783"/>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5058370" y="3395991"/>
                <a:ext cx="373732" cy="531270"/>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18693" y="3652220"/>
                <a:ext cx="192755" cy="84783"/>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a:xfrm>
                <a:off x="5758327" y="3365892"/>
                <a:ext cx="373732" cy="531270"/>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04948" y="3661626"/>
                <a:ext cx="192755" cy="84783"/>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a:xfrm>
                <a:off x="6435494" y="3395990"/>
                <a:ext cx="373732" cy="531270"/>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7573" y="3661626"/>
                <a:ext cx="192755" cy="847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553884" y="2474334"/>
              <a:ext cx="3543305" cy="1899224"/>
              <a:chOff x="697202" y="2900255"/>
              <a:chExt cx="3976982" cy="2361869"/>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663" y="3393207"/>
                <a:ext cx="818840" cy="81884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5485" y="2900255"/>
                <a:ext cx="1041083" cy="1041083"/>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33101" y="3951230"/>
                <a:ext cx="1041083" cy="1041083"/>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53717" y="3875890"/>
                <a:ext cx="1041083" cy="1041083"/>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202" y="4221041"/>
                <a:ext cx="1041083" cy="1041083"/>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99068" y="3922083"/>
                <a:ext cx="818840" cy="81884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3281" y="3136187"/>
                <a:ext cx="818840" cy="818840"/>
              </a:xfrm>
              <a:prstGeom prst="rect">
                <a:avLst/>
              </a:prstGeom>
            </p:spPr>
          </p:pic>
        </p:grpSp>
      </p:grpSp>
    </p:spTree>
    <p:extLst>
      <p:ext uri="{BB962C8B-B14F-4D97-AF65-F5344CB8AC3E}">
        <p14:creationId xmlns:p14="http://schemas.microsoft.com/office/powerpoint/2010/main" val="13552932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 name="Group 114"/>
          <p:cNvGrpSpPr/>
          <p:nvPr/>
        </p:nvGrpSpPr>
        <p:grpSpPr>
          <a:xfrm>
            <a:off x="1422400" y="1290942"/>
            <a:ext cx="4026099" cy="3921138"/>
            <a:chOff x="4175805" y="1261130"/>
            <a:chExt cx="3670467" cy="2476890"/>
          </a:xfrm>
        </p:grpSpPr>
        <p:sp>
          <p:nvSpPr>
            <p:cNvPr id="22" name="Down Arrow 21"/>
            <p:cNvSpPr/>
            <p:nvPr/>
          </p:nvSpPr>
          <p:spPr>
            <a:xfrm>
              <a:off x="7486750" y="1261130"/>
              <a:ext cx="172400" cy="41957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175805" y="1777790"/>
              <a:ext cx="223048" cy="36903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a:off x="4571361" y="1777790"/>
              <a:ext cx="223048" cy="36903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p:cNvSpPr/>
            <p:nvPr/>
          </p:nvSpPr>
          <p:spPr>
            <a:xfrm>
              <a:off x="4989100" y="1777790"/>
              <a:ext cx="223048" cy="36903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7588" y="1962307"/>
              <a:ext cx="115039" cy="5889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8202" y="1962307"/>
              <a:ext cx="115039" cy="5889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63829" y="1955773"/>
              <a:ext cx="115039" cy="58892"/>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p:cNvSpPr/>
            <p:nvPr/>
          </p:nvSpPr>
          <p:spPr>
            <a:xfrm>
              <a:off x="5406846" y="1756883"/>
              <a:ext cx="223048" cy="36903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3395" y="1962307"/>
              <a:ext cx="115039" cy="58892"/>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p:cNvSpPr/>
            <p:nvPr/>
          </p:nvSpPr>
          <p:spPr>
            <a:xfrm>
              <a:off x="5810988" y="1777790"/>
              <a:ext cx="223048" cy="36903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8"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0797" y="1962307"/>
              <a:ext cx="115039" cy="58892"/>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p:cNvSpPr/>
            <p:nvPr/>
          </p:nvSpPr>
          <p:spPr>
            <a:xfrm>
              <a:off x="6227439" y="1789111"/>
              <a:ext cx="223048" cy="36903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0"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02166" y="1967094"/>
              <a:ext cx="115039" cy="58892"/>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p:cNvSpPr/>
            <p:nvPr/>
          </p:nvSpPr>
          <p:spPr>
            <a:xfrm>
              <a:off x="6645183" y="1768204"/>
              <a:ext cx="223048" cy="36903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2"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11733" y="1973628"/>
              <a:ext cx="115039" cy="58892"/>
            </a:xfrm>
            <a:prstGeom prst="rect">
              <a:avLst/>
            </a:prstGeom>
            <a:noFill/>
            <a:extLst>
              <a:ext uri="{909E8E84-426E-40DD-AFC4-6F175D3DCCD1}">
                <a14:hiddenFill xmlns:a14="http://schemas.microsoft.com/office/drawing/2010/main">
                  <a:solidFill>
                    <a:srgbClr val="FFFFFF"/>
                  </a:solidFill>
                </a14:hiddenFill>
              </a:ext>
            </a:extLst>
          </p:spPr>
        </p:pic>
        <p:sp>
          <p:nvSpPr>
            <p:cNvPr id="63" name="Rectangle 62"/>
            <p:cNvSpPr/>
            <p:nvPr/>
          </p:nvSpPr>
          <p:spPr>
            <a:xfrm>
              <a:off x="7049327" y="1789111"/>
              <a:ext cx="223048" cy="36903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4"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9134" y="1973628"/>
              <a:ext cx="115039" cy="58892"/>
            </a:xfrm>
            <a:prstGeom prst="rect">
              <a:avLst/>
            </a:prstGeom>
            <a:noFill/>
            <a:extLst>
              <a:ext uri="{909E8E84-426E-40DD-AFC4-6F175D3DCCD1}">
                <a14:hiddenFill xmlns:a14="http://schemas.microsoft.com/office/drawing/2010/main">
                  <a:solidFill>
                    <a:srgbClr val="FFFFFF"/>
                  </a:solidFill>
                </a14:hiddenFill>
              </a:ext>
            </a:extLst>
          </p:spPr>
        </p:pic>
        <p:grpSp>
          <p:nvGrpSpPr>
            <p:cNvPr id="84" name="Group 83"/>
            <p:cNvGrpSpPr/>
            <p:nvPr/>
          </p:nvGrpSpPr>
          <p:grpSpPr>
            <a:xfrm>
              <a:off x="4616139" y="2418774"/>
              <a:ext cx="2818034" cy="1319246"/>
              <a:chOff x="697202" y="2900255"/>
              <a:chExt cx="3976982" cy="2361869"/>
            </a:xfrm>
          </p:grpSpPr>
          <p:pic>
            <p:nvPicPr>
              <p:cNvPr id="85" name="Picture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663" y="3393207"/>
                <a:ext cx="818840" cy="818840"/>
              </a:xfrm>
              <a:prstGeom prst="rect">
                <a:avLst/>
              </a:prstGeom>
            </p:spPr>
          </p:pic>
          <p:pic>
            <p:nvPicPr>
              <p:cNvPr id="86" name="Picture 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5485" y="2900255"/>
                <a:ext cx="1041083" cy="1041083"/>
              </a:xfrm>
              <a:prstGeom prst="rect">
                <a:avLst/>
              </a:prstGeom>
            </p:spPr>
          </p:pic>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33101" y="3951230"/>
                <a:ext cx="1041083" cy="1041083"/>
              </a:xfrm>
              <a:prstGeom prst="rect">
                <a:avLst/>
              </a:prstGeom>
            </p:spPr>
          </p:pic>
          <p:pic>
            <p:nvPicPr>
              <p:cNvPr id="88" name="Picture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53717" y="3875890"/>
                <a:ext cx="1041083" cy="1041083"/>
              </a:xfrm>
              <a:prstGeom prst="rect">
                <a:avLst/>
              </a:prstGeom>
            </p:spPr>
          </p:pic>
          <p:pic>
            <p:nvPicPr>
              <p:cNvPr id="89" name="Picture 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202" y="4221041"/>
                <a:ext cx="1041083" cy="1041083"/>
              </a:xfrm>
              <a:prstGeom prst="rect">
                <a:avLst/>
              </a:prstGeom>
            </p:spPr>
          </p:pic>
          <p:pic>
            <p:nvPicPr>
              <p:cNvPr id="90" name="Picture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99068" y="3922083"/>
                <a:ext cx="818840" cy="818840"/>
              </a:xfrm>
              <a:prstGeom prst="rect">
                <a:avLst/>
              </a:prstGeom>
            </p:spPr>
          </p:pic>
          <p:pic>
            <p:nvPicPr>
              <p:cNvPr id="91" name="Picture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3281" y="3136187"/>
                <a:ext cx="818840" cy="818840"/>
              </a:xfrm>
              <a:prstGeom prst="rect">
                <a:avLst/>
              </a:prstGeom>
            </p:spPr>
          </p:pic>
        </p:grpSp>
        <p:sp>
          <p:nvSpPr>
            <p:cNvPr id="93" name="Rectangle 92"/>
            <p:cNvSpPr/>
            <p:nvPr/>
          </p:nvSpPr>
          <p:spPr>
            <a:xfrm>
              <a:off x="7461426" y="1789111"/>
              <a:ext cx="223048" cy="36903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4"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31233" y="1973628"/>
              <a:ext cx="115039" cy="588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6" name="Group 115"/>
          <p:cNvGrpSpPr/>
          <p:nvPr/>
        </p:nvGrpSpPr>
        <p:grpSpPr>
          <a:xfrm>
            <a:off x="6600267" y="1462308"/>
            <a:ext cx="4738293" cy="3495772"/>
            <a:chOff x="8209325" y="1413530"/>
            <a:chExt cx="3670467" cy="2540920"/>
          </a:xfrm>
        </p:grpSpPr>
        <p:grpSp>
          <p:nvGrpSpPr>
            <p:cNvPr id="83" name="Group 82"/>
            <p:cNvGrpSpPr/>
            <p:nvPr/>
          </p:nvGrpSpPr>
          <p:grpSpPr>
            <a:xfrm>
              <a:off x="8597710" y="2779241"/>
              <a:ext cx="2708185" cy="1175209"/>
              <a:chOff x="8776334" y="2394846"/>
              <a:chExt cx="2887346" cy="1978712"/>
            </a:xfrm>
          </p:grpSpPr>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11840" y="2778433"/>
                <a:ext cx="711200" cy="767174"/>
              </a:xfrm>
              <a:prstGeom prst="rect">
                <a:avLst/>
              </a:prstGeom>
            </p:spPr>
          </p:pic>
          <p:pic>
            <p:nvPicPr>
              <p:cNvPr id="42" name="Picture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52480" y="3606384"/>
                <a:ext cx="711200" cy="767174"/>
              </a:xfrm>
              <a:prstGeom prst="rect">
                <a:avLst/>
              </a:prstGeom>
            </p:spPr>
          </p:pic>
          <p:pic>
            <p:nvPicPr>
              <p:cNvPr id="43" name="Picture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8560" y="3362900"/>
                <a:ext cx="711200" cy="767174"/>
              </a:xfrm>
              <a:prstGeom prst="rect">
                <a:avLst/>
              </a:prstGeom>
            </p:spPr>
          </p:pic>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81607" y="3258747"/>
                <a:ext cx="711200" cy="767174"/>
              </a:xfrm>
              <a:prstGeom prst="rect">
                <a:avLst/>
              </a:prstGeom>
            </p:spPr>
          </p:pic>
          <p:pic>
            <p:nvPicPr>
              <p:cNvPr id="45" name="Picture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69007" y="2491573"/>
                <a:ext cx="711200" cy="767174"/>
              </a:xfrm>
              <a:prstGeom prst="rect">
                <a:avLst/>
              </a:prstGeom>
            </p:spPr>
          </p:pic>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76334" y="2394846"/>
                <a:ext cx="711200" cy="767174"/>
              </a:xfrm>
              <a:prstGeom prst="rect">
                <a:avLst/>
              </a:prstGeom>
            </p:spPr>
          </p:pic>
        </p:grpSp>
        <p:sp>
          <p:nvSpPr>
            <p:cNvPr id="96" name="Down Arrow 95"/>
            <p:cNvSpPr/>
            <p:nvPr/>
          </p:nvSpPr>
          <p:spPr>
            <a:xfrm>
              <a:off x="11520270" y="1413530"/>
              <a:ext cx="172400" cy="41957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8209325" y="1930190"/>
              <a:ext cx="223048" cy="36903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p:cNvSpPr/>
            <p:nvPr/>
          </p:nvSpPr>
          <p:spPr>
            <a:xfrm>
              <a:off x="8604881" y="1930190"/>
              <a:ext cx="223048" cy="36903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p:cNvSpPr/>
            <p:nvPr/>
          </p:nvSpPr>
          <p:spPr>
            <a:xfrm>
              <a:off x="9022620" y="1930190"/>
              <a:ext cx="223048" cy="36903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0"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61108" y="2114707"/>
              <a:ext cx="115039" cy="58892"/>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81722" y="2114707"/>
              <a:ext cx="115039" cy="58892"/>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97349" y="2108173"/>
              <a:ext cx="115039" cy="58892"/>
            </a:xfrm>
            <a:prstGeom prst="rect">
              <a:avLst/>
            </a:prstGeom>
            <a:noFill/>
            <a:extLst>
              <a:ext uri="{909E8E84-426E-40DD-AFC4-6F175D3DCCD1}">
                <a14:hiddenFill xmlns:a14="http://schemas.microsoft.com/office/drawing/2010/main">
                  <a:solidFill>
                    <a:srgbClr val="FFFFFF"/>
                  </a:solidFill>
                </a14:hiddenFill>
              </a:ext>
            </a:extLst>
          </p:spPr>
        </p:pic>
        <p:sp>
          <p:nvSpPr>
            <p:cNvPr id="103" name="Rectangle 102"/>
            <p:cNvSpPr/>
            <p:nvPr/>
          </p:nvSpPr>
          <p:spPr>
            <a:xfrm>
              <a:off x="9440366" y="1909283"/>
              <a:ext cx="223048" cy="36903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4"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06915" y="2114707"/>
              <a:ext cx="115039" cy="58892"/>
            </a:xfrm>
            <a:prstGeom prst="rect">
              <a:avLst/>
            </a:prstGeom>
            <a:noFill/>
            <a:extLst>
              <a:ext uri="{909E8E84-426E-40DD-AFC4-6F175D3DCCD1}">
                <a14:hiddenFill xmlns:a14="http://schemas.microsoft.com/office/drawing/2010/main">
                  <a:solidFill>
                    <a:srgbClr val="FFFFFF"/>
                  </a:solidFill>
                </a14:hiddenFill>
              </a:ext>
            </a:extLst>
          </p:spPr>
        </p:pic>
        <p:sp>
          <p:nvSpPr>
            <p:cNvPr id="105" name="Rectangle 104"/>
            <p:cNvSpPr/>
            <p:nvPr/>
          </p:nvSpPr>
          <p:spPr>
            <a:xfrm>
              <a:off x="9844508" y="1930190"/>
              <a:ext cx="223048" cy="36903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6"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14317" y="2114707"/>
              <a:ext cx="115039" cy="58892"/>
            </a:xfrm>
            <a:prstGeom prst="rect">
              <a:avLst/>
            </a:prstGeom>
            <a:noFill/>
            <a:extLst>
              <a:ext uri="{909E8E84-426E-40DD-AFC4-6F175D3DCCD1}">
                <a14:hiddenFill xmlns:a14="http://schemas.microsoft.com/office/drawing/2010/main">
                  <a:solidFill>
                    <a:srgbClr val="FFFFFF"/>
                  </a:solidFill>
                </a14:hiddenFill>
              </a:ext>
            </a:extLst>
          </p:spPr>
        </p:pic>
        <p:sp>
          <p:nvSpPr>
            <p:cNvPr id="107" name="Rectangle 106"/>
            <p:cNvSpPr/>
            <p:nvPr/>
          </p:nvSpPr>
          <p:spPr>
            <a:xfrm>
              <a:off x="10260959" y="1941511"/>
              <a:ext cx="223048" cy="36903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8"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35686" y="2119494"/>
              <a:ext cx="115039" cy="58892"/>
            </a:xfrm>
            <a:prstGeom prst="rect">
              <a:avLst/>
            </a:prstGeom>
            <a:noFill/>
            <a:extLst>
              <a:ext uri="{909E8E84-426E-40DD-AFC4-6F175D3DCCD1}">
                <a14:hiddenFill xmlns:a14="http://schemas.microsoft.com/office/drawing/2010/main">
                  <a:solidFill>
                    <a:srgbClr val="FFFFFF"/>
                  </a:solidFill>
                </a14:hiddenFill>
              </a:ext>
            </a:extLst>
          </p:spPr>
        </p:pic>
        <p:sp>
          <p:nvSpPr>
            <p:cNvPr id="109" name="Rectangle 108"/>
            <p:cNvSpPr/>
            <p:nvPr/>
          </p:nvSpPr>
          <p:spPr>
            <a:xfrm>
              <a:off x="10678703" y="1920604"/>
              <a:ext cx="223048" cy="36903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0"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5253" y="2126028"/>
              <a:ext cx="115039" cy="58892"/>
            </a:xfrm>
            <a:prstGeom prst="rect">
              <a:avLst/>
            </a:prstGeom>
            <a:noFill/>
            <a:extLst>
              <a:ext uri="{909E8E84-426E-40DD-AFC4-6F175D3DCCD1}">
                <a14:hiddenFill xmlns:a14="http://schemas.microsoft.com/office/drawing/2010/main">
                  <a:solidFill>
                    <a:srgbClr val="FFFFFF"/>
                  </a:solidFill>
                </a14:hiddenFill>
              </a:ext>
            </a:extLst>
          </p:spPr>
        </p:pic>
        <p:sp>
          <p:nvSpPr>
            <p:cNvPr id="111" name="Rectangle 110"/>
            <p:cNvSpPr/>
            <p:nvPr/>
          </p:nvSpPr>
          <p:spPr>
            <a:xfrm>
              <a:off x="11082847" y="1941511"/>
              <a:ext cx="223048" cy="36903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2"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2654" y="2126028"/>
              <a:ext cx="115039" cy="58892"/>
            </a:xfrm>
            <a:prstGeom prst="rect">
              <a:avLst/>
            </a:prstGeom>
            <a:noFill/>
            <a:extLst>
              <a:ext uri="{909E8E84-426E-40DD-AFC4-6F175D3DCCD1}">
                <a14:hiddenFill xmlns:a14="http://schemas.microsoft.com/office/drawing/2010/main">
                  <a:solidFill>
                    <a:srgbClr val="FFFFFF"/>
                  </a:solidFill>
                </a14:hiddenFill>
              </a:ext>
            </a:extLst>
          </p:spPr>
        </p:pic>
        <p:sp>
          <p:nvSpPr>
            <p:cNvPr id="113" name="Rectangle 112"/>
            <p:cNvSpPr/>
            <p:nvPr/>
          </p:nvSpPr>
          <p:spPr>
            <a:xfrm>
              <a:off x="11494946" y="1941511"/>
              <a:ext cx="223048" cy="369033"/>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4"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64753" y="2126028"/>
              <a:ext cx="115039" cy="588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76991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959F3B-5DFA-4909-8CFC-3FF1143B9BFE}"/>
              </a:ext>
            </a:extLst>
          </p:cNvPr>
          <p:cNvSpPr>
            <a:spLocks noGrp="1"/>
          </p:cNvSpPr>
          <p:nvPr>
            <p:ph idx="1"/>
          </p:nvPr>
        </p:nvSpPr>
        <p:spPr>
          <a:xfrm>
            <a:off x="838200" y="528320"/>
            <a:ext cx="10515600" cy="5648643"/>
          </a:xfrm>
        </p:spPr>
        <p:txBody>
          <a:bodyPr>
            <a:normAutofit/>
          </a:bodyPr>
          <a:lstStyle/>
          <a:p>
            <a:r>
              <a:rPr lang="en-US" dirty="0"/>
              <a:t>After the new group have copied the chain of the old group, </a:t>
            </a:r>
            <a:r>
              <a:rPr lang="en-US" dirty="0">
                <a:solidFill>
                  <a:srgbClr val="FF0000"/>
                </a:solidFill>
              </a:rPr>
              <a:t>the new group isolate itself intentionally from the rest of the network (old group network) and they don’t send or receive any messages with them.</a:t>
            </a:r>
          </a:p>
          <a:p>
            <a:endParaRPr lang="en-US" dirty="0"/>
          </a:p>
          <a:p>
            <a:r>
              <a:rPr lang="en-US" dirty="0"/>
              <a:t>Now </a:t>
            </a:r>
            <a:r>
              <a:rPr lang="en-US" dirty="0">
                <a:solidFill>
                  <a:srgbClr val="FF0000"/>
                </a:solidFill>
              </a:rPr>
              <a:t>both networks continue mining their own version of the chain </a:t>
            </a:r>
            <a:r>
              <a:rPr lang="en-US" dirty="0"/>
              <a:t>without exchanging any information with each other, the old network adds some new blocks to its chain, and the new network adds new blocks to their version of the chain, </a:t>
            </a:r>
            <a:r>
              <a:rPr lang="en-US" dirty="0">
                <a:solidFill>
                  <a:srgbClr val="FF0000"/>
                </a:solidFill>
              </a:rPr>
              <a:t>but the new networks adds more blocks than the old network because their hash power is larger  than the older network. </a:t>
            </a:r>
          </a:p>
        </p:txBody>
      </p:sp>
    </p:spTree>
    <p:extLst>
      <p:ext uri="{BB962C8B-B14F-4D97-AF65-F5344CB8AC3E}">
        <p14:creationId xmlns:p14="http://schemas.microsoft.com/office/powerpoint/2010/main" val="16031353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 name="Group 123"/>
          <p:cNvGrpSpPr/>
          <p:nvPr/>
        </p:nvGrpSpPr>
        <p:grpSpPr>
          <a:xfrm>
            <a:off x="1207514" y="1290942"/>
            <a:ext cx="4240985" cy="4697026"/>
            <a:chOff x="1207514" y="1290942"/>
            <a:chExt cx="4240985" cy="4697026"/>
          </a:xfrm>
        </p:grpSpPr>
        <p:sp>
          <p:nvSpPr>
            <p:cNvPr id="5" name="Down Arrow 4"/>
            <p:cNvSpPr/>
            <p:nvPr/>
          </p:nvSpPr>
          <p:spPr>
            <a:xfrm>
              <a:off x="5054143" y="1290942"/>
              <a:ext cx="189104" cy="66422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22400" y="2108861"/>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856281" y="2108861"/>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2314495" y="2108861"/>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8578" y="2400968"/>
              <a:ext cx="126185" cy="9323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59946" y="2400968"/>
              <a:ext cx="126185" cy="932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5843" y="2390624"/>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772717" y="2075763"/>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5092" y="2400968"/>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3216016" y="2108861"/>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1967" y="2400968"/>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672817" y="2126783"/>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4162" y="2408546"/>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4131036" y="2093685"/>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3412" y="241889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4574338" y="2126783"/>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0287" y="2418890"/>
              <a:ext cx="126185" cy="93231"/>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p:cNvGrpSpPr/>
            <p:nvPr/>
          </p:nvGrpSpPr>
          <p:grpSpPr>
            <a:xfrm>
              <a:off x="1333699" y="3899484"/>
              <a:ext cx="3091074" cy="2088484"/>
              <a:chOff x="697202" y="2900255"/>
              <a:chExt cx="3976982" cy="2361869"/>
            </a:xfrm>
          </p:grpSpPr>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663" y="3393207"/>
                <a:ext cx="818840" cy="818840"/>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5485" y="2900255"/>
                <a:ext cx="1041083" cy="1041083"/>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33101" y="3951230"/>
                <a:ext cx="1041083" cy="1041083"/>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53717" y="3875890"/>
                <a:ext cx="1041083" cy="1041083"/>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202" y="4221041"/>
                <a:ext cx="1041083" cy="1041083"/>
              </a:xfrm>
              <a:prstGeom prst="rect">
                <a:avLst/>
              </a:prstGeom>
            </p:spPr>
          </p:pic>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99068" y="3922083"/>
                <a:ext cx="818840" cy="818840"/>
              </a:xfrm>
              <a:prstGeom prst="rect">
                <a:avLst/>
              </a:prstGeom>
            </p:spPr>
          </p:pic>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3281" y="3136187"/>
                <a:ext cx="818840" cy="818840"/>
              </a:xfrm>
              <a:prstGeom prst="rect">
                <a:avLst/>
              </a:prstGeom>
            </p:spPr>
          </p:pic>
        </p:grpSp>
        <p:sp>
          <p:nvSpPr>
            <p:cNvPr id="23" name="Rectangle 22"/>
            <p:cNvSpPr/>
            <p:nvPr/>
          </p:nvSpPr>
          <p:spPr>
            <a:xfrm>
              <a:off x="5026365" y="2126783"/>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22314" y="241889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1407137" y="2868463"/>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8482" y="3150226"/>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1865356" y="2835365"/>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57732" y="316057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p:cNvSpPr/>
            <p:nvPr/>
          </p:nvSpPr>
          <p:spPr>
            <a:xfrm>
              <a:off x="2308658" y="2868463"/>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4607" y="316057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a:off x="2760685" y="2868463"/>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6634" y="3160570"/>
              <a:ext cx="126185" cy="93231"/>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7514" y="3170730"/>
              <a:ext cx="126185" cy="932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6" name="Group 125"/>
          <p:cNvGrpSpPr/>
          <p:nvPr/>
        </p:nvGrpSpPr>
        <p:grpSpPr>
          <a:xfrm>
            <a:off x="7061200" y="1290942"/>
            <a:ext cx="4838899" cy="4855858"/>
            <a:chOff x="7264400" y="1290942"/>
            <a:chExt cx="4838899" cy="4855858"/>
          </a:xfrm>
        </p:grpSpPr>
        <p:grpSp>
          <p:nvGrpSpPr>
            <p:cNvPr id="123" name="Group 122"/>
            <p:cNvGrpSpPr/>
            <p:nvPr/>
          </p:nvGrpSpPr>
          <p:grpSpPr>
            <a:xfrm>
              <a:off x="7364474" y="1330255"/>
              <a:ext cx="4738825" cy="4816545"/>
              <a:chOff x="7364474" y="1330255"/>
              <a:chExt cx="4738825" cy="4816545"/>
            </a:xfrm>
          </p:grpSpPr>
          <p:sp>
            <p:nvSpPr>
              <p:cNvPr id="41" name="Rectangle 40"/>
              <p:cNvSpPr/>
              <p:nvPr/>
            </p:nvSpPr>
            <p:spPr>
              <a:xfrm>
                <a:off x="7579360" y="2119021"/>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8013241" y="2119021"/>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8471455" y="2119021"/>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5538" y="2411128"/>
                <a:ext cx="126185" cy="9323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6906" y="2411128"/>
                <a:ext cx="126185" cy="9323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72803" y="2400784"/>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p:cNvSpPr/>
              <p:nvPr/>
            </p:nvSpPr>
            <p:spPr>
              <a:xfrm>
                <a:off x="8929677" y="2085923"/>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22052" y="2411128"/>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9372976" y="2119021"/>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0"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68927" y="2411128"/>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p:cNvSpPr/>
              <p:nvPr/>
            </p:nvSpPr>
            <p:spPr>
              <a:xfrm>
                <a:off x="9829777" y="2136943"/>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31122" y="2418706"/>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52"/>
              <p:cNvSpPr/>
              <p:nvPr/>
            </p:nvSpPr>
            <p:spPr>
              <a:xfrm>
                <a:off x="10287996" y="2103845"/>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4"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80372" y="242905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p:cNvSpPr/>
              <p:nvPr/>
            </p:nvSpPr>
            <p:spPr>
              <a:xfrm>
                <a:off x="10731298" y="2136943"/>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27247" y="242905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p:cNvSpPr/>
              <p:nvPr/>
            </p:nvSpPr>
            <p:spPr>
              <a:xfrm>
                <a:off x="11183325" y="2136943"/>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8"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79274" y="242905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p:cNvSpPr/>
              <p:nvPr/>
            </p:nvSpPr>
            <p:spPr>
              <a:xfrm>
                <a:off x="7564097" y="2878623"/>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0"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5442" y="3160386"/>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p:cNvSpPr/>
              <p:nvPr/>
            </p:nvSpPr>
            <p:spPr>
              <a:xfrm>
                <a:off x="8022316" y="2845525"/>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2"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4692" y="317073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63" name="Rectangle 62"/>
              <p:cNvSpPr/>
              <p:nvPr/>
            </p:nvSpPr>
            <p:spPr>
              <a:xfrm>
                <a:off x="8465618" y="2878623"/>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4"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1567" y="317073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65" name="Rectangle 64"/>
              <p:cNvSpPr/>
              <p:nvPr/>
            </p:nvSpPr>
            <p:spPr>
              <a:xfrm>
                <a:off x="8917645" y="2878623"/>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6"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13594" y="3170730"/>
                <a:ext cx="126185" cy="93231"/>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64474" y="318089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68" name="Down Arrow 67"/>
              <p:cNvSpPr/>
              <p:nvPr/>
            </p:nvSpPr>
            <p:spPr>
              <a:xfrm>
                <a:off x="11211102" y="1330255"/>
                <a:ext cx="189104" cy="66422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11660845" y="2136943"/>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0"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6794" y="242905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p:cNvSpPr/>
              <p:nvPr/>
            </p:nvSpPr>
            <p:spPr>
              <a:xfrm>
                <a:off x="9403057" y="2878623"/>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2"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04402" y="3160386"/>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p:cNvSpPr/>
              <p:nvPr/>
            </p:nvSpPr>
            <p:spPr>
              <a:xfrm>
                <a:off x="9861276" y="2845525"/>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4"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53652" y="317073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p:cNvSpPr/>
              <p:nvPr/>
            </p:nvSpPr>
            <p:spPr>
              <a:xfrm>
                <a:off x="10304578" y="2878623"/>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0527" y="317073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p:cNvSpPr/>
              <p:nvPr/>
            </p:nvSpPr>
            <p:spPr>
              <a:xfrm>
                <a:off x="10756605" y="2878623"/>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8"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2554" y="317073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p:cNvSpPr/>
              <p:nvPr/>
            </p:nvSpPr>
            <p:spPr>
              <a:xfrm>
                <a:off x="11229138" y="2878623"/>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4"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25087" y="317073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p:cNvSpPr/>
              <p:nvPr/>
            </p:nvSpPr>
            <p:spPr>
              <a:xfrm>
                <a:off x="11681165" y="2878623"/>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6"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77114" y="317073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p:cNvSpPr/>
              <p:nvPr/>
            </p:nvSpPr>
            <p:spPr>
              <a:xfrm>
                <a:off x="7554956" y="3597365"/>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7332" y="392257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89" name="Rectangle 88"/>
              <p:cNvSpPr/>
              <p:nvPr/>
            </p:nvSpPr>
            <p:spPr>
              <a:xfrm>
                <a:off x="7998258" y="3630463"/>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0"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4207" y="392257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91" name="Rectangle 90"/>
              <p:cNvSpPr/>
              <p:nvPr/>
            </p:nvSpPr>
            <p:spPr>
              <a:xfrm>
                <a:off x="8450285" y="3630463"/>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2"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46234" y="392257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93" name="Rectangle 92"/>
              <p:cNvSpPr/>
              <p:nvPr/>
            </p:nvSpPr>
            <p:spPr>
              <a:xfrm>
                <a:off x="8922818" y="3630463"/>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p:cNvSpPr/>
              <p:nvPr/>
            </p:nvSpPr>
            <p:spPr>
              <a:xfrm>
                <a:off x="9374845" y="3630463"/>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5"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70794" y="3922570"/>
                <a:ext cx="126185" cy="93231"/>
              </a:xfrm>
              <a:prstGeom prst="rect">
                <a:avLst/>
              </a:prstGeom>
              <a:noFill/>
              <a:extLst>
                <a:ext uri="{909E8E84-426E-40DD-AFC4-6F175D3DCCD1}">
                  <a14:hiddenFill xmlns:a14="http://schemas.microsoft.com/office/drawing/2010/main">
                    <a:solidFill>
                      <a:srgbClr val="FFFFFF"/>
                    </a:solidFill>
                  </a14:hiddenFill>
                </a:ext>
              </a:extLst>
            </p:spPr>
          </p:pic>
          <p:grpSp>
            <p:nvGrpSpPr>
              <p:cNvPr id="97" name="Group 96"/>
              <p:cNvGrpSpPr/>
              <p:nvPr/>
            </p:nvGrpSpPr>
            <p:grpSpPr>
              <a:xfrm>
                <a:off x="7490659" y="4610334"/>
                <a:ext cx="3738479" cy="1536466"/>
                <a:chOff x="8776334" y="2394846"/>
                <a:chExt cx="2887346" cy="1978712"/>
              </a:xfrm>
            </p:grpSpPr>
            <p:pic>
              <p:nvPicPr>
                <p:cNvPr id="117" name="Picture 1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11840" y="2778433"/>
                  <a:ext cx="711200" cy="767174"/>
                </a:xfrm>
                <a:prstGeom prst="rect">
                  <a:avLst/>
                </a:prstGeom>
              </p:spPr>
            </p:pic>
            <p:pic>
              <p:nvPicPr>
                <p:cNvPr id="118" name="Picture 1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52480" y="3606384"/>
                  <a:ext cx="711200" cy="767174"/>
                </a:xfrm>
                <a:prstGeom prst="rect">
                  <a:avLst/>
                </a:prstGeom>
              </p:spPr>
            </p:pic>
            <p:pic>
              <p:nvPicPr>
                <p:cNvPr id="119" name="Picture 1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68560" y="3362900"/>
                  <a:ext cx="711200" cy="767174"/>
                </a:xfrm>
                <a:prstGeom prst="rect">
                  <a:avLst/>
                </a:prstGeom>
              </p:spPr>
            </p:pic>
            <p:pic>
              <p:nvPicPr>
                <p:cNvPr id="120" name="Picture 1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1607" y="3258747"/>
                  <a:ext cx="711200" cy="767174"/>
                </a:xfrm>
                <a:prstGeom prst="rect">
                  <a:avLst/>
                </a:prstGeom>
              </p:spPr>
            </p:pic>
            <p:pic>
              <p:nvPicPr>
                <p:cNvPr id="121" name="Picture 1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69007" y="2491573"/>
                  <a:ext cx="711200" cy="767174"/>
                </a:xfrm>
                <a:prstGeom prst="rect">
                  <a:avLst/>
                </a:prstGeom>
              </p:spPr>
            </p:pic>
            <p:pic>
              <p:nvPicPr>
                <p:cNvPr id="122" name="Picture 1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6334" y="2394846"/>
                  <a:ext cx="711200" cy="767174"/>
                </a:xfrm>
                <a:prstGeom prst="rect">
                  <a:avLst/>
                </a:prstGeom>
              </p:spPr>
            </p:pic>
          </p:grpSp>
        </p:grpSp>
        <p:sp>
          <p:nvSpPr>
            <p:cNvPr id="125" name="Rectangle 124"/>
            <p:cNvSpPr/>
            <p:nvPr/>
          </p:nvSpPr>
          <p:spPr>
            <a:xfrm>
              <a:off x="7264400" y="1290942"/>
              <a:ext cx="4838899" cy="3159138"/>
            </a:xfrm>
            <a:prstGeom prst="rect">
              <a:avLst/>
            </a:prstGeom>
            <a:noFill/>
            <a:ln w="38100">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5412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DCBB38-9006-4BBF-972C-575C93E6FCAB}"/>
              </a:ext>
            </a:extLst>
          </p:cNvPr>
          <p:cNvSpPr>
            <a:spLocks noGrp="1"/>
          </p:cNvSpPr>
          <p:nvPr>
            <p:ph idx="1"/>
          </p:nvPr>
        </p:nvSpPr>
        <p:spPr>
          <a:xfrm>
            <a:off x="838200" y="680721"/>
            <a:ext cx="10515600" cy="5879016"/>
          </a:xfrm>
        </p:spPr>
        <p:txBody>
          <a:bodyPr>
            <a:normAutofit/>
          </a:bodyPr>
          <a:lstStyle/>
          <a:p>
            <a:r>
              <a:rPr lang="en-US" dirty="0"/>
              <a:t>After some time </a:t>
            </a:r>
            <a:r>
              <a:rPr lang="en-US" dirty="0">
                <a:solidFill>
                  <a:srgbClr val="FF0000"/>
                </a:solidFill>
              </a:rPr>
              <a:t>the new group of miners open up the seal and they get connected to the old network and they start broadcasting messages to the old network</a:t>
            </a:r>
            <a:r>
              <a:rPr lang="en-US" dirty="0"/>
              <a:t>.</a:t>
            </a:r>
          </a:p>
          <a:p>
            <a:endParaRPr lang="en-US" dirty="0"/>
          </a:p>
          <a:p>
            <a:r>
              <a:rPr lang="en-US" dirty="0"/>
              <a:t>What happens now is that </a:t>
            </a:r>
            <a:r>
              <a:rPr lang="en-US" dirty="0">
                <a:solidFill>
                  <a:srgbClr val="00B0F0"/>
                </a:solidFill>
              </a:rPr>
              <a:t>we have one full network with two competing chains</a:t>
            </a:r>
            <a:r>
              <a:rPr lang="en-US" dirty="0"/>
              <a:t>.</a:t>
            </a:r>
          </a:p>
          <a:p>
            <a:endParaRPr lang="en-US" dirty="0"/>
          </a:p>
          <a:p>
            <a:r>
              <a:rPr lang="en-US" dirty="0">
                <a:solidFill>
                  <a:srgbClr val="FF0000"/>
                </a:solidFill>
              </a:rPr>
              <a:t>The rule states that if there are two competing chains then the longest chain wins</a:t>
            </a:r>
            <a:r>
              <a:rPr lang="en-US" dirty="0"/>
              <a:t> and </a:t>
            </a:r>
            <a:r>
              <a:rPr lang="en-US" dirty="0">
                <a:solidFill>
                  <a:srgbClr val="00B0F0"/>
                </a:solidFill>
              </a:rPr>
              <a:t>the shorter chain blocks that are different from the longest one are considered invalid</a:t>
            </a:r>
            <a:r>
              <a:rPr lang="en-US" dirty="0"/>
              <a:t>.</a:t>
            </a:r>
          </a:p>
          <a:p>
            <a:endParaRPr lang="en-US" dirty="0"/>
          </a:p>
        </p:txBody>
      </p:sp>
    </p:spTree>
    <p:extLst>
      <p:ext uri="{BB962C8B-B14F-4D97-AF65-F5344CB8AC3E}">
        <p14:creationId xmlns:p14="http://schemas.microsoft.com/office/powerpoint/2010/main" val="4016684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07514" y="1290942"/>
            <a:ext cx="4240985" cy="4697026"/>
            <a:chOff x="1207514" y="1290942"/>
            <a:chExt cx="4240985" cy="4697026"/>
          </a:xfrm>
        </p:grpSpPr>
        <p:sp>
          <p:nvSpPr>
            <p:cNvPr id="5" name="Down Arrow 4"/>
            <p:cNvSpPr/>
            <p:nvPr/>
          </p:nvSpPr>
          <p:spPr>
            <a:xfrm>
              <a:off x="5054143" y="1290942"/>
              <a:ext cx="189104" cy="66422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22400" y="2108861"/>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856281" y="2108861"/>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2314495" y="2108861"/>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8578" y="2400968"/>
              <a:ext cx="126185" cy="9323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59946" y="2400968"/>
              <a:ext cx="126185" cy="932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5843" y="2390624"/>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772717" y="2075763"/>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5092" y="2400968"/>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3216016" y="2108861"/>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1967" y="2400968"/>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672817" y="2126783"/>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4162" y="2408546"/>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4131036" y="2093685"/>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3412" y="241889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4574338" y="2126783"/>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0287" y="2418890"/>
              <a:ext cx="126185" cy="93231"/>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p:cNvGrpSpPr/>
            <p:nvPr/>
          </p:nvGrpSpPr>
          <p:grpSpPr>
            <a:xfrm>
              <a:off x="1333699" y="3899484"/>
              <a:ext cx="3091074" cy="2088484"/>
              <a:chOff x="697202" y="2900255"/>
              <a:chExt cx="3976982" cy="2361869"/>
            </a:xfrm>
          </p:grpSpPr>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663" y="3393207"/>
                <a:ext cx="818840" cy="818840"/>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5485" y="2900255"/>
                <a:ext cx="1041083" cy="1041083"/>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33101" y="3951230"/>
                <a:ext cx="1041083" cy="1041083"/>
              </a:xfrm>
              <a:prstGeom prst="rect">
                <a:avLst/>
              </a:prstGeom>
            </p:spPr>
          </p:pic>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53717" y="3875890"/>
                <a:ext cx="1041083" cy="1041083"/>
              </a:xfrm>
              <a:prstGeom prst="rect">
                <a:avLst/>
              </a:prstGeom>
            </p:spPr>
          </p:pic>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202" y="4221041"/>
                <a:ext cx="1041083" cy="1041083"/>
              </a:xfrm>
              <a:prstGeom prst="rect">
                <a:avLst/>
              </a:prstGeom>
            </p:spPr>
          </p:pic>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99068" y="3922083"/>
                <a:ext cx="818840" cy="818840"/>
              </a:xfrm>
              <a:prstGeom prst="rect">
                <a:avLst/>
              </a:prstGeom>
            </p:spPr>
          </p:pic>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3281" y="3136187"/>
                <a:ext cx="818840" cy="818840"/>
              </a:xfrm>
              <a:prstGeom prst="rect">
                <a:avLst/>
              </a:prstGeom>
            </p:spPr>
          </p:pic>
        </p:grpSp>
        <p:sp>
          <p:nvSpPr>
            <p:cNvPr id="23" name="Rectangle 22"/>
            <p:cNvSpPr/>
            <p:nvPr/>
          </p:nvSpPr>
          <p:spPr>
            <a:xfrm>
              <a:off x="5026365" y="2126783"/>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22314" y="241889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1407137" y="2868463"/>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8482" y="3150226"/>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1865356" y="2835365"/>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57732" y="316057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a:xfrm>
              <a:off x="2308658" y="2868463"/>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4607" y="316057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a:xfrm>
              <a:off x="2760685" y="2868463"/>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6634" y="3160570"/>
              <a:ext cx="126185" cy="9323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7514" y="3170730"/>
              <a:ext cx="126185" cy="932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Group 41"/>
          <p:cNvGrpSpPr/>
          <p:nvPr/>
        </p:nvGrpSpPr>
        <p:grpSpPr>
          <a:xfrm>
            <a:off x="7161274" y="1330255"/>
            <a:ext cx="4738825" cy="4816545"/>
            <a:chOff x="7364474" y="1330255"/>
            <a:chExt cx="4738825" cy="4816545"/>
          </a:xfrm>
        </p:grpSpPr>
        <p:sp>
          <p:nvSpPr>
            <p:cNvPr id="44" name="Rectangle 43"/>
            <p:cNvSpPr/>
            <p:nvPr/>
          </p:nvSpPr>
          <p:spPr>
            <a:xfrm>
              <a:off x="7579360" y="2119021"/>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8013241" y="2119021"/>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8471455" y="2119021"/>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5538" y="2411128"/>
              <a:ext cx="126185" cy="9323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6906" y="2411128"/>
              <a:ext cx="126185" cy="9323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72803" y="2400784"/>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8929677" y="2085923"/>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22052" y="2411128"/>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p:cNvSpPr/>
            <p:nvPr/>
          </p:nvSpPr>
          <p:spPr>
            <a:xfrm>
              <a:off x="9372976" y="2119021"/>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3"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68927" y="2411128"/>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p:cNvSpPr/>
            <p:nvPr/>
          </p:nvSpPr>
          <p:spPr>
            <a:xfrm>
              <a:off x="9829777" y="2136943"/>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5"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31122" y="2418706"/>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55"/>
            <p:cNvSpPr/>
            <p:nvPr/>
          </p:nvSpPr>
          <p:spPr>
            <a:xfrm>
              <a:off x="10287996" y="2103845"/>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7"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80372" y="242905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57"/>
            <p:cNvSpPr/>
            <p:nvPr/>
          </p:nvSpPr>
          <p:spPr>
            <a:xfrm>
              <a:off x="10731298" y="2136943"/>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9"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27247" y="242905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59"/>
            <p:cNvSpPr/>
            <p:nvPr/>
          </p:nvSpPr>
          <p:spPr>
            <a:xfrm>
              <a:off x="11183325" y="2136943"/>
              <a:ext cx="244659" cy="584212"/>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79274" y="242905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62" name="Rectangle 61"/>
            <p:cNvSpPr/>
            <p:nvPr/>
          </p:nvSpPr>
          <p:spPr>
            <a:xfrm>
              <a:off x="7564097" y="2878623"/>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3"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5442" y="3160386"/>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64" name="Rectangle 63"/>
            <p:cNvSpPr/>
            <p:nvPr/>
          </p:nvSpPr>
          <p:spPr>
            <a:xfrm>
              <a:off x="8022316" y="2845525"/>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5"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4692" y="317073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66" name="Rectangle 65"/>
            <p:cNvSpPr/>
            <p:nvPr/>
          </p:nvSpPr>
          <p:spPr>
            <a:xfrm>
              <a:off x="8465618" y="2878623"/>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1567" y="317073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p:nvPr/>
          </p:nvSpPr>
          <p:spPr>
            <a:xfrm>
              <a:off x="8917645" y="2878623"/>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9"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13594" y="3170730"/>
              <a:ext cx="126185" cy="93231"/>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64474" y="318089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71" name="Down Arrow 70"/>
            <p:cNvSpPr/>
            <p:nvPr/>
          </p:nvSpPr>
          <p:spPr>
            <a:xfrm>
              <a:off x="11211102" y="1330255"/>
              <a:ext cx="189104" cy="66422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11660845" y="2136943"/>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6794" y="242905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p:cNvSpPr/>
            <p:nvPr/>
          </p:nvSpPr>
          <p:spPr>
            <a:xfrm>
              <a:off x="9403057" y="2878623"/>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04402" y="3160386"/>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76" name="Rectangle 75"/>
            <p:cNvSpPr/>
            <p:nvPr/>
          </p:nvSpPr>
          <p:spPr>
            <a:xfrm>
              <a:off x="9861276" y="2845525"/>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7"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53652" y="317073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78" name="Rectangle 77"/>
            <p:cNvSpPr/>
            <p:nvPr/>
          </p:nvSpPr>
          <p:spPr>
            <a:xfrm>
              <a:off x="10304578" y="2878623"/>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9"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00527" y="317073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80" name="Rectangle 79"/>
            <p:cNvSpPr/>
            <p:nvPr/>
          </p:nvSpPr>
          <p:spPr>
            <a:xfrm>
              <a:off x="10756605" y="2878623"/>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2554" y="317073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81"/>
            <p:cNvSpPr/>
            <p:nvPr/>
          </p:nvSpPr>
          <p:spPr>
            <a:xfrm>
              <a:off x="11229138" y="2878623"/>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25087" y="317073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84" name="Rectangle 83"/>
            <p:cNvSpPr/>
            <p:nvPr/>
          </p:nvSpPr>
          <p:spPr>
            <a:xfrm>
              <a:off x="11681165" y="2878623"/>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5"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77114" y="317073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86" name="Rectangle 85"/>
            <p:cNvSpPr/>
            <p:nvPr/>
          </p:nvSpPr>
          <p:spPr>
            <a:xfrm>
              <a:off x="7554956" y="3597365"/>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7"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7332" y="392257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88" name="Rectangle 87"/>
            <p:cNvSpPr/>
            <p:nvPr/>
          </p:nvSpPr>
          <p:spPr>
            <a:xfrm>
              <a:off x="7998258" y="3630463"/>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9"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4207" y="392257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90" name="Rectangle 89"/>
            <p:cNvSpPr/>
            <p:nvPr/>
          </p:nvSpPr>
          <p:spPr>
            <a:xfrm>
              <a:off x="8450285" y="3630463"/>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1"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46234" y="3922570"/>
              <a:ext cx="126185" cy="93231"/>
            </a:xfrm>
            <a:prstGeom prst="rect">
              <a:avLst/>
            </a:prstGeom>
            <a:noFill/>
            <a:extLst>
              <a:ext uri="{909E8E84-426E-40DD-AFC4-6F175D3DCCD1}">
                <a14:hiddenFill xmlns:a14="http://schemas.microsoft.com/office/drawing/2010/main">
                  <a:solidFill>
                    <a:srgbClr val="FFFFFF"/>
                  </a:solidFill>
                </a14:hiddenFill>
              </a:ext>
            </a:extLst>
          </p:spPr>
        </p:pic>
        <p:sp>
          <p:nvSpPr>
            <p:cNvPr id="92" name="Rectangle 91"/>
            <p:cNvSpPr/>
            <p:nvPr/>
          </p:nvSpPr>
          <p:spPr>
            <a:xfrm>
              <a:off x="8922818" y="3630463"/>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p:cNvSpPr/>
            <p:nvPr/>
          </p:nvSpPr>
          <p:spPr>
            <a:xfrm>
              <a:off x="9374845" y="3630463"/>
              <a:ext cx="244659" cy="584212"/>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4"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70794" y="3922570"/>
              <a:ext cx="126185" cy="93231"/>
            </a:xfrm>
            <a:prstGeom prst="rect">
              <a:avLst/>
            </a:prstGeom>
            <a:noFill/>
            <a:extLst>
              <a:ext uri="{909E8E84-426E-40DD-AFC4-6F175D3DCCD1}">
                <a14:hiddenFill xmlns:a14="http://schemas.microsoft.com/office/drawing/2010/main">
                  <a:solidFill>
                    <a:srgbClr val="FFFFFF"/>
                  </a:solidFill>
                </a14:hiddenFill>
              </a:ext>
            </a:extLst>
          </p:spPr>
        </p:pic>
        <p:grpSp>
          <p:nvGrpSpPr>
            <p:cNvPr id="95" name="Group 94"/>
            <p:cNvGrpSpPr/>
            <p:nvPr/>
          </p:nvGrpSpPr>
          <p:grpSpPr>
            <a:xfrm>
              <a:off x="7490659" y="4610334"/>
              <a:ext cx="3738479" cy="1536466"/>
              <a:chOff x="8776334" y="2394846"/>
              <a:chExt cx="2887346" cy="1978712"/>
            </a:xfrm>
          </p:grpSpPr>
          <p:pic>
            <p:nvPicPr>
              <p:cNvPr id="96" name="Picture 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11840" y="2778433"/>
                <a:ext cx="711200" cy="767174"/>
              </a:xfrm>
              <a:prstGeom prst="rect">
                <a:avLst/>
              </a:prstGeom>
            </p:spPr>
          </p:pic>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52480" y="3606384"/>
                <a:ext cx="711200" cy="767174"/>
              </a:xfrm>
              <a:prstGeom prst="rect">
                <a:avLst/>
              </a:prstGeom>
            </p:spPr>
          </p:pic>
          <p:pic>
            <p:nvPicPr>
              <p:cNvPr id="98" name="Picture 9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68560" y="3362900"/>
                <a:ext cx="711200" cy="767174"/>
              </a:xfrm>
              <a:prstGeom prst="rect">
                <a:avLst/>
              </a:prstGeom>
            </p:spPr>
          </p:pic>
          <p:pic>
            <p:nvPicPr>
              <p:cNvPr id="99" name="Picture 9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1607" y="3258747"/>
                <a:ext cx="711200" cy="767174"/>
              </a:xfrm>
              <a:prstGeom prst="rect">
                <a:avLst/>
              </a:prstGeom>
            </p:spPr>
          </p:pic>
          <p:pic>
            <p:nvPicPr>
              <p:cNvPr id="100" name="Picture 9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69007" y="2491573"/>
                <a:ext cx="711200" cy="767174"/>
              </a:xfrm>
              <a:prstGeom prst="rect">
                <a:avLst/>
              </a:prstGeom>
            </p:spPr>
          </p:pic>
          <p:pic>
            <p:nvPicPr>
              <p:cNvPr id="101" name="Picture 10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6334" y="2394846"/>
                <a:ext cx="711200" cy="767174"/>
              </a:xfrm>
              <a:prstGeom prst="rect">
                <a:avLst/>
              </a:prstGeom>
            </p:spPr>
          </p:pic>
        </p:grpSp>
      </p:grpSp>
      <p:sp>
        <p:nvSpPr>
          <p:cNvPr id="102" name="Multiply 101"/>
          <p:cNvSpPr/>
          <p:nvPr/>
        </p:nvSpPr>
        <p:spPr>
          <a:xfrm>
            <a:off x="1419299" y="2662729"/>
            <a:ext cx="193142" cy="10160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Multiply 102"/>
          <p:cNvSpPr/>
          <p:nvPr/>
        </p:nvSpPr>
        <p:spPr>
          <a:xfrm>
            <a:off x="1897945" y="2619471"/>
            <a:ext cx="193142" cy="10160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Multiply 103"/>
          <p:cNvSpPr/>
          <p:nvPr/>
        </p:nvSpPr>
        <p:spPr>
          <a:xfrm>
            <a:off x="2334416" y="2652386"/>
            <a:ext cx="193142" cy="10160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Multiply 104"/>
          <p:cNvSpPr/>
          <p:nvPr/>
        </p:nvSpPr>
        <p:spPr>
          <a:xfrm>
            <a:off x="2781726" y="2642226"/>
            <a:ext cx="193142" cy="10160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55016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471DF8-B2E7-4632-9D2E-2C4EE3B537AD}"/>
              </a:ext>
            </a:extLst>
          </p:cNvPr>
          <p:cNvSpPr>
            <a:spLocks noGrp="1"/>
          </p:cNvSpPr>
          <p:nvPr>
            <p:ph idx="1"/>
          </p:nvPr>
        </p:nvSpPr>
        <p:spPr>
          <a:xfrm>
            <a:off x="838200" y="489098"/>
            <a:ext cx="10515600" cy="5687865"/>
          </a:xfrm>
        </p:spPr>
        <p:txBody>
          <a:bodyPr>
            <a:normAutofit/>
          </a:bodyPr>
          <a:lstStyle/>
          <a:p>
            <a:r>
              <a:rPr lang="en-US" dirty="0"/>
              <a:t>As a result the old group chain have to be replaced with new group chain, by removing all the blocks that is different than the new group chain.</a:t>
            </a:r>
          </a:p>
          <a:p>
            <a:endParaRPr lang="en-US" dirty="0"/>
          </a:p>
          <a:p>
            <a:r>
              <a:rPr lang="en-US" dirty="0">
                <a:solidFill>
                  <a:srgbClr val="00B0F0"/>
                </a:solidFill>
              </a:rPr>
              <a:t>By removing the different blocks, all transactions that was confirmed by these blocks have to be released to the </a:t>
            </a:r>
            <a:r>
              <a:rPr lang="en-US" dirty="0" err="1">
                <a:solidFill>
                  <a:srgbClr val="00B0F0"/>
                </a:solidFill>
              </a:rPr>
              <a:t>mempools</a:t>
            </a:r>
            <a:r>
              <a:rPr lang="en-US" dirty="0">
                <a:solidFill>
                  <a:srgbClr val="00B0F0"/>
                </a:solidFill>
              </a:rPr>
              <a:t> again.</a:t>
            </a:r>
          </a:p>
          <a:p>
            <a:endParaRPr lang="en-US" dirty="0"/>
          </a:p>
          <a:p>
            <a:r>
              <a:rPr lang="en-US" dirty="0"/>
              <a:t>Notice that nothing illegal happened so far, no computer was hacked and no hash value was tampered with.</a:t>
            </a:r>
          </a:p>
          <a:p>
            <a:endParaRPr lang="en-US" dirty="0"/>
          </a:p>
          <a:p>
            <a:r>
              <a:rPr lang="en-US" b="1" dirty="0">
                <a:solidFill>
                  <a:srgbClr val="FF0000"/>
                </a:solidFill>
                <a:effectLst>
                  <a:outerShdw blurRad="38100" dist="38100" dir="2700000" algn="tl">
                    <a:srgbClr val="000000">
                      <a:alpha val="43137"/>
                    </a:srgbClr>
                  </a:outerShdw>
                </a:effectLst>
              </a:rPr>
              <a:t>So what is wrong with this???</a:t>
            </a:r>
          </a:p>
          <a:p>
            <a:pPr marL="0" indent="0">
              <a:buNone/>
            </a:pPr>
            <a:endParaRPr lang="en-US" dirty="0"/>
          </a:p>
          <a:p>
            <a:endParaRPr lang="en-US" dirty="0"/>
          </a:p>
        </p:txBody>
      </p:sp>
    </p:spTree>
    <p:extLst>
      <p:ext uri="{BB962C8B-B14F-4D97-AF65-F5344CB8AC3E}">
        <p14:creationId xmlns:p14="http://schemas.microsoft.com/office/powerpoint/2010/main" val="3508156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FF0000"/>
                </a:solidFill>
              </a:rPr>
              <a:t>The ASIC device just relies exclusively on its circuit to perform that calculation so as electricity runs through the device, and just because of the architecture of the device the calculation is performed</a:t>
            </a:r>
            <a:r>
              <a:rPr lang="en-US" dirty="0"/>
              <a:t>.</a:t>
            </a:r>
          </a:p>
          <a:p>
            <a:r>
              <a:rPr lang="en-US" dirty="0"/>
              <a:t>ASICs perform the hash calculations directly using its physical level rather than on the logical level. </a:t>
            </a:r>
          </a:p>
          <a:p>
            <a:r>
              <a:rPr lang="en-US" dirty="0">
                <a:solidFill>
                  <a:srgbClr val="FF0000"/>
                </a:solidFill>
              </a:rPr>
              <a:t>ASICs can achieve an incredible speed of more than 1000 Giga Hashes per second or </a:t>
            </a:r>
            <a:r>
              <a:rPr lang="en-US" u="sng" dirty="0">
                <a:solidFill>
                  <a:srgbClr val="FF0000"/>
                </a:solidFill>
              </a:rPr>
              <a:t>more than trillion hashes per second.</a:t>
            </a:r>
          </a:p>
          <a:p>
            <a:r>
              <a:rPr lang="en-US" b="1" dirty="0">
                <a:solidFill>
                  <a:srgbClr val="0070C0"/>
                </a:solidFill>
              </a:rPr>
              <a:t>billion</a:t>
            </a:r>
            <a:r>
              <a:rPr lang="en-US" dirty="0">
                <a:solidFill>
                  <a:srgbClr val="0070C0"/>
                </a:solidFill>
              </a:rPr>
              <a:t> means a thousand millions (1,000,000,000 which is 10</a:t>
            </a:r>
            <a:r>
              <a:rPr lang="en-US" baseline="30000" dirty="0">
                <a:solidFill>
                  <a:srgbClr val="0070C0"/>
                </a:solidFill>
              </a:rPr>
              <a:t>9</a:t>
            </a:r>
            <a:r>
              <a:rPr lang="en-US" dirty="0">
                <a:solidFill>
                  <a:srgbClr val="0070C0"/>
                </a:solidFill>
              </a:rPr>
              <a:t>), </a:t>
            </a:r>
            <a:r>
              <a:rPr lang="en-US" b="1" dirty="0">
                <a:solidFill>
                  <a:srgbClr val="0070C0"/>
                </a:solidFill>
              </a:rPr>
              <a:t>trillion</a:t>
            </a:r>
            <a:r>
              <a:rPr lang="en-US" dirty="0">
                <a:solidFill>
                  <a:srgbClr val="0070C0"/>
                </a:solidFill>
              </a:rPr>
              <a:t> means one thousand </a:t>
            </a:r>
            <a:r>
              <a:rPr lang="en-US" b="1" dirty="0">
                <a:solidFill>
                  <a:srgbClr val="0070C0"/>
                </a:solidFill>
              </a:rPr>
              <a:t>billions</a:t>
            </a:r>
            <a:r>
              <a:rPr lang="en-US" dirty="0">
                <a:solidFill>
                  <a:srgbClr val="0070C0"/>
                </a:solidFill>
              </a:rPr>
              <a:t> (10</a:t>
            </a:r>
            <a:r>
              <a:rPr lang="en-US" baseline="30000" dirty="0">
                <a:solidFill>
                  <a:srgbClr val="0070C0"/>
                </a:solidFill>
              </a:rPr>
              <a:t>12</a:t>
            </a:r>
            <a:r>
              <a:rPr lang="en-US" dirty="0">
                <a:solidFill>
                  <a:srgbClr val="0070C0"/>
                </a:solidFill>
              </a:rPr>
              <a:t>),</a:t>
            </a:r>
          </a:p>
        </p:txBody>
      </p:sp>
    </p:spTree>
    <p:extLst>
      <p:ext uri="{BB962C8B-B14F-4D97-AF65-F5344CB8AC3E}">
        <p14:creationId xmlns:p14="http://schemas.microsoft.com/office/powerpoint/2010/main" val="27199323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Consider the following scenario, </a:t>
            </a:r>
            <a:r>
              <a:rPr lang="en-US" dirty="0">
                <a:solidFill>
                  <a:srgbClr val="FF0000"/>
                </a:solidFill>
              </a:rPr>
              <a:t>before the new group of miners joining the old group, they start to act as customers (not miners) by buying very expensive goods </a:t>
            </a:r>
            <a:r>
              <a:rPr lang="en-US" dirty="0"/>
              <a:t>(fancy cars, jewelry, fiat currency exchange, other cryptocurrencies) using the old group transactions.</a:t>
            </a:r>
          </a:p>
          <a:p>
            <a:endParaRPr lang="en-US" dirty="0"/>
          </a:p>
          <a:p>
            <a:r>
              <a:rPr lang="en-US" dirty="0"/>
              <a:t>After they bought the expensive goods they now form their new group of miners and </a:t>
            </a:r>
            <a:r>
              <a:rPr lang="en-US" dirty="0">
                <a:solidFill>
                  <a:srgbClr val="FF0000"/>
                </a:solidFill>
              </a:rPr>
              <a:t>join the old group network as miners </a:t>
            </a:r>
            <a:r>
              <a:rPr lang="en-US" dirty="0"/>
              <a:t>this time and they continue as we described before.</a:t>
            </a:r>
          </a:p>
          <a:p>
            <a:endParaRPr lang="en-US" dirty="0"/>
          </a:p>
          <a:p>
            <a:r>
              <a:rPr lang="en-US" dirty="0">
                <a:solidFill>
                  <a:srgbClr val="FF0000"/>
                </a:solidFill>
              </a:rPr>
              <a:t>The sellers who sold the expensive goods are in trouble now, because their transactions were released to the </a:t>
            </a:r>
            <a:r>
              <a:rPr lang="en-US" dirty="0" err="1">
                <a:solidFill>
                  <a:srgbClr val="FF0000"/>
                </a:solidFill>
              </a:rPr>
              <a:t>mempools</a:t>
            </a:r>
            <a:r>
              <a:rPr lang="en-US" dirty="0">
                <a:solidFill>
                  <a:srgbClr val="FF0000"/>
                </a:solidFill>
              </a:rPr>
              <a:t> </a:t>
            </a:r>
            <a:r>
              <a:rPr lang="en-US" dirty="0"/>
              <a:t>after the old group chain was considered invalid, and if what was sold is cryptocurrency then no one can track the buyers because they are anonymous.</a:t>
            </a:r>
          </a:p>
          <a:p>
            <a:endParaRPr lang="en-US" dirty="0"/>
          </a:p>
        </p:txBody>
      </p:sp>
    </p:spTree>
    <p:extLst>
      <p:ext uri="{BB962C8B-B14F-4D97-AF65-F5344CB8AC3E}">
        <p14:creationId xmlns:p14="http://schemas.microsoft.com/office/powerpoint/2010/main" val="36262823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solidFill>
                  <a:srgbClr val="00B0F0"/>
                </a:solidFill>
              </a:rPr>
              <a:t>When the old transactions were released to the </a:t>
            </a:r>
            <a:r>
              <a:rPr lang="en-US" dirty="0" err="1">
                <a:solidFill>
                  <a:srgbClr val="00B0F0"/>
                </a:solidFill>
              </a:rPr>
              <a:t>mempools</a:t>
            </a:r>
            <a:r>
              <a:rPr lang="en-US" dirty="0">
                <a:solidFill>
                  <a:srgbClr val="00B0F0"/>
                </a:solidFill>
              </a:rPr>
              <a:t>, the new group of miners will intentionally avoid selecting these old transactions again because they are more than 50% of the network.</a:t>
            </a:r>
          </a:p>
          <a:p>
            <a:r>
              <a:rPr lang="en-US" dirty="0">
                <a:solidFill>
                  <a:srgbClr val="FF0000"/>
                </a:solidFill>
              </a:rPr>
              <a:t>The buyers simply had their goods and their money is released back to them</a:t>
            </a:r>
            <a:r>
              <a:rPr lang="en-US" dirty="0"/>
              <a:t> and they are happy, they can ignore sending the money back to the sellers and </a:t>
            </a:r>
            <a:r>
              <a:rPr lang="en-US" b="1" dirty="0">
                <a:solidFill>
                  <a:srgbClr val="00B0F0"/>
                </a:solidFill>
                <a:effectLst>
                  <a:outerShdw blurRad="38100" dist="38100" dir="2700000" algn="tl">
                    <a:srgbClr val="000000">
                      <a:alpha val="43137"/>
                    </a:srgbClr>
                  </a:outerShdw>
                </a:effectLst>
              </a:rPr>
              <a:t>they can spend their money again for different merchandises</a:t>
            </a:r>
            <a:r>
              <a:rPr lang="en-US" dirty="0"/>
              <a:t>, and </a:t>
            </a:r>
            <a:r>
              <a:rPr lang="en-US" dirty="0">
                <a:solidFill>
                  <a:srgbClr val="FF0000"/>
                </a:solidFill>
              </a:rPr>
              <a:t>this is what is called double spend problem where someone can spend the same money more than one time.</a:t>
            </a:r>
          </a:p>
          <a:p>
            <a:r>
              <a:rPr lang="en-US" dirty="0"/>
              <a:t>The 51% attack is not possible to happen in BTC chain because the hash power of the network is tremendous, and no party can have 51% of the hash rate, but this scenario could happen with other light cryptocurrencies.</a:t>
            </a:r>
          </a:p>
          <a:p>
            <a:endParaRPr lang="en-US" dirty="0"/>
          </a:p>
        </p:txBody>
      </p:sp>
    </p:spTree>
    <p:extLst>
      <p:ext uri="{BB962C8B-B14F-4D97-AF65-F5344CB8AC3E}">
        <p14:creationId xmlns:p14="http://schemas.microsoft.com/office/powerpoint/2010/main" val="3280273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Image result for asics hardware schematics">
            <a:extLst>
              <a:ext uri="{FF2B5EF4-FFF2-40B4-BE49-F238E27FC236}">
                <a16:creationId xmlns:a16="http://schemas.microsoft.com/office/drawing/2014/main" id="{316F874F-A4B0-4ECF-A095-341B51E3D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4675"/>
            <a:ext cx="12192000" cy="5707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860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0921E34-DE8C-4291-9EB4-93E5D4B88BEA}"/>
              </a:ext>
            </a:extLst>
          </p:cNvPr>
          <p:cNvPicPr>
            <a:picLocks noGrp="1" noChangeAspect="1"/>
          </p:cNvPicPr>
          <p:nvPr>
            <p:ph idx="1"/>
          </p:nvPr>
        </p:nvPicPr>
        <p:blipFill>
          <a:blip r:embed="rId2"/>
          <a:stretch>
            <a:fillRect/>
          </a:stretch>
        </p:blipFill>
        <p:spPr>
          <a:xfrm>
            <a:off x="710609" y="2083178"/>
            <a:ext cx="10515600" cy="2183139"/>
          </a:xfrm>
          <a:prstGeom prst="rect">
            <a:avLst/>
          </a:prstGeom>
        </p:spPr>
      </p:pic>
    </p:spTree>
    <p:extLst>
      <p:ext uri="{BB962C8B-B14F-4D97-AF65-F5344CB8AC3E}">
        <p14:creationId xmlns:p14="http://schemas.microsoft.com/office/powerpoint/2010/main" val="2617274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Mining</a:t>
            </a:r>
          </a:p>
        </p:txBody>
      </p:sp>
      <p:sp>
        <p:nvSpPr>
          <p:cNvPr id="3" name="Content Placeholder 2"/>
          <p:cNvSpPr>
            <a:spLocks noGrp="1"/>
          </p:cNvSpPr>
          <p:nvPr>
            <p:ph idx="1"/>
          </p:nvPr>
        </p:nvSpPr>
        <p:spPr/>
        <p:txBody>
          <a:bodyPr>
            <a:normAutofit fontScale="92500" lnSpcReduction="20000"/>
          </a:bodyPr>
          <a:lstStyle/>
          <a:p>
            <a:r>
              <a:rPr lang="en-US" dirty="0">
                <a:solidFill>
                  <a:srgbClr val="FF0000"/>
                </a:solidFill>
              </a:rPr>
              <a:t>Cloud Mining: Miners rent equipment somewhere far away and they pay a fee in order to participate in mining. Miners pay a fee in order to use someone else's equipment such as a super computer, cloud computing, or cloud storage.</a:t>
            </a:r>
          </a:p>
          <a:p>
            <a:endParaRPr lang="en-US" dirty="0">
              <a:solidFill>
                <a:srgbClr val="FF0000"/>
              </a:solidFill>
            </a:endParaRPr>
          </a:p>
          <a:p>
            <a:r>
              <a:rPr lang="en-US" dirty="0">
                <a:solidFill>
                  <a:srgbClr val="00B0F0"/>
                </a:solidFill>
              </a:rPr>
              <a:t>Not all cryptocurrencies works with GPUs or ASICs</a:t>
            </a:r>
            <a:r>
              <a:rPr lang="en-US" dirty="0"/>
              <a:t>. </a:t>
            </a:r>
          </a:p>
          <a:p>
            <a:endParaRPr lang="en-US" dirty="0"/>
          </a:p>
          <a:p>
            <a:r>
              <a:rPr lang="en-US" dirty="0">
                <a:solidFill>
                  <a:srgbClr val="FF0000"/>
                </a:solidFill>
              </a:rPr>
              <a:t>BTC works fine with ASICs</a:t>
            </a:r>
            <a:r>
              <a:rPr lang="en-US" dirty="0"/>
              <a:t> because ASICs are designed to calculate the SHA-256 which is the base for BTC.</a:t>
            </a:r>
          </a:p>
          <a:p>
            <a:endParaRPr lang="en-US" dirty="0"/>
          </a:p>
          <a:p>
            <a:r>
              <a:rPr lang="en-US" dirty="0">
                <a:solidFill>
                  <a:srgbClr val="00B0F0"/>
                </a:solidFill>
              </a:rPr>
              <a:t>Other cryptocurrencies don’t use SHA-256 </a:t>
            </a:r>
            <a:r>
              <a:rPr lang="en-US" dirty="0"/>
              <a:t>they use different hash so they cant use ASICs.</a:t>
            </a:r>
          </a:p>
        </p:txBody>
      </p:sp>
    </p:spTree>
    <p:extLst>
      <p:ext uri="{BB962C8B-B14F-4D97-AF65-F5344CB8AC3E}">
        <p14:creationId xmlns:p14="http://schemas.microsoft.com/office/powerpoint/2010/main" val="3777628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FF0000"/>
                </a:solidFill>
              </a:rPr>
              <a:t>Nowadays, GPUs are outdated for BTC, BTC miners use ASICs instead.</a:t>
            </a:r>
          </a:p>
          <a:p>
            <a:endParaRPr lang="en-US" dirty="0"/>
          </a:p>
          <a:p>
            <a:r>
              <a:rPr lang="en-US" dirty="0">
                <a:solidFill>
                  <a:srgbClr val="00B0F0"/>
                </a:solidFill>
              </a:rPr>
              <a:t>Different cryptocurrencies use different hash functions, so when comparing the hash rate between different cryptocurrencies you should know what is the hash function used and how difficult it is.</a:t>
            </a:r>
          </a:p>
          <a:p>
            <a:endParaRPr lang="en-US" dirty="0"/>
          </a:p>
        </p:txBody>
      </p:sp>
    </p:spTree>
    <p:extLst>
      <p:ext uri="{BB962C8B-B14F-4D97-AF65-F5344CB8AC3E}">
        <p14:creationId xmlns:p14="http://schemas.microsoft.com/office/powerpoint/2010/main" val="2976788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63BBD5-877A-4B50-A10A-5D86EB051D92}"/>
              </a:ext>
            </a:extLst>
          </p:cNvPr>
          <p:cNvPicPr>
            <a:picLocks noChangeAspect="1"/>
          </p:cNvPicPr>
          <p:nvPr/>
        </p:nvPicPr>
        <p:blipFill>
          <a:blip r:embed="rId2"/>
          <a:stretch>
            <a:fillRect/>
          </a:stretch>
        </p:blipFill>
        <p:spPr>
          <a:xfrm>
            <a:off x="2190750" y="211659"/>
            <a:ext cx="7810500" cy="2962275"/>
          </a:xfrm>
          <a:prstGeom prst="rect">
            <a:avLst/>
          </a:prstGeom>
        </p:spPr>
      </p:pic>
      <p:pic>
        <p:nvPicPr>
          <p:cNvPr id="6" name="Picture 5">
            <a:extLst>
              <a:ext uri="{FF2B5EF4-FFF2-40B4-BE49-F238E27FC236}">
                <a16:creationId xmlns:a16="http://schemas.microsoft.com/office/drawing/2014/main" id="{CBCDDC9F-E7CD-4FD8-8897-FD508DE1A120}"/>
              </a:ext>
            </a:extLst>
          </p:cNvPr>
          <p:cNvPicPr>
            <a:picLocks noChangeAspect="1"/>
          </p:cNvPicPr>
          <p:nvPr/>
        </p:nvPicPr>
        <p:blipFill>
          <a:blip r:embed="rId3"/>
          <a:stretch>
            <a:fillRect/>
          </a:stretch>
        </p:blipFill>
        <p:spPr>
          <a:xfrm>
            <a:off x="1805650" y="3173934"/>
            <a:ext cx="9168476" cy="3626602"/>
          </a:xfrm>
          <a:prstGeom prst="rect">
            <a:avLst/>
          </a:prstGeom>
        </p:spPr>
      </p:pic>
    </p:spTree>
    <p:extLst>
      <p:ext uri="{BB962C8B-B14F-4D97-AF65-F5344CB8AC3E}">
        <p14:creationId xmlns:p14="http://schemas.microsoft.com/office/powerpoint/2010/main" val="159613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886</TotalTime>
  <Words>2337</Words>
  <Application>Microsoft Office PowerPoint</Application>
  <PresentationFormat>Widescreen</PresentationFormat>
  <Paragraphs>117</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Inter</vt:lpstr>
      <vt:lpstr>Office Theme</vt:lpstr>
      <vt:lpstr>CPUs vs GPUs vs ASICs</vt:lpstr>
      <vt:lpstr>PowerPoint Presentation</vt:lpstr>
      <vt:lpstr>PowerPoint Presentation</vt:lpstr>
      <vt:lpstr>PowerPoint Presentation</vt:lpstr>
      <vt:lpstr>PowerPoint Presentation</vt:lpstr>
      <vt:lpstr>PowerPoint Presentation</vt:lpstr>
      <vt:lpstr>Cloud Mining</vt:lpstr>
      <vt:lpstr>PowerPoint Presentation</vt:lpstr>
      <vt:lpstr>PowerPoint Presentation</vt:lpstr>
      <vt:lpstr>How Do Mempools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ORPHANED BLOCKS</vt:lpstr>
      <vt:lpstr>PowerPoint Presentation</vt:lpstr>
      <vt:lpstr>PowerPoint Presentation</vt:lpstr>
      <vt:lpstr>PowerPoint Presentation</vt:lpstr>
      <vt:lpstr>PowerPoint Presentation</vt:lpstr>
      <vt:lpstr>PowerPoint Presentation</vt:lpstr>
      <vt:lpstr>The 51% Attack</vt:lpstr>
      <vt:lpstr>PowerPoint Presentation</vt:lpstr>
      <vt:lpstr>PowerPoint Presentation</vt:lpstr>
      <vt:lpstr>So what is the 51% Attack??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CPUs vs GPUs vs ASICs</dc:title>
  <dc:creator>Windows User</dc:creator>
  <cp:lastModifiedBy>Ari Zaravelis</cp:lastModifiedBy>
  <cp:revision>17</cp:revision>
  <dcterms:created xsi:type="dcterms:W3CDTF">2019-02-11T02:15:15Z</dcterms:created>
  <dcterms:modified xsi:type="dcterms:W3CDTF">2021-03-11T14:53:29Z</dcterms:modified>
</cp:coreProperties>
</file>