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04" r:id="rId4"/>
    <p:sldId id="259" r:id="rId5"/>
    <p:sldId id="287" r:id="rId6"/>
    <p:sldId id="305" r:id="rId7"/>
    <p:sldId id="260" r:id="rId8"/>
    <p:sldId id="261" r:id="rId9"/>
    <p:sldId id="262" r:id="rId10"/>
    <p:sldId id="288" r:id="rId11"/>
    <p:sldId id="263" r:id="rId12"/>
    <p:sldId id="264" r:id="rId13"/>
    <p:sldId id="265" r:id="rId14"/>
    <p:sldId id="266" r:id="rId15"/>
    <p:sldId id="289" r:id="rId16"/>
    <p:sldId id="267" r:id="rId17"/>
    <p:sldId id="268" r:id="rId18"/>
    <p:sldId id="290" r:id="rId19"/>
    <p:sldId id="269" r:id="rId20"/>
    <p:sldId id="306" r:id="rId21"/>
    <p:sldId id="270" r:id="rId22"/>
    <p:sldId id="271" r:id="rId23"/>
    <p:sldId id="272" r:id="rId24"/>
    <p:sldId id="273" r:id="rId25"/>
    <p:sldId id="274" r:id="rId26"/>
    <p:sldId id="275" r:id="rId27"/>
    <p:sldId id="291" r:id="rId28"/>
    <p:sldId id="276" r:id="rId29"/>
    <p:sldId id="292" r:id="rId30"/>
    <p:sldId id="277" r:id="rId31"/>
    <p:sldId id="293" r:id="rId32"/>
    <p:sldId id="278" r:id="rId33"/>
    <p:sldId id="294" r:id="rId34"/>
    <p:sldId id="279" r:id="rId35"/>
    <p:sldId id="295" r:id="rId36"/>
    <p:sldId id="296" r:id="rId37"/>
    <p:sldId id="280" r:id="rId38"/>
    <p:sldId id="281" r:id="rId39"/>
    <p:sldId id="282" r:id="rId40"/>
    <p:sldId id="298" r:id="rId41"/>
    <p:sldId id="297" r:id="rId42"/>
    <p:sldId id="283" r:id="rId43"/>
    <p:sldId id="299" r:id="rId44"/>
    <p:sldId id="284" r:id="rId45"/>
    <p:sldId id="300" r:id="rId46"/>
    <p:sldId id="301" r:id="rId47"/>
    <p:sldId id="285" r:id="rId48"/>
    <p:sldId id="302" r:id="rId49"/>
    <p:sldId id="286" r:id="rId50"/>
    <p:sldId id="30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54"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0C638F9-4768-41D8-906A-7357451C8B71}"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A2A7B-1A29-4350-AC4C-DDB263210833}" type="slidenum">
              <a:rPr lang="en-US" smtClean="0"/>
              <a:t>‹#›</a:t>
            </a:fld>
            <a:endParaRPr lang="en-US"/>
          </a:p>
        </p:txBody>
      </p:sp>
    </p:spTree>
    <p:extLst>
      <p:ext uri="{BB962C8B-B14F-4D97-AF65-F5344CB8AC3E}">
        <p14:creationId xmlns:p14="http://schemas.microsoft.com/office/powerpoint/2010/main" val="379820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C638F9-4768-41D8-906A-7357451C8B71}"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A2A7B-1A29-4350-AC4C-DDB263210833}" type="slidenum">
              <a:rPr lang="en-US" smtClean="0"/>
              <a:t>‹#›</a:t>
            </a:fld>
            <a:endParaRPr lang="en-US"/>
          </a:p>
        </p:txBody>
      </p:sp>
    </p:spTree>
    <p:extLst>
      <p:ext uri="{BB962C8B-B14F-4D97-AF65-F5344CB8AC3E}">
        <p14:creationId xmlns:p14="http://schemas.microsoft.com/office/powerpoint/2010/main" val="441353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C638F9-4768-41D8-906A-7357451C8B71}"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A2A7B-1A29-4350-AC4C-DDB263210833}" type="slidenum">
              <a:rPr lang="en-US" smtClean="0"/>
              <a:t>‹#›</a:t>
            </a:fld>
            <a:endParaRPr lang="en-US"/>
          </a:p>
        </p:txBody>
      </p:sp>
    </p:spTree>
    <p:extLst>
      <p:ext uri="{BB962C8B-B14F-4D97-AF65-F5344CB8AC3E}">
        <p14:creationId xmlns:p14="http://schemas.microsoft.com/office/powerpoint/2010/main" val="387361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C638F9-4768-41D8-906A-7357451C8B71}"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A2A7B-1A29-4350-AC4C-DDB263210833}" type="slidenum">
              <a:rPr lang="en-US" smtClean="0"/>
              <a:t>‹#›</a:t>
            </a:fld>
            <a:endParaRPr lang="en-US"/>
          </a:p>
        </p:txBody>
      </p:sp>
    </p:spTree>
    <p:extLst>
      <p:ext uri="{BB962C8B-B14F-4D97-AF65-F5344CB8AC3E}">
        <p14:creationId xmlns:p14="http://schemas.microsoft.com/office/powerpoint/2010/main" val="208489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0C638F9-4768-41D8-906A-7357451C8B71}"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4A2A7B-1A29-4350-AC4C-DDB263210833}" type="slidenum">
              <a:rPr lang="en-US" smtClean="0"/>
              <a:t>‹#›</a:t>
            </a:fld>
            <a:endParaRPr lang="en-US"/>
          </a:p>
        </p:txBody>
      </p:sp>
    </p:spTree>
    <p:extLst>
      <p:ext uri="{BB962C8B-B14F-4D97-AF65-F5344CB8AC3E}">
        <p14:creationId xmlns:p14="http://schemas.microsoft.com/office/powerpoint/2010/main" val="3243026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0C638F9-4768-41D8-906A-7357451C8B71}"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A2A7B-1A29-4350-AC4C-DDB263210833}" type="slidenum">
              <a:rPr lang="en-US" smtClean="0"/>
              <a:t>‹#›</a:t>
            </a:fld>
            <a:endParaRPr lang="en-US"/>
          </a:p>
        </p:txBody>
      </p:sp>
    </p:spTree>
    <p:extLst>
      <p:ext uri="{BB962C8B-B14F-4D97-AF65-F5344CB8AC3E}">
        <p14:creationId xmlns:p14="http://schemas.microsoft.com/office/powerpoint/2010/main" val="61861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0C638F9-4768-41D8-906A-7357451C8B71}" type="datetimeFigureOut">
              <a:rPr lang="en-US" smtClean="0"/>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4A2A7B-1A29-4350-AC4C-DDB263210833}" type="slidenum">
              <a:rPr lang="en-US" smtClean="0"/>
              <a:t>‹#›</a:t>
            </a:fld>
            <a:endParaRPr lang="en-US"/>
          </a:p>
        </p:txBody>
      </p:sp>
    </p:spTree>
    <p:extLst>
      <p:ext uri="{BB962C8B-B14F-4D97-AF65-F5344CB8AC3E}">
        <p14:creationId xmlns:p14="http://schemas.microsoft.com/office/powerpoint/2010/main" val="254079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C638F9-4768-41D8-906A-7357451C8B71}" type="datetimeFigureOut">
              <a:rPr lang="en-US" smtClean="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4A2A7B-1A29-4350-AC4C-DDB263210833}" type="slidenum">
              <a:rPr lang="en-US" smtClean="0"/>
              <a:t>‹#›</a:t>
            </a:fld>
            <a:endParaRPr lang="en-US"/>
          </a:p>
        </p:txBody>
      </p:sp>
    </p:spTree>
    <p:extLst>
      <p:ext uri="{BB962C8B-B14F-4D97-AF65-F5344CB8AC3E}">
        <p14:creationId xmlns:p14="http://schemas.microsoft.com/office/powerpoint/2010/main" val="37254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C638F9-4768-41D8-906A-7357451C8B71}" type="datetimeFigureOut">
              <a:rPr lang="en-US" smtClean="0"/>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4A2A7B-1A29-4350-AC4C-DDB263210833}" type="slidenum">
              <a:rPr lang="en-US" smtClean="0"/>
              <a:t>‹#›</a:t>
            </a:fld>
            <a:endParaRPr lang="en-US"/>
          </a:p>
        </p:txBody>
      </p:sp>
    </p:spTree>
    <p:extLst>
      <p:ext uri="{BB962C8B-B14F-4D97-AF65-F5344CB8AC3E}">
        <p14:creationId xmlns:p14="http://schemas.microsoft.com/office/powerpoint/2010/main" val="1626609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C638F9-4768-41D8-906A-7357451C8B71}"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A2A7B-1A29-4350-AC4C-DDB263210833}" type="slidenum">
              <a:rPr lang="en-US" smtClean="0"/>
              <a:t>‹#›</a:t>
            </a:fld>
            <a:endParaRPr lang="en-US"/>
          </a:p>
        </p:txBody>
      </p:sp>
    </p:spTree>
    <p:extLst>
      <p:ext uri="{BB962C8B-B14F-4D97-AF65-F5344CB8AC3E}">
        <p14:creationId xmlns:p14="http://schemas.microsoft.com/office/powerpoint/2010/main" val="207199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0C638F9-4768-41D8-906A-7357451C8B71}"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4A2A7B-1A29-4350-AC4C-DDB263210833}" type="slidenum">
              <a:rPr lang="en-US" smtClean="0"/>
              <a:t>‹#›</a:t>
            </a:fld>
            <a:endParaRPr lang="en-US"/>
          </a:p>
        </p:txBody>
      </p:sp>
    </p:spTree>
    <p:extLst>
      <p:ext uri="{BB962C8B-B14F-4D97-AF65-F5344CB8AC3E}">
        <p14:creationId xmlns:p14="http://schemas.microsoft.com/office/powerpoint/2010/main" val="127583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C638F9-4768-41D8-906A-7357451C8B71}" type="datetimeFigureOut">
              <a:rPr lang="en-US" smtClean="0"/>
              <a:t>5/10/2021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A2A7B-1A29-4350-AC4C-DDB263210833}" type="slidenum">
              <a:rPr lang="en-US" smtClean="0"/>
              <a:t>‹#›</a:t>
            </a:fld>
            <a:endParaRPr lang="en-US"/>
          </a:p>
        </p:txBody>
      </p:sp>
    </p:spTree>
    <p:extLst>
      <p:ext uri="{BB962C8B-B14F-4D97-AF65-F5344CB8AC3E}">
        <p14:creationId xmlns:p14="http://schemas.microsoft.com/office/powerpoint/2010/main" val="3890695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ools.superdatascience.com/blockchain/public-private-keys/key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266F2-534C-42B3-9542-BABA98152891}"/>
              </a:ext>
            </a:extLst>
          </p:cNvPr>
          <p:cNvSpPr>
            <a:spLocks noGrp="1"/>
          </p:cNvSpPr>
          <p:nvPr>
            <p:ph type="title"/>
          </p:nvPr>
        </p:nvSpPr>
        <p:spPr/>
        <p:txBody>
          <a:bodyPr/>
          <a:lstStyle/>
          <a:p>
            <a:r>
              <a:rPr lang="en-US" dirty="0"/>
              <a:t>Cryptocurrency Transactions </a:t>
            </a:r>
          </a:p>
        </p:txBody>
      </p:sp>
      <p:sp>
        <p:nvSpPr>
          <p:cNvPr id="3" name="Content Placeholder 2">
            <a:extLst>
              <a:ext uri="{FF2B5EF4-FFF2-40B4-BE49-F238E27FC236}">
                <a16:creationId xmlns:a16="http://schemas.microsoft.com/office/drawing/2014/main" id="{0501DB03-8936-4172-A43D-34CC543824B3}"/>
              </a:ext>
            </a:extLst>
          </p:cNvPr>
          <p:cNvSpPr>
            <a:spLocks noGrp="1"/>
          </p:cNvSpPr>
          <p:nvPr>
            <p:ph idx="1"/>
          </p:nvPr>
        </p:nvSpPr>
        <p:spPr/>
        <p:txBody>
          <a:bodyPr>
            <a:normAutofit/>
          </a:bodyPr>
          <a:lstStyle/>
          <a:p>
            <a:r>
              <a:rPr lang="en-US" dirty="0"/>
              <a:t>UTXOs (Unspent Transaction Outputs)</a:t>
            </a:r>
          </a:p>
          <a:p>
            <a:r>
              <a:rPr lang="en-US" dirty="0"/>
              <a:t>wallets</a:t>
            </a:r>
          </a:p>
          <a:p>
            <a:r>
              <a:rPr lang="en-US" dirty="0"/>
              <a:t>Signatures: Public and Private Keys</a:t>
            </a:r>
          </a:p>
          <a:p>
            <a:r>
              <a:rPr lang="en-US" dirty="0"/>
              <a:t>Segregated Witness (</a:t>
            </a:r>
            <a:r>
              <a:rPr lang="en-US" dirty="0" err="1"/>
              <a:t>SegWit</a:t>
            </a:r>
            <a:r>
              <a:rPr lang="en-US" dirty="0"/>
              <a:t>)</a:t>
            </a:r>
          </a:p>
          <a:p>
            <a:r>
              <a:rPr lang="en-US" dirty="0"/>
              <a:t>Bitcoin Address</a:t>
            </a:r>
          </a:p>
          <a:p>
            <a:r>
              <a:rPr lang="en-US" dirty="0"/>
              <a:t>Hierarchically Deterministic (HD) Wallets</a:t>
            </a:r>
          </a:p>
          <a:p>
            <a:endParaRPr lang="en-US" dirty="0"/>
          </a:p>
          <a:p>
            <a:endParaRPr lang="en-US" dirty="0"/>
          </a:p>
        </p:txBody>
      </p:sp>
    </p:spTree>
    <p:extLst>
      <p:ext uri="{BB962C8B-B14F-4D97-AF65-F5344CB8AC3E}">
        <p14:creationId xmlns:p14="http://schemas.microsoft.com/office/powerpoint/2010/main" val="394291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difference between the input UTXO value and the output UTXO value is not zero.</a:t>
            </a:r>
          </a:p>
          <a:p>
            <a:r>
              <a:rPr lang="en-US" dirty="0">
                <a:solidFill>
                  <a:srgbClr val="FF0000"/>
                </a:solidFill>
                <a:effectLst>
                  <a:outerShdw blurRad="38100" dist="38100" dir="2700000" algn="tl">
                    <a:srgbClr val="000000">
                      <a:alpha val="43137"/>
                    </a:srgbClr>
                  </a:outerShdw>
                </a:effectLst>
              </a:rPr>
              <a:t>Anything that is not accounted for becomes the fees for this transaction to be included in a block in the </a:t>
            </a:r>
            <a:r>
              <a:rPr lang="en-US" dirty="0" err="1">
                <a:solidFill>
                  <a:srgbClr val="FF0000"/>
                </a:solidFill>
                <a:effectLst>
                  <a:outerShdw blurRad="38100" dist="38100" dir="2700000" algn="tl">
                    <a:srgbClr val="000000">
                      <a:alpha val="43137"/>
                    </a:srgbClr>
                  </a:outerShdw>
                </a:effectLst>
              </a:rPr>
              <a:t>blockchain</a:t>
            </a:r>
            <a:r>
              <a:rPr lang="en-US" dirty="0">
                <a:solidFill>
                  <a:srgbClr val="FF0000"/>
                </a:solidFill>
                <a:effectLst>
                  <a:outerShdw blurRad="38100" dist="38100" dir="2700000" algn="tl">
                    <a:srgbClr val="000000">
                      <a:alpha val="43137"/>
                    </a:srgbClr>
                  </a:outerShdw>
                </a:effectLst>
              </a:rPr>
              <a:t>.</a:t>
            </a:r>
          </a:p>
          <a:p>
            <a:r>
              <a:rPr lang="en-US" dirty="0"/>
              <a:t>If Bob wants his transaction to be selected among other transactions in the </a:t>
            </a:r>
            <a:r>
              <a:rPr lang="en-US" dirty="0" err="1"/>
              <a:t>mempool</a:t>
            </a:r>
            <a:r>
              <a:rPr lang="en-US" dirty="0"/>
              <a:t>, Bob has to pay fees for the miner. The higher the fee the more likely the UTXO will be selected.</a:t>
            </a:r>
          </a:p>
          <a:p>
            <a:endParaRPr lang="en-US" dirty="0"/>
          </a:p>
        </p:txBody>
      </p:sp>
    </p:spTree>
    <p:extLst>
      <p:ext uri="{BB962C8B-B14F-4D97-AF65-F5344CB8AC3E}">
        <p14:creationId xmlns:p14="http://schemas.microsoft.com/office/powerpoint/2010/main" val="2922502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089C8E-B19C-43F8-88CD-8AA1BAB56EF4}"/>
              </a:ext>
            </a:extLst>
          </p:cNvPr>
          <p:cNvPicPr>
            <a:picLocks noChangeAspect="1"/>
          </p:cNvPicPr>
          <p:nvPr/>
        </p:nvPicPr>
        <p:blipFill>
          <a:blip r:embed="rId2"/>
          <a:stretch>
            <a:fillRect/>
          </a:stretch>
        </p:blipFill>
        <p:spPr>
          <a:xfrm>
            <a:off x="131356" y="205231"/>
            <a:ext cx="3859323" cy="2515676"/>
          </a:xfrm>
          <a:prstGeom prst="rect">
            <a:avLst/>
          </a:prstGeom>
        </p:spPr>
      </p:pic>
      <p:pic>
        <p:nvPicPr>
          <p:cNvPr id="5" name="Picture 4">
            <a:extLst>
              <a:ext uri="{FF2B5EF4-FFF2-40B4-BE49-F238E27FC236}">
                <a16:creationId xmlns:a16="http://schemas.microsoft.com/office/drawing/2014/main" id="{FAC1150B-BB51-44CB-BFDD-DBA9DE855A5E}"/>
              </a:ext>
            </a:extLst>
          </p:cNvPr>
          <p:cNvPicPr>
            <a:picLocks noChangeAspect="1"/>
          </p:cNvPicPr>
          <p:nvPr/>
        </p:nvPicPr>
        <p:blipFill>
          <a:blip r:embed="rId3"/>
          <a:stretch>
            <a:fillRect/>
          </a:stretch>
        </p:blipFill>
        <p:spPr>
          <a:xfrm>
            <a:off x="4371251" y="205231"/>
            <a:ext cx="4829355" cy="2899699"/>
          </a:xfrm>
          <a:prstGeom prst="rect">
            <a:avLst/>
          </a:prstGeom>
        </p:spPr>
      </p:pic>
      <p:pic>
        <p:nvPicPr>
          <p:cNvPr id="6" name="Picture 5">
            <a:extLst>
              <a:ext uri="{FF2B5EF4-FFF2-40B4-BE49-F238E27FC236}">
                <a16:creationId xmlns:a16="http://schemas.microsoft.com/office/drawing/2014/main" id="{96D88950-4B64-4114-987B-16BEB251AC5C}"/>
              </a:ext>
            </a:extLst>
          </p:cNvPr>
          <p:cNvPicPr>
            <a:picLocks noChangeAspect="1"/>
          </p:cNvPicPr>
          <p:nvPr/>
        </p:nvPicPr>
        <p:blipFill>
          <a:blip r:embed="rId4"/>
          <a:stretch>
            <a:fillRect/>
          </a:stretch>
        </p:blipFill>
        <p:spPr>
          <a:xfrm>
            <a:off x="336450" y="3429000"/>
            <a:ext cx="4898950" cy="2515677"/>
          </a:xfrm>
          <a:prstGeom prst="rect">
            <a:avLst/>
          </a:prstGeom>
        </p:spPr>
      </p:pic>
      <p:pic>
        <p:nvPicPr>
          <p:cNvPr id="7" name="Picture 6">
            <a:extLst>
              <a:ext uri="{FF2B5EF4-FFF2-40B4-BE49-F238E27FC236}">
                <a16:creationId xmlns:a16="http://schemas.microsoft.com/office/drawing/2014/main" id="{46635588-AABD-4813-8186-4CFC74787592}"/>
              </a:ext>
            </a:extLst>
          </p:cNvPr>
          <p:cNvPicPr>
            <a:picLocks noChangeAspect="1"/>
          </p:cNvPicPr>
          <p:nvPr/>
        </p:nvPicPr>
        <p:blipFill>
          <a:blip r:embed="rId5"/>
          <a:stretch>
            <a:fillRect/>
          </a:stretch>
        </p:blipFill>
        <p:spPr>
          <a:xfrm>
            <a:off x="7166832" y="3194613"/>
            <a:ext cx="4141471" cy="3663387"/>
          </a:xfrm>
          <a:prstGeom prst="rect">
            <a:avLst/>
          </a:prstGeom>
        </p:spPr>
      </p:pic>
    </p:spTree>
    <p:extLst>
      <p:ext uri="{BB962C8B-B14F-4D97-AF65-F5344CB8AC3E}">
        <p14:creationId xmlns:p14="http://schemas.microsoft.com/office/powerpoint/2010/main" val="348221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8978FA-7D28-47B7-A564-006A0D760C55}"/>
              </a:ext>
            </a:extLst>
          </p:cNvPr>
          <p:cNvPicPr>
            <a:picLocks noChangeAspect="1"/>
          </p:cNvPicPr>
          <p:nvPr/>
        </p:nvPicPr>
        <p:blipFill>
          <a:blip r:embed="rId2"/>
          <a:stretch>
            <a:fillRect/>
          </a:stretch>
        </p:blipFill>
        <p:spPr>
          <a:xfrm>
            <a:off x="2214562" y="476250"/>
            <a:ext cx="7762875" cy="5905500"/>
          </a:xfrm>
          <a:prstGeom prst="rect">
            <a:avLst/>
          </a:prstGeom>
        </p:spPr>
      </p:pic>
    </p:spTree>
    <p:extLst>
      <p:ext uri="{BB962C8B-B14F-4D97-AF65-F5344CB8AC3E}">
        <p14:creationId xmlns:p14="http://schemas.microsoft.com/office/powerpoint/2010/main" val="407927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7C61-DD87-4AAA-94D6-D5914C92267D}"/>
              </a:ext>
            </a:extLst>
          </p:cNvPr>
          <p:cNvSpPr>
            <a:spLocks noGrp="1"/>
          </p:cNvSpPr>
          <p:nvPr>
            <p:ph type="title"/>
          </p:nvPr>
        </p:nvSpPr>
        <p:spPr/>
        <p:txBody>
          <a:bodyPr/>
          <a:lstStyle/>
          <a:p>
            <a:r>
              <a:rPr lang="en-US" dirty="0"/>
              <a:t>How Wallets Work?</a:t>
            </a:r>
          </a:p>
        </p:txBody>
      </p:sp>
      <p:sp>
        <p:nvSpPr>
          <p:cNvPr id="3" name="Content Placeholder 2">
            <a:extLst>
              <a:ext uri="{FF2B5EF4-FFF2-40B4-BE49-F238E27FC236}">
                <a16:creationId xmlns:a16="http://schemas.microsoft.com/office/drawing/2014/main" id="{F4F2EF34-4062-44D4-8401-DED61164A7D3}"/>
              </a:ext>
            </a:extLst>
          </p:cNvPr>
          <p:cNvSpPr>
            <a:spLocks noGrp="1"/>
          </p:cNvSpPr>
          <p:nvPr>
            <p:ph idx="1"/>
          </p:nvPr>
        </p:nvSpPr>
        <p:spPr/>
        <p:txBody>
          <a:bodyPr/>
          <a:lstStyle/>
          <a:p>
            <a:r>
              <a:rPr lang="en-US" dirty="0">
                <a:solidFill>
                  <a:srgbClr val="FF0000"/>
                </a:solidFill>
              </a:rPr>
              <a:t>A wallet calculates the total UTXOs that is available for the user and shows that value in the user’s balance.</a:t>
            </a:r>
          </a:p>
          <a:p>
            <a:r>
              <a:rPr lang="en-US" dirty="0"/>
              <a:t>In order for that to happen, </a:t>
            </a:r>
            <a:r>
              <a:rPr lang="en-US" dirty="0">
                <a:solidFill>
                  <a:srgbClr val="00B0F0"/>
                </a:solidFill>
              </a:rPr>
              <a:t>the wallet need to go all over the transactions in the whole blockchain to find the remaining UTXOs for some user</a:t>
            </a:r>
            <a:r>
              <a:rPr lang="en-US" dirty="0"/>
              <a:t>.</a:t>
            </a:r>
          </a:p>
        </p:txBody>
      </p:sp>
    </p:spTree>
    <p:extLst>
      <p:ext uri="{BB962C8B-B14F-4D97-AF65-F5344CB8AC3E}">
        <p14:creationId xmlns:p14="http://schemas.microsoft.com/office/powerpoint/2010/main" val="3323466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a:extLst>
              <a:ext uri="{FF2B5EF4-FFF2-40B4-BE49-F238E27FC236}">
                <a16:creationId xmlns:a16="http://schemas.microsoft.com/office/drawing/2014/main" id="{B685A265-5AE0-4ED5-9103-686AE433AFD7}"/>
              </a:ext>
            </a:extLst>
          </p:cNvPr>
          <p:cNvGrpSpPr/>
          <p:nvPr/>
        </p:nvGrpSpPr>
        <p:grpSpPr>
          <a:xfrm>
            <a:off x="5603299" y="859517"/>
            <a:ext cx="1205430" cy="5819075"/>
            <a:chOff x="208339" y="859517"/>
            <a:chExt cx="1205430" cy="5819075"/>
          </a:xfrm>
        </p:grpSpPr>
        <p:sp>
          <p:nvSpPr>
            <p:cNvPr id="4" name="Rectangle 3">
              <a:extLst>
                <a:ext uri="{FF2B5EF4-FFF2-40B4-BE49-F238E27FC236}">
                  <a16:creationId xmlns:a16="http://schemas.microsoft.com/office/drawing/2014/main" id="{DB8F061D-0314-4EB6-A871-A737780D707A}"/>
                </a:ext>
              </a:extLst>
            </p:cNvPr>
            <p:cNvSpPr/>
            <p:nvPr/>
          </p:nvSpPr>
          <p:spPr>
            <a:xfrm>
              <a:off x="208344" y="5683170"/>
              <a:ext cx="1180618" cy="9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101</a:t>
              </a:r>
            </a:p>
          </p:txBody>
        </p:sp>
        <p:sp>
          <p:nvSpPr>
            <p:cNvPr id="5" name="Rectangle 4">
              <a:extLst>
                <a:ext uri="{FF2B5EF4-FFF2-40B4-BE49-F238E27FC236}">
                  <a16:creationId xmlns:a16="http://schemas.microsoft.com/office/drawing/2014/main" id="{8DF3D27A-EB2E-45FB-935C-73DABCBFA27F}"/>
                </a:ext>
              </a:extLst>
            </p:cNvPr>
            <p:cNvSpPr/>
            <p:nvPr/>
          </p:nvSpPr>
          <p:spPr>
            <a:xfrm>
              <a:off x="233151" y="859517"/>
              <a:ext cx="1180618" cy="9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104</a:t>
              </a:r>
            </a:p>
          </p:txBody>
        </p:sp>
        <p:sp>
          <p:nvSpPr>
            <p:cNvPr id="6" name="Rectangle 5">
              <a:extLst>
                <a:ext uri="{FF2B5EF4-FFF2-40B4-BE49-F238E27FC236}">
                  <a16:creationId xmlns:a16="http://schemas.microsoft.com/office/drawing/2014/main" id="{47A417D6-9687-4FC2-80C5-85AB3B9C3D51}"/>
                </a:ext>
              </a:extLst>
            </p:cNvPr>
            <p:cNvSpPr/>
            <p:nvPr/>
          </p:nvSpPr>
          <p:spPr>
            <a:xfrm>
              <a:off x="226063" y="2479216"/>
              <a:ext cx="1180618" cy="9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103</a:t>
              </a:r>
            </a:p>
          </p:txBody>
        </p:sp>
        <p:sp>
          <p:nvSpPr>
            <p:cNvPr id="7" name="Rectangle 6">
              <a:extLst>
                <a:ext uri="{FF2B5EF4-FFF2-40B4-BE49-F238E27FC236}">
                  <a16:creationId xmlns:a16="http://schemas.microsoft.com/office/drawing/2014/main" id="{2BFDD118-0EC8-4171-84B7-3643F3A796BB}"/>
                </a:ext>
              </a:extLst>
            </p:cNvPr>
            <p:cNvSpPr/>
            <p:nvPr/>
          </p:nvSpPr>
          <p:spPr>
            <a:xfrm>
              <a:off x="208339" y="4088277"/>
              <a:ext cx="1180618" cy="9954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102</a:t>
              </a:r>
            </a:p>
          </p:txBody>
        </p:sp>
        <p:pic>
          <p:nvPicPr>
            <p:cNvPr id="8" name="Picture 2" descr="Image result for link chain graphic">
              <a:extLst>
                <a:ext uri="{FF2B5EF4-FFF2-40B4-BE49-F238E27FC236}">
                  <a16:creationId xmlns:a16="http://schemas.microsoft.com/office/drawing/2014/main" id="{9F27A8E2-43BB-4726-A217-EBD1F060CEA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555790" y="5295524"/>
              <a:ext cx="485716" cy="2045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link chain graphic">
              <a:extLst>
                <a:ext uri="{FF2B5EF4-FFF2-40B4-BE49-F238E27FC236}">
                  <a16:creationId xmlns:a16="http://schemas.microsoft.com/office/drawing/2014/main" id="{0B592180-A32D-4A9A-A4A9-FF639D1E3A5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548700" y="3704178"/>
              <a:ext cx="485716" cy="20451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link chain graphic">
              <a:extLst>
                <a:ext uri="{FF2B5EF4-FFF2-40B4-BE49-F238E27FC236}">
                  <a16:creationId xmlns:a16="http://schemas.microsoft.com/office/drawing/2014/main" id="{F8505378-57F7-447C-BF1B-97C194BD9F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552238" y="2080937"/>
              <a:ext cx="485716" cy="2045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Group 96">
            <a:extLst>
              <a:ext uri="{FF2B5EF4-FFF2-40B4-BE49-F238E27FC236}">
                <a16:creationId xmlns:a16="http://schemas.microsoft.com/office/drawing/2014/main" id="{3D341060-D8B4-4787-B11A-3237BE8253B0}"/>
              </a:ext>
            </a:extLst>
          </p:cNvPr>
          <p:cNvGrpSpPr/>
          <p:nvPr/>
        </p:nvGrpSpPr>
        <p:grpSpPr>
          <a:xfrm>
            <a:off x="1180206" y="434340"/>
            <a:ext cx="3818514" cy="6244252"/>
            <a:chOff x="1180206" y="434340"/>
            <a:chExt cx="3818514" cy="6244252"/>
          </a:xfrm>
        </p:grpSpPr>
        <p:grpSp>
          <p:nvGrpSpPr>
            <p:cNvPr id="95" name="Group 94">
              <a:extLst>
                <a:ext uri="{FF2B5EF4-FFF2-40B4-BE49-F238E27FC236}">
                  <a16:creationId xmlns:a16="http://schemas.microsoft.com/office/drawing/2014/main" id="{CEEF9473-2B82-4A73-BD36-BBBA8B9B0AB3}"/>
                </a:ext>
              </a:extLst>
            </p:cNvPr>
            <p:cNvGrpSpPr/>
            <p:nvPr/>
          </p:nvGrpSpPr>
          <p:grpSpPr>
            <a:xfrm>
              <a:off x="1314450" y="3789698"/>
              <a:ext cx="3531870" cy="2888894"/>
              <a:chOff x="1177290" y="3789698"/>
              <a:chExt cx="3531870" cy="2888894"/>
            </a:xfrm>
          </p:grpSpPr>
          <p:sp>
            <p:nvSpPr>
              <p:cNvPr id="11" name="Text Placeholder 4">
                <a:extLst>
                  <a:ext uri="{FF2B5EF4-FFF2-40B4-BE49-F238E27FC236}">
                    <a16:creationId xmlns:a16="http://schemas.microsoft.com/office/drawing/2014/main" id="{45B2F8E9-CAD2-4919-B231-95AA7757145F}"/>
                  </a:ext>
                </a:extLst>
              </p:cNvPr>
              <p:cNvSpPr txBox="1">
                <a:spLocks/>
              </p:cNvSpPr>
              <p:nvPr/>
            </p:nvSpPr>
            <p:spPr>
              <a:xfrm>
                <a:off x="1786087" y="5683170"/>
                <a:ext cx="1712026" cy="995422"/>
              </a:xfrm>
              <a:prstGeom prst="rect">
                <a:avLst/>
              </a:prstGeom>
              <a:ln>
                <a:solidFill>
                  <a:schemeClr val="accent1">
                    <a:shade val="50000"/>
                  </a:schemeClr>
                </a:solidFill>
              </a:ln>
            </p:spPr>
            <p:txBody>
              <a:bodyPr vert="horz" lIns="91440" tIns="45720" rIns="91440" bIns="45720" rtlCol="0">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John </a:t>
                </a:r>
                <a:r>
                  <a:rPr lang="en-US" dirty="0">
                    <a:sym typeface="Wingdings" panose="05000000000000000000" pitchFamily="2" charset="2"/>
                  </a:rPr>
                  <a:t>  Bob 0.1 BTC</a:t>
                </a:r>
              </a:p>
              <a:p>
                <a:r>
                  <a:rPr lang="en-US" dirty="0">
                    <a:sym typeface="Wingdings" panose="05000000000000000000" pitchFamily="2" charset="2"/>
                  </a:rPr>
                  <a:t>Susan</a:t>
                </a:r>
                <a:r>
                  <a:rPr lang="en-US" dirty="0"/>
                  <a:t> </a:t>
                </a:r>
                <a:r>
                  <a:rPr lang="en-US" dirty="0">
                    <a:sym typeface="Wingdings" panose="05000000000000000000" pitchFamily="2" charset="2"/>
                  </a:rPr>
                  <a:t>  Bob 0.3 BTC</a:t>
                </a:r>
              </a:p>
              <a:p>
                <a:r>
                  <a:rPr lang="en-US" dirty="0">
                    <a:sym typeface="Wingdings" panose="05000000000000000000" pitchFamily="2" charset="2"/>
                  </a:rPr>
                  <a:t>Mark  Bob 0.6 BTC</a:t>
                </a:r>
              </a:p>
              <a:p>
                <a:r>
                  <a:rPr lang="en-US" dirty="0"/>
                  <a:t>Peter </a:t>
                </a:r>
                <a:r>
                  <a:rPr lang="en-US" dirty="0">
                    <a:sym typeface="Wingdings" panose="05000000000000000000" pitchFamily="2" charset="2"/>
                  </a:rPr>
                  <a:t>  Bob 0.7 BTC</a:t>
                </a:r>
              </a:p>
              <a:p>
                <a:endParaRPr lang="en-US" dirty="0"/>
              </a:p>
            </p:txBody>
          </p:sp>
          <p:sp>
            <p:nvSpPr>
              <p:cNvPr id="12" name="Text Placeholder 4">
                <a:extLst>
                  <a:ext uri="{FF2B5EF4-FFF2-40B4-BE49-F238E27FC236}">
                    <a16:creationId xmlns:a16="http://schemas.microsoft.com/office/drawing/2014/main" id="{2BF3DBA0-2F69-4C03-A66D-101925FA00BC}"/>
                  </a:ext>
                </a:extLst>
              </p:cNvPr>
              <p:cNvSpPr txBox="1">
                <a:spLocks/>
              </p:cNvSpPr>
              <p:nvPr/>
            </p:nvSpPr>
            <p:spPr>
              <a:xfrm>
                <a:off x="1786088" y="4088278"/>
                <a:ext cx="1712026" cy="958266"/>
              </a:xfrm>
              <a:prstGeom prst="rect">
                <a:avLst/>
              </a:prstGeom>
              <a:ln>
                <a:solidFill>
                  <a:schemeClr val="accent1">
                    <a:shade val="50000"/>
                  </a:schemeClr>
                </a:solidFill>
              </a:ln>
            </p:spPr>
            <p:txBody>
              <a:bodyPr vert="horz" lIns="91440" tIns="45720" rIns="91440" bIns="45720" rtlCol="0">
                <a:normAutofit fontScale="5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800" dirty="0">
                    <a:sym typeface="Wingdings" panose="05000000000000000000" pitchFamily="2" charset="2"/>
                  </a:rPr>
                  <a:t>Bob  Camera shop 1.1 BTC</a:t>
                </a:r>
              </a:p>
              <a:p>
                <a:endParaRPr lang="en-US" sz="1800" dirty="0">
                  <a:sym typeface="Wingdings" panose="05000000000000000000" pitchFamily="2" charset="2"/>
                </a:endParaRPr>
              </a:p>
              <a:p>
                <a:r>
                  <a:rPr lang="en-US" sz="1800" dirty="0">
                    <a:sym typeface="Wingdings" panose="05000000000000000000" pitchFamily="2" charset="2"/>
                  </a:rPr>
                  <a:t>Bob  Camera shop 0.5 BTC</a:t>
                </a:r>
              </a:p>
              <a:p>
                <a:r>
                  <a:rPr lang="en-US" sz="1800" dirty="0"/>
                  <a:t>Bob </a:t>
                </a:r>
                <a:r>
                  <a:rPr lang="en-US" sz="1800" dirty="0">
                    <a:sym typeface="Wingdings" panose="05000000000000000000" pitchFamily="2" charset="2"/>
                  </a:rPr>
                  <a:t>  Bob 0.1 BTC</a:t>
                </a:r>
              </a:p>
              <a:p>
                <a:endParaRPr lang="en-US" dirty="0"/>
              </a:p>
            </p:txBody>
          </p:sp>
          <p:cxnSp>
            <p:nvCxnSpPr>
              <p:cNvPr id="19" name="Straight Connector 18">
                <a:extLst>
                  <a:ext uri="{FF2B5EF4-FFF2-40B4-BE49-F238E27FC236}">
                    <a16:creationId xmlns:a16="http://schemas.microsoft.com/office/drawing/2014/main" id="{EB61365D-5821-4CF9-9D3A-43F5CDEB49FC}"/>
                  </a:ext>
                </a:extLst>
              </p:cNvPr>
              <p:cNvCxnSpPr/>
              <p:nvPr/>
            </p:nvCxnSpPr>
            <p:spPr>
              <a:xfrm>
                <a:off x="3274828" y="6283842"/>
                <a:ext cx="7868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9A0B56-4535-4296-8961-30C6F20C6C40}"/>
                  </a:ext>
                </a:extLst>
              </p:cNvPr>
              <p:cNvCxnSpPr>
                <a:cxnSpLocks/>
              </p:cNvCxnSpPr>
              <p:nvPr/>
            </p:nvCxnSpPr>
            <p:spPr>
              <a:xfrm>
                <a:off x="4051004" y="5397779"/>
                <a:ext cx="0" cy="878799"/>
              </a:xfrm>
              <a:prstGeom prst="line">
                <a:avLst/>
              </a:prstGeom>
              <a:ln>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DABA5C1-7254-45E6-AF64-BE19CD532E70}"/>
                  </a:ext>
                </a:extLst>
              </p:cNvPr>
              <p:cNvCxnSpPr>
                <a:cxnSpLocks/>
              </p:cNvCxnSpPr>
              <p:nvPr/>
            </p:nvCxnSpPr>
            <p:spPr>
              <a:xfrm>
                <a:off x="1203066" y="4585988"/>
                <a:ext cx="544652" cy="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743D222-BB3B-4488-8C59-E7C623B4257C}"/>
                  </a:ext>
                </a:extLst>
              </p:cNvPr>
              <p:cNvCxnSpPr>
                <a:cxnSpLocks/>
              </p:cNvCxnSpPr>
              <p:nvPr/>
            </p:nvCxnSpPr>
            <p:spPr>
              <a:xfrm>
                <a:off x="1203066" y="4893153"/>
                <a:ext cx="306083" cy="0"/>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DB4FF8E-0F01-4FE5-9216-10EE7C09C61D}"/>
                  </a:ext>
                </a:extLst>
              </p:cNvPr>
              <p:cNvCxnSpPr>
                <a:cxnSpLocks/>
              </p:cNvCxnSpPr>
              <p:nvPr/>
            </p:nvCxnSpPr>
            <p:spPr>
              <a:xfrm flipH="1">
                <a:off x="3274828" y="6539112"/>
                <a:ext cx="1434332" cy="0"/>
              </a:xfrm>
              <a:prstGeom prst="line">
                <a:avLst/>
              </a:prstGeom>
              <a:ln>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6D4BC35-C216-40BB-B12E-BFB7126E8940}"/>
                  </a:ext>
                </a:extLst>
              </p:cNvPr>
              <p:cNvCxnSpPr>
                <a:cxnSpLocks/>
              </p:cNvCxnSpPr>
              <p:nvPr/>
            </p:nvCxnSpPr>
            <p:spPr>
              <a:xfrm flipH="1">
                <a:off x="4694894" y="3789698"/>
                <a:ext cx="4829" cy="27421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73EF16E-D03E-4058-9DDF-E3B4906EF778}"/>
                  </a:ext>
                </a:extLst>
              </p:cNvPr>
              <p:cNvCxnSpPr>
                <a:cxnSpLocks/>
              </p:cNvCxnSpPr>
              <p:nvPr/>
            </p:nvCxnSpPr>
            <p:spPr>
              <a:xfrm>
                <a:off x="1400263" y="4203938"/>
                <a:ext cx="432348" cy="0"/>
              </a:xfrm>
              <a:prstGeom prst="line">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9B3CB90-E69F-4F10-AADC-4C03EF0A565B}"/>
                  </a:ext>
                </a:extLst>
              </p:cNvPr>
              <p:cNvCxnSpPr>
                <a:cxnSpLocks/>
              </p:cNvCxnSpPr>
              <p:nvPr/>
            </p:nvCxnSpPr>
            <p:spPr>
              <a:xfrm flipH="1">
                <a:off x="3267208" y="6028572"/>
                <a:ext cx="1434332" cy="0"/>
              </a:xfrm>
              <a:prstGeom prst="line">
                <a:avLst/>
              </a:prstGeom>
              <a:ln>
                <a:solidFill>
                  <a:srgbClr val="FF0000"/>
                </a:solidFill>
                <a:head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207F1E2-3C9A-4E57-994C-2045019E0D50}"/>
                  </a:ext>
                </a:extLst>
              </p:cNvPr>
              <p:cNvCxnSpPr>
                <a:cxnSpLocks/>
              </p:cNvCxnSpPr>
              <p:nvPr/>
            </p:nvCxnSpPr>
            <p:spPr>
              <a:xfrm flipH="1">
                <a:off x="3259588" y="4875412"/>
                <a:ext cx="1434332" cy="0"/>
              </a:xfrm>
              <a:prstGeom prst="line">
                <a:avLst/>
              </a:prstGeom>
              <a:ln>
                <a:solidFill>
                  <a:srgbClr val="FF0000"/>
                </a:solidFill>
                <a:head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A5AC0C4A-18C5-439E-87A9-25F5CF04D331}"/>
                  </a:ext>
                </a:extLst>
              </p:cNvPr>
              <p:cNvSpPr/>
              <p:nvPr/>
            </p:nvSpPr>
            <p:spPr>
              <a:xfrm>
                <a:off x="1575195" y="6560589"/>
                <a:ext cx="139306" cy="813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6476FD3-5723-46BF-8390-FF7545B3D5A9}"/>
                  </a:ext>
                </a:extLst>
              </p:cNvPr>
              <p:cNvSpPr/>
              <p:nvPr/>
            </p:nvSpPr>
            <p:spPr>
              <a:xfrm>
                <a:off x="1567575" y="6324369"/>
                <a:ext cx="139306" cy="813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74A15F2-409B-439A-A0F3-C187A97F1DA9}"/>
                  </a:ext>
                </a:extLst>
              </p:cNvPr>
              <p:cNvSpPr/>
              <p:nvPr/>
            </p:nvSpPr>
            <p:spPr>
              <a:xfrm>
                <a:off x="1559955" y="6008139"/>
                <a:ext cx="139306" cy="813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7E902B4-A40E-4EAC-807F-ABD2E40E5863}"/>
                  </a:ext>
                </a:extLst>
              </p:cNvPr>
              <p:cNvSpPr/>
              <p:nvPr/>
            </p:nvSpPr>
            <p:spPr>
              <a:xfrm>
                <a:off x="1575195" y="4846089"/>
                <a:ext cx="139306" cy="813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A240F57D-04B5-49A4-B3AE-8E3ED80C7764}"/>
                  </a:ext>
                </a:extLst>
              </p:cNvPr>
              <p:cNvCxnSpPr>
                <a:cxnSpLocks/>
              </p:cNvCxnSpPr>
              <p:nvPr/>
            </p:nvCxnSpPr>
            <p:spPr>
              <a:xfrm flipV="1">
                <a:off x="1405890" y="3807342"/>
                <a:ext cx="3291840" cy="54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70F339-5A30-48BA-B3CD-10C83F35FBE8}"/>
                  </a:ext>
                </a:extLst>
              </p:cNvPr>
              <p:cNvCxnSpPr>
                <a:cxnSpLocks/>
              </p:cNvCxnSpPr>
              <p:nvPr/>
            </p:nvCxnSpPr>
            <p:spPr>
              <a:xfrm flipH="1">
                <a:off x="1400264" y="3816368"/>
                <a:ext cx="1" cy="42162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95F7FE6-75F6-4738-AB5C-0F3B1924867F}"/>
                  </a:ext>
                </a:extLst>
              </p:cNvPr>
              <p:cNvCxnSpPr>
                <a:cxnSpLocks/>
              </p:cNvCxnSpPr>
              <p:nvPr/>
            </p:nvCxnSpPr>
            <p:spPr>
              <a:xfrm>
                <a:off x="1177290" y="5361822"/>
                <a:ext cx="28652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863EF9C-9683-4401-8675-A809182C0363}"/>
                  </a:ext>
                </a:extLst>
              </p:cNvPr>
              <p:cNvCxnSpPr>
                <a:cxnSpLocks/>
              </p:cNvCxnSpPr>
              <p:nvPr/>
            </p:nvCxnSpPr>
            <p:spPr>
              <a:xfrm>
                <a:off x="1185884" y="4585988"/>
                <a:ext cx="0" cy="7800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8D17E222-E136-4AEF-AFEC-34655370AEAE}"/>
                </a:ext>
              </a:extLst>
            </p:cNvPr>
            <p:cNvGrpSpPr/>
            <p:nvPr/>
          </p:nvGrpSpPr>
          <p:grpSpPr>
            <a:xfrm>
              <a:off x="1180206" y="434340"/>
              <a:ext cx="3818514" cy="3129236"/>
              <a:chOff x="1203066" y="434340"/>
              <a:chExt cx="3818514" cy="3129236"/>
            </a:xfrm>
          </p:grpSpPr>
          <p:sp>
            <p:nvSpPr>
              <p:cNvPr id="13" name="Text Placeholder 4">
                <a:extLst>
                  <a:ext uri="{FF2B5EF4-FFF2-40B4-BE49-F238E27FC236}">
                    <a16:creationId xmlns:a16="http://schemas.microsoft.com/office/drawing/2014/main" id="{A4938DD5-E24F-4C6B-A7B3-E0EF46C9E819}"/>
                  </a:ext>
                </a:extLst>
              </p:cNvPr>
              <p:cNvSpPr txBox="1">
                <a:spLocks/>
              </p:cNvSpPr>
              <p:nvPr/>
            </p:nvSpPr>
            <p:spPr>
              <a:xfrm>
                <a:off x="1913943" y="2253025"/>
                <a:ext cx="1584170" cy="1310551"/>
              </a:xfrm>
              <a:prstGeom prst="rect">
                <a:avLst/>
              </a:prstGeom>
              <a:ln>
                <a:solidFill>
                  <a:schemeClr val="accent1">
                    <a:shade val="50000"/>
                  </a:schemeClr>
                </a:solidFill>
              </a:ln>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300" dirty="0"/>
                  <a:t>John </a:t>
                </a:r>
                <a:r>
                  <a:rPr lang="en-US" sz="1300" dirty="0">
                    <a:sym typeface="Wingdings" panose="05000000000000000000" pitchFamily="2" charset="2"/>
                  </a:rPr>
                  <a:t>  Bob 0.1 BTC</a:t>
                </a:r>
              </a:p>
              <a:p>
                <a:r>
                  <a:rPr lang="en-US" sz="1300" dirty="0">
                    <a:sym typeface="Wingdings" panose="05000000000000000000" pitchFamily="2" charset="2"/>
                  </a:rPr>
                  <a:t>Susan</a:t>
                </a:r>
                <a:r>
                  <a:rPr lang="en-US" sz="1300" dirty="0"/>
                  <a:t> </a:t>
                </a:r>
                <a:r>
                  <a:rPr lang="en-US" sz="1300" dirty="0">
                    <a:sym typeface="Wingdings" panose="05000000000000000000" pitchFamily="2" charset="2"/>
                  </a:rPr>
                  <a:t>  Bob 0.1 BTC</a:t>
                </a:r>
              </a:p>
              <a:p>
                <a:r>
                  <a:rPr lang="en-US" sz="1300" dirty="0">
                    <a:sym typeface="Wingdings" panose="05000000000000000000" pitchFamily="2" charset="2"/>
                  </a:rPr>
                  <a:t>Mark  Bob 0.4 BTC</a:t>
                </a:r>
              </a:p>
              <a:p>
                <a:r>
                  <a:rPr lang="en-US" sz="1300" dirty="0"/>
                  <a:t>Peter </a:t>
                </a:r>
                <a:r>
                  <a:rPr lang="en-US" sz="1300" dirty="0">
                    <a:sym typeface="Wingdings" panose="05000000000000000000" pitchFamily="2" charset="2"/>
                  </a:rPr>
                  <a:t>  Bob 0.3 BTC</a:t>
                </a:r>
              </a:p>
              <a:p>
                <a:r>
                  <a:rPr lang="en-US" sz="1300" dirty="0">
                    <a:sym typeface="Wingdings" panose="05000000000000000000" pitchFamily="2" charset="2"/>
                  </a:rPr>
                  <a:t>Mark  Bob 0.3 BTC</a:t>
                </a:r>
              </a:p>
              <a:p>
                <a:endParaRPr lang="en-US" dirty="0"/>
              </a:p>
            </p:txBody>
          </p:sp>
          <p:sp>
            <p:nvSpPr>
              <p:cNvPr id="14" name="Text Placeholder 4">
                <a:extLst>
                  <a:ext uri="{FF2B5EF4-FFF2-40B4-BE49-F238E27FC236}">
                    <a16:creationId xmlns:a16="http://schemas.microsoft.com/office/drawing/2014/main" id="{7DD29AB0-BA21-4A00-8D72-2A4EAE71C9F5}"/>
                  </a:ext>
                </a:extLst>
              </p:cNvPr>
              <p:cNvSpPr txBox="1">
                <a:spLocks/>
              </p:cNvSpPr>
              <p:nvPr/>
            </p:nvSpPr>
            <p:spPr>
              <a:xfrm>
                <a:off x="1888643" y="919172"/>
                <a:ext cx="2048455" cy="876111"/>
              </a:xfrm>
              <a:prstGeom prst="rect">
                <a:avLst/>
              </a:prstGeom>
              <a:ln>
                <a:solidFill>
                  <a:schemeClr val="accent1">
                    <a:shade val="50000"/>
                  </a:schemeClr>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sym typeface="Wingdings" panose="05000000000000000000" pitchFamily="2" charset="2"/>
                  </a:rPr>
                  <a:t>Bob  </a:t>
                </a:r>
                <a:r>
                  <a:rPr lang="en-US" sz="1200" dirty="0"/>
                  <a:t>Camera shop 0.9 BTC </a:t>
                </a:r>
              </a:p>
              <a:p>
                <a:r>
                  <a:rPr lang="en-US" sz="1200" dirty="0">
                    <a:sym typeface="Wingdings" panose="05000000000000000000" pitchFamily="2" charset="2"/>
                  </a:rPr>
                  <a:t>Bob  fruit shop </a:t>
                </a:r>
                <a:r>
                  <a:rPr lang="en-US" sz="1200" dirty="0"/>
                  <a:t>0.02 BTC </a:t>
                </a:r>
                <a:endParaRPr lang="en-US" sz="1200" dirty="0">
                  <a:sym typeface="Wingdings" panose="05000000000000000000" pitchFamily="2" charset="2"/>
                </a:endParaRPr>
              </a:p>
              <a:p>
                <a:r>
                  <a:rPr lang="en-US" sz="1200" dirty="0">
                    <a:sym typeface="Wingdings" panose="05000000000000000000" pitchFamily="2" charset="2"/>
                  </a:rPr>
                  <a:t>Bob Bob </a:t>
                </a:r>
                <a:r>
                  <a:rPr lang="en-US" sz="1200" dirty="0"/>
                  <a:t>0.06 BTC </a:t>
                </a:r>
              </a:p>
              <a:p>
                <a:endParaRPr lang="en-US" dirty="0"/>
              </a:p>
            </p:txBody>
          </p:sp>
          <p:cxnSp>
            <p:nvCxnSpPr>
              <p:cNvPr id="47" name="Straight Connector 46">
                <a:extLst>
                  <a:ext uri="{FF2B5EF4-FFF2-40B4-BE49-F238E27FC236}">
                    <a16:creationId xmlns:a16="http://schemas.microsoft.com/office/drawing/2014/main" id="{737114F0-7BB2-4540-B1AD-D8CA9E3DBCAC}"/>
                  </a:ext>
                </a:extLst>
              </p:cNvPr>
              <p:cNvCxnSpPr>
                <a:cxnSpLocks/>
              </p:cNvCxnSpPr>
              <p:nvPr/>
            </p:nvCxnSpPr>
            <p:spPr>
              <a:xfrm>
                <a:off x="3358648" y="3361572"/>
                <a:ext cx="1647692"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ED981A9-1A6D-4C97-80E9-6B3FB06D4402}"/>
                  </a:ext>
                </a:extLst>
              </p:cNvPr>
              <p:cNvCxnSpPr>
                <a:cxnSpLocks/>
              </p:cNvCxnSpPr>
              <p:nvPr/>
            </p:nvCxnSpPr>
            <p:spPr>
              <a:xfrm>
                <a:off x="3373888" y="3091062"/>
                <a:ext cx="1647692"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8CF134E-0DD6-4311-9671-12DDB38EF19D}"/>
                  </a:ext>
                </a:extLst>
              </p:cNvPr>
              <p:cNvCxnSpPr>
                <a:cxnSpLocks/>
              </p:cNvCxnSpPr>
              <p:nvPr/>
            </p:nvCxnSpPr>
            <p:spPr>
              <a:xfrm>
                <a:off x="3343408" y="2831982"/>
                <a:ext cx="1647692"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F4C6AA1-8730-4F40-9241-FA4A0BCC9F86}"/>
                  </a:ext>
                </a:extLst>
              </p:cNvPr>
              <p:cNvCxnSpPr>
                <a:cxnSpLocks/>
              </p:cNvCxnSpPr>
              <p:nvPr/>
            </p:nvCxnSpPr>
            <p:spPr>
              <a:xfrm flipH="1">
                <a:off x="5007314" y="434340"/>
                <a:ext cx="14266" cy="292377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70E0758-3F67-4835-931A-39614BEA1D98}"/>
                  </a:ext>
                </a:extLst>
              </p:cNvPr>
              <p:cNvCxnSpPr>
                <a:cxnSpLocks/>
              </p:cNvCxnSpPr>
              <p:nvPr/>
            </p:nvCxnSpPr>
            <p:spPr>
              <a:xfrm>
                <a:off x="1225703" y="1606595"/>
                <a:ext cx="662940" cy="0"/>
              </a:xfrm>
              <a:prstGeom prst="line">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1336903C-EDD8-474D-B285-7689D06ED54E}"/>
                  </a:ext>
                </a:extLst>
              </p:cNvPr>
              <p:cNvSpPr/>
              <p:nvPr/>
            </p:nvSpPr>
            <p:spPr>
              <a:xfrm>
                <a:off x="1693305" y="3386859"/>
                <a:ext cx="139306" cy="813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C6B954E6-D560-4068-BEE8-4A9F74D3D734}"/>
                  </a:ext>
                </a:extLst>
              </p:cNvPr>
              <p:cNvSpPr/>
              <p:nvPr/>
            </p:nvSpPr>
            <p:spPr>
              <a:xfrm>
                <a:off x="1685685" y="3150639"/>
                <a:ext cx="139306" cy="813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7691F4A-0283-4E34-B2E0-4EF79FED2291}"/>
                  </a:ext>
                </a:extLst>
              </p:cNvPr>
              <p:cNvSpPr/>
              <p:nvPr/>
            </p:nvSpPr>
            <p:spPr>
              <a:xfrm>
                <a:off x="1678065" y="2834409"/>
                <a:ext cx="139306" cy="8139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a:extLst>
                  <a:ext uri="{FF2B5EF4-FFF2-40B4-BE49-F238E27FC236}">
                    <a16:creationId xmlns:a16="http://schemas.microsoft.com/office/drawing/2014/main" id="{957EF2CD-4171-4B6A-ABCB-11591DDDD2F8}"/>
                  </a:ext>
                </a:extLst>
              </p:cNvPr>
              <p:cNvCxnSpPr>
                <a:cxnSpLocks/>
              </p:cNvCxnSpPr>
              <p:nvPr/>
            </p:nvCxnSpPr>
            <p:spPr>
              <a:xfrm>
                <a:off x="1203066" y="446922"/>
                <a:ext cx="3814704" cy="0"/>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A92B87A-A4AD-4BB3-8A6A-91F57FFF8B4E}"/>
                  </a:ext>
                </a:extLst>
              </p:cNvPr>
              <p:cNvCxnSpPr>
                <a:cxnSpLocks/>
              </p:cNvCxnSpPr>
              <p:nvPr/>
            </p:nvCxnSpPr>
            <p:spPr>
              <a:xfrm>
                <a:off x="1207770" y="461010"/>
                <a:ext cx="0" cy="1168418"/>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6F2A7BB-C2FF-484C-8418-B5B63A5BA534}"/>
                  </a:ext>
                </a:extLst>
              </p:cNvPr>
              <p:cNvCxnSpPr>
                <a:cxnSpLocks/>
              </p:cNvCxnSpPr>
              <p:nvPr/>
            </p:nvCxnSpPr>
            <p:spPr>
              <a:xfrm>
                <a:off x="1206653" y="1336085"/>
                <a:ext cx="662940" cy="0"/>
              </a:xfrm>
              <a:prstGeom prst="line">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5F74787-9D31-49D2-AE65-03AF0C4CFAAA}"/>
                  </a:ext>
                </a:extLst>
              </p:cNvPr>
              <p:cNvCxnSpPr>
                <a:cxnSpLocks/>
              </p:cNvCxnSpPr>
              <p:nvPr/>
            </p:nvCxnSpPr>
            <p:spPr>
              <a:xfrm>
                <a:off x="1210463" y="1042715"/>
                <a:ext cx="662940" cy="0"/>
              </a:xfrm>
              <a:prstGeom prst="line">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8" name="Group 97">
            <a:extLst>
              <a:ext uri="{FF2B5EF4-FFF2-40B4-BE49-F238E27FC236}">
                <a16:creationId xmlns:a16="http://schemas.microsoft.com/office/drawing/2014/main" id="{0050AA29-9799-4B6A-8BEE-B632A8925D8E}"/>
              </a:ext>
            </a:extLst>
          </p:cNvPr>
          <p:cNvGrpSpPr/>
          <p:nvPr/>
        </p:nvGrpSpPr>
        <p:grpSpPr>
          <a:xfrm>
            <a:off x="7844790" y="5204460"/>
            <a:ext cx="3984241" cy="923330"/>
            <a:chOff x="7844790" y="3569970"/>
            <a:chExt cx="3984241" cy="923330"/>
          </a:xfrm>
        </p:grpSpPr>
        <p:sp>
          <p:nvSpPr>
            <p:cNvPr id="89" name="TextBox 88">
              <a:extLst>
                <a:ext uri="{FF2B5EF4-FFF2-40B4-BE49-F238E27FC236}">
                  <a16:creationId xmlns:a16="http://schemas.microsoft.com/office/drawing/2014/main" id="{32913D13-56EC-4C9B-BF6E-86FCAB0001CC}"/>
                </a:ext>
              </a:extLst>
            </p:cNvPr>
            <p:cNvSpPr txBox="1"/>
            <p:nvPr/>
          </p:nvSpPr>
          <p:spPr>
            <a:xfrm>
              <a:off x="7844790" y="3569970"/>
              <a:ext cx="3984241" cy="923330"/>
            </a:xfrm>
            <a:prstGeom prst="rect">
              <a:avLst/>
            </a:prstGeom>
            <a:noFill/>
            <a:ln>
              <a:solidFill>
                <a:schemeClr val="accent6">
                  <a:lumMod val="50000"/>
                </a:schemeClr>
              </a:solidFill>
            </a:ln>
          </p:spPr>
          <p:txBody>
            <a:bodyPr wrap="square" rtlCol="0">
              <a:spAutoFit/>
            </a:bodyPr>
            <a:lstStyle/>
            <a:p>
              <a:r>
                <a:rPr lang="en-US" dirty="0"/>
                <a:t>Bob’s Wallet</a:t>
              </a:r>
            </a:p>
            <a:p>
              <a:endParaRPr lang="en-US" dirty="0"/>
            </a:p>
            <a:p>
              <a:r>
                <a:rPr lang="en-US" dirty="0"/>
                <a:t>0.1 + 0.1 + 0.06 = 0.26</a:t>
              </a:r>
            </a:p>
          </p:txBody>
        </p:sp>
        <p:cxnSp>
          <p:nvCxnSpPr>
            <p:cNvPr id="90" name="Straight Connector 89">
              <a:extLst>
                <a:ext uri="{FF2B5EF4-FFF2-40B4-BE49-F238E27FC236}">
                  <a16:creationId xmlns:a16="http://schemas.microsoft.com/office/drawing/2014/main" id="{27C51CD2-A299-4ABC-8FDA-76CCB7F2CD9F}"/>
                </a:ext>
              </a:extLst>
            </p:cNvPr>
            <p:cNvCxnSpPr>
              <a:cxnSpLocks/>
            </p:cNvCxnSpPr>
            <p:nvPr/>
          </p:nvCxnSpPr>
          <p:spPr>
            <a:xfrm flipV="1">
              <a:off x="7856220" y="3976631"/>
              <a:ext cx="397281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17644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does the wallet do??</a:t>
            </a:r>
          </a:p>
        </p:txBody>
      </p:sp>
      <p:sp>
        <p:nvSpPr>
          <p:cNvPr id="3" name="Content Placeholder 2"/>
          <p:cNvSpPr>
            <a:spLocks noGrp="1"/>
          </p:cNvSpPr>
          <p:nvPr>
            <p:ph idx="1"/>
          </p:nvPr>
        </p:nvSpPr>
        <p:spPr/>
        <p:txBody>
          <a:bodyPr>
            <a:normAutofit/>
          </a:bodyPr>
          <a:lstStyle/>
          <a:p>
            <a:endParaRPr lang="en-US" dirty="0"/>
          </a:p>
          <a:p>
            <a:pPr marL="285750" indent="-285750" algn="just"/>
            <a:r>
              <a:rPr lang="en-US" dirty="0">
                <a:solidFill>
                  <a:srgbClr val="00B0F0"/>
                </a:solidFill>
                <a:effectLst>
                  <a:outerShdw blurRad="38100" dist="38100" dir="2700000" algn="tl">
                    <a:srgbClr val="000000">
                      <a:alpha val="43137"/>
                    </a:srgbClr>
                  </a:outerShdw>
                </a:effectLst>
              </a:rPr>
              <a:t>The wallet do the analysis on the linked blocks to identify all of the transactions which contain a certain user as an output of a transaction</a:t>
            </a:r>
            <a:r>
              <a:rPr lang="en-US" dirty="0"/>
              <a:t>.</a:t>
            </a:r>
          </a:p>
          <a:p>
            <a:pPr marL="285750" indent="-285750" algn="just"/>
            <a:r>
              <a:rPr lang="en-US" dirty="0">
                <a:solidFill>
                  <a:srgbClr val="FF0000"/>
                </a:solidFill>
                <a:effectLst>
                  <a:outerShdw blurRad="38100" dist="38100" dir="2700000" algn="tl">
                    <a:srgbClr val="000000">
                      <a:alpha val="43137"/>
                    </a:srgbClr>
                  </a:outerShdw>
                </a:effectLst>
              </a:rPr>
              <a:t>Then the wallet will check which of these transactions are still unspent transactions outputs (UTXOs), add their values and this represents the user current balance</a:t>
            </a:r>
            <a:r>
              <a:rPr lang="en-US" dirty="0"/>
              <a:t>.</a:t>
            </a:r>
          </a:p>
          <a:p>
            <a:pPr marL="285750" indent="-285750" algn="just"/>
            <a:r>
              <a:rPr lang="en-US" dirty="0"/>
              <a:t>In reality this money is not stored physically somewhere as a Cryptocurrency, they don't exist on a paper. There's no coins as in banks.</a:t>
            </a:r>
            <a:endParaRPr lang="en-US" u="sng" dirty="0"/>
          </a:p>
          <a:p>
            <a:endParaRPr lang="en-US" dirty="0"/>
          </a:p>
        </p:txBody>
      </p:sp>
    </p:spTree>
    <p:extLst>
      <p:ext uri="{BB962C8B-B14F-4D97-AF65-F5344CB8AC3E}">
        <p14:creationId xmlns:p14="http://schemas.microsoft.com/office/powerpoint/2010/main" val="1052745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D37BD-CC59-44A5-841F-04A9CB5FFE5A}"/>
              </a:ext>
            </a:extLst>
          </p:cNvPr>
          <p:cNvSpPr>
            <a:spLocks noGrp="1"/>
          </p:cNvSpPr>
          <p:nvPr>
            <p:ph type="title"/>
          </p:nvPr>
        </p:nvSpPr>
        <p:spPr/>
        <p:txBody>
          <a:bodyPr/>
          <a:lstStyle/>
          <a:p>
            <a:r>
              <a:rPr lang="en-US" dirty="0"/>
              <a:t>Signature: Private &amp; Public Keys</a:t>
            </a:r>
          </a:p>
        </p:txBody>
      </p:sp>
      <p:sp>
        <p:nvSpPr>
          <p:cNvPr id="3" name="Content Placeholder 2">
            <a:extLst>
              <a:ext uri="{FF2B5EF4-FFF2-40B4-BE49-F238E27FC236}">
                <a16:creationId xmlns:a16="http://schemas.microsoft.com/office/drawing/2014/main" id="{4759F7F2-71D8-455D-A00F-78BA612E8F7A}"/>
              </a:ext>
            </a:extLst>
          </p:cNvPr>
          <p:cNvSpPr>
            <a:spLocks noGrp="1"/>
          </p:cNvSpPr>
          <p:nvPr>
            <p:ph idx="1"/>
          </p:nvPr>
        </p:nvSpPr>
        <p:spPr/>
        <p:txBody>
          <a:bodyPr>
            <a:normAutofit lnSpcReduction="10000"/>
          </a:bodyPr>
          <a:lstStyle/>
          <a:p>
            <a:r>
              <a:rPr lang="en-US" dirty="0"/>
              <a:t>How blockchain ensures the privacy of the users? </a:t>
            </a:r>
          </a:p>
          <a:p>
            <a:r>
              <a:rPr lang="en-US" dirty="0"/>
              <a:t>In transactions, anyone can know who send money to whom, and how much.</a:t>
            </a:r>
          </a:p>
          <a:p>
            <a:r>
              <a:rPr lang="en-US" dirty="0"/>
              <a:t>Every user that uses cryptocurrency, he\she is assigned a private key.</a:t>
            </a:r>
          </a:p>
          <a:p>
            <a:r>
              <a:rPr lang="en-US" dirty="0">
                <a:solidFill>
                  <a:srgbClr val="FF0000"/>
                </a:solidFill>
                <a:effectLst>
                  <a:outerShdw blurRad="38100" dist="38100" dir="2700000" algn="tl">
                    <a:srgbClr val="000000">
                      <a:alpha val="43137"/>
                    </a:srgbClr>
                  </a:outerShdw>
                </a:effectLst>
              </a:rPr>
              <a:t>A private key represents the unique identifier of the user and it is not shared with anyone</a:t>
            </a:r>
            <a:r>
              <a:rPr lang="en-US" dirty="0"/>
              <a:t> (like the password used in a bank account).</a:t>
            </a:r>
          </a:p>
          <a:p>
            <a:r>
              <a:rPr lang="en-US" dirty="0"/>
              <a:t> Then </a:t>
            </a:r>
            <a:r>
              <a:rPr lang="en-US" b="1" dirty="0">
                <a:solidFill>
                  <a:srgbClr val="00B0F0"/>
                </a:solidFill>
                <a:effectLst>
                  <a:outerShdw blurRad="38100" dist="38100" dir="2700000" algn="tl">
                    <a:srgbClr val="000000">
                      <a:alpha val="43137"/>
                    </a:srgbClr>
                  </a:outerShdw>
                </a:effectLst>
              </a:rPr>
              <a:t>from the private key the user can generate a public key which can be shared with others.</a:t>
            </a:r>
          </a:p>
          <a:p>
            <a:r>
              <a:rPr lang="en-US" b="1" dirty="0">
                <a:solidFill>
                  <a:srgbClr val="FF0000"/>
                </a:solidFill>
                <a:effectLst>
                  <a:outerShdw blurRad="38100" dist="38100" dir="2700000" algn="tl">
                    <a:srgbClr val="000000">
                      <a:alpha val="43137"/>
                    </a:srgbClr>
                  </a:outerShdw>
                </a:effectLst>
              </a:rPr>
              <a:t>The user shares his public with other users so that the user can send and receive money</a:t>
            </a:r>
            <a:r>
              <a:rPr lang="en-US" dirty="0"/>
              <a:t>.</a:t>
            </a:r>
          </a:p>
          <a:p>
            <a:endParaRPr lang="en-US" dirty="0"/>
          </a:p>
          <a:p>
            <a:endParaRPr lang="en-US" dirty="0"/>
          </a:p>
        </p:txBody>
      </p:sp>
    </p:spTree>
    <p:extLst>
      <p:ext uri="{BB962C8B-B14F-4D97-AF65-F5344CB8AC3E}">
        <p14:creationId xmlns:p14="http://schemas.microsoft.com/office/powerpoint/2010/main" val="1028465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DE4B32-80F0-4715-A666-083BED1EFE65}"/>
              </a:ext>
            </a:extLst>
          </p:cNvPr>
          <p:cNvSpPr>
            <a:spLocks noGrp="1"/>
          </p:cNvSpPr>
          <p:nvPr>
            <p:ph idx="1"/>
          </p:nvPr>
        </p:nvSpPr>
        <p:spPr/>
        <p:txBody>
          <a:bodyPr>
            <a:normAutofit fontScale="92500" lnSpcReduction="10000"/>
          </a:bodyPr>
          <a:lstStyle/>
          <a:p>
            <a:r>
              <a:rPr lang="en-US" dirty="0"/>
              <a:t>If a user want to send a cryptocurrency (transaction) to another user, then he will </a:t>
            </a:r>
            <a:r>
              <a:rPr lang="en-US" b="1" dirty="0">
                <a:solidFill>
                  <a:srgbClr val="FF0000"/>
                </a:solidFill>
                <a:effectLst>
                  <a:outerShdw blurRad="38100" dist="38100" dir="2700000" algn="tl">
                    <a:srgbClr val="000000">
                      <a:alpha val="43137"/>
                    </a:srgbClr>
                  </a:outerShdw>
                </a:effectLst>
              </a:rPr>
              <a:t>use his private key and the transaction to create a signature for the transaction, then the signature will be attached to the transaction.</a:t>
            </a:r>
          </a:p>
          <a:p>
            <a:endParaRPr lang="en-US" dirty="0"/>
          </a:p>
          <a:p>
            <a:r>
              <a:rPr lang="en-US" dirty="0"/>
              <a:t>Since no one knows the private key except the owner of the transaction, then </a:t>
            </a:r>
            <a:r>
              <a:rPr lang="en-US" b="1" dirty="0">
                <a:solidFill>
                  <a:srgbClr val="00B0F0"/>
                </a:solidFill>
                <a:effectLst>
                  <a:outerShdw blurRad="38100" dist="38100" dir="2700000" algn="tl">
                    <a:srgbClr val="000000">
                      <a:alpha val="43137"/>
                    </a:srgbClr>
                  </a:outerShdw>
                </a:effectLst>
              </a:rPr>
              <a:t>no one can change the transaction and yet generate the original signature.</a:t>
            </a:r>
          </a:p>
          <a:p>
            <a:endParaRPr lang="en-US" dirty="0"/>
          </a:p>
          <a:p>
            <a:r>
              <a:rPr lang="en-US" dirty="0"/>
              <a:t>On the other side, </a:t>
            </a:r>
            <a:r>
              <a:rPr lang="en-US" b="1" dirty="0">
                <a:solidFill>
                  <a:srgbClr val="FF0000"/>
                </a:solidFill>
                <a:effectLst>
                  <a:outerShdw blurRad="38100" dist="38100" dir="2700000" algn="tl">
                    <a:srgbClr val="000000">
                      <a:alpha val="43137"/>
                    </a:srgbClr>
                  </a:outerShdw>
                </a:effectLst>
              </a:rPr>
              <a:t>when the receiver receives the transaction and the signature attached to it, the receiver will validate this combination to make sure that this is a valid transaction generated by your private key.</a:t>
            </a:r>
          </a:p>
        </p:txBody>
      </p:sp>
    </p:spTree>
    <p:extLst>
      <p:ext uri="{BB962C8B-B14F-4D97-AF65-F5344CB8AC3E}">
        <p14:creationId xmlns:p14="http://schemas.microsoft.com/office/powerpoint/2010/main" val="252693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To do so, the receiver will use </a:t>
            </a:r>
            <a:r>
              <a:rPr lang="en-US" dirty="0">
                <a:solidFill>
                  <a:srgbClr val="FF0000"/>
                </a:solidFill>
              </a:rPr>
              <a:t>a verification function that takes three inputs: </a:t>
            </a:r>
          </a:p>
          <a:p>
            <a:pPr marL="457200" lvl="1" indent="0">
              <a:buNone/>
            </a:pPr>
            <a:r>
              <a:rPr lang="en-US" dirty="0">
                <a:solidFill>
                  <a:srgbClr val="00B0F0"/>
                </a:solidFill>
              </a:rPr>
              <a:t>1) the transaction </a:t>
            </a:r>
          </a:p>
          <a:p>
            <a:pPr marL="457200" lvl="1" indent="0">
              <a:buNone/>
            </a:pPr>
            <a:r>
              <a:rPr lang="en-US" dirty="0">
                <a:solidFill>
                  <a:srgbClr val="00B0F0"/>
                </a:solidFill>
              </a:rPr>
              <a:t>2) the signature </a:t>
            </a:r>
          </a:p>
          <a:p>
            <a:pPr marL="457200" lvl="1" indent="0">
              <a:buNone/>
            </a:pPr>
            <a:r>
              <a:rPr lang="en-US" dirty="0">
                <a:solidFill>
                  <a:srgbClr val="00B0F0"/>
                </a:solidFill>
              </a:rPr>
              <a:t>3) the senders public key.</a:t>
            </a:r>
          </a:p>
          <a:p>
            <a:r>
              <a:rPr lang="en-US" dirty="0"/>
              <a:t>The verification function will result in YES if the transaction was signed using a private key that was also used to generate the public key, otherwise the output will be NO; which means the transaction or the signature or both were tampered with.</a:t>
            </a:r>
          </a:p>
          <a:p>
            <a:r>
              <a:rPr lang="en-US" dirty="0"/>
              <a:t>Even though the public key was generated from the private key, </a:t>
            </a:r>
            <a:r>
              <a:rPr lang="en-US" b="1" dirty="0">
                <a:solidFill>
                  <a:srgbClr val="FF0000"/>
                </a:solidFill>
                <a:effectLst>
                  <a:outerShdw blurRad="38100" dist="38100" dir="2700000" algn="tl">
                    <a:srgbClr val="000000">
                      <a:alpha val="43137"/>
                    </a:srgbClr>
                  </a:outerShdw>
                </a:effectLst>
              </a:rPr>
              <a:t>no one can reverse the public key to extract the private key</a:t>
            </a:r>
            <a:r>
              <a:rPr lang="en-US" dirty="0"/>
              <a:t>.  </a:t>
            </a:r>
          </a:p>
          <a:p>
            <a:endParaRPr lang="en-US" dirty="0"/>
          </a:p>
        </p:txBody>
      </p:sp>
    </p:spTree>
    <p:extLst>
      <p:ext uri="{BB962C8B-B14F-4D97-AF65-F5344CB8AC3E}">
        <p14:creationId xmlns:p14="http://schemas.microsoft.com/office/powerpoint/2010/main" val="1790573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9C36750F-F0E0-4C1A-84DB-30F8FD5B91CE}"/>
              </a:ext>
            </a:extLst>
          </p:cNvPr>
          <p:cNvGrpSpPr/>
          <p:nvPr/>
        </p:nvGrpSpPr>
        <p:grpSpPr>
          <a:xfrm>
            <a:off x="745028" y="1554422"/>
            <a:ext cx="10475594" cy="3357799"/>
            <a:chOff x="80010" y="2588895"/>
            <a:chExt cx="10475594" cy="3357799"/>
          </a:xfrm>
        </p:grpSpPr>
        <p:sp>
          <p:nvSpPr>
            <p:cNvPr id="6" name="Rectangle: Rounded Corners 5">
              <a:extLst>
                <a:ext uri="{FF2B5EF4-FFF2-40B4-BE49-F238E27FC236}">
                  <a16:creationId xmlns:a16="http://schemas.microsoft.com/office/drawing/2014/main" id="{7E5BC055-F0B0-4EE9-BC6F-EA420C942746}"/>
                </a:ext>
              </a:extLst>
            </p:cNvPr>
            <p:cNvSpPr/>
            <p:nvPr/>
          </p:nvSpPr>
          <p:spPr>
            <a:xfrm>
              <a:off x="80010" y="4943474"/>
              <a:ext cx="2217420" cy="43434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Signature</a:t>
              </a:r>
            </a:p>
          </p:txBody>
        </p:sp>
        <p:grpSp>
          <p:nvGrpSpPr>
            <p:cNvPr id="42" name="Group 41">
              <a:extLst>
                <a:ext uri="{FF2B5EF4-FFF2-40B4-BE49-F238E27FC236}">
                  <a16:creationId xmlns:a16="http://schemas.microsoft.com/office/drawing/2014/main" id="{7AD110CE-B2D2-470D-99BC-1CF94F45C4DC}"/>
                </a:ext>
              </a:extLst>
            </p:cNvPr>
            <p:cNvGrpSpPr/>
            <p:nvPr/>
          </p:nvGrpSpPr>
          <p:grpSpPr>
            <a:xfrm>
              <a:off x="708660" y="2588895"/>
              <a:ext cx="9846944" cy="3357799"/>
              <a:chOff x="708660" y="2588895"/>
              <a:chExt cx="9846944" cy="3357799"/>
            </a:xfrm>
          </p:grpSpPr>
          <p:sp>
            <p:nvSpPr>
              <p:cNvPr id="4" name="Oval 3">
                <a:extLst>
                  <a:ext uri="{FF2B5EF4-FFF2-40B4-BE49-F238E27FC236}">
                    <a16:creationId xmlns:a16="http://schemas.microsoft.com/office/drawing/2014/main" id="{9FA32C13-8C64-459F-9EF1-CCCD472619D8}"/>
                  </a:ext>
                </a:extLst>
              </p:cNvPr>
              <p:cNvSpPr/>
              <p:nvPr/>
            </p:nvSpPr>
            <p:spPr>
              <a:xfrm>
                <a:off x="2720340" y="2588895"/>
                <a:ext cx="2446020" cy="857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Private Key</a:t>
                </a:r>
              </a:p>
            </p:txBody>
          </p:sp>
          <p:sp>
            <p:nvSpPr>
              <p:cNvPr id="5" name="Rectangle 4">
                <a:extLst>
                  <a:ext uri="{FF2B5EF4-FFF2-40B4-BE49-F238E27FC236}">
                    <a16:creationId xmlns:a16="http://schemas.microsoft.com/office/drawing/2014/main" id="{26922E29-AE8C-4995-B65C-AA49D4DB88F4}"/>
                  </a:ext>
                </a:extLst>
              </p:cNvPr>
              <p:cNvSpPr/>
              <p:nvPr/>
            </p:nvSpPr>
            <p:spPr>
              <a:xfrm>
                <a:off x="2497455" y="3980496"/>
                <a:ext cx="2308860" cy="8572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Transaction</a:t>
                </a:r>
              </a:p>
            </p:txBody>
          </p:sp>
          <p:sp>
            <p:nvSpPr>
              <p:cNvPr id="7" name="Diamond 6">
                <a:extLst>
                  <a:ext uri="{FF2B5EF4-FFF2-40B4-BE49-F238E27FC236}">
                    <a16:creationId xmlns:a16="http://schemas.microsoft.com/office/drawing/2014/main" id="{FD567188-BE3F-4B96-91FD-171C81215D1D}"/>
                  </a:ext>
                </a:extLst>
              </p:cNvPr>
              <p:cNvSpPr/>
              <p:nvPr/>
            </p:nvSpPr>
            <p:spPr>
              <a:xfrm>
                <a:off x="6115049" y="3980495"/>
                <a:ext cx="3028950" cy="1397317"/>
              </a:xfrm>
              <a:prstGeom prst="diamond">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Verification Function</a:t>
                </a:r>
              </a:p>
            </p:txBody>
          </p:sp>
          <p:sp>
            <p:nvSpPr>
              <p:cNvPr id="8" name="Oval 7">
                <a:extLst>
                  <a:ext uri="{FF2B5EF4-FFF2-40B4-BE49-F238E27FC236}">
                    <a16:creationId xmlns:a16="http://schemas.microsoft.com/office/drawing/2014/main" id="{49C517F0-D8CF-483F-A737-C87DB7647846}"/>
                  </a:ext>
                </a:extLst>
              </p:cNvPr>
              <p:cNvSpPr/>
              <p:nvPr/>
            </p:nvSpPr>
            <p:spPr>
              <a:xfrm>
                <a:off x="6497955" y="2588895"/>
                <a:ext cx="2446020" cy="85725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Public Key</a:t>
                </a:r>
              </a:p>
            </p:txBody>
          </p:sp>
          <p:cxnSp>
            <p:nvCxnSpPr>
              <p:cNvPr id="10" name="Connector: Elbow 9">
                <a:extLst>
                  <a:ext uri="{FF2B5EF4-FFF2-40B4-BE49-F238E27FC236}">
                    <a16:creationId xmlns:a16="http://schemas.microsoft.com/office/drawing/2014/main" id="{2406956F-9AD5-438B-9A1F-14CD204573CD}"/>
                  </a:ext>
                </a:extLst>
              </p:cNvPr>
              <p:cNvCxnSpPr>
                <a:cxnSpLocks/>
              </p:cNvCxnSpPr>
              <p:nvPr/>
            </p:nvCxnSpPr>
            <p:spPr>
              <a:xfrm rot="10800000" flipV="1">
                <a:off x="708660" y="3017519"/>
                <a:ext cx="2011680" cy="1925955"/>
              </a:xfrm>
              <a:prstGeom prst="bentConnector3">
                <a:avLst>
                  <a:gd name="adj1" fmla="val 10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8FC4114-EF46-4E7F-884B-5A716CAD1E41}"/>
                  </a:ext>
                </a:extLst>
              </p:cNvPr>
              <p:cNvCxnSpPr>
                <a:cxnSpLocks/>
              </p:cNvCxnSpPr>
              <p:nvPr/>
            </p:nvCxnSpPr>
            <p:spPr>
              <a:xfrm rot="10800000" flipV="1">
                <a:off x="1188721" y="4126230"/>
                <a:ext cx="1308734" cy="817244"/>
              </a:xfrm>
              <a:prstGeom prst="bentConnector3">
                <a:avLst>
                  <a:gd name="adj1" fmla="val 9978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DF45E0D-10B8-4721-BBCD-FF7E3E9920E7}"/>
                  </a:ext>
                </a:extLst>
              </p:cNvPr>
              <p:cNvCxnSpPr>
                <a:stCxn id="4" idx="6"/>
                <a:endCxn id="8" idx="2"/>
              </p:cNvCxnSpPr>
              <p:nvPr/>
            </p:nvCxnSpPr>
            <p:spPr>
              <a:xfrm>
                <a:off x="5166360" y="3017520"/>
                <a:ext cx="133159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96DCC41-2B12-47F8-BDA0-95132EEEE483}"/>
                  </a:ext>
                </a:extLst>
              </p:cNvPr>
              <p:cNvCxnSpPr>
                <a:cxnSpLocks/>
              </p:cNvCxnSpPr>
              <p:nvPr/>
            </p:nvCxnSpPr>
            <p:spPr>
              <a:xfrm>
                <a:off x="7644764" y="3443286"/>
                <a:ext cx="0" cy="5372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182EF6C-F500-4B4E-855D-7A89AA8E764B}"/>
                  </a:ext>
                </a:extLst>
              </p:cNvPr>
              <p:cNvCxnSpPr/>
              <p:nvPr/>
            </p:nvCxnSpPr>
            <p:spPr>
              <a:xfrm>
                <a:off x="4783454" y="4637721"/>
                <a:ext cx="133159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059D6EB-8352-45B8-ADAC-1694043BE0BC}"/>
                  </a:ext>
                </a:extLst>
              </p:cNvPr>
              <p:cNvCxnSpPr>
                <a:cxnSpLocks/>
              </p:cNvCxnSpPr>
              <p:nvPr/>
            </p:nvCxnSpPr>
            <p:spPr>
              <a:xfrm>
                <a:off x="2308860" y="5306376"/>
                <a:ext cx="5309234" cy="828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2CF16B65-5358-4070-8420-191C63A6C6A7}"/>
                  </a:ext>
                </a:extLst>
              </p:cNvPr>
              <p:cNvCxnSpPr>
                <a:cxnSpLocks/>
              </p:cNvCxnSpPr>
              <p:nvPr/>
            </p:nvCxnSpPr>
            <p:spPr>
              <a:xfrm rot="5400000" flipH="1" flipV="1">
                <a:off x="8920043" y="3667242"/>
                <a:ext cx="1225150" cy="777239"/>
              </a:xfrm>
              <a:prstGeom prst="bentConnector3">
                <a:avLst>
                  <a:gd name="adj1" fmla="val 100379"/>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88541794-2945-4E10-9B52-991CD4FBCAF2}"/>
                  </a:ext>
                </a:extLst>
              </p:cNvPr>
              <p:cNvCxnSpPr>
                <a:cxnSpLocks/>
              </p:cNvCxnSpPr>
              <p:nvPr/>
            </p:nvCxnSpPr>
            <p:spPr>
              <a:xfrm rot="16200000" flipH="1">
                <a:off x="8997791" y="4825361"/>
                <a:ext cx="1119186" cy="826770"/>
              </a:xfrm>
              <a:prstGeom prst="bentConnector3">
                <a:avLst>
                  <a:gd name="adj1" fmla="val 96979"/>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187C6AC-E03C-4545-92EC-E78DD0543410}"/>
                  </a:ext>
                </a:extLst>
              </p:cNvPr>
              <p:cNvSpPr txBox="1"/>
              <p:nvPr/>
            </p:nvSpPr>
            <p:spPr>
              <a:xfrm>
                <a:off x="9921238" y="3253262"/>
                <a:ext cx="561976" cy="369332"/>
              </a:xfrm>
              <a:prstGeom prst="rect">
                <a:avLst/>
              </a:prstGeom>
              <a:noFill/>
            </p:spPr>
            <p:txBody>
              <a:bodyPr wrap="square" rtlCol="0">
                <a:spAutoFit/>
              </a:bodyPr>
              <a:lstStyle/>
              <a:p>
                <a:r>
                  <a:rPr lang="en-US" dirty="0"/>
                  <a:t>YES</a:t>
                </a:r>
              </a:p>
            </p:txBody>
          </p:sp>
          <p:sp>
            <p:nvSpPr>
              <p:cNvPr id="41" name="TextBox 40">
                <a:extLst>
                  <a:ext uri="{FF2B5EF4-FFF2-40B4-BE49-F238E27FC236}">
                    <a16:creationId xmlns:a16="http://schemas.microsoft.com/office/drawing/2014/main" id="{8CEC1988-9747-4819-A4F7-3AC984B5EB52}"/>
                  </a:ext>
                </a:extLst>
              </p:cNvPr>
              <p:cNvSpPr txBox="1"/>
              <p:nvPr/>
            </p:nvSpPr>
            <p:spPr>
              <a:xfrm>
                <a:off x="9993628" y="5577362"/>
                <a:ext cx="561976" cy="369332"/>
              </a:xfrm>
              <a:prstGeom prst="rect">
                <a:avLst/>
              </a:prstGeom>
              <a:noFill/>
            </p:spPr>
            <p:txBody>
              <a:bodyPr wrap="square" rtlCol="0">
                <a:spAutoFit/>
              </a:bodyPr>
              <a:lstStyle/>
              <a:p>
                <a:r>
                  <a:rPr lang="en-US" dirty="0"/>
                  <a:t>NO</a:t>
                </a:r>
              </a:p>
            </p:txBody>
          </p:sp>
        </p:grpSp>
      </p:grpSp>
    </p:spTree>
    <p:extLst>
      <p:ext uri="{BB962C8B-B14F-4D97-AF65-F5344CB8AC3E}">
        <p14:creationId xmlns:p14="http://schemas.microsoft.com/office/powerpoint/2010/main" val="57724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C3930-EBB4-4314-A266-DE8F5D066C9E}"/>
              </a:ext>
            </a:extLst>
          </p:cNvPr>
          <p:cNvSpPr>
            <a:spLocks noGrp="1"/>
          </p:cNvSpPr>
          <p:nvPr>
            <p:ph type="title"/>
          </p:nvPr>
        </p:nvSpPr>
        <p:spPr/>
        <p:txBody>
          <a:bodyPr>
            <a:noAutofit/>
          </a:bodyPr>
          <a:lstStyle/>
          <a:p>
            <a:r>
              <a:rPr lang="en-US" sz="3600" dirty="0"/>
              <a:t>Transactions and UTXOs (Unspent Transaction Outputs)</a:t>
            </a:r>
            <a:br>
              <a:rPr lang="en-US" sz="3600" dirty="0"/>
            </a:br>
            <a:endParaRPr lang="en-US" sz="3600" dirty="0"/>
          </a:p>
        </p:txBody>
      </p:sp>
      <p:sp>
        <p:nvSpPr>
          <p:cNvPr id="3" name="Content Placeholder 2">
            <a:extLst>
              <a:ext uri="{FF2B5EF4-FFF2-40B4-BE49-F238E27FC236}">
                <a16:creationId xmlns:a16="http://schemas.microsoft.com/office/drawing/2014/main" id="{F9D3D4A1-88A1-4B80-A312-1B0116370871}"/>
              </a:ext>
            </a:extLst>
          </p:cNvPr>
          <p:cNvSpPr>
            <a:spLocks noGrp="1"/>
          </p:cNvSpPr>
          <p:nvPr>
            <p:ph idx="1"/>
          </p:nvPr>
        </p:nvSpPr>
        <p:spPr/>
        <p:txBody>
          <a:bodyPr>
            <a:normAutofit fontScale="92500" lnSpcReduction="10000"/>
          </a:bodyPr>
          <a:lstStyle/>
          <a:p>
            <a:pPr marL="0" indent="0">
              <a:buNone/>
            </a:pPr>
            <a:r>
              <a:rPr lang="en-US" dirty="0"/>
              <a:t>John </a:t>
            </a:r>
            <a:r>
              <a:rPr lang="en-US" dirty="0">
                <a:sym typeface="Wingdings" panose="05000000000000000000" pitchFamily="2" charset="2"/>
              </a:rPr>
              <a:t>  Bob 0.1 BTC</a:t>
            </a:r>
          </a:p>
          <a:p>
            <a:pPr marL="0" indent="0">
              <a:buNone/>
            </a:pPr>
            <a:r>
              <a:rPr lang="en-US" dirty="0">
                <a:sym typeface="Wingdings" panose="05000000000000000000" pitchFamily="2" charset="2"/>
              </a:rPr>
              <a:t>Susan</a:t>
            </a:r>
            <a:r>
              <a:rPr lang="en-US" dirty="0"/>
              <a:t> </a:t>
            </a:r>
            <a:r>
              <a:rPr lang="en-US" dirty="0">
                <a:sym typeface="Wingdings" panose="05000000000000000000" pitchFamily="2" charset="2"/>
              </a:rPr>
              <a:t>  Bob 0.3 BTC</a:t>
            </a:r>
          </a:p>
          <a:p>
            <a:pPr marL="0" indent="0">
              <a:buNone/>
            </a:pPr>
            <a:r>
              <a:rPr lang="en-US" dirty="0">
                <a:sym typeface="Wingdings" panose="05000000000000000000" pitchFamily="2" charset="2"/>
              </a:rPr>
              <a:t>Mark  Bob 0.6 BTC</a:t>
            </a:r>
          </a:p>
          <a:p>
            <a:pPr marL="0" indent="0">
              <a:buNone/>
            </a:pPr>
            <a:r>
              <a:rPr lang="en-US" dirty="0"/>
              <a:t>Peter </a:t>
            </a:r>
            <a:r>
              <a:rPr lang="en-US" dirty="0">
                <a:sym typeface="Wingdings" panose="05000000000000000000" pitchFamily="2" charset="2"/>
              </a:rPr>
              <a:t>  Bob 0.7 BTC</a:t>
            </a:r>
          </a:p>
          <a:p>
            <a:endParaRPr lang="en-US" dirty="0"/>
          </a:p>
          <a:p>
            <a:endParaRPr lang="en-US" dirty="0"/>
          </a:p>
          <a:p>
            <a:r>
              <a:rPr lang="en-US" dirty="0">
                <a:solidFill>
                  <a:srgbClr val="FF0000"/>
                </a:solidFill>
                <a:effectLst>
                  <a:outerShdw blurRad="38100" dist="38100" dir="2700000" algn="tl">
                    <a:srgbClr val="000000">
                      <a:alpha val="43137"/>
                    </a:srgbClr>
                  </a:outerShdw>
                </a:effectLst>
              </a:rPr>
              <a:t>UTXOs stands for Unspent Transaction Outputs</a:t>
            </a:r>
            <a:r>
              <a:rPr lang="en-US" dirty="0"/>
              <a:t>, they are different than what happen in the world of banking.</a:t>
            </a:r>
          </a:p>
          <a:p>
            <a:r>
              <a:rPr lang="en-US" dirty="0"/>
              <a:t>In a banking system once you set a transaction then the transaction is done and the transaction is recorded somewhere.</a:t>
            </a:r>
          </a:p>
          <a:p>
            <a:pPr marL="0" indent="0">
              <a:buNone/>
            </a:pPr>
            <a:endParaRPr lang="en-US" dirty="0">
              <a:sym typeface="Wingdings" panose="05000000000000000000" pitchFamily="2" charset="2"/>
            </a:endParaRPr>
          </a:p>
          <a:p>
            <a:endParaRPr lang="en-US" dirty="0"/>
          </a:p>
        </p:txBody>
      </p:sp>
      <p:sp>
        <p:nvSpPr>
          <p:cNvPr id="4" name="Right Brace 3">
            <a:extLst>
              <a:ext uri="{FF2B5EF4-FFF2-40B4-BE49-F238E27FC236}">
                <a16:creationId xmlns:a16="http://schemas.microsoft.com/office/drawing/2014/main" id="{4E866BB9-6235-4BB8-BF96-CE694C90072D}"/>
              </a:ext>
            </a:extLst>
          </p:cNvPr>
          <p:cNvSpPr/>
          <p:nvPr/>
        </p:nvSpPr>
        <p:spPr>
          <a:xfrm>
            <a:off x="3822406" y="1825625"/>
            <a:ext cx="627321" cy="15982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F8E24820-5259-43C1-9694-85D731BD3E1E}"/>
              </a:ext>
            </a:extLst>
          </p:cNvPr>
          <p:cNvSpPr txBox="1"/>
          <p:nvPr/>
        </p:nvSpPr>
        <p:spPr>
          <a:xfrm>
            <a:off x="4449727" y="2440106"/>
            <a:ext cx="839973" cy="369332"/>
          </a:xfrm>
          <a:prstGeom prst="rect">
            <a:avLst/>
          </a:prstGeom>
          <a:noFill/>
        </p:spPr>
        <p:txBody>
          <a:bodyPr wrap="square" rtlCol="0">
            <a:spAutoFit/>
          </a:bodyPr>
          <a:lstStyle/>
          <a:p>
            <a:r>
              <a:rPr lang="en-US" dirty="0"/>
              <a:t>UTXOs</a:t>
            </a:r>
          </a:p>
        </p:txBody>
      </p:sp>
    </p:spTree>
    <p:extLst>
      <p:ext uri="{BB962C8B-B14F-4D97-AF65-F5344CB8AC3E}">
        <p14:creationId xmlns:p14="http://schemas.microsoft.com/office/powerpoint/2010/main" val="697258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ADE0E96-68FF-4BC0-9FFE-E0C12A169CC4}"/>
              </a:ext>
            </a:extLst>
          </p:cNvPr>
          <p:cNvSpPr txBox="1">
            <a:spLocks/>
          </p:cNvSpPr>
          <p:nvPr/>
        </p:nvSpPr>
        <p:spPr>
          <a:xfrm>
            <a:off x="838200" y="179705"/>
            <a:ext cx="10515600" cy="504807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When the user sends his transaction to the </a:t>
            </a:r>
            <a:r>
              <a:rPr lang="en-US" dirty="0" err="1"/>
              <a:t>mempool</a:t>
            </a:r>
            <a:r>
              <a:rPr lang="en-US" dirty="0"/>
              <a:t> in order to selected by miners, and then added to the </a:t>
            </a:r>
            <a:r>
              <a:rPr lang="en-US" dirty="0" err="1"/>
              <a:t>blockchain</a:t>
            </a:r>
            <a:r>
              <a:rPr lang="en-US" dirty="0"/>
              <a:t>, </a:t>
            </a:r>
            <a:r>
              <a:rPr lang="en-US" b="1" dirty="0">
                <a:solidFill>
                  <a:srgbClr val="FF0000"/>
                </a:solidFill>
                <a:effectLst>
                  <a:outerShdw blurRad="38100" dist="38100" dir="2700000" algn="tl">
                    <a:srgbClr val="000000">
                      <a:alpha val="43137"/>
                    </a:srgbClr>
                  </a:outerShdw>
                </a:effectLst>
              </a:rPr>
              <a:t>the user must attach the signature and his public key along with the transaction</a:t>
            </a:r>
            <a:r>
              <a:rPr lang="en-US" dirty="0">
                <a:solidFill>
                  <a:srgbClr val="FF0000"/>
                </a:solidFill>
              </a:rPr>
              <a:t>, and this allows the miners and other nodes in the network to verify that indeed the transaction was initiated by the person who holds the private key.</a:t>
            </a:r>
          </a:p>
          <a:p>
            <a:endParaRPr lang="en-US" dirty="0"/>
          </a:p>
        </p:txBody>
      </p:sp>
    </p:spTree>
    <p:extLst>
      <p:ext uri="{BB962C8B-B14F-4D97-AF65-F5344CB8AC3E}">
        <p14:creationId xmlns:p14="http://schemas.microsoft.com/office/powerpoint/2010/main" val="3760206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5583-94FE-47BF-A97D-84E09E6FCBDF}"/>
              </a:ext>
            </a:extLst>
          </p:cNvPr>
          <p:cNvSpPr>
            <a:spLocks noGrp="1"/>
          </p:cNvSpPr>
          <p:nvPr>
            <p:ph type="title"/>
          </p:nvPr>
        </p:nvSpPr>
        <p:spPr/>
        <p:txBody>
          <a:bodyPr/>
          <a:lstStyle/>
          <a:p>
            <a:r>
              <a:rPr lang="en-US" dirty="0"/>
              <a:t>Signatures and Keys Demo</a:t>
            </a:r>
          </a:p>
        </p:txBody>
      </p:sp>
      <p:sp>
        <p:nvSpPr>
          <p:cNvPr id="3" name="Content Placeholder 2">
            <a:extLst>
              <a:ext uri="{FF2B5EF4-FFF2-40B4-BE49-F238E27FC236}">
                <a16:creationId xmlns:a16="http://schemas.microsoft.com/office/drawing/2014/main" id="{1D50F127-0350-4094-BE16-A083532CA04D}"/>
              </a:ext>
            </a:extLst>
          </p:cNvPr>
          <p:cNvSpPr>
            <a:spLocks noGrp="1"/>
          </p:cNvSpPr>
          <p:nvPr>
            <p:ph idx="1"/>
          </p:nvPr>
        </p:nvSpPr>
        <p:spPr/>
        <p:txBody>
          <a:bodyPr/>
          <a:lstStyle/>
          <a:p>
            <a:pPr marL="0" indent="0">
              <a:buNone/>
            </a:pPr>
            <a:r>
              <a:rPr lang="en-US" dirty="0">
                <a:hlinkClick r:id="rId2"/>
              </a:rPr>
              <a:t>https://tools.superdatascience.com/blockchain/public-private-keys/keys</a:t>
            </a:r>
            <a:endParaRPr lang="en-US" dirty="0"/>
          </a:p>
          <a:p>
            <a:pPr marL="0" indent="0">
              <a:buNone/>
            </a:pPr>
            <a:endParaRPr lang="en-US" dirty="0"/>
          </a:p>
        </p:txBody>
      </p:sp>
      <p:pic>
        <p:nvPicPr>
          <p:cNvPr id="4" name="Picture 3">
            <a:extLst>
              <a:ext uri="{FF2B5EF4-FFF2-40B4-BE49-F238E27FC236}">
                <a16:creationId xmlns:a16="http://schemas.microsoft.com/office/drawing/2014/main" id="{8E2D4D2B-B1FC-4D69-8B8F-4E0AB8BC56EA}"/>
              </a:ext>
            </a:extLst>
          </p:cNvPr>
          <p:cNvPicPr>
            <a:picLocks noChangeAspect="1"/>
          </p:cNvPicPr>
          <p:nvPr/>
        </p:nvPicPr>
        <p:blipFill>
          <a:blip r:embed="rId3"/>
          <a:stretch>
            <a:fillRect/>
          </a:stretch>
        </p:blipFill>
        <p:spPr>
          <a:xfrm>
            <a:off x="194310" y="2743653"/>
            <a:ext cx="11828206" cy="3013662"/>
          </a:xfrm>
          <a:prstGeom prst="rect">
            <a:avLst/>
          </a:prstGeom>
        </p:spPr>
      </p:pic>
    </p:spTree>
    <p:extLst>
      <p:ext uri="{BB962C8B-B14F-4D97-AF65-F5344CB8AC3E}">
        <p14:creationId xmlns:p14="http://schemas.microsoft.com/office/powerpoint/2010/main" val="1961171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6A548F-2D90-46C5-AB72-6CE50CAE0DEA}"/>
              </a:ext>
            </a:extLst>
          </p:cNvPr>
          <p:cNvSpPr>
            <a:spLocks noGrp="1"/>
          </p:cNvSpPr>
          <p:nvPr>
            <p:ph idx="1"/>
          </p:nvPr>
        </p:nvSpPr>
        <p:spPr>
          <a:xfrm>
            <a:off x="838200" y="259715"/>
            <a:ext cx="10515600" cy="2083435"/>
          </a:xfrm>
        </p:spPr>
        <p:txBody>
          <a:bodyPr>
            <a:normAutofit fontScale="92500"/>
          </a:bodyPr>
          <a:lstStyle/>
          <a:p>
            <a:r>
              <a:rPr lang="en-US" dirty="0"/>
              <a:t>The public key is a fixed length key that is derived from the private key. Its recommended to choose a non trivial or short private key for security reasons.</a:t>
            </a:r>
          </a:p>
          <a:p>
            <a:r>
              <a:rPr lang="en-US" dirty="0"/>
              <a:t>A message is signed using the private key, the output is a signature which will be attached to the message along with the sender’s public key. </a:t>
            </a:r>
          </a:p>
        </p:txBody>
      </p:sp>
      <p:pic>
        <p:nvPicPr>
          <p:cNvPr id="6" name="Picture 5">
            <a:extLst>
              <a:ext uri="{FF2B5EF4-FFF2-40B4-BE49-F238E27FC236}">
                <a16:creationId xmlns:a16="http://schemas.microsoft.com/office/drawing/2014/main" id="{668E6F01-F345-4B9B-8FDD-502CF05D76C7}"/>
              </a:ext>
            </a:extLst>
          </p:cNvPr>
          <p:cNvPicPr>
            <a:picLocks noChangeAspect="1"/>
          </p:cNvPicPr>
          <p:nvPr/>
        </p:nvPicPr>
        <p:blipFill>
          <a:blip r:embed="rId2"/>
          <a:stretch>
            <a:fillRect/>
          </a:stretch>
        </p:blipFill>
        <p:spPr>
          <a:xfrm>
            <a:off x="212376" y="2557452"/>
            <a:ext cx="11769213" cy="3891935"/>
          </a:xfrm>
          <a:prstGeom prst="rect">
            <a:avLst/>
          </a:prstGeom>
        </p:spPr>
      </p:pic>
    </p:spTree>
    <p:extLst>
      <p:ext uri="{BB962C8B-B14F-4D97-AF65-F5344CB8AC3E}">
        <p14:creationId xmlns:p14="http://schemas.microsoft.com/office/powerpoint/2010/main" val="1291085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8B72B5-42ED-47C4-82E4-3E94AE078FA7}"/>
              </a:ext>
            </a:extLst>
          </p:cNvPr>
          <p:cNvSpPr>
            <a:spLocks noGrp="1"/>
          </p:cNvSpPr>
          <p:nvPr>
            <p:ph idx="1"/>
          </p:nvPr>
        </p:nvSpPr>
        <p:spPr>
          <a:xfrm>
            <a:off x="838200" y="202565"/>
            <a:ext cx="10515600" cy="2654935"/>
          </a:xfrm>
        </p:spPr>
        <p:txBody>
          <a:bodyPr/>
          <a:lstStyle/>
          <a:p>
            <a:r>
              <a:rPr lang="en-US" dirty="0"/>
              <a:t>The receiver can verify the authenticity of the message using the senders public key.</a:t>
            </a:r>
          </a:p>
          <a:p>
            <a:r>
              <a:rPr lang="en-US" dirty="0"/>
              <a:t>If the public key of the sender (derived from the sender’s private key), the signature, and the message were authentic, the </a:t>
            </a:r>
            <a:r>
              <a:rPr lang="en-US"/>
              <a:t>transaction is considered </a:t>
            </a:r>
            <a:r>
              <a:rPr lang="en-US" dirty="0"/>
              <a:t>valid. </a:t>
            </a:r>
          </a:p>
          <a:p>
            <a:endParaRPr lang="en-US" dirty="0"/>
          </a:p>
          <a:p>
            <a:endParaRPr lang="en-US" dirty="0"/>
          </a:p>
        </p:txBody>
      </p:sp>
      <p:pic>
        <p:nvPicPr>
          <p:cNvPr id="4" name="Picture 3">
            <a:extLst>
              <a:ext uri="{FF2B5EF4-FFF2-40B4-BE49-F238E27FC236}">
                <a16:creationId xmlns:a16="http://schemas.microsoft.com/office/drawing/2014/main" id="{CBCF9467-B3C4-424C-829B-5B7DD25CFAAD}"/>
              </a:ext>
            </a:extLst>
          </p:cNvPr>
          <p:cNvPicPr>
            <a:picLocks noChangeAspect="1"/>
          </p:cNvPicPr>
          <p:nvPr/>
        </p:nvPicPr>
        <p:blipFill>
          <a:blip r:embed="rId2"/>
          <a:stretch>
            <a:fillRect/>
          </a:stretch>
        </p:blipFill>
        <p:spPr>
          <a:xfrm>
            <a:off x="227124" y="2660977"/>
            <a:ext cx="11798710" cy="3982065"/>
          </a:xfrm>
          <a:prstGeom prst="rect">
            <a:avLst/>
          </a:prstGeom>
        </p:spPr>
      </p:pic>
    </p:spTree>
    <p:extLst>
      <p:ext uri="{BB962C8B-B14F-4D97-AF65-F5344CB8AC3E}">
        <p14:creationId xmlns:p14="http://schemas.microsoft.com/office/powerpoint/2010/main" val="2733276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551935-C9A9-4152-8F96-435F2E7BFA60}"/>
              </a:ext>
            </a:extLst>
          </p:cNvPr>
          <p:cNvSpPr>
            <a:spLocks noGrp="1"/>
          </p:cNvSpPr>
          <p:nvPr>
            <p:ph idx="1"/>
          </p:nvPr>
        </p:nvSpPr>
        <p:spPr>
          <a:xfrm>
            <a:off x="655320" y="236855"/>
            <a:ext cx="10515600" cy="1054735"/>
          </a:xfrm>
        </p:spPr>
        <p:txBody>
          <a:bodyPr/>
          <a:lstStyle/>
          <a:p>
            <a:r>
              <a:rPr lang="en-US" dirty="0"/>
              <a:t>If someone tampers with message, the signature, or the public key, then the transaction is considered invalid.</a:t>
            </a:r>
          </a:p>
          <a:p>
            <a:endParaRPr lang="en-US" dirty="0"/>
          </a:p>
        </p:txBody>
      </p:sp>
      <p:pic>
        <p:nvPicPr>
          <p:cNvPr id="4" name="Picture 3">
            <a:extLst>
              <a:ext uri="{FF2B5EF4-FFF2-40B4-BE49-F238E27FC236}">
                <a16:creationId xmlns:a16="http://schemas.microsoft.com/office/drawing/2014/main" id="{19B6958C-1AF5-40D2-BFDC-314CDD839F35}"/>
              </a:ext>
            </a:extLst>
          </p:cNvPr>
          <p:cNvPicPr>
            <a:picLocks noChangeAspect="1"/>
          </p:cNvPicPr>
          <p:nvPr/>
        </p:nvPicPr>
        <p:blipFill>
          <a:blip r:embed="rId2"/>
          <a:stretch>
            <a:fillRect/>
          </a:stretch>
        </p:blipFill>
        <p:spPr>
          <a:xfrm>
            <a:off x="143796" y="2230365"/>
            <a:ext cx="11842955" cy="4020330"/>
          </a:xfrm>
          <a:prstGeom prst="rect">
            <a:avLst/>
          </a:prstGeom>
        </p:spPr>
      </p:pic>
    </p:spTree>
    <p:extLst>
      <p:ext uri="{BB962C8B-B14F-4D97-AF65-F5344CB8AC3E}">
        <p14:creationId xmlns:p14="http://schemas.microsoft.com/office/powerpoint/2010/main" val="42998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AF8AD1-7562-40E8-AFE9-4E580C9333F4}"/>
              </a:ext>
            </a:extLst>
          </p:cNvPr>
          <p:cNvPicPr>
            <a:picLocks noChangeAspect="1"/>
          </p:cNvPicPr>
          <p:nvPr/>
        </p:nvPicPr>
        <p:blipFill>
          <a:blip r:embed="rId2"/>
          <a:stretch>
            <a:fillRect/>
          </a:stretch>
        </p:blipFill>
        <p:spPr>
          <a:xfrm>
            <a:off x="139002" y="131490"/>
            <a:ext cx="11901948" cy="3297510"/>
          </a:xfrm>
          <a:prstGeom prst="rect">
            <a:avLst/>
          </a:prstGeom>
        </p:spPr>
      </p:pic>
      <p:pic>
        <p:nvPicPr>
          <p:cNvPr id="5" name="Picture 4">
            <a:extLst>
              <a:ext uri="{FF2B5EF4-FFF2-40B4-BE49-F238E27FC236}">
                <a16:creationId xmlns:a16="http://schemas.microsoft.com/office/drawing/2014/main" id="{67300D19-B9FE-4BEE-B97A-2FD512B1F8DD}"/>
              </a:ext>
            </a:extLst>
          </p:cNvPr>
          <p:cNvPicPr>
            <a:picLocks noChangeAspect="1"/>
          </p:cNvPicPr>
          <p:nvPr/>
        </p:nvPicPr>
        <p:blipFill>
          <a:blip r:embed="rId3"/>
          <a:stretch>
            <a:fillRect/>
          </a:stretch>
        </p:blipFill>
        <p:spPr>
          <a:xfrm>
            <a:off x="132366" y="3614367"/>
            <a:ext cx="11901948" cy="3123574"/>
          </a:xfrm>
          <a:prstGeom prst="rect">
            <a:avLst/>
          </a:prstGeom>
        </p:spPr>
      </p:pic>
    </p:spTree>
    <p:extLst>
      <p:ext uri="{BB962C8B-B14F-4D97-AF65-F5344CB8AC3E}">
        <p14:creationId xmlns:p14="http://schemas.microsoft.com/office/powerpoint/2010/main" val="786568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0495-7FF1-44BF-9673-3F18D82ACB0E}"/>
              </a:ext>
            </a:extLst>
          </p:cNvPr>
          <p:cNvSpPr>
            <a:spLocks noGrp="1"/>
          </p:cNvSpPr>
          <p:nvPr>
            <p:ph type="title"/>
          </p:nvPr>
        </p:nvSpPr>
        <p:spPr>
          <a:xfrm>
            <a:off x="838200" y="170815"/>
            <a:ext cx="10515600" cy="560705"/>
          </a:xfrm>
        </p:spPr>
        <p:txBody>
          <a:bodyPr>
            <a:normAutofit fontScale="90000"/>
          </a:bodyPr>
          <a:lstStyle/>
          <a:p>
            <a:r>
              <a:rPr lang="en-US" dirty="0"/>
              <a:t>Segregated Witness (</a:t>
            </a:r>
            <a:r>
              <a:rPr lang="en-US" dirty="0" err="1"/>
              <a:t>SegWit</a:t>
            </a:r>
            <a:r>
              <a:rPr lang="en-US" dirty="0"/>
              <a:t>)</a:t>
            </a:r>
          </a:p>
        </p:txBody>
      </p:sp>
      <p:sp>
        <p:nvSpPr>
          <p:cNvPr id="4" name="Content Placeholder 3">
            <a:extLst>
              <a:ext uri="{FF2B5EF4-FFF2-40B4-BE49-F238E27FC236}">
                <a16:creationId xmlns:a16="http://schemas.microsoft.com/office/drawing/2014/main" id="{E930D188-F4D3-407C-8DD0-7F1CDBBF9644}"/>
              </a:ext>
            </a:extLst>
          </p:cNvPr>
          <p:cNvSpPr>
            <a:spLocks noGrp="1"/>
          </p:cNvSpPr>
          <p:nvPr>
            <p:ph sz="half" idx="1"/>
          </p:nvPr>
        </p:nvSpPr>
        <p:spPr>
          <a:xfrm>
            <a:off x="162560" y="731520"/>
            <a:ext cx="6447790" cy="5977889"/>
          </a:xfrm>
        </p:spPr>
        <p:txBody>
          <a:bodyPr>
            <a:normAutofit/>
          </a:bodyPr>
          <a:lstStyle/>
          <a:p>
            <a:endParaRPr lang="en-US" dirty="0"/>
          </a:p>
          <a:p>
            <a:r>
              <a:rPr lang="en-US" dirty="0">
                <a:solidFill>
                  <a:srgbClr val="FF0000"/>
                </a:solidFill>
              </a:rPr>
              <a:t>All the information inside the block </a:t>
            </a:r>
            <a:r>
              <a:rPr lang="en-US" b="1" u="sng" dirty="0">
                <a:solidFill>
                  <a:srgbClr val="FF0000"/>
                </a:solidFill>
                <a:effectLst>
                  <a:outerShdw blurRad="38100" dist="38100" dir="2700000" algn="tl">
                    <a:srgbClr val="000000">
                      <a:alpha val="43137"/>
                    </a:srgbClr>
                  </a:outerShdw>
                </a:effectLst>
              </a:rPr>
              <a:t>except the transactions </a:t>
            </a:r>
            <a:r>
              <a:rPr lang="en-US" dirty="0">
                <a:solidFill>
                  <a:srgbClr val="FF0000"/>
                </a:solidFill>
              </a:rPr>
              <a:t>are called the block header.</a:t>
            </a:r>
          </a:p>
          <a:p>
            <a:r>
              <a:rPr lang="en-US" dirty="0"/>
              <a:t>In BTC the limit of the block size is </a:t>
            </a:r>
            <a:r>
              <a:rPr lang="en-US" dirty="0">
                <a:solidFill>
                  <a:srgbClr val="00B0F0"/>
                </a:solidFill>
              </a:rPr>
              <a:t>1 MB. It was selected in the original design to prevent slow transacting between the users</a:t>
            </a:r>
            <a:r>
              <a:rPr lang="en-US" dirty="0"/>
              <a:t>. In case the size was too small then the number of transactions that can be included in the block will be small too, hence, people will be waiting for long time to transact.</a:t>
            </a:r>
          </a:p>
        </p:txBody>
      </p:sp>
      <p:graphicFrame>
        <p:nvGraphicFramePr>
          <p:cNvPr id="6" name="Content Placeholder 5">
            <a:extLst>
              <a:ext uri="{FF2B5EF4-FFF2-40B4-BE49-F238E27FC236}">
                <a16:creationId xmlns:a16="http://schemas.microsoft.com/office/drawing/2014/main" id="{B8549598-E53E-4DF1-A545-2AE80D807B9E}"/>
              </a:ext>
            </a:extLst>
          </p:cNvPr>
          <p:cNvGraphicFramePr>
            <a:graphicFrameLocks noGrp="1"/>
          </p:cNvGraphicFramePr>
          <p:nvPr>
            <p:ph sz="half" idx="2"/>
            <p:extLst>
              <p:ext uri="{D42A27DB-BD31-4B8C-83A1-F6EECF244321}">
                <p14:modId xmlns:p14="http://schemas.microsoft.com/office/powerpoint/2010/main" val="20438985"/>
              </p:ext>
            </p:extLst>
          </p:nvPr>
        </p:nvGraphicFramePr>
        <p:xfrm>
          <a:off x="6964680" y="1825625"/>
          <a:ext cx="3303270" cy="3591560"/>
        </p:xfrm>
        <a:graphic>
          <a:graphicData uri="http://schemas.openxmlformats.org/drawingml/2006/table">
            <a:tbl>
              <a:tblPr firstRow="1" bandRow="1">
                <a:tableStyleId>{616DA210-FB5B-4158-B5E0-FEB733F419BA}</a:tableStyleId>
              </a:tblPr>
              <a:tblGrid>
                <a:gridCol w="3303270">
                  <a:extLst>
                    <a:ext uri="{9D8B030D-6E8A-4147-A177-3AD203B41FA5}">
                      <a16:colId xmlns:a16="http://schemas.microsoft.com/office/drawing/2014/main" val="2513139072"/>
                    </a:ext>
                  </a:extLst>
                </a:gridCol>
              </a:tblGrid>
              <a:tr h="370840">
                <a:tc>
                  <a:txBody>
                    <a:bodyPr/>
                    <a:lstStyle/>
                    <a:p>
                      <a:r>
                        <a:rPr lang="en-US" dirty="0"/>
                        <a:t>Block: #400,120</a:t>
                      </a:r>
                    </a:p>
                  </a:txBody>
                  <a:tcPr/>
                </a:tc>
                <a:extLst>
                  <a:ext uri="{0D108BD9-81ED-4DB2-BD59-A6C34878D82A}">
                    <a16:rowId xmlns:a16="http://schemas.microsoft.com/office/drawing/2014/main" val="2863058704"/>
                  </a:ext>
                </a:extLst>
              </a:tr>
              <a:tr h="370840">
                <a:tc>
                  <a:txBody>
                    <a:bodyPr/>
                    <a:lstStyle/>
                    <a:p>
                      <a:r>
                        <a:rPr lang="en-US" dirty="0"/>
                        <a:t>Timestamp: 1425691478</a:t>
                      </a:r>
                    </a:p>
                  </a:txBody>
                  <a:tcPr/>
                </a:tc>
                <a:extLst>
                  <a:ext uri="{0D108BD9-81ED-4DB2-BD59-A6C34878D82A}">
                    <a16:rowId xmlns:a16="http://schemas.microsoft.com/office/drawing/2014/main" val="2705892190"/>
                  </a:ext>
                </a:extLst>
              </a:tr>
              <a:tr h="370840">
                <a:tc>
                  <a:txBody>
                    <a:bodyPr/>
                    <a:lstStyle/>
                    <a:p>
                      <a:r>
                        <a:rPr lang="en-US" dirty="0"/>
                        <a:t>Nonce: 620877</a:t>
                      </a:r>
                    </a:p>
                  </a:txBody>
                  <a:tcPr/>
                </a:tc>
                <a:extLst>
                  <a:ext uri="{0D108BD9-81ED-4DB2-BD59-A6C34878D82A}">
                    <a16:rowId xmlns:a16="http://schemas.microsoft.com/office/drawing/2014/main" val="474700102"/>
                  </a:ext>
                </a:extLst>
              </a:tr>
              <a:tr h="370840">
                <a:tc>
                  <a:txBody>
                    <a:bodyPr/>
                    <a:lstStyle/>
                    <a:p>
                      <a:r>
                        <a:rPr lang="en-US" dirty="0"/>
                        <a:t>Transactions:</a:t>
                      </a:r>
                    </a:p>
                    <a:p>
                      <a:r>
                        <a:rPr lang="en-US" dirty="0"/>
                        <a:t>125A55B52C65656565F56A58B</a:t>
                      </a:r>
                    </a:p>
                    <a:p>
                      <a:r>
                        <a:rPr lang="en-US" dirty="0"/>
                        <a:t>35C897E65D215AA36C54F1482</a:t>
                      </a:r>
                    </a:p>
                    <a:p>
                      <a:r>
                        <a:rPr lang="en-US" dirty="0"/>
                        <a:t>6C8B7E9F4124578D6582A3268</a:t>
                      </a:r>
                    </a:p>
                    <a:p>
                      <a:r>
                        <a:rPr lang="en-US" dirty="0"/>
                        <a:t>45265897A25E566F45B149E5B</a:t>
                      </a:r>
                    </a:p>
                    <a:p>
                      <a:r>
                        <a:rPr lang="en-US" dirty="0"/>
                        <a:t>8A56D98744562D6544FF475E1</a:t>
                      </a:r>
                    </a:p>
                  </a:txBody>
                  <a:tcPr/>
                </a:tc>
                <a:extLst>
                  <a:ext uri="{0D108BD9-81ED-4DB2-BD59-A6C34878D82A}">
                    <a16:rowId xmlns:a16="http://schemas.microsoft.com/office/drawing/2014/main" val="1346968179"/>
                  </a:ext>
                </a:extLst>
              </a:tr>
              <a:tr h="370840">
                <a:tc>
                  <a:txBody>
                    <a:bodyPr/>
                    <a:lstStyle/>
                    <a:p>
                      <a:r>
                        <a:rPr lang="en-US" dirty="0"/>
                        <a:t>Prev. Hash:000054E68A98B21C</a:t>
                      </a:r>
                    </a:p>
                  </a:txBody>
                  <a:tcPr/>
                </a:tc>
                <a:extLst>
                  <a:ext uri="{0D108BD9-81ED-4DB2-BD59-A6C34878D82A}">
                    <a16:rowId xmlns:a16="http://schemas.microsoft.com/office/drawing/2014/main" val="1260905626"/>
                  </a:ext>
                </a:extLst>
              </a:tr>
              <a:tr h="370840">
                <a:tc>
                  <a:txBody>
                    <a:bodyPr/>
                    <a:lstStyle/>
                    <a:p>
                      <a:r>
                        <a:rPr lang="en-US" dirty="0"/>
                        <a:t>Hash:00009A5B4C3F6E11B2A6</a:t>
                      </a:r>
                    </a:p>
                  </a:txBody>
                  <a:tcPr/>
                </a:tc>
                <a:extLst>
                  <a:ext uri="{0D108BD9-81ED-4DB2-BD59-A6C34878D82A}">
                    <a16:rowId xmlns:a16="http://schemas.microsoft.com/office/drawing/2014/main" val="2053434923"/>
                  </a:ext>
                </a:extLst>
              </a:tr>
            </a:tbl>
          </a:graphicData>
        </a:graphic>
      </p:graphicFrame>
      <p:sp>
        <p:nvSpPr>
          <p:cNvPr id="7" name="Right Brace 6">
            <a:extLst>
              <a:ext uri="{FF2B5EF4-FFF2-40B4-BE49-F238E27FC236}">
                <a16:creationId xmlns:a16="http://schemas.microsoft.com/office/drawing/2014/main" id="{AF426DFB-BB0B-493E-83CC-D148D2691E0D}"/>
              </a:ext>
            </a:extLst>
          </p:cNvPr>
          <p:cNvSpPr/>
          <p:nvPr/>
        </p:nvSpPr>
        <p:spPr>
          <a:xfrm>
            <a:off x="10622280" y="1825625"/>
            <a:ext cx="594360" cy="3580765"/>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5685FCC-D6F2-4E54-A6EA-6FC572040B70}"/>
              </a:ext>
            </a:extLst>
          </p:cNvPr>
          <p:cNvSpPr txBox="1"/>
          <p:nvPr/>
        </p:nvSpPr>
        <p:spPr>
          <a:xfrm>
            <a:off x="11468100" y="3429000"/>
            <a:ext cx="678180" cy="369332"/>
          </a:xfrm>
          <a:prstGeom prst="rect">
            <a:avLst/>
          </a:prstGeom>
          <a:noFill/>
        </p:spPr>
        <p:txBody>
          <a:bodyPr wrap="square" rtlCol="0">
            <a:spAutoFit/>
          </a:bodyPr>
          <a:lstStyle/>
          <a:p>
            <a:r>
              <a:rPr lang="en-US" dirty="0"/>
              <a:t>1 MB</a:t>
            </a:r>
          </a:p>
        </p:txBody>
      </p:sp>
    </p:spTree>
    <p:extLst>
      <p:ext uri="{BB962C8B-B14F-4D97-AF65-F5344CB8AC3E}">
        <p14:creationId xmlns:p14="http://schemas.microsoft.com/office/powerpoint/2010/main" val="3684987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lstStyle/>
          <a:p>
            <a:pPr algn="just"/>
            <a:r>
              <a:rPr lang="en-US" dirty="0"/>
              <a:t>Since </a:t>
            </a:r>
            <a:r>
              <a:rPr lang="en-US" dirty="0">
                <a:solidFill>
                  <a:srgbClr val="00B0F0"/>
                </a:solidFill>
              </a:rPr>
              <a:t>all users share the same copy of the </a:t>
            </a:r>
            <a:r>
              <a:rPr lang="en-US" dirty="0" err="1">
                <a:solidFill>
                  <a:srgbClr val="00B0F0"/>
                </a:solidFill>
              </a:rPr>
              <a:t>blockchain</a:t>
            </a:r>
            <a:r>
              <a:rPr lang="en-US" dirty="0"/>
              <a:t>, if the chosen size of the block was greater than 1 MB, then the network will be slow. </a:t>
            </a:r>
          </a:p>
          <a:p>
            <a:pPr algn="just"/>
            <a:endParaRPr lang="en-US" dirty="0">
              <a:solidFill>
                <a:srgbClr val="FF0000"/>
              </a:solidFill>
            </a:endParaRPr>
          </a:p>
          <a:p>
            <a:pPr algn="just"/>
            <a:r>
              <a:rPr lang="en-US" dirty="0">
                <a:solidFill>
                  <a:srgbClr val="FF0000"/>
                </a:solidFill>
              </a:rPr>
              <a:t>If the </a:t>
            </a:r>
            <a:r>
              <a:rPr lang="en-US" dirty="0" err="1">
                <a:solidFill>
                  <a:srgbClr val="FF0000"/>
                </a:solidFill>
              </a:rPr>
              <a:t>blockchain</a:t>
            </a:r>
            <a:r>
              <a:rPr lang="en-US" dirty="0">
                <a:solidFill>
                  <a:srgbClr val="FF0000"/>
                </a:solidFill>
              </a:rPr>
              <a:t> size is very large and hence the network is slow, then </a:t>
            </a:r>
            <a:r>
              <a:rPr lang="en-US" b="1" u="sng" dirty="0">
                <a:solidFill>
                  <a:srgbClr val="FF0000"/>
                </a:solidFill>
              </a:rPr>
              <a:t>more orphaned blocks </a:t>
            </a:r>
            <a:r>
              <a:rPr lang="en-US" dirty="0">
                <a:solidFill>
                  <a:srgbClr val="FF0000"/>
                </a:solidFill>
              </a:rPr>
              <a:t>will appear, </a:t>
            </a:r>
            <a:r>
              <a:rPr lang="en-US" b="1" u="sng" dirty="0">
                <a:solidFill>
                  <a:srgbClr val="FF0000"/>
                </a:solidFill>
              </a:rPr>
              <a:t>more competing chains </a:t>
            </a:r>
            <a:r>
              <a:rPr lang="en-US" dirty="0">
                <a:solidFill>
                  <a:srgbClr val="FF0000"/>
                </a:solidFill>
              </a:rPr>
              <a:t>will appear, and the </a:t>
            </a:r>
            <a:r>
              <a:rPr lang="en-US" dirty="0" err="1">
                <a:solidFill>
                  <a:srgbClr val="FF0000"/>
                </a:solidFill>
              </a:rPr>
              <a:t>blockchain</a:t>
            </a:r>
            <a:r>
              <a:rPr lang="en-US" dirty="0">
                <a:solidFill>
                  <a:srgbClr val="FF0000"/>
                </a:solidFill>
              </a:rPr>
              <a:t> is more prone for attack due to the slow propagation of the information in the network. </a:t>
            </a:r>
          </a:p>
          <a:p>
            <a:endParaRPr lang="en-US" dirty="0"/>
          </a:p>
        </p:txBody>
      </p:sp>
    </p:spTree>
    <p:extLst>
      <p:ext uri="{BB962C8B-B14F-4D97-AF65-F5344CB8AC3E}">
        <p14:creationId xmlns:p14="http://schemas.microsoft.com/office/powerpoint/2010/main" val="2753073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EFF438-C450-4E04-8A64-35AB5AB9218E}"/>
              </a:ext>
            </a:extLst>
          </p:cNvPr>
          <p:cNvSpPr>
            <a:spLocks noGrp="1"/>
          </p:cNvSpPr>
          <p:nvPr>
            <p:ph sz="half" idx="1"/>
          </p:nvPr>
        </p:nvSpPr>
        <p:spPr>
          <a:xfrm>
            <a:off x="83820" y="114300"/>
            <a:ext cx="5181600" cy="5959793"/>
          </a:xfrm>
        </p:spPr>
        <p:txBody>
          <a:bodyPr>
            <a:normAutofit/>
          </a:bodyPr>
          <a:lstStyle/>
          <a:p>
            <a:endParaRPr lang="en-US" dirty="0"/>
          </a:p>
          <a:p>
            <a:r>
              <a:rPr lang="en-US" dirty="0"/>
              <a:t>Also, </a:t>
            </a:r>
            <a:r>
              <a:rPr lang="en-US" dirty="0">
                <a:solidFill>
                  <a:srgbClr val="FF0000"/>
                </a:solidFill>
              </a:rPr>
              <a:t>after the Blockchain has been working for some time, the users of the blockchain network started to face slowness while  transacting. This is due to the increased number of users and transactions.</a:t>
            </a:r>
          </a:p>
          <a:p>
            <a:r>
              <a:rPr lang="en-US" dirty="0"/>
              <a:t>There are some solutions to increase the bandwidth of the blockchain, and this will allow more users and transactions to be involved while keeping the speed of transacting reasonable.</a:t>
            </a:r>
          </a:p>
          <a:p>
            <a:endParaRPr lang="en-US" dirty="0"/>
          </a:p>
        </p:txBody>
      </p:sp>
      <p:pic>
        <p:nvPicPr>
          <p:cNvPr id="5" name="Content Placeholder 4">
            <a:extLst>
              <a:ext uri="{FF2B5EF4-FFF2-40B4-BE49-F238E27FC236}">
                <a16:creationId xmlns:a16="http://schemas.microsoft.com/office/drawing/2014/main" id="{3AF56B93-C086-4FE5-8B38-6348A441F129}"/>
              </a:ext>
            </a:extLst>
          </p:cNvPr>
          <p:cNvPicPr>
            <a:picLocks noGrp="1" noChangeAspect="1"/>
          </p:cNvPicPr>
          <p:nvPr>
            <p:ph sz="half" idx="2"/>
          </p:nvPr>
        </p:nvPicPr>
        <p:blipFill>
          <a:blip r:embed="rId2"/>
          <a:stretch>
            <a:fillRect/>
          </a:stretch>
        </p:blipFill>
        <p:spPr>
          <a:xfrm>
            <a:off x="6427787" y="342900"/>
            <a:ext cx="2847975" cy="3086100"/>
          </a:xfrm>
          <a:prstGeom prst="rect">
            <a:avLst/>
          </a:prstGeom>
        </p:spPr>
      </p:pic>
      <p:cxnSp>
        <p:nvCxnSpPr>
          <p:cNvPr id="7" name="Connector: Elbow 6">
            <a:extLst>
              <a:ext uri="{FF2B5EF4-FFF2-40B4-BE49-F238E27FC236}">
                <a16:creationId xmlns:a16="http://schemas.microsoft.com/office/drawing/2014/main" id="{A66B8466-D637-48B4-8AC4-C6E2B907EAD9}"/>
              </a:ext>
            </a:extLst>
          </p:cNvPr>
          <p:cNvCxnSpPr>
            <a:cxnSpLocks/>
          </p:cNvCxnSpPr>
          <p:nvPr/>
        </p:nvCxnSpPr>
        <p:spPr>
          <a:xfrm rot="16200000" flipH="1">
            <a:off x="8476614" y="2270124"/>
            <a:ext cx="2045973" cy="934724"/>
          </a:xfrm>
          <a:prstGeom prst="bentConnector3">
            <a:avLst>
              <a:gd name="adj1" fmla="val 279"/>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3756455-94E9-4601-8159-E82B82993083}"/>
              </a:ext>
            </a:extLst>
          </p:cNvPr>
          <p:cNvSpPr/>
          <p:nvPr/>
        </p:nvSpPr>
        <p:spPr>
          <a:xfrm>
            <a:off x="8286751" y="3886196"/>
            <a:ext cx="3236598" cy="281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125A55B52C65656565F56A58B</a:t>
            </a:r>
          </a:p>
          <a:p>
            <a:pPr algn="ctr"/>
            <a:r>
              <a:rPr lang="en-US" dirty="0"/>
              <a:t>From: X</a:t>
            </a:r>
          </a:p>
          <a:p>
            <a:pPr algn="ctr"/>
            <a:r>
              <a:rPr lang="en-US" dirty="0"/>
              <a:t>To: Y</a:t>
            </a:r>
          </a:p>
          <a:p>
            <a:pPr algn="ctr"/>
            <a:r>
              <a:rPr lang="en-US" dirty="0"/>
              <a:t>Amount: 0.3 BTC</a:t>
            </a:r>
          </a:p>
          <a:p>
            <a:pPr algn="ctr"/>
            <a:r>
              <a:rPr lang="en-US" dirty="0"/>
              <a:t>Public Key: &lt;…….&gt; </a:t>
            </a:r>
          </a:p>
          <a:p>
            <a:pPr algn="ctr"/>
            <a:r>
              <a:rPr lang="en-US" dirty="0"/>
              <a:t>Signature: &lt;…….&gt;</a:t>
            </a:r>
          </a:p>
          <a:p>
            <a:pPr algn="ctr"/>
            <a:endParaRPr lang="en-US" dirty="0"/>
          </a:p>
        </p:txBody>
      </p:sp>
      <p:pic>
        <p:nvPicPr>
          <p:cNvPr id="18" name="Content Placeholder 4">
            <a:extLst>
              <a:ext uri="{FF2B5EF4-FFF2-40B4-BE49-F238E27FC236}">
                <a16:creationId xmlns:a16="http://schemas.microsoft.com/office/drawing/2014/main" id="{369645CC-CDB9-4D4D-B388-566BCCB4DABA}"/>
              </a:ext>
            </a:extLst>
          </p:cNvPr>
          <p:cNvPicPr>
            <a:picLocks noChangeAspect="1"/>
          </p:cNvPicPr>
          <p:nvPr/>
        </p:nvPicPr>
        <p:blipFill>
          <a:blip r:embed="rId2"/>
          <a:stretch>
            <a:fillRect/>
          </a:stretch>
        </p:blipFill>
        <p:spPr>
          <a:xfrm>
            <a:off x="6427788" y="342901"/>
            <a:ext cx="2847975" cy="3086100"/>
          </a:xfrm>
          <a:prstGeom prst="rect">
            <a:avLst/>
          </a:prstGeom>
        </p:spPr>
      </p:pic>
      <p:cxnSp>
        <p:nvCxnSpPr>
          <p:cNvPr id="19" name="Connector: Elbow 18">
            <a:extLst>
              <a:ext uri="{FF2B5EF4-FFF2-40B4-BE49-F238E27FC236}">
                <a16:creationId xmlns:a16="http://schemas.microsoft.com/office/drawing/2014/main" id="{30540963-2671-4206-8CBC-5EB4BA431EC6}"/>
              </a:ext>
            </a:extLst>
          </p:cNvPr>
          <p:cNvCxnSpPr>
            <a:cxnSpLocks/>
          </p:cNvCxnSpPr>
          <p:nvPr/>
        </p:nvCxnSpPr>
        <p:spPr>
          <a:xfrm rot="16200000" flipH="1">
            <a:off x="8476615" y="2270125"/>
            <a:ext cx="2045973" cy="934724"/>
          </a:xfrm>
          <a:prstGeom prst="bentConnector3">
            <a:avLst>
              <a:gd name="adj1" fmla="val 279"/>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931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Soft Fork (Segregated Witness)</a:t>
            </a:r>
          </a:p>
        </p:txBody>
      </p:sp>
      <p:sp>
        <p:nvSpPr>
          <p:cNvPr id="6" name="Content Placeholder 5"/>
          <p:cNvSpPr>
            <a:spLocks noGrp="1"/>
          </p:cNvSpPr>
          <p:nvPr>
            <p:ph idx="1"/>
          </p:nvPr>
        </p:nvSpPr>
        <p:spPr/>
        <p:txBody>
          <a:bodyPr/>
          <a:lstStyle/>
          <a:p>
            <a:r>
              <a:rPr lang="en-US" dirty="0">
                <a:solidFill>
                  <a:srgbClr val="FF0000"/>
                </a:solidFill>
              </a:rPr>
              <a:t>Soft Fork is an upgrade on how the </a:t>
            </a:r>
            <a:r>
              <a:rPr lang="en-US" dirty="0" err="1">
                <a:solidFill>
                  <a:srgbClr val="FF0000"/>
                </a:solidFill>
              </a:rPr>
              <a:t>blockchain</a:t>
            </a:r>
            <a:r>
              <a:rPr lang="en-US" dirty="0">
                <a:solidFill>
                  <a:srgbClr val="FF0000"/>
                </a:solidFill>
              </a:rPr>
              <a:t> works, but it is not compulsory for every node to employ. </a:t>
            </a:r>
          </a:p>
          <a:p>
            <a:endParaRPr lang="en-US" dirty="0"/>
          </a:p>
          <a:p>
            <a:r>
              <a:rPr lang="en-US" dirty="0"/>
              <a:t>In this solution, </a:t>
            </a:r>
            <a:r>
              <a:rPr lang="en-US" b="1" dirty="0">
                <a:solidFill>
                  <a:srgbClr val="00B0F0"/>
                </a:solidFill>
                <a:effectLst>
                  <a:outerShdw blurRad="38100" dist="38100" dir="2700000" algn="tl">
                    <a:srgbClr val="000000">
                      <a:alpha val="43137"/>
                    </a:srgbClr>
                  </a:outerShdw>
                </a:effectLst>
              </a:rPr>
              <a:t>both the public key and the signature which represent a witness for each transaction are segregated out of the transaction. </a:t>
            </a:r>
          </a:p>
          <a:p>
            <a:endParaRPr lang="en-US" dirty="0"/>
          </a:p>
        </p:txBody>
      </p:sp>
    </p:spTree>
    <p:extLst>
      <p:ext uri="{BB962C8B-B14F-4D97-AF65-F5344CB8AC3E}">
        <p14:creationId xmlns:p14="http://schemas.microsoft.com/office/powerpoint/2010/main" val="345844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solidFill>
                  <a:srgbClr val="FF0000"/>
                </a:solidFill>
                <a:effectLst>
                  <a:outerShdw blurRad="38100" dist="38100" dir="2700000" algn="tl">
                    <a:srgbClr val="000000">
                      <a:alpha val="43137"/>
                    </a:srgbClr>
                  </a:outerShdw>
                </a:effectLst>
              </a:rPr>
              <a:t>In Bitcoin the transaction lives on after it's been executed until another transaction (UTXO) is built out from that transaction</a:t>
            </a:r>
            <a:r>
              <a:rPr lang="en-US" dirty="0"/>
              <a:t>.</a:t>
            </a:r>
          </a:p>
          <a:p>
            <a:r>
              <a:rPr lang="en-US" dirty="0"/>
              <a:t>After Bob received that money he wants to buy a camera for 0.5 BTC</a:t>
            </a:r>
          </a:p>
          <a:p>
            <a:endParaRPr lang="en-US" dirty="0"/>
          </a:p>
        </p:txBody>
      </p:sp>
    </p:spTree>
    <p:extLst>
      <p:ext uri="{BB962C8B-B14F-4D97-AF65-F5344CB8AC3E}">
        <p14:creationId xmlns:p14="http://schemas.microsoft.com/office/powerpoint/2010/main" val="3103291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56E0D28-7F09-4A36-B669-3D6E56143505}"/>
              </a:ext>
            </a:extLst>
          </p:cNvPr>
          <p:cNvGrpSpPr/>
          <p:nvPr/>
        </p:nvGrpSpPr>
        <p:grpSpPr>
          <a:xfrm>
            <a:off x="6427788" y="342901"/>
            <a:ext cx="5095561" cy="6355078"/>
            <a:chOff x="6427788" y="342901"/>
            <a:chExt cx="5095561" cy="6355078"/>
          </a:xfrm>
        </p:grpSpPr>
        <p:sp>
          <p:nvSpPr>
            <p:cNvPr id="5" name="Rectangle 4">
              <a:extLst>
                <a:ext uri="{FF2B5EF4-FFF2-40B4-BE49-F238E27FC236}">
                  <a16:creationId xmlns:a16="http://schemas.microsoft.com/office/drawing/2014/main" id="{19FC5D71-A67F-43E7-80CE-3207FEE29273}"/>
                </a:ext>
              </a:extLst>
            </p:cNvPr>
            <p:cNvSpPr/>
            <p:nvPr/>
          </p:nvSpPr>
          <p:spPr>
            <a:xfrm>
              <a:off x="8286751" y="3886196"/>
              <a:ext cx="3236598" cy="28117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125A55B52C65656565F56A58B</a:t>
              </a:r>
            </a:p>
            <a:p>
              <a:pPr algn="ctr"/>
              <a:r>
                <a:rPr lang="en-US" dirty="0"/>
                <a:t>From: X</a:t>
              </a:r>
            </a:p>
            <a:p>
              <a:pPr algn="ctr"/>
              <a:r>
                <a:rPr lang="en-US" dirty="0"/>
                <a:t>To: Y</a:t>
              </a:r>
            </a:p>
            <a:p>
              <a:pPr algn="ctr"/>
              <a:r>
                <a:rPr lang="en-US" dirty="0"/>
                <a:t>Amount: 0.3 BTC</a:t>
              </a:r>
            </a:p>
            <a:p>
              <a:pPr algn="ctr"/>
              <a:r>
                <a:rPr lang="en-US" dirty="0"/>
                <a:t>Public Key: &lt;…….&gt; </a:t>
              </a:r>
            </a:p>
            <a:p>
              <a:pPr algn="ctr"/>
              <a:r>
                <a:rPr lang="en-US" dirty="0"/>
                <a:t>Signature: &lt;…….&gt;</a:t>
              </a:r>
            </a:p>
            <a:p>
              <a:pPr algn="ctr"/>
              <a:endParaRPr lang="en-US" dirty="0"/>
            </a:p>
          </p:txBody>
        </p:sp>
        <p:pic>
          <p:nvPicPr>
            <p:cNvPr id="6" name="Content Placeholder 4">
              <a:extLst>
                <a:ext uri="{FF2B5EF4-FFF2-40B4-BE49-F238E27FC236}">
                  <a16:creationId xmlns:a16="http://schemas.microsoft.com/office/drawing/2014/main" id="{8ED6E44F-2C1E-466C-AC10-4955BB083833}"/>
                </a:ext>
              </a:extLst>
            </p:cNvPr>
            <p:cNvPicPr>
              <a:picLocks noChangeAspect="1"/>
            </p:cNvPicPr>
            <p:nvPr/>
          </p:nvPicPr>
          <p:blipFill>
            <a:blip r:embed="rId2"/>
            <a:stretch>
              <a:fillRect/>
            </a:stretch>
          </p:blipFill>
          <p:spPr>
            <a:xfrm>
              <a:off x="6427788" y="342901"/>
              <a:ext cx="2847975" cy="3086100"/>
            </a:xfrm>
            <a:prstGeom prst="rect">
              <a:avLst/>
            </a:prstGeom>
          </p:spPr>
        </p:pic>
        <p:cxnSp>
          <p:nvCxnSpPr>
            <p:cNvPr id="7" name="Connector: Elbow 6">
              <a:extLst>
                <a:ext uri="{FF2B5EF4-FFF2-40B4-BE49-F238E27FC236}">
                  <a16:creationId xmlns:a16="http://schemas.microsoft.com/office/drawing/2014/main" id="{94CDCBEB-FEBA-480C-99AF-E264A22B8A7B}"/>
                </a:ext>
              </a:extLst>
            </p:cNvPr>
            <p:cNvCxnSpPr>
              <a:cxnSpLocks/>
            </p:cNvCxnSpPr>
            <p:nvPr/>
          </p:nvCxnSpPr>
          <p:spPr>
            <a:xfrm rot="16200000" flipH="1">
              <a:off x="8476615" y="2270125"/>
              <a:ext cx="2045973" cy="934724"/>
            </a:xfrm>
            <a:prstGeom prst="bentConnector3">
              <a:avLst>
                <a:gd name="adj1" fmla="val 279"/>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 name="Content Placeholder 9">
            <a:extLst>
              <a:ext uri="{FF2B5EF4-FFF2-40B4-BE49-F238E27FC236}">
                <a16:creationId xmlns:a16="http://schemas.microsoft.com/office/drawing/2014/main" id="{2DF6E261-6F1E-4513-9A55-F5E1EE813BB5}"/>
              </a:ext>
            </a:extLst>
          </p:cNvPr>
          <p:cNvSpPr>
            <a:spLocks noGrp="1"/>
          </p:cNvSpPr>
          <p:nvPr>
            <p:ph idx="1"/>
          </p:nvPr>
        </p:nvSpPr>
        <p:spPr>
          <a:xfrm>
            <a:off x="274320" y="342901"/>
            <a:ext cx="5326380" cy="5834062"/>
          </a:xfrm>
        </p:spPr>
        <p:txBody>
          <a:bodyPr>
            <a:normAutofit fontScale="92500" lnSpcReduction="10000"/>
          </a:bodyPr>
          <a:lstStyle/>
          <a:p>
            <a:r>
              <a:rPr lang="en-US" dirty="0"/>
              <a:t>In any transaction, </a:t>
            </a:r>
            <a:r>
              <a:rPr lang="en-US" sz="3500" b="1" dirty="0">
                <a:solidFill>
                  <a:srgbClr val="FF0000"/>
                </a:solidFill>
                <a:effectLst>
                  <a:outerShdw blurRad="38100" dist="38100" dir="2700000" algn="tl">
                    <a:srgbClr val="000000">
                      <a:alpha val="43137"/>
                    </a:srgbClr>
                  </a:outerShdw>
                </a:effectLst>
              </a:rPr>
              <a:t>60%</a:t>
            </a:r>
            <a:r>
              <a:rPr lang="en-US" dirty="0">
                <a:solidFill>
                  <a:srgbClr val="FF0000"/>
                </a:solidFill>
              </a:rPr>
              <a:t> of the transaction size is occupied by the </a:t>
            </a:r>
            <a:r>
              <a:rPr lang="en-US" u="sng" dirty="0">
                <a:solidFill>
                  <a:srgbClr val="FF0000"/>
                </a:solidFill>
              </a:rPr>
              <a:t>signature and the public key </a:t>
            </a:r>
            <a:r>
              <a:rPr lang="en-US" dirty="0">
                <a:solidFill>
                  <a:srgbClr val="FF0000"/>
                </a:solidFill>
              </a:rPr>
              <a:t>(</a:t>
            </a:r>
            <a:r>
              <a:rPr lang="en-US" dirty="0" err="1">
                <a:solidFill>
                  <a:srgbClr val="FF0000"/>
                </a:solidFill>
              </a:rPr>
              <a:t>scriptSeg</a:t>
            </a:r>
            <a:r>
              <a:rPr lang="en-US" dirty="0">
                <a:solidFill>
                  <a:srgbClr val="FF0000"/>
                </a:solidFill>
              </a:rPr>
              <a:t>). </a:t>
            </a:r>
          </a:p>
          <a:p>
            <a:r>
              <a:rPr lang="en-US" dirty="0"/>
              <a:t>Although the transaction purpose is to show the sender and the receiver and the amount of the transaction between them, 60% of the transaction size goes for the public key and the signature for securing the transaction and for preventing any forged data. </a:t>
            </a:r>
          </a:p>
          <a:p>
            <a:pPr algn="just"/>
            <a:r>
              <a:rPr lang="en-US" dirty="0"/>
              <a:t>What was proposed is to </a:t>
            </a:r>
            <a:r>
              <a:rPr lang="en-US" b="1" dirty="0">
                <a:solidFill>
                  <a:srgbClr val="00B0F0"/>
                </a:solidFill>
                <a:effectLst>
                  <a:outerShdw blurRad="38100" dist="38100" dir="2700000" algn="tl">
                    <a:srgbClr val="000000">
                      <a:alpha val="43137"/>
                    </a:srgbClr>
                  </a:outerShdw>
                </a:effectLst>
              </a:rPr>
              <a:t>remove the </a:t>
            </a:r>
            <a:r>
              <a:rPr lang="en-US" b="1" dirty="0" err="1">
                <a:solidFill>
                  <a:srgbClr val="00B0F0"/>
                </a:solidFill>
                <a:effectLst>
                  <a:outerShdw blurRad="38100" dist="38100" dir="2700000" algn="tl">
                    <a:srgbClr val="000000">
                      <a:alpha val="43137"/>
                    </a:srgbClr>
                  </a:outerShdw>
                </a:effectLst>
              </a:rPr>
              <a:t>scriptSeg</a:t>
            </a:r>
            <a:r>
              <a:rPr lang="en-US" b="1" dirty="0">
                <a:solidFill>
                  <a:srgbClr val="00B0F0"/>
                </a:solidFill>
                <a:effectLst>
                  <a:outerShdw blurRad="38100" dist="38100" dir="2700000" algn="tl">
                    <a:srgbClr val="000000">
                      <a:alpha val="43137"/>
                    </a:srgbClr>
                  </a:outerShdw>
                </a:effectLst>
              </a:rPr>
              <a:t> part from the message and send it separately using the messaging service through the network.</a:t>
            </a:r>
          </a:p>
          <a:p>
            <a:endParaRPr lang="en-US" dirty="0"/>
          </a:p>
          <a:p>
            <a:endParaRPr lang="en-US" dirty="0"/>
          </a:p>
        </p:txBody>
      </p:sp>
    </p:spTree>
    <p:extLst>
      <p:ext uri="{BB962C8B-B14F-4D97-AF65-F5344CB8AC3E}">
        <p14:creationId xmlns:p14="http://schemas.microsoft.com/office/powerpoint/2010/main" val="3548149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Still, </a:t>
            </a:r>
            <a:r>
              <a:rPr lang="en-US" dirty="0">
                <a:solidFill>
                  <a:srgbClr val="00B0F0"/>
                </a:solidFill>
              </a:rPr>
              <a:t>the </a:t>
            </a:r>
            <a:r>
              <a:rPr lang="en-US" b="1" u="sng" dirty="0">
                <a:solidFill>
                  <a:srgbClr val="FF0000"/>
                </a:solidFill>
                <a:effectLst>
                  <a:outerShdw blurRad="38100" dist="38100" dir="2700000" algn="tl">
                    <a:srgbClr val="000000">
                      <a:alpha val="43137"/>
                    </a:srgbClr>
                  </a:outerShdw>
                </a:effectLst>
              </a:rPr>
              <a:t>public key and the signature will be linked to each block</a:t>
            </a:r>
            <a:r>
              <a:rPr lang="en-US" dirty="0">
                <a:solidFill>
                  <a:srgbClr val="00B0F0"/>
                </a:solidFill>
              </a:rPr>
              <a:t> and transaction but it </a:t>
            </a:r>
            <a:r>
              <a:rPr lang="en-US" b="1" u="sng" dirty="0">
                <a:solidFill>
                  <a:srgbClr val="00B0F0"/>
                </a:solidFill>
                <a:effectLst>
                  <a:outerShdw blurRad="38100" dist="38100" dir="2700000" algn="tl">
                    <a:srgbClr val="000000">
                      <a:alpha val="43137"/>
                    </a:srgbClr>
                  </a:outerShdw>
                </a:effectLst>
              </a:rPr>
              <a:t>will go through the network separately</a:t>
            </a:r>
            <a:r>
              <a:rPr lang="en-US" dirty="0"/>
              <a:t>.</a:t>
            </a:r>
          </a:p>
          <a:p>
            <a:pPr marL="0" indent="0">
              <a:buNone/>
            </a:pPr>
            <a:endParaRPr lang="en-US" dirty="0"/>
          </a:p>
          <a:p>
            <a:r>
              <a:rPr lang="en-US" dirty="0"/>
              <a:t>This way more space is available</a:t>
            </a:r>
            <a:r>
              <a:rPr lang="en-US" dirty="0">
                <a:solidFill>
                  <a:srgbClr val="FF0000"/>
                </a:solidFill>
              </a:rPr>
              <a:t>, each block size will be reduced substantially and can fit more transactions</a:t>
            </a:r>
            <a:r>
              <a:rPr lang="en-US" dirty="0"/>
              <a:t>.</a:t>
            </a:r>
          </a:p>
          <a:p>
            <a:endParaRPr lang="en-US" dirty="0"/>
          </a:p>
          <a:p>
            <a:r>
              <a:rPr lang="en-US" dirty="0">
                <a:solidFill>
                  <a:srgbClr val="00B0F0"/>
                </a:solidFill>
              </a:rPr>
              <a:t>Segregated Witness is backward compatible meaning that even nodes that didn’t deploy </a:t>
            </a:r>
            <a:r>
              <a:rPr lang="en-US" dirty="0" err="1">
                <a:solidFill>
                  <a:srgbClr val="00B0F0"/>
                </a:solidFill>
              </a:rPr>
              <a:t>SegWit</a:t>
            </a:r>
            <a:r>
              <a:rPr lang="en-US" dirty="0">
                <a:solidFill>
                  <a:srgbClr val="00B0F0"/>
                </a:solidFill>
              </a:rPr>
              <a:t>, they still participate in the </a:t>
            </a:r>
            <a:r>
              <a:rPr lang="en-US" dirty="0" err="1">
                <a:solidFill>
                  <a:srgbClr val="00B0F0"/>
                </a:solidFill>
              </a:rPr>
              <a:t>blockchain</a:t>
            </a:r>
            <a:r>
              <a:rPr lang="en-US" dirty="0">
                <a:solidFill>
                  <a:srgbClr val="00B0F0"/>
                </a:solidFill>
              </a:rPr>
              <a:t> network.</a:t>
            </a:r>
          </a:p>
          <a:p>
            <a:endParaRPr lang="en-US" dirty="0"/>
          </a:p>
        </p:txBody>
      </p:sp>
    </p:spTree>
    <p:extLst>
      <p:ext uri="{BB962C8B-B14F-4D97-AF65-F5344CB8AC3E}">
        <p14:creationId xmlns:p14="http://schemas.microsoft.com/office/powerpoint/2010/main" val="2091389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4247-DE47-4FD1-93EC-90CEDE4297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49881D-784C-41F5-A24B-CBC798A4460F}"/>
              </a:ext>
            </a:extLst>
          </p:cNvPr>
          <p:cNvSpPr>
            <a:spLocks noGrp="1"/>
          </p:cNvSpPr>
          <p:nvPr>
            <p:ph idx="1"/>
          </p:nvPr>
        </p:nvSpPr>
        <p:spPr/>
        <p:txBody>
          <a:bodyPr>
            <a:normAutofit/>
          </a:bodyPr>
          <a:lstStyle/>
          <a:p>
            <a:pPr algn="just"/>
            <a:r>
              <a:rPr lang="en-US" dirty="0"/>
              <a:t>Segregated Witness solution didn’t increase the block size to more than 1 MB.</a:t>
            </a:r>
          </a:p>
          <a:p>
            <a:pPr algn="just"/>
            <a:endParaRPr lang="en-US" dirty="0"/>
          </a:p>
          <a:p>
            <a:pPr algn="just"/>
            <a:r>
              <a:rPr lang="en-US" dirty="0"/>
              <a:t>Since the </a:t>
            </a:r>
            <a:r>
              <a:rPr lang="en-US" dirty="0" err="1"/>
              <a:t>scriptSeg</a:t>
            </a:r>
            <a:r>
              <a:rPr lang="en-US" dirty="0"/>
              <a:t> was removed out from the block, more transactions can be included which looks like the block size increased but </a:t>
            </a:r>
            <a:r>
              <a:rPr lang="en-US" dirty="0">
                <a:solidFill>
                  <a:srgbClr val="FF0000"/>
                </a:solidFill>
              </a:rPr>
              <a:t>in reality the number of transactions increased not the size of the block.</a:t>
            </a:r>
          </a:p>
        </p:txBody>
      </p:sp>
    </p:spTree>
    <p:extLst>
      <p:ext uri="{BB962C8B-B14F-4D97-AF65-F5344CB8AC3E}">
        <p14:creationId xmlns:p14="http://schemas.microsoft.com/office/powerpoint/2010/main" val="1059327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Not only BTC utilized </a:t>
            </a:r>
            <a:r>
              <a:rPr lang="en-US" dirty="0" err="1"/>
              <a:t>SegWit</a:t>
            </a:r>
            <a:r>
              <a:rPr lang="en-US" dirty="0"/>
              <a:t>, </a:t>
            </a:r>
            <a:r>
              <a:rPr lang="en-US" dirty="0">
                <a:solidFill>
                  <a:srgbClr val="FF0000"/>
                </a:solidFill>
              </a:rPr>
              <a:t>other cryptocurrencies </a:t>
            </a:r>
            <a:r>
              <a:rPr lang="en-US" dirty="0"/>
              <a:t>such as Light Coin used the same technique.</a:t>
            </a:r>
          </a:p>
          <a:p>
            <a:endParaRPr lang="en-US" dirty="0"/>
          </a:p>
          <a:p>
            <a:r>
              <a:rPr lang="en-US" dirty="0"/>
              <a:t>The main disadvantage about BTC (based on </a:t>
            </a:r>
            <a:r>
              <a:rPr lang="en-US" dirty="0" err="1"/>
              <a:t>Blockchain</a:t>
            </a:r>
            <a:r>
              <a:rPr lang="en-US" dirty="0"/>
              <a:t>) is that they are slow when compared with visa and MasterCard transactions. </a:t>
            </a:r>
          </a:p>
          <a:p>
            <a:endParaRPr lang="en-US" dirty="0"/>
          </a:p>
          <a:p>
            <a:r>
              <a:rPr lang="en-US" dirty="0"/>
              <a:t>BTC can now perform 10 transactions per second, while visa and MasterCard can do 10’s or 100’s of transactions per second.</a:t>
            </a:r>
          </a:p>
          <a:p>
            <a:endParaRPr lang="en-US" dirty="0"/>
          </a:p>
        </p:txBody>
      </p:sp>
    </p:spTree>
    <p:extLst>
      <p:ext uri="{BB962C8B-B14F-4D97-AF65-F5344CB8AC3E}">
        <p14:creationId xmlns:p14="http://schemas.microsoft.com/office/powerpoint/2010/main" val="2325618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C076-D0B3-43B9-ABA3-4F0150964C79}"/>
              </a:ext>
            </a:extLst>
          </p:cNvPr>
          <p:cNvSpPr>
            <a:spLocks noGrp="1"/>
          </p:cNvSpPr>
          <p:nvPr>
            <p:ph type="title"/>
          </p:nvPr>
        </p:nvSpPr>
        <p:spPr/>
        <p:txBody>
          <a:bodyPr/>
          <a:lstStyle/>
          <a:p>
            <a:r>
              <a:rPr lang="en-US" dirty="0"/>
              <a:t>Public Key vs Bitcoin Address</a:t>
            </a:r>
          </a:p>
        </p:txBody>
      </p:sp>
      <p:sp>
        <p:nvSpPr>
          <p:cNvPr id="3" name="Content Placeholder 2">
            <a:extLst>
              <a:ext uri="{FF2B5EF4-FFF2-40B4-BE49-F238E27FC236}">
                <a16:creationId xmlns:a16="http://schemas.microsoft.com/office/drawing/2014/main" id="{6F57066D-2018-4AC0-BEEA-4E5E5EABC1F3}"/>
              </a:ext>
            </a:extLst>
          </p:cNvPr>
          <p:cNvSpPr>
            <a:spLocks noGrp="1"/>
          </p:cNvSpPr>
          <p:nvPr>
            <p:ph idx="1"/>
          </p:nvPr>
        </p:nvSpPr>
        <p:spPr>
          <a:xfrm>
            <a:off x="838200" y="1825624"/>
            <a:ext cx="10515600" cy="4860925"/>
          </a:xfrm>
        </p:spPr>
        <p:txBody>
          <a:bodyPr>
            <a:normAutofit/>
          </a:bodyPr>
          <a:lstStyle/>
          <a:p>
            <a:pPr algn="just"/>
            <a:r>
              <a:rPr lang="en-US" dirty="0">
                <a:solidFill>
                  <a:srgbClr val="FF0000"/>
                </a:solidFill>
              </a:rPr>
              <a:t>Bitcoin address: is derived from the user’s public key by applying the SHA-256.</a:t>
            </a:r>
            <a:r>
              <a:rPr lang="en-US" dirty="0"/>
              <a:t> Since the SHA-256 is a deterministic function, every public key will have its own unique bitcoin address.</a:t>
            </a:r>
          </a:p>
          <a:p>
            <a:pPr algn="just"/>
            <a:r>
              <a:rPr lang="en-US" dirty="0">
                <a:solidFill>
                  <a:srgbClr val="00B0F0"/>
                </a:solidFill>
              </a:rPr>
              <a:t>The address is used for receiving money from other users as just with the public key</a:t>
            </a:r>
            <a:r>
              <a:rPr lang="en-US" dirty="0"/>
              <a:t>, so its not hidden when compared with the private key.</a:t>
            </a:r>
          </a:p>
          <a:p>
            <a:pPr algn="just"/>
            <a:r>
              <a:rPr lang="en-US" dirty="0"/>
              <a:t> </a:t>
            </a:r>
            <a:r>
              <a:rPr lang="en-US" dirty="0">
                <a:solidFill>
                  <a:srgbClr val="FF0000"/>
                </a:solidFill>
              </a:rPr>
              <a:t>The user can receive BTC using his public key or his bitcoin address</a:t>
            </a:r>
            <a:r>
              <a:rPr lang="en-US" dirty="0"/>
              <a:t>.</a:t>
            </a:r>
          </a:p>
          <a:p>
            <a:pPr algn="just"/>
            <a:r>
              <a:rPr lang="en-US" dirty="0"/>
              <a:t>The reason for having the bitcoin address, is that </a:t>
            </a:r>
            <a:r>
              <a:rPr lang="en-US" dirty="0">
                <a:solidFill>
                  <a:srgbClr val="00B0F0"/>
                </a:solidFill>
              </a:rPr>
              <a:t>it is used to minimize exposing the public key when its possible</a:t>
            </a:r>
            <a:r>
              <a:rPr lang="en-US" dirty="0"/>
              <a:t>. The idea is to keep the public key protected as much we can.</a:t>
            </a:r>
          </a:p>
          <a:p>
            <a:endParaRPr lang="en-US" dirty="0"/>
          </a:p>
        </p:txBody>
      </p:sp>
    </p:spTree>
    <p:extLst>
      <p:ext uri="{BB962C8B-B14F-4D97-AF65-F5344CB8AC3E}">
        <p14:creationId xmlns:p14="http://schemas.microsoft.com/office/powerpoint/2010/main" val="3549900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Its mandatory to expose the public key when X sends money to Y, Y will use X’s public key to run the verification function so that Y can confirm that the transaction is valid.</a:t>
            </a:r>
          </a:p>
          <a:p>
            <a:r>
              <a:rPr lang="en-US" dirty="0"/>
              <a:t>Why should we avoid exposing the public key when we can?</a:t>
            </a:r>
          </a:p>
          <a:p>
            <a:r>
              <a:rPr lang="en-US" dirty="0"/>
              <a:t> </a:t>
            </a:r>
            <a:r>
              <a:rPr lang="en-US" dirty="0">
                <a:solidFill>
                  <a:srgbClr val="FF0000"/>
                </a:solidFill>
              </a:rPr>
              <a:t>The public key is generated from the private key using an elliptic function, there's no way to identify what is the private key knowing the public key until now. </a:t>
            </a:r>
          </a:p>
          <a:p>
            <a:r>
              <a:rPr lang="en-US" dirty="0"/>
              <a:t>But assume that in the future some one can do that, then </a:t>
            </a:r>
            <a:r>
              <a:rPr lang="en-US" dirty="0">
                <a:solidFill>
                  <a:srgbClr val="00B0F0"/>
                </a:solidFill>
              </a:rPr>
              <a:t>having the bitcoin address which is derived from the public key </a:t>
            </a:r>
            <a:r>
              <a:rPr lang="en-US" b="1" u="sng" dirty="0">
                <a:solidFill>
                  <a:srgbClr val="00B0F0"/>
                </a:solidFill>
              </a:rPr>
              <a:t>adds a layer of protection</a:t>
            </a:r>
            <a:r>
              <a:rPr lang="en-US" dirty="0">
                <a:solidFill>
                  <a:srgbClr val="00B0F0"/>
                </a:solidFill>
              </a:rPr>
              <a:t>. </a:t>
            </a:r>
          </a:p>
          <a:p>
            <a:endParaRPr lang="en-US" dirty="0"/>
          </a:p>
        </p:txBody>
      </p:sp>
    </p:spTree>
    <p:extLst>
      <p:ext uri="{BB962C8B-B14F-4D97-AF65-F5344CB8AC3E}">
        <p14:creationId xmlns:p14="http://schemas.microsoft.com/office/powerpoint/2010/main" val="844182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bitcoin address is derived from the public key using SHA-256, which is different than the elliptic function.</a:t>
            </a:r>
          </a:p>
          <a:p>
            <a:r>
              <a:rPr lang="en-US" dirty="0"/>
              <a:t> </a:t>
            </a:r>
            <a:r>
              <a:rPr lang="en-US" dirty="0">
                <a:solidFill>
                  <a:srgbClr val="00B0F0"/>
                </a:solidFill>
              </a:rPr>
              <a:t>If the private key was compromised by reversing the public key in some way, then at least not all the transactions of the user is labeled by the public key.</a:t>
            </a:r>
            <a:r>
              <a:rPr lang="en-US" dirty="0"/>
              <a:t> </a:t>
            </a:r>
          </a:p>
          <a:p>
            <a:r>
              <a:rPr lang="en-US" u="sng" dirty="0">
                <a:solidFill>
                  <a:srgbClr val="FF0000"/>
                </a:solidFill>
              </a:rPr>
              <a:t>The bitcoin address decreases the chances to compromise every thing that belongs to a specific user who’s private key was compromised</a:t>
            </a:r>
            <a:r>
              <a:rPr lang="en-US" dirty="0">
                <a:solidFill>
                  <a:srgbClr val="FF0000"/>
                </a:solidFill>
              </a:rPr>
              <a:t>.</a:t>
            </a:r>
            <a:endParaRPr lang="en-US" u="sng" dirty="0">
              <a:solidFill>
                <a:srgbClr val="FF0000"/>
              </a:solidFill>
            </a:endParaRPr>
          </a:p>
          <a:p>
            <a:endParaRPr lang="en-US" dirty="0"/>
          </a:p>
        </p:txBody>
      </p:sp>
    </p:spTree>
    <p:extLst>
      <p:ext uri="{BB962C8B-B14F-4D97-AF65-F5344CB8AC3E}">
        <p14:creationId xmlns:p14="http://schemas.microsoft.com/office/powerpoint/2010/main" val="2632882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5C9ED9-39D8-4B50-A726-D4D0A7A17B6C}"/>
              </a:ext>
            </a:extLst>
          </p:cNvPr>
          <p:cNvSpPr>
            <a:spLocks noGrp="1"/>
          </p:cNvSpPr>
          <p:nvPr>
            <p:ph sz="half" idx="2"/>
          </p:nvPr>
        </p:nvSpPr>
        <p:spPr>
          <a:xfrm>
            <a:off x="455518" y="4003039"/>
            <a:ext cx="11218322" cy="2174703"/>
          </a:xfrm>
        </p:spPr>
        <p:txBody>
          <a:bodyPr/>
          <a:lstStyle/>
          <a:p>
            <a:r>
              <a:rPr lang="en-US" dirty="0"/>
              <a:t>If Y wants to send money to user X, then Y will use X’s Bitcoin address in the transaction to represent the destination.</a:t>
            </a:r>
          </a:p>
        </p:txBody>
      </p:sp>
      <p:grpSp>
        <p:nvGrpSpPr>
          <p:cNvPr id="22" name="Group 21">
            <a:extLst>
              <a:ext uri="{FF2B5EF4-FFF2-40B4-BE49-F238E27FC236}">
                <a16:creationId xmlns:a16="http://schemas.microsoft.com/office/drawing/2014/main" id="{FAEC0A5F-1195-449E-BD7F-36DFE066436E}"/>
              </a:ext>
            </a:extLst>
          </p:cNvPr>
          <p:cNvGrpSpPr/>
          <p:nvPr/>
        </p:nvGrpSpPr>
        <p:grpSpPr>
          <a:xfrm>
            <a:off x="1341120" y="406400"/>
            <a:ext cx="9723120" cy="3261360"/>
            <a:chOff x="80010" y="2572467"/>
            <a:chExt cx="12835687" cy="3801155"/>
          </a:xfrm>
        </p:grpSpPr>
        <p:sp>
          <p:nvSpPr>
            <p:cNvPr id="23" name="Rectangle: Rounded Corners 22">
              <a:extLst>
                <a:ext uri="{FF2B5EF4-FFF2-40B4-BE49-F238E27FC236}">
                  <a16:creationId xmlns:a16="http://schemas.microsoft.com/office/drawing/2014/main" id="{C3E8339B-78F4-4F1E-9687-19002DC34558}"/>
                </a:ext>
              </a:extLst>
            </p:cNvPr>
            <p:cNvSpPr/>
            <p:nvPr/>
          </p:nvSpPr>
          <p:spPr>
            <a:xfrm>
              <a:off x="80010" y="4943474"/>
              <a:ext cx="2217420" cy="43434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Signature</a:t>
              </a:r>
            </a:p>
          </p:txBody>
        </p:sp>
        <p:grpSp>
          <p:nvGrpSpPr>
            <p:cNvPr id="24" name="Group 23">
              <a:extLst>
                <a:ext uri="{FF2B5EF4-FFF2-40B4-BE49-F238E27FC236}">
                  <a16:creationId xmlns:a16="http://schemas.microsoft.com/office/drawing/2014/main" id="{86632598-5C5B-41E9-B6CB-F14458E8C211}"/>
                </a:ext>
              </a:extLst>
            </p:cNvPr>
            <p:cNvGrpSpPr/>
            <p:nvPr/>
          </p:nvGrpSpPr>
          <p:grpSpPr>
            <a:xfrm>
              <a:off x="708660" y="2572467"/>
              <a:ext cx="12207037" cy="3801155"/>
              <a:chOff x="708660" y="2572467"/>
              <a:chExt cx="12207037" cy="3801155"/>
            </a:xfrm>
          </p:grpSpPr>
          <p:sp>
            <p:nvSpPr>
              <p:cNvPr id="25" name="Oval 24">
                <a:extLst>
                  <a:ext uri="{FF2B5EF4-FFF2-40B4-BE49-F238E27FC236}">
                    <a16:creationId xmlns:a16="http://schemas.microsoft.com/office/drawing/2014/main" id="{909DC28C-9103-4391-AABD-D48FB4C91DC9}"/>
                  </a:ext>
                </a:extLst>
              </p:cNvPr>
              <p:cNvSpPr/>
              <p:nvPr/>
            </p:nvSpPr>
            <p:spPr>
              <a:xfrm>
                <a:off x="2720340" y="2588895"/>
                <a:ext cx="2446020" cy="857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Private Key</a:t>
                </a:r>
              </a:p>
            </p:txBody>
          </p:sp>
          <p:sp>
            <p:nvSpPr>
              <p:cNvPr id="26" name="Rectangle 25">
                <a:extLst>
                  <a:ext uri="{FF2B5EF4-FFF2-40B4-BE49-F238E27FC236}">
                    <a16:creationId xmlns:a16="http://schemas.microsoft.com/office/drawing/2014/main" id="{DE57827B-E421-4567-BCF2-F9DA4C304BDD}"/>
                  </a:ext>
                </a:extLst>
              </p:cNvPr>
              <p:cNvSpPr/>
              <p:nvPr/>
            </p:nvSpPr>
            <p:spPr>
              <a:xfrm>
                <a:off x="2497455" y="3980496"/>
                <a:ext cx="2308860" cy="8572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Transaction</a:t>
                </a:r>
              </a:p>
            </p:txBody>
          </p:sp>
          <p:sp>
            <p:nvSpPr>
              <p:cNvPr id="27" name="Diamond 26">
                <a:extLst>
                  <a:ext uri="{FF2B5EF4-FFF2-40B4-BE49-F238E27FC236}">
                    <a16:creationId xmlns:a16="http://schemas.microsoft.com/office/drawing/2014/main" id="{7C61A7D0-CBDE-4004-92ED-374D58EF9557}"/>
                  </a:ext>
                </a:extLst>
              </p:cNvPr>
              <p:cNvSpPr/>
              <p:nvPr/>
            </p:nvSpPr>
            <p:spPr>
              <a:xfrm>
                <a:off x="6115049" y="3980495"/>
                <a:ext cx="3028950" cy="1397317"/>
              </a:xfrm>
              <a:prstGeom prst="diamond">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Verification Function</a:t>
                </a:r>
              </a:p>
            </p:txBody>
          </p:sp>
          <p:sp>
            <p:nvSpPr>
              <p:cNvPr id="28" name="Oval 27">
                <a:extLst>
                  <a:ext uri="{FF2B5EF4-FFF2-40B4-BE49-F238E27FC236}">
                    <a16:creationId xmlns:a16="http://schemas.microsoft.com/office/drawing/2014/main" id="{CC6CDFB1-E8CC-410B-A82E-6B15EC2D9093}"/>
                  </a:ext>
                </a:extLst>
              </p:cNvPr>
              <p:cNvSpPr/>
              <p:nvPr/>
            </p:nvSpPr>
            <p:spPr>
              <a:xfrm>
                <a:off x="6497955" y="2588895"/>
                <a:ext cx="2446020" cy="85725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Public Key</a:t>
                </a:r>
              </a:p>
            </p:txBody>
          </p:sp>
          <p:cxnSp>
            <p:nvCxnSpPr>
              <p:cNvPr id="29" name="Connector: Elbow 28">
                <a:extLst>
                  <a:ext uri="{FF2B5EF4-FFF2-40B4-BE49-F238E27FC236}">
                    <a16:creationId xmlns:a16="http://schemas.microsoft.com/office/drawing/2014/main" id="{459510E2-3F0A-4B3B-BEF6-6A58F4878548}"/>
                  </a:ext>
                </a:extLst>
              </p:cNvPr>
              <p:cNvCxnSpPr>
                <a:cxnSpLocks/>
              </p:cNvCxnSpPr>
              <p:nvPr/>
            </p:nvCxnSpPr>
            <p:spPr>
              <a:xfrm rot="10800000" flipV="1">
                <a:off x="708660" y="3017519"/>
                <a:ext cx="2011680" cy="1925955"/>
              </a:xfrm>
              <a:prstGeom prst="bentConnector3">
                <a:avLst>
                  <a:gd name="adj1" fmla="val 10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28727F3B-6FF0-473C-916E-06432CEF1F61}"/>
                  </a:ext>
                </a:extLst>
              </p:cNvPr>
              <p:cNvCxnSpPr>
                <a:cxnSpLocks/>
              </p:cNvCxnSpPr>
              <p:nvPr/>
            </p:nvCxnSpPr>
            <p:spPr>
              <a:xfrm rot="10800000" flipV="1">
                <a:off x="1188721" y="4126230"/>
                <a:ext cx="1308734" cy="817244"/>
              </a:xfrm>
              <a:prstGeom prst="bentConnector3">
                <a:avLst>
                  <a:gd name="adj1" fmla="val 9978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6836BFF-DF85-4108-9768-6EC375FFA85A}"/>
                  </a:ext>
                </a:extLst>
              </p:cNvPr>
              <p:cNvCxnSpPr>
                <a:stCxn id="25" idx="6"/>
                <a:endCxn id="28" idx="2"/>
              </p:cNvCxnSpPr>
              <p:nvPr/>
            </p:nvCxnSpPr>
            <p:spPr>
              <a:xfrm>
                <a:off x="5166360" y="3017520"/>
                <a:ext cx="133159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FF9FE6-91F1-44C3-8B40-4FED8E377488}"/>
                  </a:ext>
                </a:extLst>
              </p:cNvPr>
              <p:cNvCxnSpPr>
                <a:cxnSpLocks/>
              </p:cNvCxnSpPr>
              <p:nvPr/>
            </p:nvCxnSpPr>
            <p:spPr>
              <a:xfrm>
                <a:off x="7644764" y="3443286"/>
                <a:ext cx="0" cy="5372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C24E660-1ADB-410F-B394-845782AD131F}"/>
                  </a:ext>
                </a:extLst>
              </p:cNvPr>
              <p:cNvCxnSpPr/>
              <p:nvPr/>
            </p:nvCxnSpPr>
            <p:spPr>
              <a:xfrm>
                <a:off x="4783454" y="4637721"/>
                <a:ext cx="133159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2D42994-5785-430A-BABA-AA77865DFC07}"/>
                  </a:ext>
                </a:extLst>
              </p:cNvPr>
              <p:cNvCxnSpPr>
                <a:cxnSpLocks/>
              </p:cNvCxnSpPr>
              <p:nvPr/>
            </p:nvCxnSpPr>
            <p:spPr>
              <a:xfrm>
                <a:off x="2308860" y="5306376"/>
                <a:ext cx="5309234" cy="828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EAED3735-2CF7-449F-8804-32CAF5D4ABA7}"/>
                  </a:ext>
                </a:extLst>
              </p:cNvPr>
              <p:cNvCxnSpPr>
                <a:cxnSpLocks/>
              </p:cNvCxnSpPr>
              <p:nvPr/>
            </p:nvCxnSpPr>
            <p:spPr>
              <a:xfrm rot="5400000" flipH="1" flipV="1">
                <a:off x="8920043" y="3667242"/>
                <a:ext cx="1225150" cy="777239"/>
              </a:xfrm>
              <a:prstGeom prst="bentConnector3">
                <a:avLst>
                  <a:gd name="adj1" fmla="val 100379"/>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4640D01B-F201-4A65-A539-A10AA56D7A20}"/>
                  </a:ext>
                </a:extLst>
              </p:cNvPr>
              <p:cNvCxnSpPr>
                <a:cxnSpLocks/>
              </p:cNvCxnSpPr>
              <p:nvPr/>
            </p:nvCxnSpPr>
            <p:spPr>
              <a:xfrm rot="16200000" flipH="1">
                <a:off x="8997791" y="4825361"/>
                <a:ext cx="1119186" cy="826770"/>
              </a:xfrm>
              <a:prstGeom prst="bentConnector3">
                <a:avLst>
                  <a:gd name="adj1" fmla="val 96979"/>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C08548F-2E3C-4045-B0D2-7AEDB3E6003D}"/>
                  </a:ext>
                </a:extLst>
              </p:cNvPr>
              <p:cNvSpPr txBox="1"/>
              <p:nvPr/>
            </p:nvSpPr>
            <p:spPr>
              <a:xfrm>
                <a:off x="9921239" y="3253261"/>
                <a:ext cx="561975" cy="1094856"/>
              </a:xfrm>
              <a:prstGeom prst="rect">
                <a:avLst/>
              </a:prstGeom>
              <a:noFill/>
            </p:spPr>
            <p:txBody>
              <a:bodyPr wrap="square" rtlCol="0">
                <a:spAutoFit/>
              </a:bodyPr>
              <a:lstStyle/>
              <a:p>
                <a:r>
                  <a:rPr lang="en-US" sz="900" dirty="0"/>
                  <a:t>YES</a:t>
                </a:r>
              </a:p>
            </p:txBody>
          </p:sp>
          <p:sp>
            <p:nvSpPr>
              <p:cNvPr id="38" name="TextBox 37">
                <a:extLst>
                  <a:ext uri="{FF2B5EF4-FFF2-40B4-BE49-F238E27FC236}">
                    <a16:creationId xmlns:a16="http://schemas.microsoft.com/office/drawing/2014/main" id="{EF50A07A-2364-4257-9E17-FEED70E23CBE}"/>
                  </a:ext>
                </a:extLst>
              </p:cNvPr>
              <p:cNvSpPr txBox="1"/>
              <p:nvPr/>
            </p:nvSpPr>
            <p:spPr>
              <a:xfrm>
                <a:off x="9993629" y="5577362"/>
                <a:ext cx="561975" cy="796260"/>
              </a:xfrm>
              <a:prstGeom prst="rect">
                <a:avLst/>
              </a:prstGeom>
              <a:noFill/>
            </p:spPr>
            <p:txBody>
              <a:bodyPr wrap="square" rtlCol="0">
                <a:spAutoFit/>
              </a:bodyPr>
              <a:lstStyle/>
              <a:p>
                <a:r>
                  <a:rPr lang="en-US" sz="900" dirty="0"/>
                  <a:t>NO</a:t>
                </a:r>
              </a:p>
            </p:txBody>
          </p:sp>
          <p:cxnSp>
            <p:nvCxnSpPr>
              <p:cNvPr id="39" name="Straight Arrow Connector 38">
                <a:extLst>
                  <a:ext uri="{FF2B5EF4-FFF2-40B4-BE49-F238E27FC236}">
                    <a16:creationId xmlns:a16="http://schemas.microsoft.com/office/drawing/2014/main" id="{AF29B2D3-BBD2-4686-B9E8-65E204D1D512}"/>
                  </a:ext>
                </a:extLst>
              </p:cNvPr>
              <p:cNvCxnSpPr/>
              <p:nvPr/>
            </p:nvCxnSpPr>
            <p:spPr>
              <a:xfrm>
                <a:off x="9005200" y="3025733"/>
                <a:ext cx="133159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6BB5B56D-D600-447B-BE6A-FA046D696C87}"/>
                  </a:ext>
                </a:extLst>
              </p:cNvPr>
              <p:cNvSpPr/>
              <p:nvPr/>
            </p:nvSpPr>
            <p:spPr>
              <a:xfrm>
                <a:off x="10469676" y="2572467"/>
                <a:ext cx="2446021" cy="857250"/>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Bitcoin Address</a:t>
                </a:r>
              </a:p>
            </p:txBody>
          </p:sp>
        </p:grpSp>
      </p:grpSp>
    </p:spTree>
    <p:extLst>
      <p:ext uri="{BB962C8B-B14F-4D97-AF65-F5344CB8AC3E}">
        <p14:creationId xmlns:p14="http://schemas.microsoft.com/office/powerpoint/2010/main" val="24595147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E0EB4E-9347-4FA8-9631-D08C53F84423}"/>
              </a:ext>
            </a:extLst>
          </p:cNvPr>
          <p:cNvSpPr>
            <a:spLocks noGrp="1"/>
          </p:cNvSpPr>
          <p:nvPr>
            <p:ph type="title"/>
          </p:nvPr>
        </p:nvSpPr>
        <p:spPr/>
        <p:txBody>
          <a:bodyPr/>
          <a:lstStyle/>
          <a:p>
            <a:r>
              <a:rPr lang="en-US" dirty="0"/>
              <a:t>Hierarchically Deterministic (HD) Wallets</a:t>
            </a:r>
          </a:p>
        </p:txBody>
      </p:sp>
      <p:sp>
        <p:nvSpPr>
          <p:cNvPr id="6" name="Content Placeholder 5">
            <a:extLst>
              <a:ext uri="{FF2B5EF4-FFF2-40B4-BE49-F238E27FC236}">
                <a16:creationId xmlns:a16="http://schemas.microsoft.com/office/drawing/2014/main" id="{B8C37F82-82D8-4958-AC12-7EFE6765028A}"/>
              </a:ext>
            </a:extLst>
          </p:cNvPr>
          <p:cNvSpPr>
            <a:spLocks noGrp="1"/>
          </p:cNvSpPr>
          <p:nvPr>
            <p:ph idx="1"/>
          </p:nvPr>
        </p:nvSpPr>
        <p:spPr/>
        <p:txBody>
          <a:bodyPr>
            <a:normAutofit/>
          </a:bodyPr>
          <a:lstStyle/>
          <a:p>
            <a:r>
              <a:rPr lang="en-US" dirty="0"/>
              <a:t>Cryptocurrency is meant to be anonymous, so blockchain should be anonymous too.</a:t>
            </a:r>
          </a:p>
          <a:p>
            <a:r>
              <a:rPr lang="en-US" dirty="0"/>
              <a:t>But in reality cryptocurrency is not exactly anonymous but its pseudonymous.</a:t>
            </a:r>
          </a:p>
          <a:p>
            <a:r>
              <a:rPr lang="en-US" dirty="0">
                <a:solidFill>
                  <a:srgbClr val="00B0F0"/>
                </a:solidFill>
              </a:rPr>
              <a:t>As long as no one knows to whom a private key is attached, then no one knows the owner.</a:t>
            </a:r>
          </a:p>
          <a:p>
            <a:r>
              <a:rPr lang="en-US" dirty="0"/>
              <a:t>Cryptocurrency is not completely anonymous because if the private key of someone was exposed meaning the identity of the private key owner is revealed then we will know everything about the transactions of the private key owner.  </a:t>
            </a:r>
          </a:p>
          <a:p>
            <a:endParaRPr lang="en-US" dirty="0"/>
          </a:p>
          <a:p>
            <a:endParaRPr lang="en-US" dirty="0"/>
          </a:p>
        </p:txBody>
      </p:sp>
    </p:spTree>
    <p:extLst>
      <p:ext uri="{BB962C8B-B14F-4D97-AF65-F5344CB8AC3E}">
        <p14:creationId xmlns:p14="http://schemas.microsoft.com/office/powerpoint/2010/main" val="4160440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E93D43-1F69-4B77-B571-66C1D2A0BCF5}"/>
              </a:ext>
            </a:extLst>
          </p:cNvPr>
          <p:cNvSpPr>
            <a:spLocks noGrp="1"/>
          </p:cNvSpPr>
          <p:nvPr>
            <p:ph idx="1"/>
          </p:nvPr>
        </p:nvSpPr>
        <p:spPr>
          <a:xfrm>
            <a:off x="838200" y="1033145"/>
            <a:ext cx="10515600" cy="4072255"/>
          </a:xfrm>
        </p:spPr>
        <p:txBody>
          <a:bodyPr>
            <a:normAutofit/>
          </a:bodyPr>
          <a:lstStyle/>
          <a:p>
            <a:r>
              <a:rPr lang="en-US" dirty="0">
                <a:solidFill>
                  <a:srgbClr val="00B0F0"/>
                </a:solidFill>
              </a:rPr>
              <a:t>If a user wants to receive BTC then that user should give his BTC address</a:t>
            </a:r>
            <a:r>
              <a:rPr lang="en-US" dirty="0"/>
              <a:t>, but </a:t>
            </a:r>
            <a:r>
              <a:rPr lang="en-US" dirty="0">
                <a:solidFill>
                  <a:srgbClr val="FF0000"/>
                </a:solidFill>
              </a:rPr>
              <a:t>if the user wants to send BTC, then the public key of that user should be attached to the transaction</a:t>
            </a:r>
            <a:r>
              <a:rPr lang="en-US" dirty="0"/>
              <a:t>.</a:t>
            </a:r>
          </a:p>
          <a:p>
            <a:endParaRPr lang="en-US" dirty="0"/>
          </a:p>
          <a:p>
            <a:r>
              <a:rPr lang="en-US" dirty="0"/>
              <a:t>This means if someone is searching for information inside blockchain transactions, then </a:t>
            </a:r>
            <a:r>
              <a:rPr lang="en-US" dirty="0">
                <a:solidFill>
                  <a:srgbClr val="FF0000"/>
                </a:solidFill>
              </a:rPr>
              <a:t>a pattern could be found easily between the BTC address and the public key</a:t>
            </a:r>
            <a:r>
              <a:rPr lang="en-US" dirty="0"/>
              <a:t>.</a:t>
            </a:r>
          </a:p>
          <a:p>
            <a:endParaRPr lang="en-US" dirty="0"/>
          </a:p>
        </p:txBody>
      </p:sp>
    </p:spTree>
    <p:extLst>
      <p:ext uri="{BB962C8B-B14F-4D97-AF65-F5344CB8AC3E}">
        <p14:creationId xmlns:p14="http://schemas.microsoft.com/office/powerpoint/2010/main" val="227394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3452FF-3607-46A3-86FD-20BC54840B3F}"/>
              </a:ext>
            </a:extLst>
          </p:cNvPr>
          <p:cNvSpPr>
            <a:spLocks noGrp="1"/>
          </p:cNvSpPr>
          <p:nvPr>
            <p:ph idx="1"/>
          </p:nvPr>
        </p:nvSpPr>
        <p:spPr/>
        <p:txBody>
          <a:bodyPr>
            <a:normAutofit fontScale="92500" lnSpcReduction="10000"/>
          </a:bodyPr>
          <a:lstStyle/>
          <a:p>
            <a:r>
              <a:rPr lang="en-US" dirty="0"/>
              <a:t>Bob needs to set up a transaction for that to happen.</a:t>
            </a:r>
          </a:p>
          <a:p>
            <a:r>
              <a:rPr lang="en-US" dirty="0"/>
              <a:t>Bob will not take just his money and use it, he needs to choose the transactions, and transactions live on until the UTXOs have been used up.</a:t>
            </a:r>
          </a:p>
          <a:p>
            <a:r>
              <a:rPr lang="en-US" dirty="0"/>
              <a:t>Bob needs to choose the transactions that he is going to link into the input.</a:t>
            </a:r>
          </a:p>
          <a:p>
            <a:r>
              <a:rPr lang="en-US" dirty="0"/>
              <a:t>So there are inputs where users can use to get the money.</a:t>
            </a:r>
          </a:p>
          <a:p>
            <a:endParaRPr lang="en-US" dirty="0"/>
          </a:p>
        </p:txBody>
      </p:sp>
      <p:sp>
        <p:nvSpPr>
          <p:cNvPr id="5" name="Text Placeholder 4">
            <a:extLst>
              <a:ext uri="{FF2B5EF4-FFF2-40B4-BE49-F238E27FC236}">
                <a16:creationId xmlns:a16="http://schemas.microsoft.com/office/drawing/2014/main" id="{433CB1EF-CDC6-4F5A-B7A9-AF27E51FF62C}"/>
              </a:ext>
            </a:extLst>
          </p:cNvPr>
          <p:cNvSpPr>
            <a:spLocks noGrp="1"/>
          </p:cNvSpPr>
          <p:nvPr>
            <p:ph type="body" sz="half" idx="2"/>
          </p:nvPr>
        </p:nvSpPr>
        <p:spPr/>
        <p:txBody>
          <a:bodyPr/>
          <a:lstStyle/>
          <a:p>
            <a:r>
              <a:rPr lang="en-US" dirty="0"/>
              <a:t>Bob wants to buy a camera for 0.5 BTC</a:t>
            </a:r>
          </a:p>
          <a:p>
            <a:r>
              <a:rPr lang="en-US" dirty="0"/>
              <a:t>Transaction:</a:t>
            </a:r>
          </a:p>
          <a:p>
            <a:r>
              <a:rPr lang="en-US" dirty="0"/>
              <a:t>Input:            </a:t>
            </a:r>
            <a:r>
              <a:rPr lang="en-US" dirty="0">
                <a:sym typeface="Wingdings" panose="05000000000000000000" pitchFamily="2" charset="2"/>
              </a:rPr>
              <a:t>Mark  Bob 0.6 BTC</a:t>
            </a:r>
          </a:p>
          <a:p>
            <a:endParaRPr lang="en-US" dirty="0"/>
          </a:p>
          <a:p>
            <a:r>
              <a:rPr lang="en-US" dirty="0"/>
              <a:t>Output:        0.5 BTC to the Camera shop</a:t>
            </a:r>
          </a:p>
          <a:p>
            <a:r>
              <a:rPr lang="en-US" dirty="0"/>
              <a:t>	  0.1 BTC to Bob</a:t>
            </a:r>
          </a:p>
          <a:p>
            <a:endParaRPr lang="en-US" dirty="0"/>
          </a:p>
        </p:txBody>
      </p:sp>
      <p:sp>
        <p:nvSpPr>
          <p:cNvPr id="6" name="Text Placeholder 4">
            <a:extLst>
              <a:ext uri="{FF2B5EF4-FFF2-40B4-BE49-F238E27FC236}">
                <a16:creationId xmlns:a16="http://schemas.microsoft.com/office/drawing/2014/main" id="{29FF6699-1B7D-4845-80A0-FC158275D9C5}"/>
              </a:ext>
            </a:extLst>
          </p:cNvPr>
          <p:cNvSpPr txBox="1">
            <a:spLocks/>
          </p:cNvSpPr>
          <p:nvPr/>
        </p:nvSpPr>
        <p:spPr>
          <a:xfrm>
            <a:off x="839788" y="402262"/>
            <a:ext cx="3932237" cy="1447803"/>
          </a:xfrm>
          <a:prstGeom prst="rect">
            <a:avLst/>
          </a:prstGeom>
          <a:ln>
            <a:solidFill>
              <a:schemeClr val="accent1">
                <a:shade val="50000"/>
              </a:schemeClr>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John </a:t>
            </a:r>
            <a:r>
              <a:rPr lang="en-US" dirty="0">
                <a:sym typeface="Wingdings" panose="05000000000000000000" pitchFamily="2" charset="2"/>
              </a:rPr>
              <a:t>  Bob 0.1 BTC</a:t>
            </a:r>
          </a:p>
          <a:p>
            <a:r>
              <a:rPr lang="en-US" dirty="0">
                <a:sym typeface="Wingdings" panose="05000000000000000000" pitchFamily="2" charset="2"/>
              </a:rPr>
              <a:t>Susan</a:t>
            </a:r>
            <a:r>
              <a:rPr lang="en-US" dirty="0"/>
              <a:t> </a:t>
            </a:r>
            <a:r>
              <a:rPr lang="en-US" dirty="0">
                <a:sym typeface="Wingdings" panose="05000000000000000000" pitchFamily="2" charset="2"/>
              </a:rPr>
              <a:t>  Bob 0.3 BTC</a:t>
            </a:r>
          </a:p>
          <a:p>
            <a:r>
              <a:rPr lang="en-US" dirty="0">
                <a:sym typeface="Wingdings" panose="05000000000000000000" pitchFamily="2" charset="2"/>
              </a:rPr>
              <a:t>Mark  Bob 0.6 BTC</a:t>
            </a:r>
          </a:p>
          <a:p>
            <a:r>
              <a:rPr lang="en-US" dirty="0"/>
              <a:t>Peter </a:t>
            </a:r>
            <a:r>
              <a:rPr lang="en-US" dirty="0">
                <a:sym typeface="Wingdings" panose="05000000000000000000" pitchFamily="2" charset="2"/>
              </a:rPr>
              <a:t>  Bob 0.7 BTC</a:t>
            </a:r>
          </a:p>
          <a:p>
            <a:endParaRPr lang="en-US" dirty="0"/>
          </a:p>
        </p:txBody>
      </p:sp>
      <p:sp>
        <p:nvSpPr>
          <p:cNvPr id="13" name="Right Brace 12">
            <a:extLst>
              <a:ext uri="{FF2B5EF4-FFF2-40B4-BE49-F238E27FC236}">
                <a16:creationId xmlns:a16="http://schemas.microsoft.com/office/drawing/2014/main" id="{F17EF03F-BB1D-4ADB-BEBF-087D9A7CB776}"/>
              </a:ext>
            </a:extLst>
          </p:cNvPr>
          <p:cNvSpPr/>
          <p:nvPr/>
        </p:nvSpPr>
        <p:spPr>
          <a:xfrm>
            <a:off x="2711306" y="402262"/>
            <a:ext cx="627321" cy="12599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3B1FA1F-4F55-474D-9CC4-52CC251FE0E0}"/>
              </a:ext>
            </a:extLst>
          </p:cNvPr>
          <p:cNvSpPr txBox="1"/>
          <p:nvPr/>
        </p:nvSpPr>
        <p:spPr>
          <a:xfrm>
            <a:off x="3466215" y="868838"/>
            <a:ext cx="839973" cy="369332"/>
          </a:xfrm>
          <a:prstGeom prst="rect">
            <a:avLst/>
          </a:prstGeom>
          <a:noFill/>
        </p:spPr>
        <p:txBody>
          <a:bodyPr wrap="square" rtlCol="0">
            <a:spAutoFit/>
          </a:bodyPr>
          <a:lstStyle/>
          <a:p>
            <a:r>
              <a:rPr lang="en-US" dirty="0"/>
              <a:t>UTXOs</a:t>
            </a:r>
          </a:p>
        </p:txBody>
      </p:sp>
    </p:spTree>
    <p:extLst>
      <p:ext uri="{BB962C8B-B14F-4D97-AF65-F5344CB8AC3E}">
        <p14:creationId xmlns:p14="http://schemas.microsoft.com/office/powerpoint/2010/main" val="69214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814ACF0-BA1B-4504-939C-C1193F54541F}"/>
              </a:ext>
            </a:extLst>
          </p:cNvPr>
          <p:cNvGrpSpPr/>
          <p:nvPr/>
        </p:nvGrpSpPr>
        <p:grpSpPr>
          <a:xfrm>
            <a:off x="2092960" y="2692400"/>
            <a:ext cx="7721599" cy="3839321"/>
            <a:chOff x="2478987" y="4091940"/>
            <a:chExt cx="5223660" cy="2317861"/>
          </a:xfrm>
        </p:grpSpPr>
        <p:grpSp>
          <p:nvGrpSpPr>
            <p:cNvPr id="5" name="Group 4">
              <a:extLst>
                <a:ext uri="{FF2B5EF4-FFF2-40B4-BE49-F238E27FC236}">
                  <a16:creationId xmlns:a16="http://schemas.microsoft.com/office/drawing/2014/main" id="{B4868563-EE30-4906-B0AD-93B43E78D330}"/>
                </a:ext>
              </a:extLst>
            </p:cNvPr>
            <p:cNvGrpSpPr/>
            <p:nvPr/>
          </p:nvGrpSpPr>
          <p:grpSpPr>
            <a:xfrm>
              <a:off x="2494227" y="4091940"/>
              <a:ext cx="5204610" cy="416671"/>
              <a:chOff x="1877007" y="4149090"/>
              <a:chExt cx="5204610" cy="416671"/>
            </a:xfrm>
          </p:grpSpPr>
          <p:sp>
            <p:nvSpPr>
              <p:cNvPr id="30" name="Oval 29">
                <a:extLst>
                  <a:ext uri="{FF2B5EF4-FFF2-40B4-BE49-F238E27FC236}">
                    <a16:creationId xmlns:a16="http://schemas.microsoft.com/office/drawing/2014/main" id="{62376E5D-C63C-42D6-9771-11A84D83F25E}"/>
                  </a:ext>
                </a:extLst>
              </p:cNvPr>
              <p:cNvSpPr/>
              <p:nvPr/>
            </p:nvSpPr>
            <p:spPr>
              <a:xfrm>
                <a:off x="1877007" y="4168140"/>
                <a:ext cx="1262376" cy="397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Private Key</a:t>
                </a:r>
              </a:p>
            </p:txBody>
          </p:sp>
          <p:sp>
            <p:nvSpPr>
              <p:cNvPr id="31" name="Oval 30">
                <a:extLst>
                  <a:ext uri="{FF2B5EF4-FFF2-40B4-BE49-F238E27FC236}">
                    <a16:creationId xmlns:a16="http://schemas.microsoft.com/office/drawing/2014/main" id="{6F1D755F-D384-45B8-B98F-72E407C1FD35}"/>
                  </a:ext>
                </a:extLst>
              </p:cNvPr>
              <p:cNvSpPr/>
              <p:nvPr/>
            </p:nvSpPr>
            <p:spPr>
              <a:xfrm>
                <a:off x="3826611" y="4168140"/>
                <a:ext cx="1262376" cy="39762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Public Key</a:t>
                </a:r>
              </a:p>
            </p:txBody>
          </p:sp>
          <p:cxnSp>
            <p:nvCxnSpPr>
              <p:cNvPr id="32" name="Straight Arrow Connector 31">
                <a:extLst>
                  <a:ext uri="{FF2B5EF4-FFF2-40B4-BE49-F238E27FC236}">
                    <a16:creationId xmlns:a16="http://schemas.microsoft.com/office/drawing/2014/main" id="{BE489B6F-F4ED-462E-B497-BEC8466965B1}"/>
                  </a:ext>
                </a:extLst>
              </p:cNvPr>
              <p:cNvCxnSpPr>
                <a:stCxn id="30" idx="6"/>
                <a:endCxn id="31" idx="2"/>
              </p:cNvCxnSpPr>
              <p:nvPr/>
            </p:nvCxnSpPr>
            <p:spPr>
              <a:xfrm>
                <a:off x="3139383" y="436695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36EFD57-7080-471F-BC9E-7EB8F12111D8}"/>
                  </a:ext>
                </a:extLst>
              </p:cNvPr>
              <p:cNvCxnSpPr/>
              <p:nvPr/>
            </p:nvCxnSpPr>
            <p:spPr>
              <a:xfrm>
                <a:off x="5120584" y="437076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BAEF6453-5F23-4498-A329-102DF5401457}"/>
                  </a:ext>
                </a:extLst>
              </p:cNvPr>
              <p:cNvSpPr/>
              <p:nvPr/>
            </p:nvSpPr>
            <p:spPr>
              <a:xfrm>
                <a:off x="5819241" y="4149090"/>
                <a:ext cx="1262376" cy="397621"/>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Bitcoin Address</a:t>
                </a:r>
              </a:p>
            </p:txBody>
          </p:sp>
        </p:grpSp>
        <p:grpSp>
          <p:nvGrpSpPr>
            <p:cNvPr id="6" name="Group 5">
              <a:extLst>
                <a:ext uri="{FF2B5EF4-FFF2-40B4-BE49-F238E27FC236}">
                  <a16:creationId xmlns:a16="http://schemas.microsoft.com/office/drawing/2014/main" id="{1426738F-0073-4017-A7E7-D72DE9E7CB01}"/>
                </a:ext>
              </a:extLst>
            </p:cNvPr>
            <p:cNvGrpSpPr/>
            <p:nvPr/>
          </p:nvGrpSpPr>
          <p:grpSpPr>
            <a:xfrm>
              <a:off x="2498037" y="4552950"/>
              <a:ext cx="5204610" cy="416671"/>
              <a:chOff x="1877007" y="4149090"/>
              <a:chExt cx="5204610" cy="416671"/>
            </a:xfrm>
          </p:grpSpPr>
          <p:sp>
            <p:nvSpPr>
              <p:cNvPr id="25" name="Oval 24">
                <a:extLst>
                  <a:ext uri="{FF2B5EF4-FFF2-40B4-BE49-F238E27FC236}">
                    <a16:creationId xmlns:a16="http://schemas.microsoft.com/office/drawing/2014/main" id="{DAD69483-41AB-4F25-88F8-EEFA7E9307FA}"/>
                  </a:ext>
                </a:extLst>
              </p:cNvPr>
              <p:cNvSpPr/>
              <p:nvPr/>
            </p:nvSpPr>
            <p:spPr>
              <a:xfrm>
                <a:off x="1877007" y="4168140"/>
                <a:ext cx="1262376" cy="397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Private Key</a:t>
                </a:r>
              </a:p>
            </p:txBody>
          </p:sp>
          <p:sp>
            <p:nvSpPr>
              <p:cNvPr id="26" name="Oval 25">
                <a:extLst>
                  <a:ext uri="{FF2B5EF4-FFF2-40B4-BE49-F238E27FC236}">
                    <a16:creationId xmlns:a16="http://schemas.microsoft.com/office/drawing/2014/main" id="{895CAE34-297A-40AA-B189-E6032DA8742E}"/>
                  </a:ext>
                </a:extLst>
              </p:cNvPr>
              <p:cNvSpPr/>
              <p:nvPr/>
            </p:nvSpPr>
            <p:spPr>
              <a:xfrm>
                <a:off x="3826611" y="4168140"/>
                <a:ext cx="1262376" cy="39762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Public Key</a:t>
                </a:r>
              </a:p>
            </p:txBody>
          </p:sp>
          <p:cxnSp>
            <p:nvCxnSpPr>
              <p:cNvPr id="27" name="Straight Arrow Connector 26">
                <a:extLst>
                  <a:ext uri="{FF2B5EF4-FFF2-40B4-BE49-F238E27FC236}">
                    <a16:creationId xmlns:a16="http://schemas.microsoft.com/office/drawing/2014/main" id="{76BF3A6A-F633-4CBE-A8D4-E982F2369033}"/>
                  </a:ext>
                </a:extLst>
              </p:cNvPr>
              <p:cNvCxnSpPr>
                <a:stCxn id="25" idx="6"/>
                <a:endCxn id="26" idx="2"/>
              </p:cNvCxnSpPr>
              <p:nvPr/>
            </p:nvCxnSpPr>
            <p:spPr>
              <a:xfrm>
                <a:off x="3139383" y="436695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56ECE8D-4D58-4AB0-BF13-D5A1A6CE8197}"/>
                  </a:ext>
                </a:extLst>
              </p:cNvPr>
              <p:cNvCxnSpPr/>
              <p:nvPr/>
            </p:nvCxnSpPr>
            <p:spPr>
              <a:xfrm>
                <a:off x="5120584" y="437076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418E353-71DF-417A-A8F9-59EDDDF56EFB}"/>
                  </a:ext>
                </a:extLst>
              </p:cNvPr>
              <p:cNvSpPr/>
              <p:nvPr/>
            </p:nvSpPr>
            <p:spPr>
              <a:xfrm>
                <a:off x="5819241" y="4149090"/>
                <a:ext cx="1262376" cy="397621"/>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Bitcoin Address</a:t>
                </a:r>
              </a:p>
            </p:txBody>
          </p:sp>
        </p:grpSp>
        <p:grpSp>
          <p:nvGrpSpPr>
            <p:cNvPr id="7" name="Group 6">
              <a:extLst>
                <a:ext uri="{FF2B5EF4-FFF2-40B4-BE49-F238E27FC236}">
                  <a16:creationId xmlns:a16="http://schemas.microsoft.com/office/drawing/2014/main" id="{61686A8F-B8D5-4F74-B3DE-3A269AC252C5}"/>
                </a:ext>
              </a:extLst>
            </p:cNvPr>
            <p:cNvGrpSpPr/>
            <p:nvPr/>
          </p:nvGrpSpPr>
          <p:grpSpPr>
            <a:xfrm>
              <a:off x="2478987" y="5036820"/>
              <a:ext cx="5204610" cy="416671"/>
              <a:chOff x="1877007" y="4149090"/>
              <a:chExt cx="5204610" cy="416671"/>
            </a:xfrm>
          </p:grpSpPr>
          <p:sp>
            <p:nvSpPr>
              <p:cNvPr id="20" name="Oval 19">
                <a:extLst>
                  <a:ext uri="{FF2B5EF4-FFF2-40B4-BE49-F238E27FC236}">
                    <a16:creationId xmlns:a16="http://schemas.microsoft.com/office/drawing/2014/main" id="{6A404C2A-258A-41A9-8233-4AFA73A395DD}"/>
                  </a:ext>
                </a:extLst>
              </p:cNvPr>
              <p:cNvSpPr/>
              <p:nvPr/>
            </p:nvSpPr>
            <p:spPr>
              <a:xfrm>
                <a:off x="1877007" y="4168140"/>
                <a:ext cx="1262376" cy="397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Private Key</a:t>
                </a:r>
              </a:p>
            </p:txBody>
          </p:sp>
          <p:sp>
            <p:nvSpPr>
              <p:cNvPr id="21" name="Oval 20">
                <a:extLst>
                  <a:ext uri="{FF2B5EF4-FFF2-40B4-BE49-F238E27FC236}">
                    <a16:creationId xmlns:a16="http://schemas.microsoft.com/office/drawing/2014/main" id="{688C5634-C789-4CE5-BDB3-1B3F30BDE80D}"/>
                  </a:ext>
                </a:extLst>
              </p:cNvPr>
              <p:cNvSpPr/>
              <p:nvPr/>
            </p:nvSpPr>
            <p:spPr>
              <a:xfrm>
                <a:off x="3826611" y="4168140"/>
                <a:ext cx="1262376" cy="39762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Public Key</a:t>
                </a:r>
              </a:p>
            </p:txBody>
          </p:sp>
          <p:cxnSp>
            <p:nvCxnSpPr>
              <p:cNvPr id="22" name="Straight Arrow Connector 21">
                <a:extLst>
                  <a:ext uri="{FF2B5EF4-FFF2-40B4-BE49-F238E27FC236}">
                    <a16:creationId xmlns:a16="http://schemas.microsoft.com/office/drawing/2014/main" id="{6DAD0A92-D995-43F9-9834-26F468083E06}"/>
                  </a:ext>
                </a:extLst>
              </p:cNvPr>
              <p:cNvCxnSpPr>
                <a:stCxn id="20" idx="6"/>
                <a:endCxn id="21" idx="2"/>
              </p:cNvCxnSpPr>
              <p:nvPr/>
            </p:nvCxnSpPr>
            <p:spPr>
              <a:xfrm>
                <a:off x="3139383" y="436695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AB3C13A-391E-443B-B8B5-E2EEC7B3CF60}"/>
                  </a:ext>
                </a:extLst>
              </p:cNvPr>
              <p:cNvCxnSpPr/>
              <p:nvPr/>
            </p:nvCxnSpPr>
            <p:spPr>
              <a:xfrm>
                <a:off x="5120584" y="437076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C7A8F1B2-C3E6-416A-A95D-018843D4B20E}"/>
                  </a:ext>
                </a:extLst>
              </p:cNvPr>
              <p:cNvSpPr/>
              <p:nvPr/>
            </p:nvSpPr>
            <p:spPr>
              <a:xfrm>
                <a:off x="5819241" y="4149090"/>
                <a:ext cx="1262376" cy="397621"/>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Bitcoin Address</a:t>
                </a:r>
              </a:p>
            </p:txBody>
          </p:sp>
        </p:grpSp>
        <p:grpSp>
          <p:nvGrpSpPr>
            <p:cNvPr id="8" name="Group 7">
              <a:extLst>
                <a:ext uri="{FF2B5EF4-FFF2-40B4-BE49-F238E27FC236}">
                  <a16:creationId xmlns:a16="http://schemas.microsoft.com/office/drawing/2014/main" id="{7707DFF5-C827-481D-84F7-EA782C908574}"/>
                </a:ext>
              </a:extLst>
            </p:cNvPr>
            <p:cNvGrpSpPr/>
            <p:nvPr/>
          </p:nvGrpSpPr>
          <p:grpSpPr>
            <a:xfrm>
              <a:off x="2482797" y="5509260"/>
              <a:ext cx="5204610" cy="416671"/>
              <a:chOff x="1877007" y="4149090"/>
              <a:chExt cx="5204610" cy="416671"/>
            </a:xfrm>
          </p:grpSpPr>
          <p:sp>
            <p:nvSpPr>
              <p:cNvPr id="15" name="Oval 14">
                <a:extLst>
                  <a:ext uri="{FF2B5EF4-FFF2-40B4-BE49-F238E27FC236}">
                    <a16:creationId xmlns:a16="http://schemas.microsoft.com/office/drawing/2014/main" id="{450922EA-D97D-4BA7-82A0-A587BECB2B78}"/>
                  </a:ext>
                </a:extLst>
              </p:cNvPr>
              <p:cNvSpPr/>
              <p:nvPr/>
            </p:nvSpPr>
            <p:spPr>
              <a:xfrm>
                <a:off x="1877007" y="4168140"/>
                <a:ext cx="1262376" cy="397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Private Key</a:t>
                </a:r>
              </a:p>
            </p:txBody>
          </p:sp>
          <p:sp>
            <p:nvSpPr>
              <p:cNvPr id="16" name="Oval 15">
                <a:extLst>
                  <a:ext uri="{FF2B5EF4-FFF2-40B4-BE49-F238E27FC236}">
                    <a16:creationId xmlns:a16="http://schemas.microsoft.com/office/drawing/2014/main" id="{0EC3BC6D-94A3-45B9-B28D-7C0F290505A1}"/>
                  </a:ext>
                </a:extLst>
              </p:cNvPr>
              <p:cNvSpPr/>
              <p:nvPr/>
            </p:nvSpPr>
            <p:spPr>
              <a:xfrm>
                <a:off x="3826611" y="4168140"/>
                <a:ext cx="1262376" cy="39762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Public Key</a:t>
                </a:r>
              </a:p>
            </p:txBody>
          </p:sp>
          <p:cxnSp>
            <p:nvCxnSpPr>
              <p:cNvPr id="17" name="Straight Arrow Connector 16">
                <a:extLst>
                  <a:ext uri="{FF2B5EF4-FFF2-40B4-BE49-F238E27FC236}">
                    <a16:creationId xmlns:a16="http://schemas.microsoft.com/office/drawing/2014/main" id="{4D133C9E-46DB-4159-8516-AEE5ECDAB67A}"/>
                  </a:ext>
                </a:extLst>
              </p:cNvPr>
              <p:cNvCxnSpPr>
                <a:stCxn id="15" idx="6"/>
                <a:endCxn id="16" idx="2"/>
              </p:cNvCxnSpPr>
              <p:nvPr/>
            </p:nvCxnSpPr>
            <p:spPr>
              <a:xfrm>
                <a:off x="3139383" y="436695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E4408C1-1419-4403-96FE-B32ED8E58865}"/>
                  </a:ext>
                </a:extLst>
              </p:cNvPr>
              <p:cNvCxnSpPr/>
              <p:nvPr/>
            </p:nvCxnSpPr>
            <p:spPr>
              <a:xfrm>
                <a:off x="5120584" y="437076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005C565F-482F-4AFD-9F1E-EEBD94AED5A4}"/>
                  </a:ext>
                </a:extLst>
              </p:cNvPr>
              <p:cNvSpPr/>
              <p:nvPr/>
            </p:nvSpPr>
            <p:spPr>
              <a:xfrm>
                <a:off x="5819241" y="4149090"/>
                <a:ext cx="1262376" cy="397621"/>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Bitcoin Address</a:t>
                </a:r>
              </a:p>
            </p:txBody>
          </p:sp>
        </p:grpSp>
        <p:grpSp>
          <p:nvGrpSpPr>
            <p:cNvPr id="9" name="Group 8">
              <a:extLst>
                <a:ext uri="{FF2B5EF4-FFF2-40B4-BE49-F238E27FC236}">
                  <a16:creationId xmlns:a16="http://schemas.microsoft.com/office/drawing/2014/main" id="{C28A15BD-60E1-495B-9032-6603DB46102E}"/>
                </a:ext>
              </a:extLst>
            </p:cNvPr>
            <p:cNvGrpSpPr/>
            <p:nvPr/>
          </p:nvGrpSpPr>
          <p:grpSpPr>
            <a:xfrm>
              <a:off x="2486607" y="5993130"/>
              <a:ext cx="5204610" cy="416671"/>
              <a:chOff x="1877007" y="4149090"/>
              <a:chExt cx="5204610" cy="416671"/>
            </a:xfrm>
          </p:grpSpPr>
          <p:sp>
            <p:nvSpPr>
              <p:cNvPr id="10" name="Oval 9">
                <a:extLst>
                  <a:ext uri="{FF2B5EF4-FFF2-40B4-BE49-F238E27FC236}">
                    <a16:creationId xmlns:a16="http://schemas.microsoft.com/office/drawing/2014/main" id="{E0F48B30-8291-41FF-8D40-63059EDB9D71}"/>
                  </a:ext>
                </a:extLst>
              </p:cNvPr>
              <p:cNvSpPr/>
              <p:nvPr/>
            </p:nvSpPr>
            <p:spPr>
              <a:xfrm>
                <a:off x="1877007" y="4168140"/>
                <a:ext cx="1262376" cy="397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Private Key</a:t>
                </a:r>
              </a:p>
            </p:txBody>
          </p:sp>
          <p:sp>
            <p:nvSpPr>
              <p:cNvPr id="11" name="Oval 10">
                <a:extLst>
                  <a:ext uri="{FF2B5EF4-FFF2-40B4-BE49-F238E27FC236}">
                    <a16:creationId xmlns:a16="http://schemas.microsoft.com/office/drawing/2014/main" id="{E5ED960A-44F4-446D-8F29-649326C17529}"/>
                  </a:ext>
                </a:extLst>
              </p:cNvPr>
              <p:cNvSpPr/>
              <p:nvPr/>
            </p:nvSpPr>
            <p:spPr>
              <a:xfrm>
                <a:off x="3826611" y="4168140"/>
                <a:ext cx="1262376" cy="39762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Public Key</a:t>
                </a:r>
              </a:p>
            </p:txBody>
          </p:sp>
          <p:cxnSp>
            <p:nvCxnSpPr>
              <p:cNvPr id="12" name="Straight Arrow Connector 11">
                <a:extLst>
                  <a:ext uri="{FF2B5EF4-FFF2-40B4-BE49-F238E27FC236}">
                    <a16:creationId xmlns:a16="http://schemas.microsoft.com/office/drawing/2014/main" id="{9282B794-A94D-400F-8CAD-C74927AFA092}"/>
                  </a:ext>
                </a:extLst>
              </p:cNvPr>
              <p:cNvCxnSpPr>
                <a:stCxn id="10" idx="6"/>
                <a:endCxn id="11" idx="2"/>
              </p:cNvCxnSpPr>
              <p:nvPr/>
            </p:nvCxnSpPr>
            <p:spPr>
              <a:xfrm>
                <a:off x="3139383" y="436695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EA55CC2-F15A-4F8B-AC88-E7155655053B}"/>
                  </a:ext>
                </a:extLst>
              </p:cNvPr>
              <p:cNvCxnSpPr/>
              <p:nvPr/>
            </p:nvCxnSpPr>
            <p:spPr>
              <a:xfrm>
                <a:off x="5120584" y="437076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CF8A693D-E16F-473F-9EDE-E22B76CAFFEB}"/>
                  </a:ext>
                </a:extLst>
              </p:cNvPr>
              <p:cNvSpPr/>
              <p:nvPr/>
            </p:nvSpPr>
            <p:spPr>
              <a:xfrm>
                <a:off x="5819241" y="4149090"/>
                <a:ext cx="1262376" cy="397621"/>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Bitcoin Address</a:t>
                </a:r>
              </a:p>
            </p:txBody>
          </p:sp>
        </p:grpSp>
      </p:grpSp>
      <p:sp>
        <p:nvSpPr>
          <p:cNvPr id="35" name="Rectangle 34"/>
          <p:cNvSpPr/>
          <p:nvPr/>
        </p:nvSpPr>
        <p:spPr>
          <a:xfrm>
            <a:off x="467360" y="373856"/>
            <a:ext cx="11054080" cy="1815882"/>
          </a:xfrm>
          <a:prstGeom prst="rect">
            <a:avLst/>
          </a:prstGeom>
        </p:spPr>
        <p:txBody>
          <a:bodyPr wrap="square">
            <a:spAutoFit/>
          </a:bodyPr>
          <a:lstStyle/>
          <a:p>
            <a:pPr algn="just"/>
            <a:r>
              <a:rPr lang="en-US" sz="2800" dirty="0"/>
              <a:t>To decrease the possibility of finding such patterns and as a result maintaining the privacy of the users, </a:t>
            </a:r>
            <a:r>
              <a:rPr lang="en-US" sz="2800" dirty="0">
                <a:solidFill>
                  <a:srgbClr val="FF0000"/>
                </a:solidFill>
              </a:rPr>
              <a:t>the user can have multiple private keys, which means multiple public keys generated from these private keys, and also multiple bitcoin addresses generated from the public keys</a:t>
            </a:r>
            <a:r>
              <a:rPr lang="en-US" sz="2800" dirty="0"/>
              <a:t>.</a:t>
            </a:r>
          </a:p>
        </p:txBody>
      </p:sp>
    </p:spTree>
    <p:extLst>
      <p:ext uri="{BB962C8B-B14F-4D97-AF65-F5344CB8AC3E}">
        <p14:creationId xmlns:p14="http://schemas.microsoft.com/office/powerpoint/2010/main" val="501733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u="sng" dirty="0">
                <a:solidFill>
                  <a:srgbClr val="00B0F0"/>
                </a:solidFill>
                <a:effectLst>
                  <a:outerShdw blurRad="38100" dist="38100" dir="2700000" algn="tl">
                    <a:srgbClr val="000000">
                      <a:alpha val="43137"/>
                    </a:srgbClr>
                  </a:outerShdw>
                </a:effectLst>
              </a:rPr>
              <a:t>For each transaction, the user can generate new public key and a new BTC address.</a:t>
            </a:r>
          </a:p>
          <a:p>
            <a:r>
              <a:rPr lang="en-US" dirty="0"/>
              <a:t>This way </a:t>
            </a:r>
            <a:r>
              <a:rPr lang="en-US" dirty="0">
                <a:solidFill>
                  <a:srgbClr val="FF0000"/>
                </a:solidFill>
              </a:rPr>
              <a:t>the possibility of finding patterns between public keys and BTC addresses is reduced if the user maintains using different public keys and BTC addresses while he is transacting in the network</a:t>
            </a:r>
            <a:r>
              <a:rPr lang="en-US" dirty="0"/>
              <a:t>.     </a:t>
            </a:r>
          </a:p>
          <a:p>
            <a:endParaRPr lang="en-US" dirty="0"/>
          </a:p>
        </p:txBody>
      </p:sp>
    </p:spTree>
    <p:extLst>
      <p:ext uri="{BB962C8B-B14F-4D97-AF65-F5344CB8AC3E}">
        <p14:creationId xmlns:p14="http://schemas.microsoft.com/office/powerpoint/2010/main" val="39071365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E2797E-C6D9-4B5C-81F4-39109F1AC1D9}"/>
              </a:ext>
            </a:extLst>
          </p:cNvPr>
          <p:cNvSpPr>
            <a:spLocks noGrp="1"/>
          </p:cNvSpPr>
          <p:nvPr>
            <p:ph idx="1"/>
          </p:nvPr>
        </p:nvSpPr>
        <p:spPr>
          <a:xfrm>
            <a:off x="838200" y="99694"/>
            <a:ext cx="10515600" cy="6312535"/>
          </a:xfrm>
        </p:spPr>
        <p:txBody>
          <a:bodyPr>
            <a:normAutofit/>
          </a:bodyPr>
          <a:lstStyle/>
          <a:p>
            <a:r>
              <a:rPr lang="en-US" dirty="0">
                <a:solidFill>
                  <a:srgbClr val="FF0000"/>
                </a:solidFill>
              </a:rPr>
              <a:t>But </a:t>
            </a:r>
            <a:r>
              <a:rPr lang="en-US" b="1" dirty="0">
                <a:solidFill>
                  <a:srgbClr val="FF0000"/>
                </a:solidFill>
                <a:effectLst>
                  <a:outerShdw blurRad="38100" dist="38100" dir="2700000" algn="tl">
                    <a:srgbClr val="000000">
                      <a:alpha val="43137"/>
                    </a:srgbClr>
                  </a:outerShdw>
                </a:effectLst>
              </a:rPr>
              <a:t>maintaining the different private keys safe</a:t>
            </a:r>
            <a:r>
              <a:rPr lang="en-US" dirty="0">
                <a:solidFill>
                  <a:srgbClr val="FF0000"/>
                </a:solidFill>
              </a:rPr>
              <a:t>, and keeping track of </a:t>
            </a:r>
            <a:r>
              <a:rPr lang="en-US" b="1" dirty="0">
                <a:solidFill>
                  <a:srgbClr val="FF0000"/>
                </a:solidFill>
                <a:effectLst>
                  <a:outerShdw blurRad="38100" dist="38100" dir="2700000" algn="tl">
                    <a:srgbClr val="000000">
                      <a:alpha val="43137"/>
                    </a:srgbClr>
                  </a:outerShdw>
                </a:effectLst>
              </a:rPr>
              <a:t>the associated public keys and the BTC addresses</a:t>
            </a:r>
            <a:r>
              <a:rPr lang="en-US" dirty="0">
                <a:solidFill>
                  <a:srgbClr val="FF0000"/>
                </a:solidFill>
              </a:rPr>
              <a:t> </a:t>
            </a:r>
            <a:r>
              <a:rPr lang="en-US" sz="3600" b="1" u="sng" dirty="0">
                <a:solidFill>
                  <a:srgbClr val="00B0F0"/>
                </a:solidFill>
                <a:effectLst>
                  <a:outerShdw blurRad="38100" dist="38100" dir="2700000" algn="tl">
                    <a:srgbClr val="000000">
                      <a:alpha val="43137"/>
                    </a:srgbClr>
                  </a:outerShdw>
                </a:effectLst>
              </a:rPr>
              <a:t>is hard </a:t>
            </a:r>
            <a:r>
              <a:rPr lang="en-US" dirty="0">
                <a:solidFill>
                  <a:srgbClr val="FF0000"/>
                </a:solidFill>
              </a:rPr>
              <a:t>and not easy task.</a:t>
            </a:r>
          </a:p>
          <a:p>
            <a:r>
              <a:rPr lang="en-US" dirty="0"/>
              <a:t>As a solution for this problem, Bitcoin introduced the BIP 32 (Bitcoin Improvement Proposal).  </a:t>
            </a:r>
          </a:p>
          <a:p>
            <a:r>
              <a:rPr lang="en-US" dirty="0">
                <a:solidFill>
                  <a:srgbClr val="00B0F0"/>
                </a:solidFill>
              </a:rPr>
              <a:t>The BIP 32 solution is the Hierarchically Deterministic (HD) Wallets</a:t>
            </a:r>
            <a:r>
              <a:rPr lang="en-US" dirty="0"/>
              <a:t>. </a:t>
            </a:r>
            <a:r>
              <a:rPr lang="en-US" u="sng" dirty="0">
                <a:solidFill>
                  <a:srgbClr val="FF0000"/>
                </a:solidFill>
              </a:rPr>
              <a:t>The HD wallet assigns a master private key for the user</a:t>
            </a:r>
            <a:r>
              <a:rPr lang="en-US" dirty="0">
                <a:solidFill>
                  <a:srgbClr val="FF0000"/>
                </a:solidFill>
              </a:rPr>
              <a:t>, and </a:t>
            </a:r>
            <a:r>
              <a:rPr lang="en-US" b="1" u="sng" dirty="0">
                <a:solidFill>
                  <a:srgbClr val="00B0F0"/>
                </a:solidFill>
                <a:effectLst>
                  <a:outerShdw blurRad="38100" dist="38100" dir="2700000" algn="tl">
                    <a:srgbClr val="000000">
                      <a:alpha val="43137"/>
                    </a:srgbClr>
                  </a:outerShdw>
                </a:effectLst>
              </a:rPr>
              <a:t>from the master private key, a private key is generated, and from this private key a public key is generated, and finally a BTC address is generated from the public key.</a:t>
            </a:r>
          </a:p>
          <a:p>
            <a:r>
              <a:rPr lang="en-US" dirty="0"/>
              <a:t>The master private key and the private key are kept secured and not shared with any one.</a:t>
            </a:r>
          </a:p>
        </p:txBody>
      </p:sp>
    </p:spTree>
    <p:extLst>
      <p:ext uri="{BB962C8B-B14F-4D97-AF65-F5344CB8AC3E}">
        <p14:creationId xmlns:p14="http://schemas.microsoft.com/office/powerpoint/2010/main" val="15024164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user now can </a:t>
            </a:r>
            <a:r>
              <a:rPr lang="en-US" dirty="0">
                <a:solidFill>
                  <a:srgbClr val="FF0000"/>
                </a:solidFill>
              </a:rPr>
              <a:t>generate a new private key by simply </a:t>
            </a:r>
            <a:r>
              <a:rPr lang="en-US" b="1" u="sng" dirty="0">
                <a:solidFill>
                  <a:srgbClr val="FF0000"/>
                </a:solidFill>
                <a:effectLst>
                  <a:outerShdw blurRad="38100" dist="38100" dir="2700000" algn="tl">
                    <a:srgbClr val="000000">
                      <a:alpha val="43137"/>
                    </a:srgbClr>
                  </a:outerShdw>
                </a:effectLst>
              </a:rPr>
              <a:t>incrementing the master key by one and the hash function will be used to generate the new private key, which in turn will be used to generate a new public key which is also used to generate a new BTC address</a:t>
            </a:r>
            <a:r>
              <a:rPr lang="en-US" dirty="0"/>
              <a:t>. </a:t>
            </a:r>
          </a:p>
          <a:p>
            <a:r>
              <a:rPr lang="en-US" dirty="0"/>
              <a:t>This process could be repeated as many times the user needs a new set of public key and BTC address for transacting.</a:t>
            </a:r>
          </a:p>
          <a:p>
            <a:r>
              <a:rPr lang="en-US" dirty="0">
                <a:solidFill>
                  <a:srgbClr val="00B0F0"/>
                </a:solidFill>
              </a:rPr>
              <a:t>The advantage of the HD wallet is that it will keep a </a:t>
            </a:r>
            <a:r>
              <a:rPr lang="en-US" sz="3200" b="1" dirty="0">
                <a:solidFill>
                  <a:srgbClr val="00B0F0"/>
                </a:solidFill>
                <a:effectLst>
                  <a:outerShdw blurRad="38100" dist="38100" dir="2700000" algn="tl">
                    <a:srgbClr val="000000">
                      <a:alpha val="43137"/>
                    </a:srgbClr>
                  </a:outerShdw>
                </a:effectLst>
              </a:rPr>
              <a:t>record of your generated private keys and their associated public keys and BTC addresses</a:t>
            </a:r>
            <a:r>
              <a:rPr lang="en-US" dirty="0"/>
              <a:t>, the user don’t have to keep a record for all generated key, as long as the master private key is there in the wallet. </a:t>
            </a:r>
          </a:p>
          <a:p>
            <a:endParaRPr lang="en-US" dirty="0"/>
          </a:p>
        </p:txBody>
      </p:sp>
    </p:spTree>
    <p:extLst>
      <p:ext uri="{BB962C8B-B14F-4D97-AF65-F5344CB8AC3E}">
        <p14:creationId xmlns:p14="http://schemas.microsoft.com/office/powerpoint/2010/main" val="3886348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6772F-7D14-44DD-B329-D3B83996C6E5}"/>
              </a:ext>
            </a:extLst>
          </p:cNvPr>
          <p:cNvSpPr>
            <a:spLocks noGrp="1"/>
          </p:cNvSpPr>
          <p:nvPr>
            <p:ph idx="1"/>
          </p:nvPr>
        </p:nvSpPr>
        <p:spPr>
          <a:xfrm>
            <a:off x="838200" y="111125"/>
            <a:ext cx="10515600" cy="3535045"/>
          </a:xfrm>
        </p:spPr>
        <p:txBody>
          <a:bodyPr>
            <a:normAutofit/>
          </a:bodyPr>
          <a:lstStyle/>
          <a:p>
            <a:r>
              <a:rPr lang="en-US" dirty="0"/>
              <a:t>Also the </a:t>
            </a:r>
            <a:r>
              <a:rPr lang="en-US" b="1" dirty="0">
                <a:solidFill>
                  <a:srgbClr val="FF0000"/>
                </a:solidFill>
                <a:effectLst>
                  <a:outerShdw blurRad="38100" dist="38100" dir="2700000" algn="tl">
                    <a:srgbClr val="000000">
                      <a:alpha val="43137"/>
                    </a:srgbClr>
                  </a:outerShdw>
                </a:effectLst>
              </a:rPr>
              <a:t>HD wallet will do this job automatically </a:t>
            </a:r>
            <a:r>
              <a:rPr lang="en-US" dirty="0"/>
              <a:t>every time the user is sending or receiving money, different public keys and different BTC addresses will be used, and by this the privacy of the user is maintained.</a:t>
            </a:r>
          </a:p>
          <a:p>
            <a:endParaRPr lang="en-US" dirty="0"/>
          </a:p>
        </p:txBody>
      </p:sp>
      <p:grpSp>
        <p:nvGrpSpPr>
          <p:cNvPr id="59" name="Group 58">
            <a:extLst>
              <a:ext uri="{FF2B5EF4-FFF2-40B4-BE49-F238E27FC236}">
                <a16:creationId xmlns:a16="http://schemas.microsoft.com/office/drawing/2014/main" id="{369B1E6C-5CD6-4F3F-83E4-BFF3E7B96B9E}"/>
              </a:ext>
            </a:extLst>
          </p:cNvPr>
          <p:cNvGrpSpPr/>
          <p:nvPr/>
        </p:nvGrpSpPr>
        <p:grpSpPr>
          <a:xfrm>
            <a:off x="1778006" y="2286000"/>
            <a:ext cx="8347801" cy="4106546"/>
            <a:chOff x="1778006" y="3703320"/>
            <a:chExt cx="8347801" cy="2689226"/>
          </a:xfrm>
        </p:grpSpPr>
        <p:grpSp>
          <p:nvGrpSpPr>
            <p:cNvPr id="54" name="Group 53">
              <a:extLst>
                <a:ext uri="{FF2B5EF4-FFF2-40B4-BE49-F238E27FC236}">
                  <a16:creationId xmlns:a16="http://schemas.microsoft.com/office/drawing/2014/main" id="{69A48050-D349-46FD-B8E8-9871138B4DF7}"/>
                </a:ext>
              </a:extLst>
            </p:cNvPr>
            <p:cNvGrpSpPr/>
            <p:nvPr/>
          </p:nvGrpSpPr>
          <p:grpSpPr>
            <a:xfrm>
              <a:off x="1778006" y="3703320"/>
              <a:ext cx="8347801" cy="2689226"/>
              <a:chOff x="132086" y="4137660"/>
              <a:chExt cx="8347801" cy="2689226"/>
            </a:xfrm>
          </p:grpSpPr>
          <p:grpSp>
            <p:nvGrpSpPr>
              <p:cNvPr id="53" name="Group 52">
                <a:extLst>
                  <a:ext uri="{FF2B5EF4-FFF2-40B4-BE49-F238E27FC236}">
                    <a16:creationId xmlns:a16="http://schemas.microsoft.com/office/drawing/2014/main" id="{9987DE82-5662-4269-BD6B-B85D1FF557C7}"/>
                  </a:ext>
                </a:extLst>
              </p:cNvPr>
              <p:cNvGrpSpPr/>
              <p:nvPr/>
            </p:nvGrpSpPr>
            <p:grpSpPr>
              <a:xfrm>
                <a:off x="262890" y="4229100"/>
                <a:ext cx="8216997" cy="2517775"/>
                <a:chOff x="262890" y="4229100"/>
                <a:chExt cx="8216997" cy="2517775"/>
              </a:xfrm>
            </p:grpSpPr>
            <p:grpSp>
              <p:nvGrpSpPr>
                <p:cNvPr id="4" name="Group 3">
                  <a:extLst>
                    <a:ext uri="{FF2B5EF4-FFF2-40B4-BE49-F238E27FC236}">
                      <a16:creationId xmlns:a16="http://schemas.microsoft.com/office/drawing/2014/main" id="{581B9173-9BE0-41F5-B9A7-D06D272CDFCC}"/>
                    </a:ext>
                  </a:extLst>
                </p:cNvPr>
                <p:cNvGrpSpPr/>
                <p:nvPr/>
              </p:nvGrpSpPr>
              <p:grpSpPr>
                <a:xfrm>
                  <a:off x="3256227" y="4429014"/>
                  <a:ext cx="5223660" cy="2317861"/>
                  <a:chOff x="2478987" y="4091940"/>
                  <a:chExt cx="5223660" cy="2317861"/>
                </a:xfrm>
              </p:grpSpPr>
              <p:grpSp>
                <p:nvGrpSpPr>
                  <p:cNvPr id="5" name="Group 4">
                    <a:extLst>
                      <a:ext uri="{FF2B5EF4-FFF2-40B4-BE49-F238E27FC236}">
                        <a16:creationId xmlns:a16="http://schemas.microsoft.com/office/drawing/2014/main" id="{F9A97852-9446-47AF-BC58-DF053BE098F1}"/>
                      </a:ext>
                    </a:extLst>
                  </p:cNvPr>
                  <p:cNvGrpSpPr/>
                  <p:nvPr/>
                </p:nvGrpSpPr>
                <p:grpSpPr>
                  <a:xfrm>
                    <a:off x="2494227" y="4091940"/>
                    <a:ext cx="5204610" cy="416671"/>
                    <a:chOff x="1877007" y="4149090"/>
                    <a:chExt cx="5204610" cy="416671"/>
                  </a:xfrm>
                </p:grpSpPr>
                <p:sp>
                  <p:nvSpPr>
                    <p:cNvPr id="30" name="Oval 29">
                      <a:extLst>
                        <a:ext uri="{FF2B5EF4-FFF2-40B4-BE49-F238E27FC236}">
                          <a16:creationId xmlns:a16="http://schemas.microsoft.com/office/drawing/2014/main" id="{13342A3C-3047-43C5-A893-8A73C8EA2931}"/>
                        </a:ext>
                      </a:extLst>
                    </p:cNvPr>
                    <p:cNvSpPr/>
                    <p:nvPr/>
                  </p:nvSpPr>
                  <p:spPr>
                    <a:xfrm>
                      <a:off x="1877007" y="4168140"/>
                      <a:ext cx="1262376" cy="397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Private Key</a:t>
                      </a:r>
                    </a:p>
                  </p:txBody>
                </p:sp>
                <p:sp>
                  <p:nvSpPr>
                    <p:cNvPr id="31" name="Oval 30">
                      <a:extLst>
                        <a:ext uri="{FF2B5EF4-FFF2-40B4-BE49-F238E27FC236}">
                          <a16:creationId xmlns:a16="http://schemas.microsoft.com/office/drawing/2014/main" id="{35A80E4F-8E26-468D-9D1B-6A671C0690B9}"/>
                        </a:ext>
                      </a:extLst>
                    </p:cNvPr>
                    <p:cNvSpPr/>
                    <p:nvPr/>
                  </p:nvSpPr>
                  <p:spPr>
                    <a:xfrm>
                      <a:off x="3826611" y="4168140"/>
                      <a:ext cx="1262376" cy="39762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Public Key</a:t>
                      </a:r>
                    </a:p>
                  </p:txBody>
                </p:sp>
                <p:cxnSp>
                  <p:nvCxnSpPr>
                    <p:cNvPr id="32" name="Straight Arrow Connector 31">
                      <a:extLst>
                        <a:ext uri="{FF2B5EF4-FFF2-40B4-BE49-F238E27FC236}">
                          <a16:creationId xmlns:a16="http://schemas.microsoft.com/office/drawing/2014/main" id="{9EBE071D-363D-4696-86DB-FE7023B8DB3B}"/>
                        </a:ext>
                      </a:extLst>
                    </p:cNvPr>
                    <p:cNvCxnSpPr>
                      <a:stCxn id="30" idx="6"/>
                      <a:endCxn id="31" idx="2"/>
                    </p:cNvCxnSpPr>
                    <p:nvPr/>
                  </p:nvCxnSpPr>
                  <p:spPr>
                    <a:xfrm>
                      <a:off x="3139383" y="436695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C129C29-00A8-44ED-9207-9F1CAA26256C}"/>
                        </a:ext>
                      </a:extLst>
                    </p:cNvPr>
                    <p:cNvCxnSpPr/>
                    <p:nvPr/>
                  </p:nvCxnSpPr>
                  <p:spPr>
                    <a:xfrm>
                      <a:off x="5120584" y="437076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00F05D14-D9CD-4233-A3F7-D7FC7999B4D6}"/>
                        </a:ext>
                      </a:extLst>
                    </p:cNvPr>
                    <p:cNvSpPr/>
                    <p:nvPr/>
                  </p:nvSpPr>
                  <p:spPr>
                    <a:xfrm>
                      <a:off x="5819241" y="4149090"/>
                      <a:ext cx="1262376" cy="397621"/>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Bitcoin Address</a:t>
                      </a:r>
                    </a:p>
                  </p:txBody>
                </p:sp>
              </p:grpSp>
              <p:grpSp>
                <p:nvGrpSpPr>
                  <p:cNvPr id="6" name="Group 5">
                    <a:extLst>
                      <a:ext uri="{FF2B5EF4-FFF2-40B4-BE49-F238E27FC236}">
                        <a16:creationId xmlns:a16="http://schemas.microsoft.com/office/drawing/2014/main" id="{859353C4-73CC-405B-922C-531299E9E880}"/>
                      </a:ext>
                    </a:extLst>
                  </p:cNvPr>
                  <p:cNvGrpSpPr/>
                  <p:nvPr/>
                </p:nvGrpSpPr>
                <p:grpSpPr>
                  <a:xfrm>
                    <a:off x="2498037" y="4552950"/>
                    <a:ext cx="5204610" cy="416671"/>
                    <a:chOff x="1877007" y="4149090"/>
                    <a:chExt cx="5204610" cy="416671"/>
                  </a:xfrm>
                </p:grpSpPr>
                <p:sp>
                  <p:nvSpPr>
                    <p:cNvPr id="25" name="Oval 24">
                      <a:extLst>
                        <a:ext uri="{FF2B5EF4-FFF2-40B4-BE49-F238E27FC236}">
                          <a16:creationId xmlns:a16="http://schemas.microsoft.com/office/drawing/2014/main" id="{7DC13416-274A-4E07-AACD-0E777557C00A}"/>
                        </a:ext>
                      </a:extLst>
                    </p:cNvPr>
                    <p:cNvSpPr/>
                    <p:nvPr/>
                  </p:nvSpPr>
                  <p:spPr>
                    <a:xfrm>
                      <a:off x="1877007" y="4168140"/>
                      <a:ext cx="1262376" cy="397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Private Key</a:t>
                      </a:r>
                    </a:p>
                  </p:txBody>
                </p:sp>
                <p:sp>
                  <p:nvSpPr>
                    <p:cNvPr id="26" name="Oval 25">
                      <a:extLst>
                        <a:ext uri="{FF2B5EF4-FFF2-40B4-BE49-F238E27FC236}">
                          <a16:creationId xmlns:a16="http://schemas.microsoft.com/office/drawing/2014/main" id="{614775F4-0D1C-428A-B355-B1CB01F430D8}"/>
                        </a:ext>
                      </a:extLst>
                    </p:cNvPr>
                    <p:cNvSpPr/>
                    <p:nvPr/>
                  </p:nvSpPr>
                  <p:spPr>
                    <a:xfrm>
                      <a:off x="3826611" y="4168140"/>
                      <a:ext cx="1262376" cy="39762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Public Key</a:t>
                      </a:r>
                    </a:p>
                  </p:txBody>
                </p:sp>
                <p:cxnSp>
                  <p:nvCxnSpPr>
                    <p:cNvPr id="27" name="Straight Arrow Connector 26">
                      <a:extLst>
                        <a:ext uri="{FF2B5EF4-FFF2-40B4-BE49-F238E27FC236}">
                          <a16:creationId xmlns:a16="http://schemas.microsoft.com/office/drawing/2014/main" id="{2CBC8D47-08F8-4291-9136-DE6D9EFDD057}"/>
                        </a:ext>
                      </a:extLst>
                    </p:cNvPr>
                    <p:cNvCxnSpPr>
                      <a:stCxn id="25" idx="6"/>
                      <a:endCxn id="26" idx="2"/>
                    </p:cNvCxnSpPr>
                    <p:nvPr/>
                  </p:nvCxnSpPr>
                  <p:spPr>
                    <a:xfrm>
                      <a:off x="3139383" y="436695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54D3195-0AF3-4EC7-AC72-B21F6FFC961D}"/>
                        </a:ext>
                      </a:extLst>
                    </p:cNvPr>
                    <p:cNvCxnSpPr/>
                    <p:nvPr/>
                  </p:nvCxnSpPr>
                  <p:spPr>
                    <a:xfrm>
                      <a:off x="5120584" y="437076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769475DC-78BE-40EB-A7AC-B59A35BFC7CA}"/>
                        </a:ext>
                      </a:extLst>
                    </p:cNvPr>
                    <p:cNvSpPr/>
                    <p:nvPr/>
                  </p:nvSpPr>
                  <p:spPr>
                    <a:xfrm>
                      <a:off x="5819241" y="4149090"/>
                      <a:ext cx="1262376" cy="397621"/>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Bitcoin Address</a:t>
                      </a:r>
                    </a:p>
                  </p:txBody>
                </p:sp>
              </p:grpSp>
              <p:grpSp>
                <p:nvGrpSpPr>
                  <p:cNvPr id="7" name="Group 6">
                    <a:extLst>
                      <a:ext uri="{FF2B5EF4-FFF2-40B4-BE49-F238E27FC236}">
                        <a16:creationId xmlns:a16="http://schemas.microsoft.com/office/drawing/2014/main" id="{A93F39A8-E7B9-4092-84D5-1142F0958AD5}"/>
                      </a:ext>
                    </a:extLst>
                  </p:cNvPr>
                  <p:cNvGrpSpPr/>
                  <p:nvPr/>
                </p:nvGrpSpPr>
                <p:grpSpPr>
                  <a:xfrm>
                    <a:off x="2478987" y="5036820"/>
                    <a:ext cx="5204610" cy="416671"/>
                    <a:chOff x="1877007" y="4149090"/>
                    <a:chExt cx="5204610" cy="416671"/>
                  </a:xfrm>
                </p:grpSpPr>
                <p:sp>
                  <p:nvSpPr>
                    <p:cNvPr id="20" name="Oval 19">
                      <a:extLst>
                        <a:ext uri="{FF2B5EF4-FFF2-40B4-BE49-F238E27FC236}">
                          <a16:creationId xmlns:a16="http://schemas.microsoft.com/office/drawing/2014/main" id="{4733C3B7-931C-471D-8E4D-2AEFF5A4F84A}"/>
                        </a:ext>
                      </a:extLst>
                    </p:cNvPr>
                    <p:cNvSpPr/>
                    <p:nvPr/>
                  </p:nvSpPr>
                  <p:spPr>
                    <a:xfrm>
                      <a:off x="1877007" y="4168140"/>
                      <a:ext cx="1262376" cy="397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Private Key</a:t>
                      </a:r>
                    </a:p>
                  </p:txBody>
                </p:sp>
                <p:sp>
                  <p:nvSpPr>
                    <p:cNvPr id="21" name="Oval 20">
                      <a:extLst>
                        <a:ext uri="{FF2B5EF4-FFF2-40B4-BE49-F238E27FC236}">
                          <a16:creationId xmlns:a16="http://schemas.microsoft.com/office/drawing/2014/main" id="{E948CC87-DEFC-4D9B-B6C9-62709202C6BF}"/>
                        </a:ext>
                      </a:extLst>
                    </p:cNvPr>
                    <p:cNvSpPr/>
                    <p:nvPr/>
                  </p:nvSpPr>
                  <p:spPr>
                    <a:xfrm>
                      <a:off x="3826611" y="4168140"/>
                      <a:ext cx="1262376" cy="39762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Public Key</a:t>
                      </a:r>
                    </a:p>
                  </p:txBody>
                </p:sp>
                <p:cxnSp>
                  <p:nvCxnSpPr>
                    <p:cNvPr id="22" name="Straight Arrow Connector 21">
                      <a:extLst>
                        <a:ext uri="{FF2B5EF4-FFF2-40B4-BE49-F238E27FC236}">
                          <a16:creationId xmlns:a16="http://schemas.microsoft.com/office/drawing/2014/main" id="{9BAA3E1C-1437-428F-8BF7-AAC3832C927B}"/>
                        </a:ext>
                      </a:extLst>
                    </p:cNvPr>
                    <p:cNvCxnSpPr>
                      <a:stCxn id="20" idx="6"/>
                      <a:endCxn id="21" idx="2"/>
                    </p:cNvCxnSpPr>
                    <p:nvPr/>
                  </p:nvCxnSpPr>
                  <p:spPr>
                    <a:xfrm>
                      <a:off x="3139383" y="436695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C800D8E-3440-4FDB-94FA-DFA0F346B2CC}"/>
                        </a:ext>
                      </a:extLst>
                    </p:cNvPr>
                    <p:cNvCxnSpPr/>
                    <p:nvPr/>
                  </p:nvCxnSpPr>
                  <p:spPr>
                    <a:xfrm>
                      <a:off x="5120584" y="437076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F5D90877-C966-41F8-938F-4605565BE283}"/>
                        </a:ext>
                      </a:extLst>
                    </p:cNvPr>
                    <p:cNvSpPr/>
                    <p:nvPr/>
                  </p:nvSpPr>
                  <p:spPr>
                    <a:xfrm>
                      <a:off x="5819241" y="4149090"/>
                      <a:ext cx="1262376" cy="397621"/>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Bitcoin Address</a:t>
                      </a:r>
                    </a:p>
                  </p:txBody>
                </p:sp>
              </p:grpSp>
              <p:grpSp>
                <p:nvGrpSpPr>
                  <p:cNvPr id="8" name="Group 7">
                    <a:extLst>
                      <a:ext uri="{FF2B5EF4-FFF2-40B4-BE49-F238E27FC236}">
                        <a16:creationId xmlns:a16="http://schemas.microsoft.com/office/drawing/2014/main" id="{EE1E517D-61FB-434A-A8A7-173065949BE4}"/>
                      </a:ext>
                    </a:extLst>
                  </p:cNvPr>
                  <p:cNvGrpSpPr/>
                  <p:nvPr/>
                </p:nvGrpSpPr>
                <p:grpSpPr>
                  <a:xfrm>
                    <a:off x="2482797" y="5509260"/>
                    <a:ext cx="5204610" cy="416671"/>
                    <a:chOff x="1877007" y="4149090"/>
                    <a:chExt cx="5204610" cy="416671"/>
                  </a:xfrm>
                </p:grpSpPr>
                <p:sp>
                  <p:nvSpPr>
                    <p:cNvPr id="15" name="Oval 14">
                      <a:extLst>
                        <a:ext uri="{FF2B5EF4-FFF2-40B4-BE49-F238E27FC236}">
                          <a16:creationId xmlns:a16="http://schemas.microsoft.com/office/drawing/2014/main" id="{9D44D8EA-670E-4D9B-A10F-1AA0D331D433}"/>
                        </a:ext>
                      </a:extLst>
                    </p:cNvPr>
                    <p:cNvSpPr/>
                    <p:nvPr/>
                  </p:nvSpPr>
                  <p:spPr>
                    <a:xfrm>
                      <a:off x="1877007" y="4168140"/>
                      <a:ext cx="1262376" cy="397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Private Key</a:t>
                      </a:r>
                    </a:p>
                  </p:txBody>
                </p:sp>
                <p:sp>
                  <p:nvSpPr>
                    <p:cNvPr id="16" name="Oval 15">
                      <a:extLst>
                        <a:ext uri="{FF2B5EF4-FFF2-40B4-BE49-F238E27FC236}">
                          <a16:creationId xmlns:a16="http://schemas.microsoft.com/office/drawing/2014/main" id="{A607EA5E-0D38-45B9-933C-81CC1B448147}"/>
                        </a:ext>
                      </a:extLst>
                    </p:cNvPr>
                    <p:cNvSpPr/>
                    <p:nvPr/>
                  </p:nvSpPr>
                  <p:spPr>
                    <a:xfrm>
                      <a:off x="3826611" y="4168140"/>
                      <a:ext cx="1262376" cy="39762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Public Key</a:t>
                      </a:r>
                    </a:p>
                  </p:txBody>
                </p:sp>
                <p:cxnSp>
                  <p:nvCxnSpPr>
                    <p:cNvPr id="17" name="Straight Arrow Connector 16">
                      <a:extLst>
                        <a:ext uri="{FF2B5EF4-FFF2-40B4-BE49-F238E27FC236}">
                          <a16:creationId xmlns:a16="http://schemas.microsoft.com/office/drawing/2014/main" id="{CDD18CCE-95AB-4FF2-91B2-920ACF49C827}"/>
                        </a:ext>
                      </a:extLst>
                    </p:cNvPr>
                    <p:cNvCxnSpPr>
                      <a:stCxn id="15" idx="6"/>
                      <a:endCxn id="16" idx="2"/>
                    </p:cNvCxnSpPr>
                    <p:nvPr/>
                  </p:nvCxnSpPr>
                  <p:spPr>
                    <a:xfrm>
                      <a:off x="3139383" y="436695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E00925-CDB3-4854-A65E-BA0A8DE1C791}"/>
                        </a:ext>
                      </a:extLst>
                    </p:cNvPr>
                    <p:cNvCxnSpPr/>
                    <p:nvPr/>
                  </p:nvCxnSpPr>
                  <p:spPr>
                    <a:xfrm>
                      <a:off x="5120584" y="437076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871E8D30-1A3E-47E2-84F7-16DC13594A42}"/>
                        </a:ext>
                      </a:extLst>
                    </p:cNvPr>
                    <p:cNvSpPr/>
                    <p:nvPr/>
                  </p:nvSpPr>
                  <p:spPr>
                    <a:xfrm>
                      <a:off x="5819241" y="4149090"/>
                      <a:ext cx="1262376" cy="397621"/>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Bitcoin Address</a:t>
                      </a:r>
                    </a:p>
                  </p:txBody>
                </p:sp>
              </p:grpSp>
              <p:grpSp>
                <p:nvGrpSpPr>
                  <p:cNvPr id="9" name="Group 8">
                    <a:extLst>
                      <a:ext uri="{FF2B5EF4-FFF2-40B4-BE49-F238E27FC236}">
                        <a16:creationId xmlns:a16="http://schemas.microsoft.com/office/drawing/2014/main" id="{8395EDCE-D16A-415D-8599-0F1FA5256083}"/>
                      </a:ext>
                    </a:extLst>
                  </p:cNvPr>
                  <p:cNvGrpSpPr/>
                  <p:nvPr/>
                </p:nvGrpSpPr>
                <p:grpSpPr>
                  <a:xfrm>
                    <a:off x="2486607" y="5993130"/>
                    <a:ext cx="5204610" cy="416671"/>
                    <a:chOff x="1877007" y="4149090"/>
                    <a:chExt cx="5204610" cy="416671"/>
                  </a:xfrm>
                </p:grpSpPr>
                <p:sp>
                  <p:nvSpPr>
                    <p:cNvPr id="10" name="Oval 9">
                      <a:extLst>
                        <a:ext uri="{FF2B5EF4-FFF2-40B4-BE49-F238E27FC236}">
                          <a16:creationId xmlns:a16="http://schemas.microsoft.com/office/drawing/2014/main" id="{84EA2FBA-AE18-4A15-AE94-AEC1095E3AF2}"/>
                        </a:ext>
                      </a:extLst>
                    </p:cNvPr>
                    <p:cNvSpPr/>
                    <p:nvPr/>
                  </p:nvSpPr>
                  <p:spPr>
                    <a:xfrm>
                      <a:off x="1877007" y="4168140"/>
                      <a:ext cx="1262376" cy="397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Private Key</a:t>
                      </a:r>
                    </a:p>
                  </p:txBody>
                </p:sp>
                <p:sp>
                  <p:nvSpPr>
                    <p:cNvPr id="11" name="Oval 10">
                      <a:extLst>
                        <a:ext uri="{FF2B5EF4-FFF2-40B4-BE49-F238E27FC236}">
                          <a16:creationId xmlns:a16="http://schemas.microsoft.com/office/drawing/2014/main" id="{AF44B6D1-501E-4106-AC3D-BC87F8FC6D91}"/>
                        </a:ext>
                      </a:extLst>
                    </p:cNvPr>
                    <p:cNvSpPr/>
                    <p:nvPr/>
                  </p:nvSpPr>
                  <p:spPr>
                    <a:xfrm>
                      <a:off x="3826611" y="4168140"/>
                      <a:ext cx="1262376" cy="39762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Public Key</a:t>
                      </a:r>
                    </a:p>
                  </p:txBody>
                </p:sp>
                <p:cxnSp>
                  <p:nvCxnSpPr>
                    <p:cNvPr id="12" name="Straight Arrow Connector 11">
                      <a:extLst>
                        <a:ext uri="{FF2B5EF4-FFF2-40B4-BE49-F238E27FC236}">
                          <a16:creationId xmlns:a16="http://schemas.microsoft.com/office/drawing/2014/main" id="{ECA9714E-EE17-4091-8528-624031689F6C}"/>
                        </a:ext>
                      </a:extLst>
                    </p:cNvPr>
                    <p:cNvCxnSpPr>
                      <a:stCxn id="10" idx="6"/>
                      <a:endCxn id="11" idx="2"/>
                    </p:cNvCxnSpPr>
                    <p:nvPr/>
                  </p:nvCxnSpPr>
                  <p:spPr>
                    <a:xfrm>
                      <a:off x="3139383" y="436695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02DC38E-544D-40D9-80D3-3F9BBC7EADE7}"/>
                        </a:ext>
                      </a:extLst>
                    </p:cNvPr>
                    <p:cNvCxnSpPr/>
                    <p:nvPr/>
                  </p:nvCxnSpPr>
                  <p:spPr>
                    <a:xfrm>
                      <a:off x="5120584" y="437076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A366333-07E1-4FDD-8247-E6CC0FBEA1F8}"/>
                        </a:ext>
                      </a:extLst>
                    </p:cNvPr>
                    <p:cNvSpPr/>
                    <p:nvPr/>
                  </p:nvSpPr>
                  <p:spPr>
                    <a:xfrm>
                      <a:off x="5819241" y="4149090"/>
                      <a:ext cx="1262376" cy="397621"/>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Bitcoin Address</a:t>
                      </a:r>
                    </a:p>
                  </p:txBody>
                </p:sp>
              </p:grpSp>
            </p:grpSp>
            <p:grpSp>
              <p:nvGrpSpPr>
                <p:cNvPr id="51" name="Group 50">
                  <a:extLst>
                    <a:ext uri="{FF2B5EF4-FFF2-40B4-BE49-F238E27FC236}">
                      <a16:creationId xmlns:a16="http://schemas.microsoft.com/office/drawing/2014/main" id="{A0664F2E-A908-4E87-A536-A035EBFA71EC}"/>
                    </a:ext>
                  </a:extLst>
                </p:cNvPr>
                <p:cNvGrpSpPr/>
                <p:nvPr/>
              </p:nvGrpSpPr>
              <p:grpSpPr>
                <a:xfrm>
                  <a:off x="262890" y="4229100"/>
                  <a:ext cx="3018922" cy="2333760"/>
                  <a:chOff x="262890" y="4229100"/>
                  <a:chExt cx="3018922" cy="2333760"/>
                </a:xfrm>
              </p:grpSpPr>
              <p:sp>
                <p:nvSpPr>
                  <p:cNvPr id="35" name="Rectangle: Rounded Corners 34">
                    <a:extLst>
                      <a:ext uri="{FF2B5EF4-FFF2-40B4-BE49-F238E27FC236}">
                        <a16:creationId xmlns:a16="http://schemas.microsoft.com/office/drawing/2014/main" id="{7CA59367-AD40-4DCD-A764-D77C00C4A87E}"/>
                      </a:ext>
                    </a:extLst>
                  </p:cNvPr>
                  <p:cNvSpPr/>
                  <p:nvPr/>
                </p:nvSpPr>
                <p:spPr>
                  <a:xfrm>
                    <a:off x="262890" y="4229100"/>
                    <a:ext cx="2160270" cy="397621"/>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 Private Key</a:t>
                    </a:r>
                  </a:p>
                </p:txBody>
              </p:sp>
              <p:cxnSp>
                <p:nvCxnSpPr>
                  <p:cNvPr id="37" name="Straight Connector 36">
                    <a:extLst>
                      <a:ext uri="{FF2B5EF4-FFF2-40B4-BE49-F238E27FC236}">
                        <a16:creationId xmlns:a16="http://schemas.microsoft.com/office/drawing/2014/main" id="{765B81B9-FD96-45CB-AC5F-AD3336FD6402}"/>
                      </a:ext>
                    </a:extLst>
                  </p:cNvPr>
                  <p:cNvCxnSpPr>
                    <a:stCxn id="35" idx="3"/>
                  </p:cNvCxnSpPr>
                  <p:nvPr/>
                </p:nvCxnSpPr>
                <p:spPr>
                  <a:xfrm flipV="1">
                    <a:off x="2423160" y="4427910"/>
                    <a:ext cx="400050"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F1D578-B76A-44A2-97E2-644DEA1E4F20}"/>
                      </a:ext>
                    </a:extLst>
                  </p:cNvPr>
                  <p:cNvCxnSpPr>
                    <a:cxnSpLocks/>
                  </p:cNvCxnSpPr>
                  <p:nvPr/>
                </p:nvCxnSpPr>
                <p:spPr>
                  <a:xfrm>
                    <a:off x="2823210" y="4422086"/>
                    <a:ext cx="0" cy="214077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1229EC2-FFF2-4CFC-AAFE-9167394B0A05}"/>
                      </a:ext>
                    </a:extLst>
                  </p:cNvPr>
                  <p:cNvCxnSpPr>
                    <a:cxnSpLocks/>
                  </p:cNvCxnSpPr>
                  <p:nvPr/>
                </p:nvCxnSpPr>
                <p:spPr>
                  <a:xfrm flipH="1">
                    <a:off x="2823210" y="4646874"/>
                    <a:ext cx="447172"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B1388C9-0D7A-45C3-B343-C512850819A4}"/>
                      </a:ext>
                    </a:extLst>
                  </p:cNvPr>
                  <p:cNvCxnSpPr>
                    <a:cxnSpLocks/>
                  </p:cNvCxnSpPr>
                  <p:nvPr/>
                </p:nvCxnSpPr>
                <p:spPr>
                  <a:xfrm flipH="1">
                    <a:off x="2834640" y="5105868"/>
                    <a:ext cx="447172"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093B153-FDB3-4499-BFBC-D1E80CBE51D6}"/>
                      </a:ext>
                    </a:extLst>
                  </p:cNvPr>
                  <p:cNvCxnSpPr>
                    <a:cxnSpLocks/>
                  </p:cNvCxnSpPr>
                  <p:nvPr/>
                </p:nvCxnSpPr>
                <p:spPr>
                  <a:xfrm flipH="1">
                    <a:off x="2834640" y="5599152"/>
                    <a:ext cx="447172"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EBA910E-544B-4DB2-84C5-90552C9A0E1C}"/>
                      </a:ext>
                    </a:extLst>
                  </p:cNvPr>
                  <p:cNvCxnSpPr>
                    <a:cxnSpLocks/>
                  </p:cNvCxnSpPr>
                  <p:nvPr/>
                </p:nvCxnSpPr>
                <p:spPr>
                  <a:xfrm flipH="1">
                    <a:off x="2823210" y="6081006"/>
                    <a:ext cx="447172"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F33ED25-203D-4BA7-B2CA-0A3EA03067B3}"/>
                      </a:ext>
                    </a:extLst>
                  </p:cNvPr>
                  <p:cNvCxnSpPr>
                    <a:cxnSpLocks/>
                  </p:cNvCxnSpPr>
                  <p:nvPr/>
                </p:nvCxnSpPr>
                <p:spPr>
                  <a:xfrm flipH="1">
                    <a:off x="2823210" y="6562860"/>
                    <a:ext cx="447172"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grpSp>
          <p:sp>
            <p:nvSpPr>
              <p:cNvPr id="52" name="Rectangle 51">
                <a:extLst>
                  <a:ext uri="{FF2B5EF4-FFF2-40B4-BE49-F238E27FC236}">
                    <a16:creationId xmlns:a16="http://schemas.microsoft.com/office/drawing/2014/main" id="{15188F53-CCF9-45FA-9508-0C13620ABE99}"/>
                  </a:ext>
                </a:extLst>
              </p:cNvPr>
              <p:cNvSpPr/>
              <p:nvPr/>
            </p:nvSpPr>
            <p:spPr>
              <a:xfrm>
                <a:off x="132086" y="4137660"/>
                <a:ext cx="4679944" cy="2689226"/>
              </a:xfrm>
              <a:prstGeom prst="rect">
                <a:avLst/>
              </a:prstGeom>
              <a:noFill/>
              <a:ln w="28575">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a:extLst>
                <a:ext uri="{FF2B5EF4-FFF2-40B4-BE49-F238E27FC236}">
                  <a16:creationId xmlns:a16="http://schemas.microsoft.com/office/drawing/2014/main" id="{6699D18A-26D8-402F-B4D3-3447844C7350}"/>
                </a:ext>
              </a:extLst>
            </p:cNvPr>
            <p:cNvSpPr txBox="1"/>
            <p:nvPr/>
          </p:nvSpPr>
          <p:spPr>
            <a:xfrm>
              <a:off x="4483047" y="4352417"/>
              <a:ext cx="426720" cy="369332"/>
            </a:xfrm>
            <a:prstGeom prst="rect">
              <a:avLst/>
            </a:prstGeom>
            <a:noFill/>
          </p:spPr>
          <p:txBody>
            <a:bodyPr wrap="square" rtlCol="0">
              <a:spAutoFit/>
            </a:bodyPr>
            <a:lstStyle/>
            <a:p>
              <a:r>
                <a:rPr lang="en-US" dirty="0">
                  <a:solidFill>
                    <a:srgbClr val="FF0000"/>
                  </a:solidFill>
                </a:rPr>
                <a:t>+1</a:t>
              </a:r>
            </a:p>
          </p:txBody>
        </p:sp>
        <p:sp>
          <p:nvSpPr>
            <p:cNvPr id="56" name="TextBox 55">
              <a:extLst>
                <a:ext uri="{FF2B5EF4-FFF2-40B4-BE49-F238E27FC236}">
                  <a16:creationId xmlns:a16="http://schemas.microsoft.com/office/drawing/2014/main" id="{F55A5BFC-7558-4CE4-B495-99F7E8584940}"/>
                </a:ext>
              </a:extLst>
            </p:cNvPr>
            <p:cNvSpPr txBox="1"/>
            <p:nvPr/>
          </p:nvSpPr>
          <p:spPr>
            <a:xfrm>
              <a:off x="4486857" y="4847717"/>
              <a:ext cx="426720" cy="369332"/>
            </a:xfrm>
            <a:prstGeom prst="rect">
              <a:avLst/>
            </a:prstGeom>
            <a:noFill/>
          </p:spPr>
          <p:txBody>
            <a:bodyPr wrap="square" rtlCol="0">
              <a:spAutoFit/>
            </a:bodyPr>
            <a:lstStyle/>
            <a:p>
              <a:r>
                <a:rPr lang="en-US" dirty="0">
                  <a:solidFill>
                    <a:srgbClr val="FF0000"/>
                  </a:solidFill>
                </a:rPr>
                <a:t>+2</a:t>
              </a:r>
            </a:p>
          </p:txBody>
        </p:sp>
        <p:sp>
          <p:nvSpPr>
            <p:cNvPr id="57" name="TextBox 56">
              <a:extLst>
                <a:ext uri="{FF2B5EF4-FFF2-40B4-BE49-F238E27FC236}">
                  <a16:creationId xmlns:a16="http://schemas.microsoft.com/office/drawing/2014/main" id="{247E7FAD-2792-41F0-B7ED-386CA20DE485}"/>
                </a:ext>
              </a:extLst>
            </p:cNvPr>
            <p:cNvSpPr txBox="1"/>
            <p:nvPr/>
          </p:nvSpPr>
          <p:spPr>
            <a:xfrm>
              <a:off x="4490667" y="5331587"/>
              <a:ext cx="426720" cy="369332"/>
            </a:xfrm>
            <a:prstGeom prst="rect">
              <a:avLst/>
            </a:prstGeom>
            <a:noFill/>
          </p:spPr>
          <p:txBody>
            <a:bodyPr wrap="square" rtlCol="0">
              <a:spAutoFit/>
            </a:bodyPr>
            <a:lstStyle/>
            <a:p>
              <a:r>
                <a:rPr lang="en-US" dirty="0">
                  <a:solidFill>
                    <a:srgbClr val="FF0000"/>
                  </a:solidFill>
                </a:rPr>
                <a:t>+3</a:t>
              </a:r>
            </a:p>
          </p:txBody>
        </p:sp>
        <p:sp>
          <p:nvSpPr>
            <p:cNvPr id="58" name="TextBox 57">
              <a:extLst>
                <a:ext uri="{FF2B5EF4-FFF2-40B4-BE49-F238E27FC236}">
                  <a16:creationId xmlns:a16="http://schemas.microsoft.com/office/drawing/2014/main" id="{31853507-318B-4227-B034-78C532DEBE39}"/>
                </a:ext>
              </a:extLst>
            </p:cNvPr>
            <p:cNvSpPr txBox="1"/>
            <p:nvPr/>
          </p:nvSpPr>
          <p:spPr>
            <a:xfrm>
              <a:off x="4494477" y="5815457"/>
              <a:ext cx="426720" cy="369332"/>
            </a:xfrm>
            <a:prstGeom prst="rect">
              <a:avLst/>
            </a:prstGeom>
            <a:noFill/>
          </p:spPr>
          <p:txBody>
            <a:bodyPr wrap="square" rtlCol="0">
              <a:spAutoFit/>
            </a:bodyPr>
            <a:lstStyle/>
            <a:p>
              <a:r>
                <a:rPr lang="en-US" dirty="0">
                  <a:solidFill>
                    <a:srgbClr val="FF0000"/>
                  </a:solidFill>
                </a:rPr>
                <a:t>+4</a:t>
              </a:r>
            </a:p>
          </p:txBody>
        </p:sp>
      </p:grpSp>
    </p:spTree>
    <p:extLst>
      <p:ext uri="{BB962C8B-B14F-4D97-AF65-F5344CB8AC3E}">
        <p14:creationId xmlns:p14="http://schemas.microsoft.com/office/powerpoint/2010/main" val="7739832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Moreover, </a:t>
            </a:r>
            <a:r>
              <a:rPr lang="en-US" sz="3200" b="1" dirty="0">
                <a:solidFill>
                  <a:srgbClr val="FF0000"/>
                </a:solidFill>
                <a:effectLst>
                  <a:outerShdw blurRad="38100" dist="38100" dir="2700000" algn="tl">
                    <a:srgbClr val="000000">
                      <a:alpha val="43137"/>
                    </a:srgbClr>
                  </a:outerShdw>
                </a:effectLst>
              </a:rPr>
              <a:t>the owner </a:t>
            </a:r>
            <a:r>
              <a:rPr lang="en-US" dirty="0"/>
              <a:t>of the master private key either as a person or a company can </a:t>
            </a:r>
            <a:r>
              <a:rPr lang="en-US" sz="3200" b="1" dirty="0">
                <a:solidFill>
                  <a:srgbClr val="FF0000"/>
                </a:solidFill>
                <a:effectLst>
                  <a:outerShdw blurRad="38100" dist="38100" dir="2700000" algn="tl">
                    <a:srgbClr val="000000">
                      <a:alpha val="43137"/>
                    </a:srgbClr>
                  </a:outerShdw>
                </a:effectLst>
              </a:rPr>
              <a:t>track any transaction in the </a:t>
            </a:r>
            <a:r>
              <a:rPr lang="en-US" sz="3200" b="1" dirty="0" err="1">
                <a:solidFill>
                  <a:srgbClr val="FF0000"/>
                </a:solidFill>
                <a:effectLst>
                  <a:outerShdw blurRad="38100" dist="38100" dir="2700000" algn="tl">
                    <a:srgbClr val="000000">
                      <a:alpha val="43137"/>
                    </a:srgbClr>
                  </a:outerShdw>
                </a:effectLst>
              </a:rPr>
              <a:t>blockchain</a:t>
            </a:r>
            <a:r>
              <a:rPr lang="en-US" dirty="0"/>
              <a:t> whatever the public key or BTC address that was used.</a:t>
            </a:r>
          </a:p>
          <a:p>
            <a:pPr algn="just"/>
            <a:r>
              <a:rPr lang="en-US" dirty="0"/>
              <a:t> </a:t>
            </a:r>
          </a:p>
          <a:p>
            <a:pPr algn="just"/>
            <a:r>
              <a:rPr lang="en-US" dirty="0"/>
              <a:t>The owner of the master private key can track any transaction that took place using any public key or BTC address which was generated from a private key which in turn was generated from the master private key that belongs to the owner. </a:t>
            </a:r>
          </a:p>
          <a:p>
            <a:endParaRPr lang="en-US" dirty="0"/>
          </a:p>
        </p:txBody>
      </p:sp>
    </p:spTree>
    <p:extLst>
      <p:ext uri="{BB962C8B-B14F-4D97-AF65-F5344CB8AC3E}">
        <p14:creationId xmlns:p14="http://schemas.microsoft.com/office/powerpoint/2010/main" val="2760969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This hierarchal structure of the keys make it easy to transact while </a:t>
            </a:r>
            <a:r>
              <a:rPr lang="en-US" sz="3000" b="1" dirty="0">
                <a:solidFill>
                  <a:srgbClr val="FF0000"/>
                </a:solidFill>
                <a:effectLst>
                  <a:outerShdw blurRad="38100" dist="38100" dir="2700000" algn="tl">
                    <a:srgbClr val="000000">
                      <a:alpha val="43137"/>
                    </a:srgbClr>
                  </a:outerShdw>
                </a:effectLst>
              </a:rPr>
              <a:t>maintaining the privacy</a:t>
            </a:r>
            <a:r>
              <a:rPr lang="en-US" dirty="0"/>
              <a:t>, and also its </a:t>
            </a:r>
            <a:r>
              <a:rPr lang="en-US" sz="3000" b="1" dirty="0">
                <a:solidFill>
                  <a:srgbClr val="FF0000"/>
                </a:solidFill>
                <a:effectLst>
                  <a:outerShdw blurRad="38100" dist="38100" dir="2700000" algn="tl">
                    <a:srgbClr val="000000">
                      <a:alpha val="43137"/>
                    </a:srgbClr>
                  </a:outerShdw>
                </a:effectLst>
              </a:rPr>
              <a:t>easy to track any transaction </a:t>
            </a:r>
            <a:r>
              <a:rPr lang="en-US" dirty="0"/>
              <a:t>originated from the wallet that has the master private key.</a:t>
            </a:r>
          </a:p>
          <a:p>
            <a:pPr algn="just"/>
            <a:endParaRPr lang="en-US" dirty="0"/>
          </a:p>
          <a:p>
            <a:pPr algn="just"/>
            <a:r>
              <a:rPr lang="en-US" dirty="0"/>
              <a:t>If a company consists of different divisions, </a:t>
            </a:r>
            <a:r>
              <a:rPr lang="en-US" sz="3000" b="1" dirty="0">
                <a:solidFill>
                  <a:srgbClr val="00B0F0"/>
                </a:solidFill>
                <a:effectLst>
                  <a:outerShdw blurRad="38100" dist="38100" dir="2700000" algn="tl">
                    <a:srgbClr val="000000">
                      <a:alpha val="43137"/>
                    </a:srgbClr>
                  </a:outerShdw>
                </a:effectLst>
              </a:rPr>
              <a:t>the manager can assign one of the private keys to each division</a:t>
            </a:r>
            <a:r>
              <a:rPr lang="en-US" dirty="0"/>
              <a:t>, that division can track any transaction related to their private key, but they cant track other divisions transactions since the division only has one private key. </a:t>
            </a:r>
          </a:p>
          <a:p>
            <a:pPr algn="just"/>
            <a:endParaRPr lang="en-US" dirty="0"/>
          </a:p>
          <a:p>
            <a:pPr algn="just"/>
            <a:r>
              <a:rPr lang="en-US" sz="3000" b="1" dirty="0">
                <a:solidFill>
                  <a:srgbClr val="FF0000"/>
                </a:solidFill>
                <a:effectLst>
                  <a:outerShdw blurRad="38100" dist="38100" dir="2700000" algn="tl">
                    <a:srgbClr val="000000">
                      <a:alpha val="43137"/>
                    </a:srgbClr>
                  </a:outerShdw>
                </a:effectLst>
              </a:rPr>
              <a:t>The owner of the master private key can track all transactions </a:t>
            </a:r>
            <a:r>
              <a:rPr lang="en-US" dirty="0"/>
              <a:t>because</a:t>
            </a:r>
            <a:r>
              <a:rPr lang="en-US" sz="3000" b="1" dirty="0">
                <a:solidFill>
                  <a:srgbClr val="FF0000"/>
                </a:solidFill>
                <a:effectLst>
                  <a:outerShdw blurRad="38100" dist="38100" dir="2700000" algn="tl">
                    <a:srgbClr val="000000">
                      <a:alpha val="43137"/>
                    </a:srgbClr>
                  </a:outerShdw>
                </a:effectLst>
              </a:rPr>
              <a:t> </a:t>
            </a:r>
            <a:r>
              <a:rPr lang="en-US" dirty="0"/>
              <a:t>that owner knows about all private keys.</a:t>
            </a:r>
          </a:p>
          <a:p>
            <a:pPr algn="just"/>
            <a:endParaRPr lang="en-US" dirty="0"/>
          </a:p>
        </p:txBody>
      </p:sp>
    </p:spTree>
    <p:extLst>
      <p:ext uri="{BB962C8B-B14F-4D97-AF65-F5344CB8AC3E}">
        <p14:creationId xmlns:p14="http://schemas.microsoft.com/office/powerpoint/2010/main" val="1141355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EB24F6-2EBE-4524-A3BE-A42A0C730B3B}"/>
              </a:ext>
            </a:extLst>
          </p:cNvPr>
          <p:cNvSpPr>
            <a:spLocks noGrp="1"/>
          </p:cNvSpPr>
          <p:nvPr>
            <p:ph idx="1"/>
          </p:nvPr>
        </p:nvSpPr>
        <p:spPr>
          <a:xfrm>
            <a:off x="838200" y="76835"/>
            <a:ext cx="10515600" cy="3275966"/>
          </a:xfrm>
        </p:spPr>
        <p:txBody>
          <a:bodyPr>
            <a:normAutofit/>
          </a:bodyPr>
          <a:lstStyle/>
          <a:p>
            <a:r>
              <a:rPr lang="en-US" dirty="0"/>
              <a:t>Another addition by the BIP 32 is to have </a:t>
            </a:r>
            <a:r>
              <a:rPr lang="en-US" b="1" dirty="0">
                <a:solidFill>
                  <a:srgbClr val="FF0000"/>
                </a:solidFill>
                <a:effectLst>
                  <a:outerShdw blurRad="38100" dist="38100" dir="2700000" algn="tl">
                    <a:srgbClr val="000000">
                      <a:alpha val="43137"/>
                    </a:srgbClr>
                  </a:outerShdw>
                </a:effectLst>
              </a:rPr>
              <a:t>a master public key which is generated from the master private key.</a:t>
            </a:r>
          </a:p>
          <a:p>
            <a:endParaRPr lang="en-US" dirty="0"/>
          </a:p>
        </p:txBody>
      </p:sp>
      <p:grpSp>
        <p:nvGrpSpPr>
          <p:cNvPr id="52" name="Group 51">
            <a:extLst>
              <a:ext uri="{FF2B5EF4-FFF2-40B4-BE49-F238E27FC236}">
                <a16:creationId xmlns:a16="http://schemas.microsoft.com/office/drawing/2014/main" id="{3948D8A8-C25A-46A4-B18F-1906469C1176}"/>
              </a:ext>
            </a:extLst>
          </p:cNvPr>
          <p:cNvGrpSpPr/>
          <p:nvPr/>
        </p:nvGrpSpPr>
        <p:grpSpPr>
          <a:xfrm>
            <a:off x="1926596" y="3348990"/>
            <a:ext cx="8347801" cy="3304651"/>
            <a:chOff x="1778006" y="3703320"/>
            <a:chExt cx="8347801" cy="3304651"/>
          </a:xfrm>
        </p:grpSpPr>
        <p:grpSp>
          <p:nvGrpSpPr>
            <p:cNvPr id="53" name="Group 52">
              <a:extLst>
                <a:ext uri="{FF2B5EF4-FFF2-40B4-BE49-F238E27FC236}">
                  <a16:creationId xmlns:a16="http://schemas.microsoft.com/office/drawing/2014/main" id="{776E2B3D-397E-4E16-B309-5840343BC499}"/>
                </a:ext>
              </a:extLst>
            </p:cNvPr>
            <p:cNvGrpSpPr/>
            <p:nvPr/>
          </p:nvGrpSpPr>
          <p:grpSpPr>
            <a:xfrm>
              <a:off x="1778006" y="3703320"/>
              <a:ext cx="8347801" cy="3304651"/>
              <a:chOff x="132086" y="4137660"/>
              <a:chExt cx="8347801" cy="3304651"/>
            </a:xfrm>
          </p:grpSpPr>
          <p:grpSp>
            <p:nvGrpSpPr>
              <p:cNvPr id="58" name="Group 57">
                <a:extLst>
                  <a:ext uri="{FF2B5EF4-FFF2-40B4-BE49-F238E27FC236}">
                    <a16:creationId xmlns:a16="http://schemas.microsoft.com/office/drawing/2014/main" id="{A6B48648-F5BC-4311-B219-DFB23D496DA3}"/>
                  </a:ext>
                </a:extLst>
              </p:cNvPr>
              <p:cNvGrpSpPr/>
              <p:nvPr/>
            </p:nvGrpSpPr>
            <p:grpSpPr>
              <a:xfrm>
                <a:off x="262890" y="4229100"/>
                <a:ext cx="8216997" cy="3213211"/>
                <a:chOff x="262890" y="4229100"/>
                <a:chExt cx="8216997" cy="3213211"/>
              </a:xfrm>
            </p:grpSpPr>
            <p:grpSp>
              <p:nvGrpSpPr>
                <p:cNvPr id="60" name="Group 59">
                  <a:extLst>
                    <a:ext uri="{FF2B5EF4-FFF2-40B4-BE49-F238E27FC236}">
                      <a16:creationId xmlns:a16="http://schemas.microsoft.com/office/drawing/2014/main" id="{F9E153F7-AD7D-4FE8-B1DF-8F0CAE0EF248}"/>
                    </a:ext>
                  </a:extLst>
                </p:cNvPr>
                <p:cNvGrpSpPr/>
                <p:nvPr/>
              </p:nvGrpSpPr>
              <p:grpSpPr>
                <a:xfrm>
                  <a:off x="3256227" y="4429014"/>
                  <a:ext cx="5223660" cy="2317861"/>
                  <a:chOff x="2478987" y="4091940"/>
                  <a:chExt cx="5223660" cy="2317861"/>
                </a:xfrm>
              </p:grpSpPr>
              <p:grpSp>
                <p:nvGrpSpPr>
                  <p:cNvPr id="70" name="Group 69">
                    <a:extLst>
                      <a:ext uri="{FF2B5EF4-FFF2-40B4-BE49-F238E27FC236}">
                        <a16:creationId xmlns:a16="http://schemas.microsoft.com/office/drawing/2014/main" id="{E0EABCE3-BC77-4336-B4A4-E2C6AA2B53D9}"/>
                      </a:ext>
                    </a:extLst>
                  </p:cNvPr>
                  <p:cNvGrpSpPr/>
                  <p:nvPr/>
                </p:nvGrpSpPr>
                <p:grpSpPr>
                  <a:xfrm>
                    <a:off x="2494227" y="4091940"/>
                    <a:ext cx="5204610" cy="416671"/>
                    <a:chOff x="1877007" y="4149090"/>
                    <a:chExt cx="5204610" cy="416671"/>
                  </a:xfrm>
                </p:grpSpPr>
                <p:sp>
                  <p:nvSpPr>
                    <p:cNvPr id="95" name="Oval 94">
                      <a:extLst>
                        <a:ext uri="{FF2B5EF4-FFF2-40B4-BE49-F238E27FC236}">
                          <a16:creationId xmlns:a16="http://schemas.microsoft.com/office/drawing/2014/main" id="{E7A17C9F-3E3B-49A0-B59E-D982DD7E7DF8}"/>
                        </a:ext>
                      </a:extLst>
                    </p:cNvPr>
                    <p:cNvSpPr/>
                    <p:nvPr/>
                  </p:nvSpPr>
                  <p:spPr>
                    <a:xfrm>
                      <a:off x="1877007" y="4168140"/>
                      <a:ext cx="1262376" cy="397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Private Key</a:t>
                      </a:r>
                    </a:p>
                  </p:txBody>
                </p:sp>
                <p:sp>
                  <p:nvSpPr>
                    <p:cNvPr id="96" name="Oval 95">
                      <a:extLst>
                        <a:ext uri="{FF2B5EF4-FFF2-40B4-BE49-F238E27FC236}">
                          <a16:creationId xmlns:a16="http://schemas.microsoft.com/office/drawing/2014/main" id="{D819FBBB-B560-4113-8CFE-18F8F1943CA5}"/>
                        </a:ext>
                      </a:extLst>
                    </p:cNvPr>
                    <p:cNvSpPr/>
                    <p:nvPr/>
                  </p:nvSpPr>
                  <p:spPr>
                    <a:xfrm>
                      <a:off x="3826611" y="4168140"/>
                      <a:ext cx="1262376" cy="39762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Public Key</a:t>
                      </a:r>
                    </a:p>
                  </p:txBody>
                </p:sp>
                <p:cxnSp>
                  <p:nvCxnSpPr>
                    <p:cNvPr id="97" name="Straight Arrow Connector 96">
                      <a:extLst>
                        <a:ext uri="{FF2B5EF4-FFF2-40B4-BE49-F238E27FC236}">
                          <a16:creationId xmlns:a16="http://schemas.microsoft.com/office/drawing/2014/main" id="{A5D66B5B-B672-4000-812C-3FA7BC30C39A}"/>
                        </a:ext>
                      </a:extLst>
                    </p:cNvPr>
                    <p:cNvCxnSpPr>
                      <a:stCxn id="95" idx="6"/>
                      <a:endCxn id="96" idx="2"/>
                    </p:cNvCxnSpPr>
                    <p:nvPr/>
                  </p:nvCxnSpPr>
                  <p:spPr>
                    <a:xfrm>
                      <a:off x="3139383" y="436695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6B20F40-9183-4E09-B40D-CD2803AB2C4B}"/>
                        </a:ext>
                      </a:extLst>
                    </p:cNvPr>
                    <p:cNvCxnSpPr/>
                    <p:nvPr/>
                  </p:nvCxnSpPr>
                  <p:spPr>
                    <a:xfrm>
                      <a:off x="5120584" y="437076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7C46F751-E5E7-497C-A73C-CC3B37569527}"/>
                        </a:ext>
                      </a:extLst>
                    </p:cNvPr>
                    <p:cNvSpPr/>
                    <p:nvPr/>
                  </p:nvSpPr>
                  <p:spPr>
                    <a:xfrm>
                      <a:off x="5819241" y="4149090"/>
                      <a:ext cx="1262376" cy="397621"/>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Bitcoin Address</a:t>
                      </a:r>
                    </a:p>
                  </p:txBody>
                </p:sp>
              </p:grpSp>
              <p:grpSp>
                <p:nvGrpSpPr>
                  <p:cNvPr id="71" name="Group 70">
                    <a:extLst>
                      <a:ext uri="{FF2B5EF4-FFF2-40B4-BE49-F238E27FC236}">
                        <a16:creationId xmlns:a16="http://schemas.microsoft.com/office/drawing/2014/main" id="{F0E85A90-9877-4A44-873E-5CF97253E041}"/>
                      </a:ext>
                    </a:extLst>
                  </p:cNvPr>
                  <p:cNvGrpSpPr/>
                  <p:nvPr/>
                </p:nvGrpSpPr>
                <p:grpSpPr>
                  <a:xfrm>
                    <a:off x="2498037" y="4552950"/>
                    <a:ext cx="5204610" cy="416671"/>
                    <a:chOff x="1877007" y="4149090"/>
                    <a:chExt cx="5204610" cy="416671"/>
                  </a:xfrm>
                </p:grpSpPr>
                <p:sp>
                  <p:nvSpPr>
                    <p:cNvPr id="90" name="Oval 89">
                      <a:extLst>
                        <a:ext uri="{FF2B5EF4-FFF2-40B4-BE49-F238E27FC236}">
                          <a16:creationId xmlns:a16="http://schemas.microsoft.com/office/drawing/2014/main" id="{BE62F851-BB9F-400B-9860-323978E8962D}"/>
                        </a:ext>
                      </a:extLst>
                    </p:cNvPr>
                    <p:cNvSpPr/>
                    <p:nvPr/>
                  </p:nvSpPr>
                  <p:spPr>
                    <a:xfrm>
                      <a:off x="1877007" y="4168140"/>
                      <a:ext cx="1262376" cy="397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Private Key</a:t>
                      </a:r>
                    </a:p>
                  </p:txBody>
                </p:sp>
                <p:sp>
                  <p:nvSpPr>
                    <p:cNvPr id="91" name="Oval 90">
                      <a:extLst>
                        <a:ext uri="{FF2B5EF4-FFF2-40B4-BE49-F238E27FC236}">
                          <a16:creationId xmlns:a16="http://schemas.microsoft.com/office/drawing/2014/main" id="{163443C2-25A1-43BA-830E-A90E90764B87}"/>
                        </a:ext>
                      </a:extLst>
                    </p:cNvPr>
                    <p:cNvSpPr/>
                    <p:nvPr/>
                  </p:nvSpPr>
                  <p:spPr>
                    <a:xfrm>
                      <a:off x="3826611" y="4168140"/>
                      <a:ext cx="1262376" cy="39762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Public Key</a:t>
                      </a:r>
                    </a:p>
                  </p:txBody>
                </p:sp>
                <p:cxnSp>
                  <p:nvCxnSpPr>
                    <p:cNvPr id="92" name="Straight Arrow Connector 91">
                      <a:extLst>
                        <a:ext uri="{FF2B5EF4-FFF2-40B4-BE49-F238E27FC236}">
                          <a16:creationId xmlns:a16="http://schemas.microsoft.com/office/drawing/2014/main" id="{2A1304D1-7106-4AD5-8836-2AD439897A70}"/>
                        </a:ext>
                      </a:extLst>
                    </p:cNvPr>
                    <p:cNvCxnSpPr>
                      <a:stCxn id="90" idx="6"/>
                      <a:endCxn id="91" idx="2"/>
                    </p:cNvCxnSpPr>
                    <p:nvPr/>
                  </p:nvCxnSpPr>
                  <p:spPr>
                    <a:xfrm>
                      <a:off x="3139383" y="436695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C2A9751-58C8-4853-9D9B-DDA9BE7641A5}"/>
                        </a:ext>
                      </a:extLst>
                    </p:cNvPr>
                    <p:cNvCxnSpPr/>
                    <p:nvPr/>
                  </p:nvCxnSpPr>
                  <p:spPr>
                    <a:xfrm>
                      <a:off x="5120584" y="437076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748FE2FC-CFD9-4392-84C0-0040EDC9DDFF}"/>
                        </a:ext>
                      </a:extLst>
                    </p:cNvPr>
                    <p:cNvSpPr/>
                    <p:nvPr/>
                  </p:nvSpPr>
                  <p:spPr>
                    <a:xfrm>
                      <a:off x="5819241" y="4149090"/>
                      <a:ext cx="1262376" cy="397621"/>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Bitcoin Address</a:t>
                      </a:r>
                    </a:p>
                  </p:txBody>
                </p:sp>
              </p:grpSp>
              <p:grpSp>
                <p:nvGrpSpPr>
                  <p:cNvPr id="72" name="Group 71">
                    <a:extLst>
                      <a:ext uri="{FF2B5EF4-FFF2-40B4-BE49-F238E27FC236}">
                        <a16:creationId xmlns:a16="http://schemas.microsoft.com/office/drawing/2014/main" id="{372E796C-7C72-400E-B662-7D683ED31A9C}"/>
                      </a:ext>
                    </a:extLst>
                  </p:cNvPr>
                  <p:cNvGrpSpPr/>
                  <p:nvPr/>
                </p:nvGrpSpPr>
                <p:grpSpPr>
                  <a:xfrm>
                    <a:off x="2478987" y="5036820"/>
                    <a:ext cx="5204610" cy="416671"/>
                    <a:chOff x="1877007" y="4149090"/>
                    <a:chExt cx="5204610" cy="416671"/>
                  </a:xfrm>
                </p:grpSpPr>
                <p:sp>
                  <p:nvSpPr>
                    <p:cNvPr id="85" name="Oval 84">
                      <a:extLst>
                        <a:ext uri="{FF2B5EF4-FFF2-40B4-BE49-F238E27FC236}">
                          <a16:creationId xmlns:a16="http://schemas.microsoft.com/office/drawing/2014/main" id="{42B6B8C7-7DD6-4C97-9E88-87E4846E8EAC}"/>
                        </a:ext>
                      </a:extLst>
                    </p:cNvPr>
                    <p:cNvSpPr/>
                    <p:nvPr/>
                  </p:nvSpPr>
                  <p:spPr>
                    <a:xfrm>
                      <a:off x="1877007" y="4168140"/>
                      <a:ext cx="1262376" cy="397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Private Key</a:t>
                      </a:r>
                    </a:p>
                  </p:txBody>
                </p:sp>
                <p:sp>
                  <p:nvSpPr>
                    <p:cNvPr id="86" name="Oval 85">
                      <a:extLst>
                        <a:ext uri="{FF2B5EF4-FFF2-40B4-BE49-F238E27FC236}">
                          <a16:creationId xmlns:a16="http://schemas.microsoft.com/office/drawing/2014/main" id="{84813B06-7159-4479-AE3C-E2DDC56479DD}"/>
                        </a:ext>
                      </a:extLst>
                    </p:cNvPr>
                    <p:cNvSpPr/>
                    <p:nvPr/>
                  </p:nvSpPr>
                  <p:spPr>
                    <a:xfrm>
                      <a:off x="3826611" y="4168140"/>
                      <a:ext cx="1262376" cy="39762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Public Key</a:t>
                      </a:r>
                    </a:p>
                  </p:txBody>
                </p:sp>
                <p:cxnSp>
                  <p:nvCxnSpPr>
                    <p:cNvPr id="87" name="Straight Arrow Connector 86">
                      <a:extLst>
                        <a:ext uri="{FF2B5EF4-FFF2-40B4-BE49-F238E27FC236}">
                          <a16:creationId xmlns:a16="http://schemas.microsoft.com/office/drawing/2014/main" id="{C4BD7A92-B7E1-46D0-A50F-17F80322ABB4}"/>
                        </a:ext>
                      </a:extLst>
                    </p:cNvPr>
                    <p:cNvCxnSpPr>
                      <a:stCxn id="85" idx="6"/>
                      <a:endCxn id="86" idx="2"/>
                    </p:cNvCxnSpPr>
                    <p:nvPr/>
                  </p:nvCxnSpPr>
                  <p:spPr>
                    <a:xfrm>
                      <a:off x="3139383" y="436695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C10DB2B0-AFA9-41AC-8EC6-D95A525F5F7E}"/>
                        </a:ext>
                      </a:extLst>
                    </p:cNvPr>
                    <p:cNvCxnSpPr/>
                    <p:nvPr/>
                  </p:nvCxnSpPr>
                  <p:spPr>
                    <a:xfrm>
                      <a:off x="5120584" y="437076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275B8630-307B-48A6-8375-70FCB44FE4A1}"/>
                        </a:ext>
                      </a:extLst>
                    </p:cNvPr>
                    <p:cNvSpPr/>
                    <p:nvPr/>
                  </p:nvSpPr>
                  <p:spPr>
                    <a:xfrm>
                      <a:off x="5819241" y="4149090"/>
                      <a:ext cx="1262376" cy="397621"/>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Bitcoin Address</a:t>
                      </a:r>
                    </a:p>
                  </p:txBody>
                </p:sp>
              </p:grpSp>
              <p:grpSp>
                <p:nvGrpSpPr>
                  <p:cNvPr id="73" name="Group 72">
                    <a:extLst>
                      <a:ext uri="{FF2B5EF4-FFF2-40B4-BE49-F238E27FC236}">
                        <a16:creationId xmlns:a16="http://schemas.microsoft.com/office/drawing/2014/main" id="{3581A4D4-0A6D-44B2-8A79-1339660FA3FD}"/>
                      </a:ext>
                    </a:extLst>
                  </p:cNvPr>
                  <p:cNvGrpSpPr/>
                  <p:nvPr/>
                </p:nvGrpSpPr>
                <p:grpSpPr>
                  <a:xfrm>
                    <a:off x="2482797" y="5509260"/>
                    <a:ext cx="5204610" cy="416671"/>
                    <a:chOff x="1877007" y="4149090"/>
                    <a:chExt cx="5204610" cy="416671"/>
                  </a:xfrm>
                </p:grpSpPr>
                <p:sp>
                  <p:nvSpPr>
                    <p:cNvPr id="80" name="Oval 79">
                      <a:extLst>
                        <a:ext uri="{FF2B5EF4-FFF2-40B4-BE49-F238E27FC236}">
                          <a16:creationId xmlns:a16="http://schemas.microsoft.com/office/drawing/2014/main" id="{17C0B8A4-5A4B-47E1-8F3F-B77617E11ED5}"/>
                        </a:ext>
                      </a:extLst>
                    </p:cNvPr>
                    <p:cNvSpPr/>
                    <p:nvPr/>
                  </p:nvSpPr>
                  <p:spPr>
                    <a:xfrm>
                      <a:off x="1877007" y="4168140"/>
                      <a:ext cx="1262376" cy="397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Private Key</a:t>
                      </a:r>
                    </a:p>
                  </p:txBody>
                </p:sp>
                <p:sp>
                  <p:nvSpPr>
                    <p:cNvPr id="81" name="Oval 80">
                      <a:extLst>
                        <a:ext uri="{FF2B5EF4-FFF2-40B4-BE49-F238E27FC236}">
                          <a16:creationId xmlns:a16="http://schemas.microsoft.com/office/drawing/2014/main" id="{F00E4C9E-2772-4B44-A66F-BFA9509CF4CE}"/>
                        </a:ext>
                      </a:extLst>
                    </p:cNvPr>
                    <p:cNvSpPr/>
                    <p:nvPr/>
                  </p:nvSpPr>
                  <p:spPr>
                    <a:xfrm>
                      <a:off x="3826611" y="4168140"/>
                      <a:ext cx="1262376" cy="39762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Public Key</a:t>
                      </a:r>
                    </a:p>
                  </p:txBody>
                </p:sp>
                <p:cxnSp>
                  <p:nvCxnSpPr>
                    <p:cNvPr id="82" name="Straight Arrow Connector 81">
                      <a:extLst>
                        <a:ext uri="{FF2B5EF4-FFF2-40B4-BE49-F238E27FC236}">
                          <a16:creationId xmlns:a16="http://schemas.microsoft.com/office/drawing/2014/main" id="{9F5266D3-CF98-4102-B691-98BA6985758A}"/>
                        </a:ext>
                      </a:extLst>
                    </p:cNvPr>
                    <p:cNvCxnSpPr>
                      <a:stCxn id="80" idx="6"/>
                      <a:endCxn id="81" idx="2"/>
                    </p:cNvCxnSpPr>
                    <p:nvPr/>
                  </p:nvCxnSpPr>
                  <p:spPr>
                    <a:xfrm>
                      <a:off x="3139383" y="436695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E0946B6-CA44-4C93-AC11-B05B60730D47}"/>
                        </a:ext>
                      </a:extLst>
                    </p:cNvPr>
                    <p:cNvCxnSpPr/>
                    <p:nvPr/>
                  </p:nvCxnSpPr>
                  <p:spPr>
                    <a:xfrm>
                      <a:off x="5120584" y="437076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EC1DEF29-E5CA-4A4F-A2CE-0E4CCF8AC20E}"/>
                        </a:ext>
                      </a:extLst>
                    </p:cNvPr>
                    <p:cNvSpPr/>
                    <p:nvPr/>
                  </p:nvSpPr>
                  <p:spPr>
                    <a:xfrm>
                      <a:off x="5819241" y="4149090"/>
                      <a:ext cx="1262376" cy="397621"/>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Bitcoin Address</a:t>
                      </a:r>
                    </a:p>
                  </p:txBody>
                </p:sp>
              </p:grpSp>
              <p:grpSp>
                <p:nvGrpSpPr>
                  <p:cNvPr id="74" name="Group 73">
                    <a:extLst>
                      <a:ext uri="{FF2B5EF4-FFF2-40B4-BE49-F238E27FC236}">
                        <a16:creationId xmlns:a16="http://schemas.microsoft.com/office/drawing/2014/main" id="{54F57B89-2C28-4A0A-BD7A-7B4449410E91}"/>
                      </a:ext>
                    </a:extLst>
                  </p:cNvPr>
                  <p:cNvGrpSpPr/>
                  <p:nvPr/>
                </p:nvGrpSpPr>
                <p:grpSpPr>
                  <a:xfrm>
                    <a:off x="2486607" y="5993130"/>
                    <a:ext cx="5204610" cy="416671"/>
                    <a:chOff x="1877007" y="4149090"/>
                    <a:chExt cx="5204610" cy="416671"/>
                  </a:xfrm>
                </p:grpSpPr>
                <p:sp>
                  <p:nvSpPr>
                    <p:cNvPr id="75" name="Oval 74">
                      <a:extLst>
                        <a:ext uri="{FF2B5EF4-FFF2-40B4-BE49-F238E27FC236}">
                          <a16:creationId xmlns:a16="http://schemas.microsoft.com/office/drawing/2014/main" id="{4E0046DD-A4EE-469A-8D63-826F8FC1938D}"/>
                        </a:ext>
                      </a:extLst>
                    </p:cNvPr>
                    <p:cNvSpPr/>
                    <p:nvPr/>
                  </p:nvSpPr>
                  <p:spPr>
                    <a:xfrm>
                      <a:off x="1877007" y="4168140"/>
                      <a:ext cx="1262376" cy="3976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Private Key</a:t>
                      </a:r>
                    </a:p>
                  </p:txBody>
                </p:sp>
                <p:sp>
                  <p:nvSpPr>
                    <p:cNvPr id="76" name="Oval 75">
                      <a:extLst>
                        <a:ext uri="{FF2B5EF4-FFF2-40B4-BE49-F238E27FC236}">
                          <a16:creationId xmlns:a16="http://schemas.microsoft.com/office/drawing/2014/main" id="{3019566F-A71D-44E3-8182-F820B18B92FE}"/>
                        </a:ext>
                      </a:extLst>
                    </p:cNvPr>
                    <p:cNvSpPr/>
                    <p:nvPr/>
                  </p:nvSpPr>
                  <p:spPr>
                    <a:xfrm>
                      <a:off x="3826611" y="4168140"/>
                      <a:ext cx="1262376" cy="39762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Public Key</a:t>
                      </a:r>
                    </a:p>
                  </p:txBody>
                </p:sp>
                <p:cxnSp>
                  <p:nvCxnSpPr>
                    <p:cNvPr id="77" name="Straight Arrow Connector 76">
                      <a:extLst>
                        <a:ext uri="{FF2B5EF4-FFF2-40B4-BE49-F238E27FC236}">
                          <a16:creationId xmlns:a16="http://schemas.microsoft.com/office/drawing/2014/main" id="{C98308BD-A15C-4FD1-8B56-F0C508A331AF}"/>
                        </a:ext>
                      </a:extLst>
                    </p:cNvPr>
                    <p:cNvCxnSpPr>
                      <a:stCxn id="75" idx="6"/>
                      <a:endCxn id="76" idx="2"/>
                    </p:cNvCxnSpPr>
                    <p:nvPr/>
                  </p:nvCxnSpPr>
                  <p:spPr>
                    <a:xfrm>
                      <a:off x="3139383" y="436695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3B1BA9D-250F-4D56-A4F2-338E740F2A4E}"/>
                        </a:ext>
                      </a:extLst>
                    </p:cNvPr>
                    <p:cNvCxnSpPr/>
                    <p:nvPr/>
                  </p:nvCxnSpPr>
                  <p:spPr>
                    <a:xfrm>
                      <a:off x="5120584" y="4370760"/>
                      <a:ext cx="6872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17CADD31-5D9F-49AA-9A77-D0AC83D1A621}"/>
                        </a:ext>
                      </a:extLst>
                    </p:cNvPr>
                    <p:cNvSpPr/>
                    <p:nvPr/>
                  </p:nvSpPr>
                  <p:spPr>
                    <a:xfrm>
                      <a:off x="5819241" y="4149090"/>
                      <a:ext cx="1262376" cy="397621"/>
                    </a:xfrm>
                    <a:prstGeom prst="ellipse">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Bitcoin Address</a:t>
                      </a:r>
                    </a:p>
                  </p:txBody>
                </p:sp>
              </p:grpSp>
            </p:grpSp>
            <p:grpSp>
              <p:nvGrpSpPr>
                <p:cNvPr id="61" name="Group 60">
                  <a:extLst>
                    <a:ext uri="{FF2B5EF4-FFF2-40B4-BE49-F238E27FC236}">
                      <a16:creationId xmlns:a16="http://schemas.microsoft.com/office/drawing/2014/main" id="{48FCA796-3483-492D-B08C-30E935B5022A}"/>
                    </a:ext>
                  </a:extLst>
                </p:cNvPr>
                <p:cNvGrpSpPr/>
                <p:nvPr/>
              </p:nvGrpSpPr>
              <p:grpSpPr>
                <a:xfrm>
                  <a:off x="262890" y="4229100"/>
                  <a:ext cx="5589369" cy="3213211"/>
                  <a:chOff x="262890" y="4229100"/>
                  <a:chExt cx="5589369" cy="3213211"/>
                </a:xfrm>
              </p:grpSpPr>
              <p:sp>
                <p:nvSpPr>
                  <p:cNvPr id="62" name="Rectangle: Rounded Corners 61">
                    <a:extLst>
                      <a:ext uri="{FF2B5EF4-FFF2-40B4-BE49-F238E27FC236}">
                        <a16:creationId xmlns:a16="http://schemas.microsoft.com/office/drawing/2014/main" id="{A40213F2-B73B-4422-B1B9-6C11483F3CAB}"/>
                      </a:ext>
                    </a:extLst>
                  </p:cNvPr>
                  <p:cNvSpPr/>
                  <p:nvPr/>
                </p:nvSpPr>
                <p:spPr>
                  <a:xfrm>
                    <a:off x="262890" y="4229100"/>
                    <a:ext cx="2160270" cy="397621"/>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 Private Key</a:t>
                    </a:r>
                  </a:p>
                </p:txBody>
              </p:sp>
              <p:cxnSp>
                <p:nvCxnSpPr>
                  <p:cNvPr id="63" name="Straight Connector 62">
                    <a:extLst>
                      <a:ext uri="{FF2B5EF4-FFF2-40B4-BE49-F238E27FC236}">
                        <a16:creationId xmlns:a16="http://schemas.microsoft.com/office/drawing/2014/main" id="{E451307F-B489-4CF4-9097-5D3CAFF0BF22}"/>
                      </a:ext>
                    </a:extLst>
                  </p:cNvPr>
                  <p:cNvCxnSpPr>
                    <a:stCxn id="62" idx="3"/>
                  </p:cNvCxnSpPr>
                  <p:nvPr/>
                </p:nvCxnSpPr>
                <p:spPr>
                  <a:xfrm flipV="1">
                    <a:off x="2423160" y="4427910"/>
                    <a:ext cx="400050"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A4F9457-1BD3-484D-A65C-C38885858255}"/>
                      </a:ext>
                    </a:extLst>
                  </p:cNvPr>
                  <p:cNvCxnSpPr>
                    <a:cxnSpLocks/>
                  </p:cNvCxnSpPr>
                  <p:nvPr/>
                </p:nvCxnSpPr>
                <p:spPr>
                  <a:xfrm>
                    <a:off x="2800350" y="4427910"/>
                    <a:ext cx="0" cy="21349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42B15E0-7FDF-49D1-AA6C-DDA7528E5A19}"/>
                      </a:ext>
                    </a:extLst>
                  </p:cNvPr>
                  <p:cNvCxnSpPr>
                    <a:cxnSpLocks/>
                  </p:cNvCxnSpPr>
                  <p:nvPr/>
                </p:nvCxnSpPr>
                <p:spPr>
                  <a:xfrm flipH="1">
                    <a:off x="2823210" y="4646874"/>
                    <a:ext cx="447172"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754DC1A-2BAF-4ADA-BF26-81FF219E930D}"/>
                      </a:ext>
                    </a:extLst>
                  </p:cNvPr>
                  <p:cNvCxnSpPr>
                    <a:cxnSpLocks/>
                  </p:cNvCxnSpPr>
                  <p:nvPr/>
                </p:nvCxnSpPr>
                <p:spPr>
                  <a:xfrm flipH="1">
                    <a:off x="2834640" y="5105868"/>
                    <a:ext cx="447172"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79719E0-752B-4E77-BDB9-87512DF675E9}"/>
                      </a:ext>
                    </a:extLst>
                  </p:cNvPr>
                  <p:cNvCxnSpPr>
                    <a:cxnSpLocks/>
                  </p:cNvCxnSpPr>
                  <p:nvPr/>
                </p:nvCxnSpPr>
                <p:spPr>
                  <a:xfrm flipH="1">
                    <a:off x="2834640" y="5599152"/>
                    <a:ext cx="447172"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7BB949F-76A6-4756-9D8F-8294219370DD}"/>
                      </a:ext>
                    </a:extLst>
                  </p:cNvPr>
                  <p:cNvCxnSpPr>
                    <a:cxnSpLocks/>
                  </p:cNvCxnSpPr>
                  <p:nvPr/>
                </p:nvCxnSpPr>
                <p:spPr>
                  <a:xfrm flipH="1">
                    <a:off x="2823210" y="6081006"/>
                    <a:ext cx="447172"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5CABA9A-4A07-4190-AEEA-2FFA41F5B668}"/>
                      </a:ext>
                    </a:extLst>
                  </p:cNvPr>
                  <p:cNvCxnSpPr>
                    <a:cxnSpLocks/>
                  </p:cNvCxnSpPr>
                  <p:nvPr/>
                </p:nvCxnSpPr>
                <p:spPr>
                  <a:xfrm flipH="1">
                    <a:off x="2823210" y="6562860"/>
                    <a:ext cx="447172"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101" name="Rectangle: Rounded Corners 100">
                    <a:extLst>
                      <a:ext uri="{FF2B5EF4-FFF2-40B4-BE49-F238E27FC236}">
                        <a16:creationId xmlns:a16="http://schemas.microsoft.com/office/drawing/2014/main" id="{0F4FBDD3-064F-493B-9BE1-3CA79B0DD273}"/>
                      </a:ext>
                    </a:extLst>
                  </p:cNvPr>
                  <p:cNvSpPr/>
                  <p:nvPr/>
                </p:nvSpPr>
                <p:spPr>
                  <a:xfrm>
                    <a:off x="266700" y="7044690"/>
                    <a:ext cx="2160270" cy="397621"/>
                  </a:xfrm>
                  <a:prstGeom prst="roundRec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 Public Key</a:t>
                    </a:r>
                  </a:p>
                </p:txBody>
              </p:sp>
              <p:cxnSp>
                <p:nvCxnSpPr>
                  <p:cNvPr id="103" name="Straight Connector 102">
                    <a:extLst>
                      <a:ext uri="{FF2B5EF4-FFF2-40B4-BE49-F238E27FC236}">
                        <a16:creationId xmlns:a16="http://schemas.microsoft.com/office/drawing/2014/main" id="{B17C0452-AADA-43EF-BCA2-81CE6299F580}"/>
                      </a:ext>
                    </a:extLst>
                  </p:cNvPr>
                  <p:cNvCxnSpPr>
                    <a:cxnSpLocks/>
                  </p:cNvCxnSpPr>
                  <p:nvPr/>
                </p:nvCxnSpPr>
                <p:spPr>
                  <a:xfrm flipH="1" flipV="1">
                    <a:off x="1346835" y="4644390"/>
                    <a:ext cx="0" cy="240030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2458D7F-700A-48AC-88E3-6637BE1B016D}"/>
                      </a:ext>
                    </a:extLst>
                  </p:cNvPr>
                  <p:cNvCxnSpPr>
                    <a:cxnSpLocks/>
                  </p:cNvCxnSpPr>
                  <p:nvPr/>
                </p:nvCxnSpPr>
                <p:spPr>
                  <a:xfrm flipH="1">
                    <a:off x="2425065" y="7243500"/>
                    <a:ext cx="3427194" cy="0"/>
                  </a:xfrm>
                  <a:prstGeom prst="line">
                    <a:avLst/>
                  </a:prstGeom>
                  <a:ln w="25400">
                    <a:solidFill>
                      <a:schemeClr val="tx1"/>
                    </a:solidFill>
                    <a:headEnd type="none"/>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05F7349-5C48-4358-8677-CA7679D32D0F}"/>
                      </a:ext>
                    </a:extLst>
                  </p:cNvPr>
                  <p:cNvCxnSpPr>
                    <a:cxnSpLocks/>
                  </p:cNvCxnSpPr>
                  <p:nvPr/>
                </p:nvCxnSpPr>
                <p:spPr>
                  <a:xfrm rot="16200000" flipH="1">
                    <a:off x="5627370" y="7028124"/>
                    <a:ext cx="447172"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grpSp>
          <p:sp>
            <p:nvSpPr>
              <p:cNvPr id="59" name="Rectangle 58">
                <a:extLst>
                  <a:ext uri="{FF2B5EF4-FFF2-40B4-BE49-F238E27FC236}">
                    <a16:creationId xmlns:a16="http://schemas.microsoft.com/office/drawing/2014/main" id="{9E4F5A19-D039-4BD0-A8FD-71AC7B455689}"/>
                  </a:ext>
                </a:extLst>
              </p:cNvPr>
              <p:cNvSpPr/>
              <p:nvPr/>
            </p:nvSpPr>
            <p:spPr>
              <a:xfrm>
                <a:off x="132086" y="4137660"/>
                <a:ext cx="4679944" cy="2689226"/>
              </a:xfrm>
              <a:prstGeom prst="rect">
                <a:avLst/>
              </a:prstGeom>
              <a:noFill/>
              <a:ln w="28575">
                <a:solidFill>
                  <a:schemeClr val="accent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a:extLst>
                <a:ext uri="{FF2B5EF4-FFF2-40B4-BE49-F238E27FC236}">
                  <a16:creationId xmlns:a16="http://schemas.microsoft.com/office/drawing/2014/main" id="{17BC570C-BF14-4067-976F-F376914A743F}"/>
                </a:ext>
              </a:extLst>
            </p:cNvPr>
            <p:cNvSpPr txBox="1"/>
            <p:nvPr/>
          </p:nvSpPr>
          <p:spPr>
            <a:xfrm>
              <a:off x="4434840" y="4352417"/>
              <a:ext cx="474927" cy="369332"/>
            </a:xfrm>
            <a:prstGeom prst="rect">
              <a:avLst/>
            </a:prstGeom>
            <a:noFill/>
          </p:spPr>
          <p:txBody>
            <a:bodyPr wrap="square" rtlCol="0">
              <a:spAutoFit/>
            </a:bodyPr>
            <a:lstStyle/>
            <a:p>
              <a:r>
                <a:rPr lang="en-US" dirty="0">
                  <a:solidFill>
                    <a:srgbClr val="FF0000"/>
                  </a:solidFill>
                </a:rPr>
                <a:t>+1</a:t>
              </a:r>
            </a:p>
          </p:txBody>
        </p:sp>
        <p:sp>
          <p:nvSpPr>
            <p:cNvPr id="55" name="TextBox 54">
              <a:extLst>
                <a:ext uri="{FF2B5EF4-FFF2-40B4-BE49-F238E27FC236}">
                  <a16:creationId xmlns:a16="http://schemas.microsoft.com/office/drawing/2014/main" id="{E31835DE-CDFE-42C3-B417-DF3FA45199D2}"/>
                </a:ext>
              </a:extLst>
            </p:cNvPr>
            <p:cNvSpPr txBox="1"/>
            <p:nvPr/>
          </p:nvSpPr>
          <p:spPr>
            <a:xfrm>
              <a:off x="4486857" y="4847717"/>
              <a:ext cx="426720" cy="369332"/>
            </a:xfrm>
            <a:prstGeom prst="rect">
              <a:avLst/>
            </a:prstGeom>
            <a:noFill/>
          </p:spPr>
          <p:txBody>
            <a:bodyPr wrap="square" rtlCol="0">
              <a:spAutoFit/>
            </a:bodyPr>
            <a:lstStyle/>
            <a:p>
              <a:r>
                <a:rPr lang="en-US" dirty="0">
                  <a:solidFill>
                    <a:srgbClr val="FF0000"/>
                  </a:solidFill>
                </a:rPr>
                <a:t>+2</a:t>
              </a:r>
            </a:p>
          </p:txBody>
        </p:sp>
        <p:sp>
          <p:nvSpPr>
            <p:cNvPr id="56" name="TextBox 55">
              <a:extLst>
                <a:ext uri="{FF2B5EF4-FFF2-40B4-BE49-F238E27FC236}">
                  <a16:creationId xmlns:a16="http://schemas.microsoft.com/office/drawing/2014/main" id="{6AE1F01E-5C55-44C4-9749-5D715CD4CC65}"/>
                </a:ext>
              </a:extLst>
            </p:cNvPr>
            <p:cNvSpPr txBox="1"/>
            <p:nvPr/>
          </p:nvSpPr>
          <p:spPr>
            <a:xfrm>
              <a:off x="4490667" y="5331587"/>
              <a:ext cx="426720" cy="369332"/>
            </a:xfrm>
            <a:prstGeom prst="rect">
              <a:avLst/>
            </a:prstGeom>
            <a:noFill/>
          </p:spPr>
          <p:txBody>
            <a:bodyPr wrap="square" rtlCol="0">
              <a:spAutoFit/>
            </a:bodyPr>
            <a:lstStyle/>
            <a:p>
              <a:r>
                <a:rPr lang="en-US" dirty="0">
                  <a:solidFill>
                    <a:srgbClr val="FF0000"/>
                  </a:solidFill>
                </a:rPr>
                <a:t>+3</a:t>
              </a:r>
            </a:p>
          </p:txBody>
        </p:sp>
        <p:sp>
          <p:nvSpPr>
            <p:cNvPr id="57" name="TextBox 56">
              <a:extLst>
                <a:ext uri="{FF2B5EF4-FFF2-40B4-BE49-F238E27FC236}">
                  <a16:creationId xmlns:a16="http://schemas.microsoft.com/office/drawing/2014/main" id="{82ABB63B-CB68-4DD1-8382-336C6FCDD429}"/>
                </a:ext>
              </a:extLst>
            </p:cNvPr>
            <p:cNvSpPr txBox="1"/>
            <p:nvPr/>
          </p:nvSpPr>
          <p:spPr>
            <a:xfrm>
              <a:off x="4494477" y="5815457"/>
              <a:ext cx="426720" cy="369332"/>
            </a:xfrm>
            <a:prstGeom prst="rect">
              <a:avLst/>
            </a:prstGeom>
            <a:noFill/>
          </p:spPr>
          <p:txBody>
            <a:bodyPr wrap="square" rtlCol="0">
              <a:spAutoFit/>
            </a:bodyPr>
            <a:lstStyle/>
            <a:p>
              <a:r>
                <a:rPr lang="en-US" dirty="0">
                  <a:solidFill>
                    <a:srgbClr val="FF0000"/>
                  </a:solidFill>
                </a:rPr>
                <a:t>+4</a:t>
              </a:r>
            </a:p>
          </p:txBody>
        </p:sp>
      </p:grpSp>
    </p:spTree>
    <p:extLst>
      <p:ext uri="{BB962C8B-B14F-4D97-AF65-F5344CB8AC3E}">
        <p14:creationId xmlns:p14="http://schemas.microsoft.com/office/powerpoint/2010/main" val="1677434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The owner of the private key may hire someone to help him track his transactions, for example for auditing, but on the same time </a:t>
            </a:r>
            <a:r>
              <a:rPr lang="en-US" b="1" dirty="0">
                <a:solidFill>
                  <a:srgbClr val="00B0F0"/>
                </a:solidFill>
                <a:effectLst>
                  <a:outerShdw blurRad="38100" dist="38100" dir="2700000" algn="tl">
                    <a:srgbClr val="000000">
                      <a:alpha val="43137"/>
                    </a:srgbClr>
                  </a:outerShdw>
                </a:effectLst>
              </a:rPr>
              <a:t>the owner does not want this auditor to send BTCs from his wallet</a:t>
            </a:r>
            <a:r>
              <a:rPr lang="en-US" dirty="0"/>
              <a:t>.</a:t>
            </a:r>
          </a:p>
          <a:p>
            <a:pPr algn="just"/>
            <a:endParaRPr lang="en-US" dirty="0"/>
          </a:p>
          <a:p>
            <a:pPr algn="just"/>
            <a:r>
              <a:rPr lang="en-US" dirty="0"/>
              <a:t>In this case the </a:t>
            </a:r>
            <a:r>
              <a:rPr lang="en-US" b="1" u="sng" dirty="0">
                <a:solidFill>
                  <a:srgbClr val="00B0F0"/>
                </a:solidFill>
                <a:effectLst>
                  <a:outerShdw blurRad="38100" dist="38100" dir="2700000" algn="tl">
                    <a:srgbClr val="000000">
                      <a:alpha val="43137"/>
                    </a:srgbClr>
                  </a:outerShdw>
                </a:effectLst>
              </a:rPr>
              <a:t>master public key </a:t>
            </a:r>
            <a:r>
              <a:rPr lang="en-US" dirty="0"/>
              <a:t>could be </a:t>
            </a:r>
            <a:r>
              <a:rPr lang="en-US" b="1" dirty="0">
                <a:solidFill>
                  <a:srgbClr val="FF0000"/>
                </a:solidFill>
                <a:effectLst>
                  <a:outerShdw blurRad="38100" dist="38100" dir="2700000" algn="tl">
                    <a:srgbClr val="000000">
                      <a:alpha val="43137"/>
                    </a:srgbClr>
                  </a:outerShdw>
                </a:effectLst>
              </a:rPr>
              <a:t>used to recreate the public keys, by doing this, the auditor can track any transaction sent or received from the owner’s wallet</a:t>
            </a:r>
            <a:r>
              <a:rPr lang="en-US" dirty="0"/>
              <a:t>, but he don’t have the master private key or any of the private key which may be used to send BTCs.</a:t>
            </a:r>
          </a:p>
        </p:txBody>
      </p:sp>
    </p:spTree>
    <p:extLst>
      <p:ext uri="{BB962C8B-B14F-4D97-AF65-F5344CB8AC3E}">
        <p14:creationId xmlns:p14="http://schemas.microsoft.com/office/powerpoint/2010/main" val="19419841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9B4FC-FD1D-4050-8C1B-76EE65B17F10}"/>
              </a:ext>
            </a:extLst>
          </p:cNvPr>
          <p:cNvSpPr>
            <a:spLocks noGrp="1"/>
          </p:cNvSpPr>
          <p:nvPr>
            <p:ph type="title"/>
          </p:nvPr>
        </p:nvSpPr>
        <p:spPr/>
        <p:txBody>
          <a:bodyPr/>
          <a:lstStyle/>
          <a:p>
            <a:r>
              <a:rPr lang="en-US" dirty="0"/>
              <a:t>How to Keep the Master Private Key Safe</a:t>
            </a:r>
          </a:p>
        </p:txBody>
      </p:sp>
      <p:sp>
        <p:nvSpPr>
          <p:cNvPr id="3" name="Content Placeholder 2">
            <a:extLst>
              <a:ext uri="{FF2B5EF4-FFF2-40B4-BE49-F238E27FC236}">
                <a16:creationId xmlns:a16="http://schemas.microsoft.com/office/drawing/2014/main" id="{B325CDFB-75F9-4B2D-8B80-0EDD2A15539D}"/>
              </a:ext>
            </a:extLst>
          </p:cNvPr>
          <p:cNvSpPr>
            <a:spLocks noGrp="1"/>
          </p:cNvSpPr>
          <p:nvPr>
            <p:ph idx="1"/>
          </p:nvPr>
        </p:nvSpPr>
        <p:spPr/>
        <p:txBody>
          <a:bodyPr>
            <a:normAutofit/>
          </a:bodyPr>
          <a:lstStyle/>
          <a:p>
            <a:pPr algn="just"/>
            <a:r>
              <a:rPr lang="en-US" dirty="0"/>
              <a:t>The wallet provider will prompt the user to create  a mnemonic which consists of 12 words and the provider will ask the user to write it down on a paper and keep it somewhere safe.</a:t>
            </a:r>
          </a:p>
          <a:p>
            <a:pPr algn="just"/>
            <a:endParaRPr lang="en-US" dirty="0"/>
          </a:p>
          <a:p>
            <a:pPr algn="just"/>
            <a:r>
              <a:rPr lang="en-US" b="1" dirty="0">
                <a:solidFill>
                  <a:srgbClr val="00B0F0"/>
                </a:solidFill>
                <a:effectLst>
                  <a:outerShdw blurRad="38100" dist="38100" dir="2700000" algn="tl">
                    <a:srgbClr val="000000">
                      <a:alpha val="43137"/>
                    </a:srgbClr>
                  </a:outerShdw>
                </a:effectLst>
              </a:rPr>
              <a:t>The mnemonic is used to generate master private key.</a:t>
            </a:r>
          </a:p>
          <a:p>
            <a:pPr algn="just"/>
            <a:endParaRPr lang="en-US" dirty="0"/>
          </a:p>
          <a:p>
            <a:pPr algn="just"/>
            <a:r>
              <a:rPr lang="en-US" dirty="0"/>
              <a:t>It is very unlikely that two people will have the same mnemonic and therefore the same master private key.</a:t>
            </a:r>
          </a:p>
          <a:p>
            <a:endParaRPr lang="en-US" dirty="0"/>
          </a:p>
        </p:txBody>
      </p:sp>
    </p:spTree>
    <p:extLst>
      <p:ext uri="{BB962C8B-B14F-4D97-AF65-F5344CB8AC3E}">
        <p14:creationId xmlns:p14="http://schemas.microsoft.com/office/powerpoint/2010/main" val="179906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p:txBody>
          <a:bodyPr>
            <a:normAutofit/>
          </a:bodyPr>
          <a:lstStyle/>
          <a:p>
            <a:r>
              <a:rPr lang="en-US" dirty="0">
                <a:solidFill>
                  <a:srgbClr val="FF0000"/>
                </a:solidFill>
              </a:rPr>
              <a:t>In any cryptocurrency including Bitcoin, there is no account where an amount of money lying in</a:t>
            </a:r>
            <a:r>
              <a:rPr lang="en-US" dirty="0"/>
              <a:t>.</a:t>
            </a:r>
          </a:p>
          <a:p>
            <a:endParaRPr lang="en-US" dirty="0"/>
          </a:p>
          <a:p>
            <a:r>
              <a:rPr lang="en-US" dirty="0">
                <a:solidFill>
                  <a:srgbClr val="00B0F0"/>
                </a:solidFill>
              </a:rPr>
              <a:t>In </a:t>
            </a:r>
            <a:r>
              <a:rPr lang="en-US" dirty="0" err="1">
                <a:solidFill>
                  <a:srgbClr val="00B0F0"/>
                </a:solidFill>
              </a:rPr>
              <a:t>blockchain</a:t>
            </a:r>
            <a:r>
              <a:rPr lang="en-US" dirty="0">
                <a:solidFill>
                  <a:srgbClr val="00B0F0"/>
                </a:solidFill>
              </a:rPr>
              <a:t> the money and movement of money is represented as a transaction(s) on the </a:t>
            </a:r>
            <a:r>
              <a:rPr lang="en-US" dirty="0" err="1">
                <a:solidFill>
                  <a:srgbClr val="00B0F0"/>
                </a:solidFill>
              </a:rPr>
              <a:t>blockchain</a:t>
            </a:r>
            <a:r>
              <a:rPr lang="en-US" dirty="0">
                <a:solidFill>
                  <a:srgbClr val="00B0F0"/>
                </a:solidFill>
              </a:rPr>
              <a:t>.</a:t>
            </a:r>
          </a:p>
          <a:p>
            <a:endParaRPr lang="en-US" dirty="0"/>
          </a:p>
          <a:p>
            <a:r>
              <a:rPr lang="en-US" dirty="0"/>
              <a:t>So Bob needs to go back to transactions and pick the transaction he wants, Bob picks the 0.6 BTC he received from Mark because it the closest to 0.5.</a:t>
            </a:r>
          </a:p>
        </p:txBody>
      </p:sp>
    </p:spTree>
    <p:extLst>
      <p:ext uri="{BB962C8B-B14F-4D97-AF65-F5344CB8AC3E}">
        <p14:creationId xmlns:p14="http://schemas.microsoft.com/office/powerpoint/2010/main" val="3917688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solidFill>
                  <a:srgbClr val="00B0F0"/>
                </a:solidFill>
              </a:rPr>
              <a:t>If the user lost his password, or the servers of the provider got destroyed, or the user lost his  master private key, then the mnemonic will be used to regenerate the master private key using the provider’s algorithm. </a:t>
            </a:r>
          </a:p>
          <a:p>
            <a:pPr algn="just"/>
            <a:endParaRPr lang="en-US" dirty="0"/>
          </a:p>
          <a:p>
            <a:pPr algn="just"/>
            <a:r>
              <a:rPr lang="en-US" dirty="0"/>
              <a:t>This way the </a:t>
            </a:r>
            <a:r>
              <a:rPr lang="en-US" dirty="0">
                <a:solidFill>
                  <a:srgbClr val="FF0000"/>
                </a:solidFill>
              </a:rPr>
              <a:t>private keys could be recreated again, also the public keys, and the BTC addresses</a:t>
            </a:r>
            <a:r>
              <a:rPr lang="en-US" dirty="0"/>
              <a:t>, everything can be restored completely just from the mnemonic.</a:t>
            </a:r>
          </a:p>
          <a:p>
            <a:endParaRPr lang="en-US" dirty="0"/>
          </a:p>
        </p:txBody>
      </p:sp>
    </p:spTree>
    <p:extLst>
      <p:ext uri="{BB962C8B-B14F-4D97-AF65-F5344CB8AC3E}">
        <p14:creationId xmlns:p14="http://schemas.microsoft.com/office/powerpoint/2010/main" val="115758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solidFill>
                  <a:srgbClr val="FF0000"/>
                </a:solidFill>
                <a:effectLst>
                  <a:outerShdw blurRad="38100" dist="38100" dir="2700000" algn="tl">
                    <a:srgbClr val="000000">
                      <a:alpha val="43137"/>
                    </a:srgbClr>
                  </a:outerShdw>
                </a:effectLst>
              </a:rPr>
              <a:t>The transaction rule states that there cannot be unused inputs, so anything that goes into the input then the full amount has to go the output</a:t>
            </a:r>
            <a:r>
              <a:rPr lang="en-US" dirty="0"/>
              <a:t>, basically there can be no change.</a:t>
            </a:r>
          </a:p>
          <a:p>
            <a:pPr algn="just"/>
            <a:endParaRPr lang="en-US" dirty="0"/>
          </a:p>
          <a:p>
            <a:pPr algn="just"/>
            <a:r>
              <a:rPr lang="en-US" dirty="0"/>
              <a:t>But we can send the change (difference) to a different participants, such as Bob himself.</a:t>
            </a:r>
          </a:p>
          <a:p>
            <a:endParaRPr lang="en-US" dirty="0"/>
          </a:p>
        </p:txBody>
      </p:sp>
    </p:spTree>
    <p:extLst>
      <p:ext uri="{BB962C8B-B14F-4D97-AF65-F5344CB8AC3E}">
        <p14:creationId xmlns:p14="http://schemas.microsoft.com/office/powerpoint/2010/main" val="190659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2C143D3-8E13-4990-8C27-D22ABEF8EAAB}"/>
              </a:ext>
            </a:extLst>
          </p:cNvPr>
          <p:cNvSpPr txBox="1">
            <a:spLocks/>
          </p:cNvSpPr>
          <p:nvPr/>
        </p:nvSpPr>
        <p:spPr>
          <a:xfrm>
            <a:off x="839788" y="423527"/>
            <a:ext cx="3932237" cy="14478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John </a:t>
            </a:r>
            <a:r>
              <a:rPr lang="en-US" dirty="0">
                <a:sym typeface="Wingdings" panose="05000000000000000000" pitchFamily="2" charset="2"/>
              </a:rPr>
              <a:t>  Bob 0.1 BTC</a:t>
            </a:r>
          </a:p>
          <a:p>
            <a:r>
              <a:rPr lang="en-US" dirty="0">
                <a:sym typeface="Wingdings" panose="05000000000000000000" pitchFamily="2" charset="2"/>
              </a:rPr>
              <a:t>Susan</a:t>
            </a:r>
            <a:r>
              <a:rPr lang="en-US" dirty="0"/>
              <a:t> </a:t>
            </a:r>
            <a:r>
              <a:rPr lang="en-US" dirty="0">
                <a:sym typeface="Wingdings" panose="05000000000000000000" pitchFamily="2" charset="2"/>
              </a:rPr>
              <a:t>  Bob 0.3 BTC</a:t>
            </a:r>
          </a:p>
          <a:p>
            <a:r>
              <a:rPr lang="en-US" dirty="0">
                <a:sym typeface="Wingdings" panose="05000000000000000000" pitchFamily="2" charset="2"/>
              </a:rPr>
              <a:t>Mark  Bob 0.6 BTC</a:t>
            </a:r>
          </a:p>
          <a:p>
            <a:r>
              <a:rPr lang="en-US" dirty="0"/>
              <a:t>Peter </a:t>
            </a:r>
            <a:r>
              <a:rPr lang="en-US" dirty="0">
                <a:sym typeface="Wingdings" panose="05000000000000000000" pitchFamily="2" charset="2"/>
              </a:rPr>
              <a:t>  Bob 0.7 BTC</a:t>
            </a:r>
          </a:p>
          <a:p>
            <a:endParaRPr lang="en-US" dirty="0"/>
          </a:p>
        </p:txBody>
      </p:sp>
      <p:sp>
        <p:nvSpPr>
          <p:cNvPr id="6" name="Right Brace 5">
            <a:extLst>
              <a:ext uri="{FF2B5EF4-FFF2-40B4-BE49-F238E27FC236}">
                <a16:creationId xmlns:a16="http://schemas.microsoft.com/office/drawing/2014/main" id="{5E423F6F-2A98-4AAE-94E9-F22A3FFD075F}"/>
              </a:ext>
            </a:extLst>
          </p:cNvPr>
          <p:cNvSpPr/>
          <p:nvPr/>
        </p:nvSpPr>
        <p:spPr>
          <a:xfrm>
            <a:off x="2711306" y="402262"/>
            <a:ext cx="627321" cy="12599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F49A0A0-CF65-4511-B32C-2CCC7441CF87}"/>
              </a:ext>
            </a:extLst>
          </p:cNvPr>
          <p:cNvSpPr txBox="1"/>
          <p:nvPr/>
        </p:nvSpPr>
        <p:spPr>
          <a:xfrm>
            <a:off x="3466215" y="868838"/>
            <a:ext cx="839973" cy="369332"/>
          </a:xfrm>
          <a:prstGeom prst="rect">
            <a:avLst/>
          </a:prstGeom>
          <a:noFill/>
        </p:spPr>
        <p:txBody>
          <a:bodyPr wrap="square" rtlCol="0">
            <a:spAutoFit/>
          </a:bodyPr>
          <a:lstStyle/>
          <a:p>
            <a:r>
              <a:rPr lang="en-US" dirty="0"/>
              <a:t>UTXOs</a:t>
            </a:r>
          </a:p>
        </p:txBody>
      </p:sp>
      <p:sp>
        <p:nvSpPr>
          <p:cNvPr id="10" name="Text Placeholder 4">
            <a:extLst>
              <a:ext uri="{FF2B5EF4-FFF2-40B4-BE49-F238E27FC236}">
                <a16:creationId xmlns:a16="http://schemas.microsoft.com/office/drawing/2014/main" id="{56452429-C94A-47AA-BCE9-0D877D6DAE31}"/>
              </a:ext>
            </a:extLst>
          </p:cNvPr>
          <p:cNvSpPr txBox="1">
            <a:spLocks/>
          </p:cNvSpPr>
          <p:nvPr/>
        </p:nvSpPr>
        <p:spPr>
          <a:xfrm>
            <a:off x="4306188" y="329603"/>
            <a:ext cx="7333095" cy="908568"/>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Input:  </a:t>
            </a:r>
            <a:r>
              <a:rPr lang="en-US" dirty="0">
                <a:sym typeface="Wingdings" panose="05000000000000000000" pitchFamily="2" charset="2"/>
              </a:rPr>
              <a:t>Mark  Bob 0.6 BTC </a:t>
            </a:r>
          </a:p>
          <a:p>
            <a:r>
              <a:rPr lang="en-US" dirty="0"/>
              <a:t>Output:   0.5 BTC to the Camera shop</a:t>
            </a:r>
          </a:p>
          <a:p>
            <a:r>
              <a:rPr lang="en-US" dirty="0"/>
              <a:t>                 0.1 BTC to Bob</a:t>
            </a:r>
          </a:p>
          <a:p>
            <a:endParaRPr lang="en-US" dirty="0"/>
          </a:p>
        </p:txBody>
      </p:sp>
      <p:cxnSp>
        <p:nvCxnSpPr>
          <p:cNvPr id="13" name="Straight Connector 12">
            <a:extLst>
              <a:ext uri="{FF2B5EF4-FFF2-40B4-BE49-F238E27FC236}">
                <a16:creationId xmlns:a16="http://schemas.microsoft.com/office/drawing/2014/main" id="{B9AB8870-ACF8-4D7F-AE41-885D949F01A3}"/>
              </a:ext>
            </a:extLst>
          </p:cNvPr>
          <p:cNvCxnSpPr/>
          <p:nvPr/>
        </p:nvCxnSpPr>
        <p:spPr>
          <a:xfrm>
            <a:off x="914400" y="1259436"/>
            <a:ext cx="179690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Callout: Bent Line 13">
            <a:extLst>
              <a:ext uri="{FF2B5EF4-FFF2-40B4-BE49-F238E27FC236}">
                <a16:creationId xmlns:a16="http://schemas.microsoft.com/office/drawing/2014/main" id="{00757579-E220-47AC-8A8B-C89FB6991729}"/>
              </a:ext>
            </a:extLst>
          </p:cNvPr>
          <p:cNvSpPr/>
          <p:nvPr/>
        </p:nvSpPr>
        <p:spPr>
          <a:xfrm>
            <a:off x="9156541" y="528083"/>
            <a:ext cx="1442402" cy="1238689"/>
          </a:xfrm>
          <a:prstGeom prst="borderCallout2">
            <a:avLst>
              <a:gd name="adj1" fmla="val 18750"/>
              <a:gd name="adj2" fmla="val -8333"/>
              <a:gd name="adj3" fmla="val 18750"/>
              <a:gd name="adj4" fmla="val -16667"/>
              <a:gd name="adj5" fmla="val 22071"/>
              <a:gd name="adj6" fmla="val -13145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UTXO for the Camera shop</a:t>
            </a:r>
          </a:p>
        </p:txBody>
      </p:sp>
      <p:sp>
        <p:nvSpPr>
          <p:cNvPr id="15" name="Content Placeholder 2">
            <a:extLst>
              <a:ext uri="{FF2B5EF4-FFF2-40B4-BE49-F238E27FC236}">
                <a16:creationId xmlns:a16="http://schemas.microsoft.com/office/drawing/2014/main" id="{74C6303B-6C02-45DB-A894-4C5169FE67B4}"/>
              </a:ext>
            </a:extLst>
          </p:cNvPr>
          <p:cNvSpPr txBox="1">
            <a:spLocks/>
          </p:cNvSpPr>
          <p:nvPr/>
        </p:nvSpPr>
        <p:spPr>
          <a:xfrm>
            <a:off x="914400" y="2404746"/>
            <a:ext cx="6172200" cy="19739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Now after that happens, the first transaction is finished and it’s no longer a UTXO since it fed the second transaction.</a:t>
            </a:r>
          </a:p>
        </p:txBody>
      </p:sp>
      <p:sp>
        <p:nvSpPr>
          <p:cNvPr id="16" name="Callout: Bent Line 15">
            <a:extLst>
              <a:ext uri="{FF2B5EF4-FFF2-40B4-BE49-F238E27FC236}">
                <a16:creationId xmlns:a16="http://schemas.microsoft.com/office/drawing/2014/main" id="{5A5B774C-CB77-457E-A751-44C919CA82D9}"/>
              </a:ext>
            </a:extLst>
          </p:cNvPr>
          <p:cNvSpPr/>
          <p:nvPr/>
        </p:nvSpPr>
        <p:spPr>
          <a:xfrm>
            <a:off x="7594441" y="1871330"/>
            <a:ext cx="1442402" cy="1238689"/>
          </a:xfrm>
          <a:prstGeom prst="borderCallout2">
            <a:avLst>
              <a:gd name="adj1" fmla="val 18750"/>
              <a:gd name="adj2" fmla="val -8333"/>
              <a:gd name="adj3" fmla="val 18750"/>
              <a:gd name="adj4" fmla="val -16667"/>
              <a:gd name="adj5" fmla="val -65591"/>
              <a:gd name="adj6" fmla="val -10134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UTXO for Bob</a:t>
            </a:r>
          </a:p>
        </p:txBody>
      </p:sp>
      <p:sp>
        <p:nvSpPr>
          <p:cNvPr id="17" name="Text Placeholder 4">
            <a:extLst>
              <a:ext uri="{FF2B5EF4-FFF2-40B4-BE49-F238E27FC236}">
                <a16:creationId xmlns:a16="http://schemas.microsoft.com/office/drawing/2014/main" id="{F6289E1C-5AD8-4165-ABC7-04EBB90B25C0}"/>
              </a:ext>
            </a:extLst>
          </p:cNvPr>
          <p:cNvSpPr txBox="1">
            <a:spLocks/>
          </p:cNvSpPr>
          <p:nvPr/>
        </p:nvSpPr>
        <p:spPr>
          <a:xfrm>
            <a:off x="992188" y="4587857"/>
            <a:ext cx="2346439" cy="14478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John </a:t>
            </a:r>
            <a:r>
              <a:rPr lang="en-US" dirty="0">
                <a:sym typeface="Wingdings" panose="05000000000000000000" pitchFamily="2" charset="2"/>
              </a:rPr>
              <a:t>  Bob 0.1 BTC</a:t>
            </a:r>
          </a:p>
          <a:p>
            <a:r>
              <a:rPr lang="en-US" dirty="0">
                <a:sym typeface="Wingdings" panose="05000000000000000000" pitchFamily="2" charset="2"/>
              </a:rPr>
              <a:t>Susan</a:t>
            </a:r>
            <a:r>
              <a:rPr lang="en-US" dirty="0"/>
              <a:t> </a:t>
            </a:r>
            <a:r>
              <a:rPr lang="en-US" dirty="0">
                <a:sym typeface="Wingdings" panose="05000000000000000000" pitchFamily="2" charset="2"/>
              </a:rPr>
              <a:t>  Bob 0.3 BTC</a:t>
            </a:r>
          </a:p>
          <a:p>
            <a:r>
              <a:rPr lang="en-US" dirty="0"/>
              <a:t>Peter </a:t>
            </a:r>
            <a:r>
              <a:rPr lang="en-US" dirty="0">
                <a:sym typeface="Wingdings" panose="05000000000000000000" pitchFamily="2" charset="2"/>
              </a:rPr>
              <a:t>  Bob 0.7 BTC</a:t>
            </a:r>
          </a:p>
          <a:p>
            <a:r>
              <a:rPr lang="en-US" dirty="0">
                <a:highlight>
                  <a:srgbClr val="00FF00"/>
                </a:highlight>
              </a:rPr>
              <a:t>Bob </a:t>
            </a:r>
            <a:r>
              <a:rPr lang="en-US" dirty="0">
                <a:highlight>
                  <a:srgbClr val="00FF00"/>
                </a:highlight>
                <a:sym typeface="Wingdings" panose="05000000000000000000" pitchFamily="2" charset="2"/>
              </a:rPr>
              <a:t> Bob 0.1 BTC</a:t>
            </a:r>
            <a:endParaRPr lang="en-US" dirty="0">
              <a:highlight>
                <a:srgbClr val="00FF00"/>
              </a:highlight>
            </a:endParaRPr>
          </a:p>
        </p:txBody>
      </p:sp>
    </p:spTree>
    <p:extLst>
      <p:ext uri="{BB962C8B-B14F-4D97-AF65-F5344CB8AC3E}">
        <p14:creationId xmlns:p14="http://schemas.microsoft.com/office/powerpoint/2010/main" val="164293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678729F-5A1C-4BAC-B499-995632E3AE1F}"/>
              </a:ext>
            </a:extLst>
          </p:cNvPr>
          <p:cNvSpPr txBox="1">
            <a:spLocks/>
          </p:cNvSpPr>
          <p:nvPr/>
        </p:nvSpPr>
        <p:spPr>
          <a:xfrm>
            <a:off x="297180" y="530226"/>
            <a:ext cx="6172200" cy="1447799"/>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If Bob wants to buy a second camera for 1.1 BTC, what will happen?</a:t>
            </a:r>
          </a:p>
          <a:p>
            <a:r>
              <a:rPr lang="en-US" dirty="0"/>
              <a:t>Bob’s transactions now just sitting there and the only way they will come to an end is when they feed new transactions.</a:t>
            </a:r>
          </a:p>
          <a:p>
            <a:endParaRPr lang="en-US" dirty="0"/>
          </a:p>
        </p:txBody>
      </p:sp>
      <p:sp>
        <p:nvSpPr>
          <p:cNvPr id="3" name="Text Placeholder 4">
            <a:extLst>
              <a:ext uri="{FF2B5EF4-FFF2-40B4-BE49-F238E27FC236}">
                <a16:creationId xmlns:a16="http://schemas.microsoft.com/office/drawing/2014/main" id="{D8227895-200F-413D-AF41-322D328E4EF7}"/>
              </a:ext>
            </a:extLst>
          </p:cNvPr>
          <p:cNvSpPr txBox="1">
            <a:spLocks/>
          </p:cNvSpPr>
          <p:nvPr/>
        </p:nvSpPr>
        <p:spPr>
          <a:xfrm>
            <a:off x="214249" y="3881774"/>
            <a:ext cx="3523362" cy="2614198"/>
          </a:xfrm>
          <a:prstGeom prst="rect">
            <a:avLst/>
          </a:prstGeom>
          <a:ln>
            <a:solidFill>
              <a:schemeClr val="accent1">
                <a:shade val="50000"/>
              </a:schemeClr>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Transaction:</a:t>
            </a:r>
          </a:p>
          <a:p>
            <a:r>
              <a:rPr lang="en-US" dirty="0"/>
              <a:t>Input: </a:t>
            </a:r>
          </a:p>
          <a:p>
            <a:r>
              <a:rPr lang="en-US" dirty="0">
                <a:sym typeface="Wingdings" panose="05000000000000000000" pitchFamily="2" charset="2"/>
              </a:rPr>
              <a:t>Susan</a:t>
            </a:r>
            <a:r>
              <a:rPr lang="en-US" dirty="0"/>
              <a:t> </a:t>
            </a:r>
            <a:r>
              <a:rPr lang="en-US" dirty="0">
                <a:sym typeface="Wingdings" panose="05000000000000000000" pitchFamily="2" charset="2"/>
              </a:rPr>
              <a:t>  Bob 0.3 BTC</a:t>
            </a:r>
          </a:p>
          <a:p>
            <a:r>
              <a:rPr lang="en-US" dirty="0"/>
              <a:t>Peter </a:t>
            </a:r>
            <a:r>
              <a:rPr lang="en-US" dirty="0">
                <a:sym typeface="Wingdings" panose="05000000000000000000" pitchFamily="2" charset="2"/>
              </a:rPr>
              <a:t>  Bob 0.7 BTC</a:t>
            </a:r>
          </a:p>
          <a:p>
            <a:r>
              <a:rPr lang="en-US" dirty="0">
                <a:highlight>
                  <a:srgbClr val="00FF00"/>
                </a:highlight>
              </a:rPr>
              <a:t>Bob </a:t>
            </a:r>
            <a:r>
              <a:rPr lang="en-US" dirty="0">
                <a:highlight>
                  <a:srgbClr val="00FF00"/>
                </a:highlight>
                <a:sym typeface="Wingdings" panose="05000000000000000000" pitchFamily="2" charset="2"/>
              </a:rPr>
              <a:t> Bob 0.1 BTC</a:t>
            </a:r>
            <a:r>
              <a:rPr lang="en-US" dirty="0">
                <a:sym typeface="Wingdings" panose="05000000000000000000" pitchFamily="2" charset="2"/>
              </a:rPr>
              <a:t> </a:t>
            </a:r>
          </a:p>
          <a:p>
            <a:r>
              <a:rPr lang="en-US" dirty="0"/>
              <a:t>Output:   1.1 BTC </a:t>
            </a:r>
            <a:r>
              <a:rPr lang="en-US" dirty="0">
                <a:sym typeface="Wingdings" panose="05000000000000000000" pitchFamily="2" charset="2"/>
              </a:rPr>
              <a:t> </a:t>
            </a:r>
            <a:r>
              <a:rPr lang="en-US" dirty="0"/>
              <a:t>to the Camera shop</a:t>
            </a:r>
          </a:p>
          <a:p>
            <a:r>
              <a:rPr lang="en-US" dirty="0"/>
              <a:t>                 </a:t>
            </a:r>
          </a:p>
          <a:p>
            <a:endParaRPr lang="en-US" dirty="0"/>
          </a:p>
        </p:txBody>
      </p:sp>
      <p:sp>
        <p:nvSpPr>
          <p:cNvPr id="4" name="Text Placeholder 4">
            <a:extLst>
              <a:ext uri="{FF2B5EF4-FFF2-40B4-BE49-F238E27FC236}">
                <a16:creationId xmlns:a16="http://schemas.microsoft.com/office/drawing/2014/main" id="{8AF6843B-A66B-48CB-9385-66953EEB0FEB}"/>
              </a:ext>
            </a:extLst>
          </p:cNvPr>
          <p:cNvSpPr txBox="1">
            <a:spLocks/>
          </p:cNvSpPr>
          <p:nvPr/>
        </p:nvSpPr>
        <p:spPr>
          <a:xfrm>
            <a:off x="214248" y="2148220"/>
            <a:ext cx="2346439" cy="1447803"/>
          </a:xfrm>
          <a:prstGeom prst="rect">
            <a:avLst/>
          </a:prstGeom>
          <a:ln>
            <a:solidFill>
              <a:schemeClr val="accent1">
                <a:shade val="50000"/>
              </a:schemeClr>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John </a:t>
            </a:r>
            <a:r>
              <a:rPr lang="en-US" dirty="0">
                <a:sym typeface="Wingdings" panose="05000000000000000000" pitchFamily="2" charset="2"/>
              </a:rPr>
              <a:t>  Bob 0.1 BTC</a:t>
            </a:r>
          </a:p>
          <a:p>
            <a:r>
              <a:rPr lang="en-US" dirty="0">
                <a:sym typeface="Wingdings" panose="05000000000000000000" pitchFamily="2" charset="2"/>
              </a:rPr>
              <a:t>Susan</a:t>
            </a:r>
            <a:r>
              <a:rPr lang="en-US" dirty="0"/>
              <a:t> </a:t>
            </a:r>
            <a:r>
              <a:rPr lang="en-US" dirty="0">
                <a:sym typeface="Wingdings" panose="05000000000000000000" pitchFamily="2" charset="2"/>
              </a:rPr>
              <a:t>  Bob 0.3 BTC</a:t>
            </a:r>
          </a:p>
          <a:p>
            <a:r>
              <a:rPr lang="en-US" dirty="0"/>
              <a:t>Peter </a:t>
            </a:r>
            <a:r>
              <a:rPr lang="en-US" dirty="0">
                <a:sym typeface="Wingdings" panose="05000000000000000000" pitchFamily="2" charset="2"/>
              </a:rPr>
              <a:t>  Bob 0.7 BTC</a:t>
            </a:r>
          </a:p>
          <a:p>
            <a:r>
              <a:rPr lang="en-US" dirty="0">
                <a:highlight>
                  <a:srgbClr val="00FF00"/>
                </a:highlight>
              </a:rPr>
              <a:t>Bob </a:t>
            </a:r>
            <a:r>
              <a:rPr lang="en-US" dirty="0">
                <a:highlight>
                  <a:srgbClr val="00FF00"/>
                </a:highlight>
                <a:sym typeface="Wingdings" panose="05000000000000000000" pitchFamily="2" charset="2"/>
              </a:rPr>
              <a:t> Bob 0.1 BTC</a:t>
            </a:r>
            <a:endParaRPr lang="en-US" dirty="0">
              <a:highlight>
                <a:srgbClr val="00FF00"/>
              </a:highlight>
            </a:endParaRPr>
          </a:p>
        </p:txBody>
      </p:sp>
      <p:sp>
        <p:nvSpPr>
          <p:cNvPr id="5" name="Text Placeholder 4">
            <a:extLst>
              <a:ext uri="{FF2B5EF4-FFF2-40B4-BE49-F238E27FC236}">
                <a16:creationId xmlns:a16="http://schemas.microsoft.com/office/drawing/2014/main" id="{2341BC77-B2F4-4EBF-A851-630E58A50CDA}"/>
              </a:ext>
            </a:extLst>
          </p:cNvPr>
          <p:cNvSpPr txBox="1">
            <a:spLocks/>
          </p:cNvSpPr>
          <p:nvPr/>
        </p:nvSpPr>
        <p:spPr>
          <a:xfrm>
            <a:off x="4101148" y="4484987"/>
            <a:ext cx="2346439" cy="14478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John </a:t>
            </a:r>
            <a:r>
              <a:rPr lang="en-US" dirty="0">
                <a:sym typeface="Wingdings" panose="05000000000000000000" pitchFamily="2" charset="2"/>
              </a:rPr>
              <a:t>  Bob 0.1 BTC</a:t>
            </a:r>
          </a:p>
          <a:p>
            <a:r>
              <a:rPr lang="en-US" dirty="0">
                <a:sym typeface="Wingdings" panose="05000000000000000000" pitchFamily="2" charset="2"/>
              </a:rPr>
              <a:t>Susan</a:t>
            </a:r>
            <a:r>
              <a:rPr lang="en-US" dirty="0"/>
              <a:t> </a:t>
            </a:r>
            <a:r>
              <a:rPr lang="en-US" dirty="0">
                <a:sym typeface="Wingdings" panose="05000000000000000000" pitchFamily="2" charset="2"/>
              </a:rPr>
              <a:t>  Bob 0.3 BTC</a:t>
            </a:r>
          </a:p>
          <a:p>
            <a:r>
              <a:rPr lang="en-US" dirty="0"/>
              <a:t>Peter </a:t>
            </a:r>
            <a:r>
              <a:rPr lang="en-US" dirty="0">
                <a:sym typeface="Wingdings" panose="05000000000000000000" pitchFamily="2" charset="2"/>
              </a:rPr>
              <a:t>  Bob 0.7 BTC</a:t>
            </a:r>
          </a:p>
          <a:p>
            <a:r>
              <a:rPr lang="en-US" dirty="0">
                <a:highlight>
                  <a:srgbClr val="00FF00"/>
                </a:highlight>
              </a:rPr>
              <a:t>Bob </a:t>
            </a:r>
            <a:r>
              <a:rPr lang="en-US" dirty="0">
                <a:highlight>
                  <a:srgbClr val="00FF00"/>
                </a:highlight>
                <a:sym typeface="Wingdings" panose="05000000000000000000" pitchFamily="2" charset="2"/>
              </a:rPr>
              <a:t> Bob 0.1 BTC</a:t>
            </a:r>
            <a:endParaRPr lang="en-US" dirty="0">
              <a:highlight>
                <a:srgbClr val="00FF00"/>
              </a:highlight>
            </a:endParaRPr>
          </a:p>
        </p:txBody>
      </p:sp>
      <p:cxnSp>
        <p:nvCxnSpPr>
          <p:cNvPr id="6" name="Straight Connector 5">
            <a:extLst>
              <a:ext uri="{FF2B5EF4-FFF2-40B4-BE49-F238E27FC236}">
                <a16:creationId xmlns:a16="http://schemas.microsoft.com/office/drawing/2014/main" id="{12EB0026-9BA2-4EC4-9AD8-923B5A023DB1}"/>
              </a:ext>
            </a:extLst>
          </p:cNvPr>
          <p:cNvCxnSpPr/>
          <p:nvPr/>
        </p:nvCxnSpPr>
        <p:spPr>
          <a:xfrm>
            <a:off x="4171950" y="4985616"/>
            <a:ext cx="179690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66E6F47-C379-4486-AF51-19A3F0DAC0A5}"/>
              </a:ext>
            </a:extLst>
          </p:cNvPr>
          <p:cNvCxnSpPr/>
          <p:nvPr/>
        </p:nvCxnSpPr>
        <p:spPr>
          <a:xfrm>
            <a:off x="4187190" y="5332326"/>
            <a:ext cx="179690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3B48D4-B3B1-4A18-8054-2DD9949517FE}"/>
              </a:ext>
            </a:extLst>
          </p:cNvPr>
          <p:cNvCxnSpPr/>
          <p:nvPr/>
        </p:nvCxnSpPr>
        <p:spPr>
          <a:xfrm>
            <a:off x="4099560" y="5679036"/>
            <a:ext cx="179690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Callout: Line 8">
            <a:extLst>
              <a:ext uri="{FF2B5EF4-FFF2-40B4-BE49-F238E27FC236}">
                <a16:creationId xmlns:a16="http://schemas.microsoft.com/office/drawing/2014/main" id="{99751BBA-9CE1-47B5-9348-01543B067A6C}"/>
              </a:ext>
            </a:extLst>
          </p:cNvPr>
          <p:cNvSpPr/>
          <p:nvPr/>
        </p:nvSpPr>
        <p:spPr>
          <a:xfrm>
            <a:off x="7520940" y="4593186"/>
            <a:ext cx="2346439" cy="693420"/>
          </a:xfrm>
          <a:prstGeom prst="borderCallout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 UTXOs anymore</a:t>
            </a:r>
          </a:p>
        </p:txBody>
      </p:sp>
      <p:sp>
        <p:nvSpPr>
          <p:cNvPr id="10" name="Right Brace 9">
            <a:extLst>
              <a:ext uri="{FF2B5EF4-FFF2-40B4-BE49-F238E27FC236}">
                <a16:creationId xmlns:a16="http://schemas.microsoft.com/office/drawing/2014/main" id="{0A398504-A73D-48E6-94A0-E801EEFF891A}"/>
              </a:ext>
            </a:extLst>
          </p:cNvPr>
          <p:cNvSpPr/>
          <p:nvPr/>
        </p:nvSpPr>
        <p:spPr>
          <a:xfrm>
            <a:off x="5968856" y="4859962"/>
            <a:ext cx="627321" cy="9882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Callout: Line 10">
            <a:extLst>
              <a:ext uri="{FF2B5EF4-FFF2-40B4-BE49-F238E27FC236}">
                <a16:creationId xmlns:a16="http://schemas.microsoft.com/office/drawing/2014/main" id="{461F2944-F4C8-464A-9A30-3E922C22C269}"/>
              </a:ext>
            </a:extLst>
          </p:cNvPr>
          <p:cNvSpPr/>
          <p:nvPr/>
        </p:nvSpPr>
        <p:spPr>
          <a:xfrm>
            <a:off x="4878070" y="3271503"/>
            <a:ext cx="2346439" cy="693420"/>
          </a:xfrm>
          <a:prstGeom prst="borderCallout1">
            <a:avLst>
              <a:gd name="adj1" fmla="val 45390"/>
              <a:gd name="adj2" fmla="val -460"/>
              <a:gd name="adj3" fmla="val 349863"/>
              <a:gd name="adj4" fmla="val -63663"/>
            </a:avLst>
          </a:prstGeom>
          <a:noFill/>
          <a:ln w="31750">
            <a:solidFill>
              <a:srgbClr val="FF0000"/>
            </a:solidFill>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UTXOs to the Camera shop</a:t>
            </a:r>
          </a:p>
        </p:txBody>
      </p:sp>
      <p:sp>
        <p:nvSpPr>
          <p:cNvPr id="12" name="Content Placeholder 2">
            <a:extLst>
              <a:ext uri="{FF2B5EF4-FFF2-40B4-BE49-F238E27FC236}">
                <a16:creationId xmlns:a16="http://schemas.microsoft.com/office/drawing/2014/main" id="{B2E53A84-52D0-4D32-B7DB-3E72FC47DCD0}"/>
              </a:ext>
            </a:extLst>
          </p:cNvPr>
          <p:cNvSpPr txBox="1">
            <a:spLocks/>
          </p:cNvSpPr>
          <p:nvPr/>
        </p:nvSpPr>
        <p:spPr>
          <a:xfrm>
            <a:off x="6807948" y="522606"/>
            <a:ext cx="5323091" cy="1134744"/>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All new transactions go to the Blockchain, where new UTXO’s cancel previous UTXO’s, Bob now has one unspent transaction.</a:t>
            </a:r>
          </a:p>
        </p:txBody>
      </p:sp>
      <p:sp>
        <p:nvSpPr>
          <p:cNvPr id="13" name="Text Placeholder 4">
            <a:extLst>
              <a:ext uri="{FF2B5EF4-FFF2-40B4-BE49-F238E27FC236}">
                <a16:creationId xmlns:a16="http://schemas.microsoft.com/office/drawing/2014/main" id="{9336AD3B-59A2-4B3D-832E-3E87F9A2C9CB}"/>
              </a:ext>
            </a:extLst>
          </p:cNvPr>
          <p:cNvSpPr txBox="1">
            <a:spLocks/>
          </p:cNvSpPr>
          <p:nvPr/>
        </p:nvSpPr>
        <p:spPr>
          <a:xfrm>
            <a:off x="8973438" y="2300621"/>
            <a:ext cx="2346439" cy="431150"/>
          </a:xfrm>
          <a:prstGeom prst="rect">
            <a:avLst/>
          </a:prstGeom>
          <a:ln>
            <a:solidFill>
              <a:schemeClr val="accent1">
                <a:shade val="50000"/>
              </a:schemeClr>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John </a:t>
            </a:r>
            <a:r>
              <a:rPr lang="en-US" dirty="0">
                <a:sym typeface="Wingdings" panose="05000000000000000000" pitchFamily="2" charset="2"/>
              </a:rPr>
              <a:t>  Bob 0.1 BTC</a:t>
            </a:r>
          </a:p>
        </p:txBody>
      </p:sp>
      <p:cxnSp>
        <p:nvCxnSpPr>
          <p:cNvPr id="15" name="Straight Arrow Connector 14"/>
          <p:cNvCxnSpPr/>
          <p:nvPr/>
        </p:nvCxnSpPr>
        <p:spPr>
          <a:xfrm>
            <a:off x="8973438" y="1534160"/>
            <a:ext cx="536322" cy="7664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51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4791C-38BC-4AE3-976C-D1D54CCCA93E}"/>
              </a:ext>
            </a:extLst>
          </p:cNvPr>
          <p:cNvSpPr>
            <a:spLocks noGrp="1"/>
          </p:cNvSpPr>
          <p:nvPr>
            <p:ph type="title"/>
          </p:nvPr>
        </p:nvSpPr>
        <p:spPr>
          <a:xfrm>
            <a:off x="838200" y="67945"/>
            <a:ext cx="10515600" cy="766445"/>
          </a:xfrm>
        </p:spPr>
        <p:txBody>
          <a:bodyPr/>
          <a:lstStyle/>
          <a:p>
            <a:r>
              <a:rPr lang="en-US" dirty="0"/>
              <a:t>Where transactions fees come from?</a:t>
            </a:r>
          </a:p>
        </p:txBody>
      </p:sp>
      <p:sp>
        <p:nvSpPr>
          <p:cNvPr id="3" name="Content Placeholder 2">
            <a:extLst>
              <a:ext uri="{FF2B5EF4-FFF2-40B4-BE49-F238E27FC236}">
                <a16:creationId xmlns:a16="http://schemas.microsoft.com/office/drawing/2014/main" id="{09CC30FD-051E-4DEB-8953-8316183399B4}"/>
              </a:ext>
            </a:extLst>
          </p:cNvPr>
          <p:cNvSpPr>
            <a:spLocks noGrp="1"/>
          </p:cNvSpPr>
          <p:nvPr>
            <p:ph idx="1"/>
          </p:nvPr>
        </p:nvSpPr>
        <p:spPr>
          <a:xfrm>
            <a:off x="838200" y="834391"/>
            <a:ext cx="4693920" cy="1863089"/>
          </a:xfrm>
        </p:spPr>
        <p:txBody>
          <a:bodyPr>
            <a:normAutofit fontScale="70000" lnSpcReduction="20000"/>
          </a:bodyPr>
          <a:lstStyle/>
          <a:p>
            <a:r>
              <a:rPr lang="en-US" dirty="0"/>
              <a:t>Now assume that </a:t>
            </a:r>
            <a:r>
              <a:rPr lang="en-US" dirty="0">
                <a:solidFill>
                  <a:srgbClr val="00B0F0"/>
                </a:solidFill>
              </a:rPr>
              <a:t>Bob has received more BTCs</a:t>
            </a:r>
            <a:r>
              <a:rPr lang="en-US" dirty="0"/>
              <a:t>, Bob wants to buy </a:t>
            </a:r>
            <a:r>
              <a:rPr lang="en-US" dirty="0">
                <a:solidFill>
                  <a:srgbClr val="00B0F0"/>
                </a:solidFill>
              </a:rPr>
              <a:t>a third camera for 0.9 BTC and an apple for 0.02 BTC</a:t>
            </a:r>
            <a:r>
              <a:rPr lang="en-US" dirty="0"/>
              <a:t>.</a:t>
            </a:r>
          </a:p>
          <a:p>
            <a:r>
              <a:rPr lang="en-US" dirty="0">
                <a:solidFill>
                  <a:srgbClr val="FF0000"/>
                </a:solidFill>
                <a:effectLst>
                  <a:outerShdw blurRad="38100" dist="38100" dir="2700000" algn="tl">
                    <a:srgbClr val="000000">
                      <a:alpha val="43137"/>
                    </a:srgbClr>
                  </a:outerShdw>
                </a:effectLst>
              </a:rPr>
              <a:t>In blockchain, not like the banking system, you can have multiple inputs and multiple outputs in one transaction</a:t>
            </a:r>
          </a:p>
        </p:txBody>
      </p:sp>
      <p:sp>
        <p:nvSpPr>
          <p:cNvPr id="4" name="Text Placeholder 4">
            <a:extLst>
              <a:ext uri="{FF2B5EF4-FFF2-40B4-BE49-F238E27FC236}">
                <a16:creationId xmlns:a16="http://schemas.microsoft.com/office/drawing/2014/main" id="{4DE03217-27FA-4F27-B4AE-C15AA835B6CF}"/>
              </a:ext>
            </a:extLst>
          </p:cNvPr>
          <p:cNvSpPr txBox="1">
            <a:spLocks/>
          </p:cNvSpPr>
          <p:nvPr/>
        </p:nvSpPr>
        <p:spPr>
          <a:xfrm>
            <a:off x="691199" y="2686667"/>
            <a:ext cx="1949132" cy="1447803"/>
          </a:xfrm>
          <a:prstGeom prst="rect">
            <a:avLst/>
          </a:prstGeom>
          <a:ln>
            <a:solidFill>
              <a:schemeClr val="accent1">
                <a:shade val="50000"/>
              </a:schemeClr>
            </a:solidFill>
          </a:ln>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John </a:t>
            </a:r>
            <a:r>
              <a:rPr lang="en-US" dirty="0">
                <a:sym typeface="Wingdings" panose="05000000000000000000" pitchFamily="2" charset="2"/>
              </a:rPr>
              <a:t>  Bob 0.1 BTC</a:t>
            </a:r>
          </a:p>
          <a:p>
            <a:r>
              <a:rPr lang="en-US" dirty="0">
                <a:sym typeface="Wingdings" panose="05000000000000000000" pitchFamily="2" charset="2"/>
              </a:rPr>
              <a:t>Susan</a:t>
            </a:r>
            <a:r>
              <a:rPr lang="en-US" dirty="0"/>
              <a:t> </a:t>
            </a:r>
            <a:r>
              <a:rPr lang="en-US" dirty="0">
                <a:sym typeface="Wingdings" panose="05000000000000000000" pitchFamily="2" charset="2"/>
              </a:rPr>
              <a:t>  Bob 0.1 BTC</a:t>
            </a:r>
          </a:p>
          <a:p>
            <a:r>
              <a:rPr lang="en-US" dirty="0">
                <a:sym typeface="Wingdings" panose="05000000000000000000" pitchFamily="2" charset="2"/>
              </a:rPr>
              <a:t>Mark  Bob 0.4 BTC</a:t>
            </a:r>
          </a:p>
          <a:p>
            <a:r>
              <a:rPr lang="en-US" dirty="0"/>
              <a:t>Peter </a:t>
            </a:r>
            <a:r>
              <a:rPr lang="en-US" dirty="0">
                <a:sym typeface="Wingdings" panose="05000000000000000000" pitchFamily="2" charset="2"/>
              </a:rPr>
              <a:t>  Bob 0.3 BTC</a:t>
            </a:r>
          </a:p>
          <a:p>
            <a:r>
              <a:rPr lang="en-US" dirty="0">
                <a:sym typeface="Wingdings" panose="05000000000000000000" pitchFamily="2" charset="2"/>
              </a:rPr>
              <a:t>Mark  Bob 0.3 BTC</a:t>
            </a:r>
          </a:p>
          <a:p>
            <a:endParaRPr lang="en-US" dirty="0"/>
          </a:p>
        </p:txBody>
      </p:sp>
      <p:sp>
        <p:nvSpPr>
          <p:cNvPr id="5" name="Callout: Bent Line 4">
            <a:extLst>
              <a:ext uri="{FF2B5EF4-FFF2-40B4-BE49-F238E27FC236}">
                <a16:creationId xmlns:a16="http://schemas.microsoft.com/office/drawing/2014/main" id="{4CDB40CD-05CB-452A-A0DC-DEDDCD67533E}"/>
              </a:ext>
            </a:extLst>
          </p:cNvPr>
          <p:cNvSpPr/>
          <p:nvPr/>
        </p:nvSpPr>
        <p:spPr>
          <a:xfrm>
            <a:off x="3456781" y="2888600"/>
            <a:ext cx="1442402" cy="1238689"/>
          </a:xfrm>
          <a:prstGeom prst="borderCallout2">
            <a:avLst>
              <a:gd name="adj1" fmla="val 18750"/>
              <a:gd name="adj2" fmla="val -1289"/>
              <a:gd name="adj3" fmla="val 18750"/>
              <a:gd name="adj4" fmla="val -16667"/>
              <a:gd name="adj5" fmla="val 52521"/>
              <a:gd name="adj6" fmla="val -53798"/>
            </a:avLst>
          </a:prstGeom>
          <a:noFill/>
          <a:ln w="317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UTXOs</a:t>
            </a:r>
          </a:p>
        </p:txBody>
      </p:sp>
      <p:sp>
        <p:nvSpPr>
          <p:cNvPr id="6" name="Text Placeholder 4">
            <a:extLst>
              <a:ext uri="{FF2B5EF4-FFF2-40B4-BE49-F238E27FC236}">
                <a16:creationId xmlns:a16="http://schemas.microsoft.com/office/drawing/2014/main" id="{D514D8D1-4E5C-494A-9856-B93BE31BF3CE}"/>
              </a:ext>
            </a:extLst>
          </p:cNvPr>
          <p:cNvSpPr txBox="1">
            <a:spLocks/>
          </p:cNvSpPr>
          <p:nvPr/>
        </p:nvSpPr>
        <p:spPr>
          <a:xfrm>
            <a:off x="6348570" y="893746"/>
            <a:ext cx="3523362" cy="2614198"/>
          </a:xfrm>
          <a:prstGeom prst="rect">
            <a:avLst/>
          </a:prstGeom>
          <a:ln w="31750">
            <a:solidFill>
              <a:srgbClr val="FF0000"/>
            </a:solidFill>
          </a:ln>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Transaction:</a:t>
            </a:r>
          </a:p>
          <a:p>
            <a:r>
              <a:rPr lang="en-US" dirty="0"/>
              <a:t>Input: </a:t>
            </a:r>
          </a:p>
          <a:p>
            <a:r>
              <a:rPr lang="en-US" dirty="0">
                <a:sym typeface="Wingdings" panose="05000000000000000000" pitchFamily="2" charset="2"/>
              </a:rPr>
              <a:t>Mark  Bob 0.4 BTC</a:t>
            </a:r>
          </a:p>
          <a:p>
            <a:r>
              <a:rPr lang="en-US" dirty="0"/>
              <a:t>Peter </a:t>
            </a:r>
            <a:r>
              <a:rPr lang="en-US" dirty="0">
                <a:sym typeface="Wingdings" panose="05000000000000000000" pitchFamily="2" charset="2"/>
              </a:rPr>
              <a:t>  Bob 0.3 BTC</a:t>
            </a:r>
          </a:p>
          <a:p>
            <a:r>
              <a:rPr lang="en-US" dirty="0">
                <a:sym typeface="Wingdings" panose="05000000000000000000" pitchFamily="2" charset="2"/>
              </a:rPr>
              <a:t>Mark  Bob 0.3 BTC</a:t>
            </a:r>
          </a:p>
          <a:p>
            <a:r>
              <a:rPr lang="en-US" dirty="0"/>
              <a:t>Output:   0.9 BTC </a:t>
            </a:r>
            <a:r>
              <a:rPr lang="en-US" dirty="0">
                <a:sym typeface="Wingdings" panose="05000000000000000000" pitchFamily="2" charset="2"/>
              </a:rPr>
              <a:t> </a:t>
            </a:r>
            <a:r>
              <a:rPr lang="en-US" dirty="0"/>
              <a:t>to the Camera shop</a:t>
            </a:r>
          </a:p>
          <a:p>
            <a:r>
              <a:rPr lang="en-US" dirty="0"/>
              <a:t>                 0.02 BTC </a:t>
            </a:r>
            <a:r>
              <a:rPr lang="en-US" dirty="0">
                <a:sym typeface="Wingdings" panose="05000000000000000000" pitchFamily="2" charset="2"/>
              </a:rPr>
              <a:t> to the fruit shop</a:t>
            </a:r>
          </a:p>
          <a:p>
            <a:r>
              <a:rPr lang="en-US" dirty="0"/>
              <a:t>                 0.06 </a:t>
            </a:r>
            <a:r>
              <a:rPr lang="en-US" dirty="0">
                <a:sym typeface="Wingdings" panose="05000000000000000000" pitchFamily="2" charset="2"/>
              </a:rPr>
              <a:t> to Bob</a:t>
            </a:r>
            <a:r>
              <a:rPr lang="en-US" dirty="0"/>
              <a:t> </a:t>
            </a:r>
          </a:p>
          <a:p>
            <a:r>
              <a:rPr lang="en-US" dirty="0"/>
              <a:t>                 </a:t>
            </a:r>
          </a:p>
          <a:p>
            <a:endParaRPr lang="en-US" dirty="0"/>
          </a:p>
        </p:txBody>
      </p:sp>
      <p:sp>
        <p:nvSpPr>
          <p:cNvPr id="7" name="Text Placeholder 4">
            <a:extLst>
              <a:ext uri="{FF2B5EF4-FFF2-40B4-BE49-F238E27FC236}">
                <a16:creationId xmlns:a16="http://schemas.microsoft.com/office/drawing/2014/main" id="{5B74CD73-B0A0-45B7-8FEB-76E5CED82E91}"/>
              </a:ext>
            </a:extLst>
          </p:cNvPr>
          <p:cNvSpPr txBox="1">
            <a:spLocks/>
          </p:cNvSpPr>
          <p:nvPr/>
        </p:nvSpPr>
        <p:spPr>
          <a:xfrm>
            <a:off x="695009" y="4725017"/>
            <a:ext cx="1949132" cy="1447803"/>
          </a:xfrm>
          <a:prstGeom prst="rect">
            <a:avLst/>
          </a:prstGeom>
          <a:ln>
            <a:solidFill>
              <a:schemeClr val="accent1">
                <a:shade val="50000"/>
              </a:schemeClr>
            </a:solidFill>
          </a:ln>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John </a:t>
            </a:r>
            <a:r>
              <a:rPr lang="en-US" dirty="0">
                <a:sym typeface="Wingdings" panose="05000000000000000000" pitchFamily="2" charset="2"/>
              </a:rPr>
              <a:t>  Bob 0.1 BTC</a:t>
            </a:r>
          </a:p>
          <a:p>
            <a:r>
              <a:rPr lang="en-US" dirty="0">
                <a:sym typeface="Wingdings" panose="05000000000000000000" pitchFamily="2" charset="2"/>
              </a:rPr>
              <a:t>Susan</a:t>
            </a:r>
            <a:r>
              <a:rPr lang="en-US" dirty="0"/>
              <a:t> </a:t>
            </a:r>
            <a:r>
              <a:rPr lang="en-US" dirty="0">
                <a:sym typeface="Wingdings" panose="05000000000000000000" pitchFamily="2" charset="2"/>
              </a:rPr>
              <a:t>  Bob 0.1 BTC</a:t>
            </a:r>
          </a:p>
          <a:p>
            <a:r>
              <a:rPr lang="en-US" dirty="0">
                <a:sym typeface="Wingdings" panose="05000000000000000000" pitchFamily="2" charset="2"/>
              </a:rPr>
              <a:t>Mark  Bob 0.4 BTC</a:t>
            </a:r>
          </a:p>
          <a:p>
            <a:r>
              <a:rPr lang="en-US" dirty="0"/>
              <a:t>Peter </a:t>
            </a:r>
            <a:r>
              <a:rPr lang="en-US" dirty="0">
                <a:sym typeface="Wingdings" panose="05000000000000000000" pitchFamily="2" charset="2"/>
              </a:rPr>
              <a:t>  Bob 0.3 BTC</a:t>
            </a:r>
          </a:p>
          <a:p>
            <a:r>
              <a:rPr lang="en-US" dirty="0">
                <a:sym typeface="Wingdings" panose="05000000000000000000" pitchFamily="2" charset="2"/>
              </a:rPr>
              <a:t>Mark  Bob 0.3 BTC</a:t>
            </a:r>
          </a:p>
          <a:p>
            <a:endParaRPr lang="en-US" dirty="0"/>
          </a:p>
        </p:txBody>
      </p:sp>
      <p:sp>
        <p:nvSpPr>
          <p:cNvPr id="8" name="Callout: Bent Line 7">
            <a:extLst>
              <a:ext uri="{FF2B5EF4-FFF2-40B4-BE49-F238E27FC236}">
                <a16:creationId xmlns:a16="http://schemas.microsoft.com/office/drawing/2014/main" id="{EBF28AF5-9414-40CE-AA7F-6A6AFBCC71C9}"/>
              </a:ext>
            </a:extLst>
          </p:cNvPr>
          <p:cNvSpPr/>
          <p:nvPr/>
        </p:nvSpPr>
        <p:spPr>
          <a:xfrm>
            <a:off x="3460591" y="4926950"/>
            <a:ext cx="1442402" cy="1238689"/>
          </a:xfrm>
          <a:prstGeom prst="borderCallout2">
            <a:avLst>
              <a:gd name="adj1" fmla="val 18750"/>
              <a:gd name="adj2" fmla="val -1289"/>
              <a:gd name="adj3" fmla="val 18750"/>
              <a:gd name="adj4" fmla="val -16667"/>
              <a:gd name="adj5" fmla="val 52521"/>
              <a:gd name="adj6" fmla="val -53798"/>
            </a:avLst>
          </a:prstGeom>
          <a:noFill/>
          <a:ln w="317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UTXOs</a:t>
            </a:r>
          </a:p>
        </p:txBody>
      </p:sp>
      <p:cxnSp>
        <p:nvCxnSpPr>
          <p:cNvPr id="9" name="Straight Connector 8">
            <a:extLst>
              <a:ext uri="{FF2B5EF4-FFF2-40B4-BE49-F238E27FC236}">
                <a16:creationId xmlns:a16="http://schemas.microsoft.com/office/drawing/2014/main" id="{0B0224D4-A076-4E60-BFC3-3CAE5205D759}"/>
              </a:ext>
            </a:extLst>
          </p:cNvPr>
          <p:cNvCxnSpPr>
            <a:cxnSpLocks/>
          </p:cNvCxnSpPr>
          <p:nvPr/>
        </p:nvCxnSpPr>
        <p:spPr>
          <a:xfrm>
            <a:off x="788670" y="5397096"/>
            <a:ext cx="162306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C66A87A-092C-4071-9F02-43AB9EFC95D6}"/>
              </a:ext>
            </a:extLst>
          </p:cNvPr>
          <p:cNvCxnSpPr>
            <a:cxnSpLocks/>
          </p:cNvCxnSpPr>
          <p:nvPr/>
        </p:nvCxnSpPr>
        <p:spPr>
          <a:xfrm>
            <a:off x="792480" y="5675226"/>
            <a:ext cx="162306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7148534-9844-46E2-96B8-364892364D4B}"/>
              </a:ext>
            </a:extLst>
          </p:cNvPr>
          <p:cNvCxnSpPr>
            <a:cxnSpLocks/>
          </p:cNvCxnSpPr>
          <p:nvPr/>
        </p:nvCxnSpPr>
        <p:spPr>
          <a:xfrm>
            <a:off x="784860" y="5964786"/>
            <a:ext cx="162306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Callout: Bent Line 12">
            <a:extLst>
              <a:ext uri="{FF2B5EF4-FFF2-40B4-BE49-F238E27FC236}">
                <a16:creationId xmlns:a16="http://schemas.microsoft.com/office/drawing/2014/main" id="{7BBF609A-C5AD-4933-9BFE-A372F410EC2E}"/>
              </a:ext>
            </a:extLst>
          </p:cNvPr>
          <p:cNvSpPr/>
          <p:nvPr/>
        </p:nvSpPr>
        <p:spPr>
          <a:xfrm>
            <a:off x="10548461" y="823580"/>
            <a:ext cx="1442402" cy="1238689"/>
          </a:xfrm>
          <a:prstGeom prst="borderCallout2">
            <a:avLst>
              <a:gd name="adj1" fmla="val 17930"/>
              <a:gd name="adj2" fmla="val 120"/>
              <a:gd name="adj3" fmla="val 18750"/>
              <a:gd name="adj4" fmla="val -16667"/>
              <a:gd name="adj5" fmla="val 128186"/>
              <a:gd name="adj6" fmla="val -79420"/>
            </a:avLst>
          </a:prstGeom>
          <a:noFill/>
          <a:ln w="317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Camera shop UTXOs</a:t>
            </a:r>
          </a:p>
        </p:txBody>
      </p:sp>
      <p:sp>
        <p:nvSpPr>
          <p:cNvPr id="14" name="Callout: Bent Line 13">
            <a:extLst>
              <a:ext uri="{FF2B5EF4-FFF2-40B4-BE49-F238E27FC236}">
                <a16:creationId xmlns:a16="http://schemas.microsoft.com/office/drawing/2014/main" id="{699F8CA2-C529-49CB-AC08-C9162A1EC907}"/>
              </a:ext>
            </a:extLst>
          </p:cNvPr>
          <p:cNvSpPr/>
          <p:nvPr/>
        </p:nvSpPr>
        <p:spPr>
          <a:xfrm>
            <a:off x="10551001" y="2280050"/>
            <a:ext cx="1442402" cy="1238689"/>
          </a:xfrm>
          <a:prstGeom prst="borderCallout2">
            <a:avLst>
              <a:gd name="adj1" fmla="val 18750"/>
              <a:gd name="adj2" fmla="val 824"/>
              <a:gd name="adj3" fmla="val 18750"/>
              <a:gd name="adj4" fmla="val -16667"/>
              <a:gd name="adj5" fmla="val 36834"/>
              <a:gd name="adj6" fmla="val -81093"/>
            </a:avLst>
          </a:prstGeom>
          <a:noFill/>
          <a:ln w="317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Fruit shop UTXOs</a:t>
            </a:r>
          </a:p>
        </p:txBody>
      </p:sp>
      <p:sp>
        <p:nvSpPr>
          <p:cNvPr id="15" name="Callout: Bent Line 14">
            <a:extLst>
              <a:ext uri="{FF2B5EF4-FFF2-40B4-BE49-F238E27FC236}">
                <a16:creationId xmlns:a16="http://schemas.microsoft.com/office/drawing/2014/main" id="{E22CD6ED-F839-4A59-803C-A6A97ADA70F8}"/>
              </a:ext>
            </a:extLst>
          </p:cNvPr>
          <p:cNvSpPr/>
          <p:nvPr/>
        </p:nvSpPr>
        <p:spPr>
          <a:xfrm>
            <a:off x="10543381" y="3736520"/>
            <a:ext cx="1442402" cy="1238689"/>
          </a:xfrm>
          <a:prstGeom prst="borderCallout2">
            <a:avLst>
              <a:gd name="adj1" fmla="val 18750"/>
              <a:gd name="adj2" fmla="val -1994"/>
              <a:gd name="adj3" fmla="val 18750"/>
              <a:gd name="adj4" fmla="val -16667"/>
              <a:gd name="adj5" fmla="val -55441"/>
              <a:gd name="adj6" fmla="val -152059"/>
            </a:avLst>
          </a:prstGeom>
          <a:noFill/>
          <a:ln w="317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Bob’s UTXOs</a:t>
            </a:r>
          </a:p>
        </p:txBody>
      </p:sp>
      <p:sp>
        <p:nvSpPr>
          <p:cNvPr id="16" name="Content Placeholder 2">
            <a:extLst>
              <a:ext uri="{FF2B5EF4-FFF2-40B4-BE49-F238E27FC236}">
                <a16:creationId xmlns:a16="http://schemas.microsoft.com/office/drawing/2014/main" id="{882DAEB9-113A-4504-9B75-A9CD599C67FF}"/>
              </a:ext>
            </a:extLst>
          </p:cNvPr>
          <p:cNvSpPr txBox="1">
            <a:spLocks/>
          </p:cNvSpPr>
          <p:nvPr/>
        </p:nvSpPr>
        <p:spPr>
          <a:xfrm>
            <a:off x="5494020" y="4907281"/>
            <a:ext cx="4693920" cy="1863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7" name="Text Placeholder 4">
            <a:extLst>
              <a:ext uri="{FF2B5EF4-FFF2-40B4-BE49-F238E27FC236}">
                <a16:creationId xmlns:a16="http://schemas.microsoft.com/office/drawing/2014/main" id="{58B446A1-2CA1-439F-A1E6-89B296EE0C59}"/>
              </a:ext>
            </a:extLst>
          </p:cNvPr>
          <p:cNvSpPr txBox="1">
            <a:spLocks/>
          </p:cNvSpPr>
          <p:nvPr/>
        </p:nvSpPr>
        <p:spPr>
          <a:xfrm>
            <a:off x="6101398" y="3931905"/>
            <a:ext cx="2183131" cy="491505"/>
          </a:xfrm>
          <a:prstGeom prst="rect">
            <a:avLst/>
          </a:prstGeom>
          <a:ln w="31750">
            <a:solidFill>
              <a:srgbClr val="FF0000"/>
            </a:solidFill>
          </a:ln>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0.02 </a:t>
            </a:r>
            <a:r>
              <a:rPr lang="en-US" dirty="0">
                <a:sym typeface="Wingdings" panose="05000000000000000000" pitchFamily="2" charset="2"/>
              </a:rPr>
              <a:t> to the Miner</a:t>
            </a:r>
            <a:endParaRPr lang="en-US" dirty="0"/>
          </a:p>
        </p:txBody>
      </p:sp>
      <p:sp>
        <p:nvSpPr>
          <p:cNvPr id="18" name="Callout: Bent Line 17">
            <a:extLst>
              <a:ext uri="{FF2B5EF4-FFF2-40B4-BE49-F238E27FC236}">
                <a16:creationId xmlns:a16="http://schemas.microsoft.com/office/drawing/2014/main" id="{DBF20C5E-CF2D-4A7F-8884-D19EB262EA7F}"/>
              </a:ext>
            </a:extLst>
          </p:cNvPr>
          <p:cNvSpPr/>
          <p:nvPr/>
        </p:nvSpPr>
        <p:spPr>
          <a:xfrm>
            <a:off x="10547191" y="5340530"/>
            <a:ext cx="1442402" cy="1238689"/>
          </a:xfrm>
          <a:prstGeom prst="borderCallout2">
            <a:avLst>
              <a:gd name="adj1" fmla="val 17930"/>
              <a:gd name="adj2" fmla="val -1289"/>
              <a:gd name="adj3" fmla="val 18750"/>
              <a:gd name="adj4" fmla="val -16667"/>
              <a:gd name="adj5" fmla="val -93274"/>
              <a:gd name="adj6" fmla="val -159191"/>
            </a:avLst>
          </a:prstGeom>
          <a:noFill/>
          <a:ln w="317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Miner UTXOs</a:t>
            </a:r>
          </a:p>
        </p:txBody>
      </p:sp>
      <p:cxnSp>
        <p:nvCxnSpPr>
          <p:cNvPr id="19" name="Straight Arrow Connector 18"/>
          <p:cNvCxnSpPr/>
          <p:nvPr/>
        </p:nvCxnSpPr>
        <p:spPr>
          <a:xfrm flipH="1">
            <a:off x="2072640" y="6212436"/>
            <a:ext cx="0" cy="33630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072640" y="6548739"/>
            <a:ext cx="345948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5554980" y="2241331"/>
            <a:ext cx="0" cy="432772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5547360" y="2202815"/>
            <a:ext cx="79105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799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3327</TotalTime>
  <Words>3706</Words>
  <Application>Microsoft Office PowerPoint</Application>
  <PresentationFormat>Widescreen</PresentationFormat>
  <Paragraphs>345</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Office Theme</vt:lpstr>
      <vt:lpstr>Cryptocurrency Transactions </vt:lpstr>
      <vt:lpstr>Transactions and UTXOs (Unspent Transaction Outputs) </vt:lpstr>
      <vt:lpstr>PowerPoint Presentation</vt:lpstr>
      <vt:lpstr>PowerPoint Presentation</vt:lpstr>
      <vt:lpstr>PowerPoint Presentation</vt:lpstr>
      <vt:lpstr>PowerPoint Presentation</vt:lpstr>
      <vt:lpstr>PowerPoint Presentation</vt:lpstr>
      <vt:lpstr>PowerPoint Presentation</vt:lpstr>
      <vt:lpstr>Where transactions fees come from?</vt:lpstr>
      <vt:lpstr>PowerPoint Presentation</vt:lpstr>
      <vt:lpstr>PowerPoint Presentation</vt:lpstr>
      <vt:lpstr>PowerPoint Presentation</vt:lpstr>
      <vt:lpstr>How Wallets Work?</vt:lpstr>
      <vt:lpstr>PowerPoint Presentation</vt:lpstr>
      <vt:lpstr>What does the wallet do??</vt:lpstr>
      <vt:lpstr>Signature: Private &amp; Public Keys</vt:lpstr>
      <vt:lpstr>PowerPoint Presentation</vt:lpstr>
      <vt:lpstr>PowerPoint Presentation</vt:lpstr>
      <vt:lpstr>PowerPoint Presentation</vt:lpstr>
      <vt:lpstr>PowerPoint Presentation</vt:lpstr>
      <vt:lpstr>Signatures and Keys Demo</vt:lpstr>
      <vt:lpstr>PowerPoint Presentation</vt:lpstr>
      <vt:lpstr>PowerPoint Presentation</vt:lpstr>
      <vt:lpstr>PowerPoint Presentation</vt:lpstr>
      <vt:lpstr>PowerPoint Presentation</vt:lpstr>
      <vt:lpstr>Segregated Witness (SegWit)</vt:lpstr>
      <vt:lpstr>PowerPoint Presentation</vt:lpstr>
      <vt:lpstr>PowerPoint Presentation</vt:lpstr>
      <vt:lpstr>Soft Fork (Segregated Witness)</vt:lpstr>
      <vt:lpstr>PowerPoint Presentation</vt:lpstr>
      <vt:lpstr>PowerPoint Presentation</vt:lpstr>
      <vt:lpstr>PowerPoint Presentation</vt:lpstr>
      <vt:lpstr>PowerPoint Presentation</vt:lpstr>
      <vt:lpstr>Public Key vs Bitcoin Address</vt:lpstr>
      <vt:lpstr>PowerPoint Presentation</vt:lpstr>
      <vt:lpstr>PowerPoint Presentation</vt:lpstr>
      <vt:lpstr>PowerPoint Presentation</vt:lpstr>
      <vt:lpstr>Hierarchically Deterministic (HD) Wallets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Keep the Master Private Key Safe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Transactions</dc:title>
  <dc:creator>Windows User</dc:creator>
  <cp:lastModifiedBy>Ari Zaravelis</cp:lastModifiedBy>
  <cp:revision>31</cp:revision>
  <dcterms:created xsi:type="dcterms:W3CDTF">2019-02-16T20:31:11Z</dcterms:created>
  <dcterms:modified xsi:type="dcterms:W3CDTF">2021-05-10T23:48:27Z</dcterms:modified>
</cp:coreProperties>
</file>