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8" r:id="rId8"/>
    <p:sldId id="267" r:id="rId9"/>
    <p:sldId id="269" r:id="rId10"/>
    <p:sldId id="270" r:id="rId11"/>
    <p:sldId id="272" r:id="rId12"/>
    <p:sldId id="273" r:id="rId13"/>
    <p:sldId id="274" r:id="rId14"/>
    <p:sldId id="359" r:id="rId15"/>
    <p:sldId id="275" r:id="rId16"/>
    <p:sldId id="360" r:id="rId17"/>
    <p:sldId id="276" r:id="rId18"/>
    <p:sldId id="277" r:id="rId19"/>
    <p:sldId id="279" r:id="rId20"/>
    <p:sldId id="280" r:id="rId21"/>
    <p:sldId id="282" r:id="rId22"/>
    <p:sldId id="283" r:id="rId23"/>
    <p:sldId id="284" r:id="rId24"/>
    <p:sldId id="285" r:id="rId25"/>
    <p:sldId id="288" r:id="rId26"/>
    <p:sldId id="289" r:id="rId27"/>
    <p:sldId id="290" r:id="rId28"/>
    <p:sldId id="291" r:id="rId29"/>
    <p:sldId id="292" r:id="rId30"/>
    <p:sldId id="293" r:id="rId31"/>
    <p:sldId id="353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6" r:id="rId40"/>
    <p:sldId id="307" r:id="rId41"/>
    <p:sldId id="308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9" r:id="rId50"/>
    <p:sldId id="320" r:id="rId51"/>
    <p:sldId id="322" r:id="rId52"/>
    <p:sldId id="324" r:id="rId53"/>
    <p:sldId id="325" r:id="rId54"/>
    <p:sldId id="326" r:id="rId55"/>
    <p:sldId id="361" r:id="rId56"/>
    <p:sldId id="362" r:id="rId57"/>
    <p:sldId id="332" r:id="rId58"/>
    <p:sldId id="333" r:id="rId59"/>
    <p:sldId id="363" r:id="rId60"/>
    <p:sldId id="334" r:id="rId61"/>
    <p:sldId id="335" r:id="rId62"/>
    <p:sldId id="336" r:id="rId63"/>
    <p:sldId id="337" r:id="rId64"/>
    <p:sldId id="338" r:id="rId65"/>
    <p:sldId id="355" r:id="rId66"/>
    <p:sldId id="356" r:id="rId67"/>
    <p:sldId id="357" r:id="rId68"/>
    <p:sldId id="358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0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A8218"/>
    <a:srgbClr val="0488AE"/>
    <a:srgbClr val="E6FCFE"/>
    <a:srgbClr val="DA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CE0DCE-A316-40E8-9C67-A5F3B59487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141EE-F1CB-4860-8BA5-B0B3BDFD5A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58BA868-128E-4C59-B756-65B731D7C7B7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7B9E7-6F4E-4A33-9969-9BDDCFDEC6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0ACAB-02A7-4B2F-A1F8-4E69B31F63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E5AD64A-28D1-4C63-83EF-02EEECFDA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16542D-92E9-44F3-B29F-97AEF3A282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440FA-BA52-4890-8706-508C89C2EB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ECC4C43-D3FA-4044-B399-56237803B8D1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7D3E729-0D9A-4D1E-B361-B19BACBB40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23D99B0-888B-4C6F-A71D-65BA92410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85F6C-7E4F-4551-ABD0-E60C6619ED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F52C9-8A0D-46A3-8BF5-B85919251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6CF3AE2-C60D-4DE6-A992-1AD4BBD14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8C8D08A-CFD2-49F6-A271-AC9DF72F49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FF21B7-846B-4187-94E9-12554EC5ED38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AD6EC88-F14E-4C7A-A7AE-42F1593C89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42B59E6-8436-4D4A-9DF4-CC8B3A0F3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2BDFD5E-425D-4A09-B523-82653C3BC4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5B6DBD-97DC-44A2-8CF5-59A6EC8FEDC5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A28611D-8A81-491D-A600-29A31D506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8D30B220-FE28-4758-9923-4C6543305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15DB4C41-63D4-4A31-91E8-3244F52298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2D0105-549E-4E78-A536-1B929D51484F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91EE2ED-AA38-48DD-9CC6-C0A26336BC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4395F87-E5A0-4431-B2E2-2E61A0BD4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FEEC85A5-3A8B-4558-AB8C-681BB9F276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A2CBDA-FC24-4F78-876A-C23348B80740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5BFEED0-6C15-41A6-9291-E16542C668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E736AB8-CDE4-457C-B229-2796B843B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28087799-DBC9-4742-A097-FADE1867C0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6B83B1-0C2F-480E-B73B-4CA2F9D4CC76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D88EB6B-75BA-497F-853A-739C6F0441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1FE0ADF7-998F-49B0-B67F-7F8532A1B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A1215B7A-8C43-4992-AE51-8818EC8284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0201F1-9B15-4391-A48C-AAFCDEDC9059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A1414DA-A98A-41D6-8543-CC5F48F56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BF865536-3970-459D-97CB-53E0FC58A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772B70FC-B24B-4916-9F16-02AE0AC8C4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8982F0-2192-4059-8365-8E4882223E1B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D25D08E-D741-4C32-885A-F5E8DFC951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E8C97612-21AC-4120-9445-DE79E00600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C4BF9075-C78D-4076-82D4-81539F5C62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6EB464-3C23-4195-8026-F3111C3F577A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905EEE2-CC6F-4164-977F-83BEFE4642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DD791E2-7BDC-4C48-B0B9-2C06CDF06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256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C4BF9075-C78D-4076-82D4-81539F5C62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6EB464-3C23-4195-8026-F3111C3F577A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905EEE2-CC6F-4164-977F-83BEFE4642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DD791E2-7BDC-4C48-B0B9-2C06CDF06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770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9D54654-414B-4715-B063-820D6A91BD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4DE2A6-F4D8-4691-99E7-8C06114C7607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1DE5D260-9346-413F-A5A1-4AC905899A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93A12F6-17AC-471E-80CD-AB72A7358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9D54654-414B-4715-B063-820D6A91BD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4DE2A6-F4D8-4691-99E7-8C06114C7607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1DE5D260-9346-413F-A5A1-4AC905899A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93A12F6-17AC-471E-80CD-AB72A7358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45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99F3A665-EC4F-4321-88C8-990A0F57D5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DDA48A-81DB-487F-980B-C643230403BD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B4EE9B3-F6CB-4EF0-8664-99E166BB81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2E7A382-C974-4605-A7EC-750A93E8C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C687A289-AE1B-41F7-AD9E-1637999962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8A1BA4-5F71-4CE8-B88D-2701E7DE62D3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D7F85EBE-6F4B-46C8-8F54-C702C322C5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CA357FFE-BA40-4E8B-9896-7E9F30BB1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89342F1F-E946-4026-B14D-3EAF54237E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F1EC73-977C-457B-A054-D4F2993CE439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7B2F1306-AE76-4B53-B12E-D4CBC9D484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D3BB798B-8089-42BA-8380-845FD8C2A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B50C9332-5681-4F35-B5F8-F812B9AE5E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250C0C-C272-463F-A907-87D0BFBD4393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EB6B2AD9-0382-4849-8B98-BA4D6DEAE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2C6B10CC-889C-4EF5-BBE5-56668EF43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AEC4EA8-CA78-4B70-BB2B-35BDDFB76A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EFEEF8-AD54-4A24-9057-6654A4D0A452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5F15678-FE0C-4702-B530-BD6923633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9BE6CA69-1BC4-487B-97F3-E4C4A80E6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D2D2245-AC59-4B64-8090-F7559E403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B82848-76BC-481A-A7E3-80F37728580F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9C82BD15-791F-426C-8B7D-25927D8FE3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7D8DF2C4-F72A-4ADF-B522-222283902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2DD3E2D6-EB3C-4132-A3EA-E6F83C3EFA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08A427-902A-47FF-B401-2E858B55CA99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F22F010B-DEFF-4727-814C-7196AF8097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71198821-9AED-465D-80F0-31798864B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BC54DA16-297C-414D-9CEE-24A084B753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DD8D82-7B6F-470B-8C89-6B679F696C5A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CF82B34B-4050-46CE-BF66-6F4C13BE16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3991911D-B2A4-452B-8247-2045F447E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07B2DCB8-DE03-417C-B94F-CFDC697954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DBBC70-E51F-4E1D-B696-325A3B48AF45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6C59234C-EDFF-4007-A365-96F4B19803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76FC1358-8098-4B08-B870-7835BD75F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FFFD629C-BBDA-40A9-9AAF-1933F2257B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5981BE-5D09-4066-8F10-691AA658C7A9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397A2FD6-B0CD-40C4-ABCB-7BDE76C91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3DFCF7CE-222B-4444-B6B3-D50BC8803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B431AAEE-D73F-45B9-B0D7-377BA6467F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03BA66-68F8-414B-A0FE-0A833666BAD9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577E811-AC43-47F8-A097-1581A70E3F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DF93DB8-6DAE-49C3-82F5-2B3B82650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FEABF82-6B68-4109-8BC9-9B584B2EB6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675BC5-EA51-4B0E-A304-8EE17D3A4FA7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DFE1F0B-B8D2-4B8E-A24B-51B76FF55A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1F53DDA-EC78-4A9A-884C-882E0CE59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13F08C4-C2C8-453B-BC19-531A0B5BEB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A868D4-D628-48FA-964B-564B22A13149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5A4926D5-C652-4DC8-BA63-5D5563C105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07D4C7D-D132-42C4-A21A-E20F286C3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7E9B7038-4ADE-4478-ACBD-47B82A62F2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10649F-D143-437F-B9B4-A529681DA42C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3B81E02-382A-49AC-B1D0-E0B68CA890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18BBF72-BE7F-4BDC-A217-5FB68DB25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CF5DF20A-0E7E-46F3-BA90-F3B98EAB73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7340C1-870F-4359-81AA-57FEBD63FC7D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BEA7054-4C84-43C9-9EEC-2D72CF9346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F9C7BA6-BB9C-462D-AF2B-B6408DEBB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338A1FBD-3105-46F2-91AE-5F608B1937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C0448A-8378-4CBF-A3C9-F680E7367564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BDBC912-1BD3-48CC-9C94-D5E9F4E2E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9908A0E-4327-40AE-A6A3-C0FED1D9D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FAA920B-5438-4AF2-BADC-C1A9E7738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DED494-6ABF-4AB5-B3F2-03A12836DEBE}" type="slidenum">
              <a:rPr lang="en-CA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6AC3DAF-8E84-45B8-BE75-ABAB3D3E66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5DDA3659-204E-47C1-9081-A0FA7CAA3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4248B4FB-1D61-44AB-AC2D-D546770497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8" y="25400"/>
            <a:ext cx="1600200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8000">
                <a:solidFill>
                  <a:srgbClr val="0488AE"/>
                </a:solidFill>
              </a:defRPr>
            </a:lvl1pPr>
          </a:lstStyle>
          <a:p>
            <a:r>
              <a:rPr lang="en-US" dirty="0"/>
              <a:t>Section #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91C4B-B936-46D6-9318-4E4CDC1239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245225"/>
            <a:ext cx="1752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1C1FA-58C5-46A7-BDC7-8A85EACE20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5457571-042C-4395-9DC2-0D9BC5A0D0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233D0-1EE4-47C4-B3E2-CCBAF5CF35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68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99C139E-6045-4AA6-AEB4-EB07BCB22A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E6FC7-32DB-425F-806A-1212152FE7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96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7851014-487F-42C8-8ABE-EC5604CAF7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BA6C1-1130-4AB3-9982-18014B9BC1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78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51475D3-130B-4CE1-812A-1B217FA7D2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15EF9-16C2-49D5-AF4A-CF70846498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69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D81BD9-94F0-41B1-AAD5-113022BA2E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D683B-235E-44D8-BBBF-9869C5389E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99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F94CEA-4E46-4384-8854-A32481D77D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2FF14-4EBA-4090-8F2A-25106E691A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12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017F78F-C651-4687-8F25-C06BEEDB7C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27F00-07E6-4A97-81BF-2E1975BE78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08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D84B9B9-8920-4404-961C-9589615F54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40082-4B4D-49EB-94B8-4A92D405A0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03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AF733E8-0D8F-4E3E-A915-8EB9CA1F66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D6163-8C36-40E6-9639-5E6D59A0F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28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C303B4-082A-467C-A4A0-19C97F0B54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72EED-A6B9-4487-A35E-840958802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89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AE1B851-5026-4C27-908F-3EE76C606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1AFAF2D-84AE-4474-A7E1-573DB88E5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3A677D5-F077-4E2F-942D-D6BE86C531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2948B7B-88A2-4D1F-9A91-12A89DC668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Text Box 14">
            <a:extLst>
              <a:ext uri="{FF2B5EF4-FFF2-40B4-BE49-F238E27FC236}">
                <a16:creationId xmlns:a16="http://schemas.microsoft.com/office/drawing/2014/main" id="{669BA538-50E8-486C-AF74-73BCCB8A92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2213" y="6581775"/>
            <a:ext cx="678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2015, 2012, 2009 Pearson Education, Inc., Publishing as Addison-Wesley All rights reserved.</a:t>
            </a:r>
          </a:p>
        </p:txBody>
      </p:sp>
      <p:pic>
        <p:nvPicPr>
          <p:cNvPr id="2" name="Picture 5" descr="AW logo">
            <a:extLst>
              <a:ext uri="{FF2B5EF4-FFF2-40B4-BE49-F238E27FC236}">
                <a16:creationId xmlns:a16="http://schemas.microsoft.com/office/drawing/2014/main" id="{53D6D498-3440-4023-B0F7-B4824B0A2E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250"/>
            <a:ext cx="10604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>
            <a:extLst>
              <a:ext uri="{FF2B5EF4-FFF2-40B4-BE49-F238E27FC236}">
                <a16:creationId xmlns:a16="http://schemas.microsoft.com/office/drawing/2014/main" id="{0DEC8B74-A916-41DC-89E5-B27CFE9FB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3576638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>
                <a:solidFill>
                  <a:srgbClr val="0488AE"/>
                </a:solidFill>
              </a:rPr>
              <a:t>Chapter 6:</a:t>
            </a:r>
            <a:endParaRPr lang="en-US" altLang="en-US" sz="2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/>
              <a:t>Functions </a:t>
            </a:r>
          </a:p>
        </p:txBody>
      </p:sp>
      <p:pic>
        <p:nvPicPr>
          <p:cNvPr id="5123" name="Picture 7">
            <a:extLst>
              <a:ext uri="{FF2B5EF4-FFF2-40B4-BE49-F238E27FC236}">
                <a16:creationId xmlns:a16="http://schemas.microsoft.com/office/drawing/2014/main" id="{ABBFCA56-6C4C-467F-80B9-C7A5E7EE6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0"/>
            <a:ext cx="5105400" cy="626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9DA0D96-F9DC-42DA-A63E-F2A2C5EBC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a Function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23B0AA7-B926-4D38-9B9E-F6B879D7AF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To call a function, use the function name followed by </a:t>
            </a:r>
            <a:r>
              <a:rPr lang="en-US" altLang="en-US" sz="2800">
                <a:latin typeface="Courier New" panose="02070309020205020404" pitchFamily="49" charset="0"/>
              </a:rPr>
              <a:t>()</a:t>
            </a:r>
            <a:r>
              <a:rPr lang="en-US" altLang="en-US" sz="2800"/>
              <a:t> and </a:t>
            </a:r>
            <a:r>
              <a:rPr lang="en-US" altLang="en-US" sz="2800"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displayMessage();</a:t>
            </a:r>
            <a:br>
              <a:rPr lang="en-US" altLang="en-US" sz="2400">
                <a:latin typeface="Courier New" panose="02070309020205020404" pitchFamily="49" charset="0"/>
              </a:rPr>
            </a:br>
            <a:endParaRPr lang="en-US" altLang="en-US" sz="2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/>
              <a:t>When called, program executes the body of the called function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After the function terminates, execution resumes in the calling function at point of call.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EBE3ED4-7F22-41E1-9427-17E09CC26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Flow of Control in Program 6-1</a:t>
            </a: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6A24828A-02E1-44F7-B541-70A022183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781300"/>
            <a:ext cx="66960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Content Placeholder 2">
            <a:extLst>
              <a:ext uri="{FF2B5EF4-FFF2-40B4-BE49-F238E27FC236}">
                <a16:creationId xmlns:a16="http://schemas.microsoft.com/office/drawing/2014/main" id="{28419F5D-467C-4425-8634-DF78E9A5C8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2095500"/>
            <a:ext cx="5562600" cy="723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800"/>
              <a:t>#include &lt;iostream&gt;</a:t>
            </a:r>
          </a:p>
          <a:p>
            <a:pPr marL="0" indent="0">
              <a:buFontTx/>
              <a:buNone/>
            </a:pPr>
            <a:r>
              <a:rPr lang="en-US" altLang="en-US" sz="1800"/>
              <a:t>using namespace std;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6A8066D-2FD9-4412-9D76-6D3397EC6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Functions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0DE3DD2-EFCF-427A-9C06-2DDE88D0C6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main</a:t>
            </a:r>
            <a:r>
              <a:rPr lang="en-US" altLang="en-US"/>
              <a:t> can call any number of functions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Functions can call other functions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Compiler must know the following about  a function before it is called: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name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return type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number of parameters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 type of each parameter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5C80597-2B4B-4486-BCEB-3D4306D6156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6.3</a:t>
            </a:r>
          </a:p>
        </p:txBody>
      </p:sp>
      <p:sp>
        <p:nvSpPr>
          <p:cNvPr id="17411" name="Subtitle 2">
            <a:extLst>
              <a:ext uri="{FF2B5EF4-FFF2-40B4-BE49-F238E27FC236}">
                <a16:creationId xmlns:a16="http://schemas.microsoft.com/office/drawing/2014/main" id="{7833C433-3FEB-49FC-A9DE-B3E0B5D0A9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Function Prototypes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2A974-E645-4F61-891F-AF699CDEC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Prototype Example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2379BEC-1EA2-4D12-BF1C-FD6E15EE89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219200"/>
            <a:ext cx="7543800" cy="541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What happens when you have the user-defined function after the main function?</a:t>
            </a:r>
          </a:p>
          <a:p>
            <a:pPr marL="0" indent="0">
              <a:buFontTx/>
              <a:buNone/>
            </a:pPr>
            <a:endParaRPr lang="en-US" altLang="en-US" sz="1600"/>
          </a:p>
          <a:p>
            <a:pPr marL="0" indent="0">
              <a:buFontTx/>
              <a:buNone/>
            </a:pPr>
            <a:r>
              <a:rPr lang="en-US" altLang="en-US" sz="1600"/>
              <a:t>#include &lt;iostream&gt;</a:t>
            </a:r>
          </a:p>
          <a:p>
            <a:pPr marL="0" indent="0">
              <a:buFontTx/>
              <a:buNone/>
            </a:pPr>
            <a:r>
              <a:rPr lang="en-US" altLang="en-US" sz="1600"/>
              <a:t>using namespace std;</a:t>
            </a:r>
          </a:p>
          <a:p>
            <a:pPr marL="0" indent="0">
              <a:buFontTx/>
              <a:buNone/>
            </a:pPr>
            <a:endParaRPr lang="en-US" altLang="en-US" sz="1600"/>
          </a:p>
          <a:p>
            <a:pPr marL="0" indent="0">
              <a:buFontTx/>
              <a:buNone/>
            </a:pPr>
            <a:r>
              <a:rPr lang="en-US" altLang="en-US" sz="1600"/>
              <a:t>int main()</a:t>
            </a:r>
          </a:p>
          <a:p>
            <a:pPr marL="0" indent="0">
              <a:buFontTx/>
              <a:buNone/>
            </a:pPr>
            <a:r>
              <a:rPr lang="en-US" altLang="en-US" sz="1600"/>
              <a:t>{</a:t>
            </a:r>
          </a:p>
          <a:p>
            <a:pPr marL="0" indent="0">
              <a:buFontTx/>
              <a:buNone/>
            </a:pPr>
            <a:r>
              <a:rPr lang="en-US" altLang="en-US" sz="1600"/>
              <a:t>   cout &lt;&lt; "Hello from Main" &lt;&lt; endl;</a:t>
            </a:r>
          </a:p>
          <a:p>
            <a:pPr marL="0" indent="0">
              <a:buFontTx/>
              <a:buNone/>
            </a:pPr>
            <a:r>
              <a:rPr lang="en-US" altLang="en-US" sz="1600"/>
              <a:t>   displayMessage();</a:t>
            </a:r>
          </a:p>
          <a:p>
            <a:pPr marL="0" indent="0">
              <a:buFontTx/>
              <a:buNone/>
            </a:pPr>
            <a:r>
              <a:rPr lang="en-US" altLang="en-US" sz="1600"/>
              <a:t>   cout &lt;&lt; "Back to Main" &lt;&lt; endl;</a:t>
            </a:r>
          </a:p>
          <a:p>
            <a:pPr marL="0" indent="0">
              <a:buFontTx/>
              <a:buNone/>
            </a:pPr>
            <a:r>
              <a:rPr lang="en-US" altLang="en-US" sz="1600"/>
              <a:t>   return 0;</a:t>
            </a:r>
          </a:p>
          <a:p>
            <a:pPr marL="0" indent="0">
              <a:buFontTx/>
              <a:buNone/>
            </a:pPr>
            <a:r>
              <a:rPr lang="en-US" altLang="en-US" sz="1600"/>
              <a:t>}</a:t>
            </a:r>
          </a:p>
          <a:p>
            <a:pPr marL="0" indent="0">
              <a:buFontTx/>
              <a:buNone/>
            </a:pPr>
            <a:endParaRPr lang="en-US" altLang="en-US" sz="1600"/>
          </a:p>
          <a:p>
            <a:pPr marL="0" indent="0">
              <a:buFontTx/>
              <a:buNone/>
            </a:pPr>
            <a:r>
              <a:rPr lang="en-US" altLang="en-US" sz="1600"/>
              <a:t>void displayMessage()</a:t>
            </a:r>
          </a:p>
          <a:p>
            <a:pPr marL="0" indent="0">
              <a:buFontTx/>
              <a:buNone/>
            </a:pPr>
            <a:r>
              <a:rPr lang="en-US" altLang="en-US" sz="1600"/>
              <a:t>{</a:t>
            </a:r>
          </a:p>
          <a:p>
            <a:pPr marL="0" indent="0">
              <a:buFontTx/>
              <a:buNone/>
            </a:pPr>
            <a:r>
              <a:rPr lang="en-US" altLang="en-US" sz="1600"/>
              <a:t>   cout &lt;&lt; "Hello from diplayMessage" &lt;&lt; endl;</a:t>
            </a:r>
          </a:p>
          <a:p>
            <a:pPr marL="0" indent="0">
              <a:buFontTx/>
              <a:buNone/>
            </a:pPr>
            <a:r>
              <a:rPr lang="en-US" altLang="en-US" sz="1600"/>
              <a:t>}</a:t>
            </a:r>
            <a:endParaRPr lang="en-US" altLang="en-US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CCF6C0B-EEEE-4004-8D11-3F4DB11E1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Prototypes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376C1C0-C0DC-4CCF-9542-643D9518CE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Ways to notify the compiler about a function before a call to the function: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A function prototype is a function declaration omitting the function body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Place function declaration before calling function’s definition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For the previous example, place the following function declaration at the top before int main():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	</a:t>
            </a:r>
            <a:r>
              <a:rPr lang="en-US" altLang="en-US" sz="2800" b="1" dirty="0"/>
              <a:t>void </a:t>
            </a:r>
            <a:r>
              <a:rPr lang="en-US" altLang="en-US" sz="2800" b="1" dirty="0" err="1"/>
              <a:t>displayMessage</a:t>
            </a:r>
            <a:r>
              <a:rPr lang="en-US" altLang="en-US" sz="2800" b="1" dirty="0"/>
              <a:t>();</a:t>
            </a:r>
            <a:br>
              <a:rPr lang="en-US" altLang="en-US" sz="2800" dirty="0"/>
            </a:b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4C008D3-A2EA-4605-9884-0E120A311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Prototype Example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EB7ECB4-F7E6-4CAF-84C3-7E22EE7802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219200"/>
            <a:ext cx="7543800" cy="541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600"/>
              <a:t>#include &lt;iostream&gt;</a:t>
            </a:r>
          </a:p>
          <a:p>
            <a:pPr marL="0" indent="0">
              <a:buFontTx/>
              <a:buNone/>
            </a:pPr>
            <a:r>
              <a:rPr lang="en-US" altLang="en-US" sz="1600"/>
              <a:t>using namespace std;</a:t>
            </a:r>
          </a:p>
          <a:p>
            <a:pPr marL="0" indent="0">
              <a:buFontTx/>
              <a:buNone/>
            </a:pPr>
            <a:endParaRPr lang="en-US" altLang="en-US" sz="1600"/>
          </a:p>
          <a:p>
            <a:pPr marL="0" indent="0">
              <a:buFontTx/>
              <a:buNone/>
            </a:pPr>
            <a:r>
              <a:rPr lang="en-US" altLang="en-US" sz="2400" b="1"/>
              <a:t>void displayMessage();</a:t>
            </a:r>
          </a:p>
          <a:p>
            <a:pPr marL="0" indent="0">
              <a:buFontTx/>
              <a:buNone/>
            </a:pPr>
            <a:endParaRPr lang="en-US" altLang="en-US" sz="1600"/>
          </a:p>
          <a:p>
            <a:pPr marL="0" indent="0">
              <a:buFontTx/>
              <a:buNone/>
            </a:pPr>
            <a:r>
              <a:rPr lang="en-US" altLang="en-US" sz="1600"/>
              <a:t>int main()</a:t>
            </a:r>
          </a:p>
          <a:p>
            <a:pPr marL="0" indent="0">
              <a:buFontTx/>
              <a:buNone/>
            </a:pPr>
            <a:r>
              <a:rPr lang="en-US" altLang="en-US" sz="1600"/>
              <a:t>{</a:t>
            </a:r>
          </a:p>
          <a:p>
            <a:pPr marL="0" indent="0">
              <a:buFontTx/>
              <a:buNone/>
            </a:pPr>
            <a:r>
              <a:rPr lang="en-US" altLang="en-US" sz="1600"/>
              <a:t>   cout &lt;&lt; "Hello from Main" &lt;&lt; endl;</a:t>
            </a:r>
          </a:p>
          <a:p>
            <a:pPr marL="0" indent="0">
              <a:buFontTx/>
              <a:buNone/>
            </a:pPr>
            <a:r>
              <a:rPr lang="en-US" altLang="en-US" sz="1600"/>
              <a:t>   displayMessage();</a:t>
            </a:r>
          </a:p>
          <a:p>
            <a:pPr marL="0" indent="0">
              <a:buFontTx/>
              <a:buNone/>
            </a:pPr>
            <a:r>
              <a:rPr lang="en-US" altLang="en-US" sz="1600"/>
              <a:t>   cout &lt;&lt; "Back to Main" &lt;&lt; endl;</a:t>
            </a:r>
          </a:p>
          <a:p>
            <a:pPr marL="0" indent="0">
              <a:buFontTx/>
              <a:buNone/>
            </a:pPr>
            <a:r>
              <a:rPr lang="en-US" altLang="en-US" sz="1600"/>
              <a:t>   return 0;</a:t>
            </a:r>
          </a:p>
          <a:p>
            <a:pPr marL="0" indent="0">
              <a:buFontTx/>
              <a:buNone/>
            </a:pPr>
            <a:r>
              <a:rPr lang="en-US" altLang="en-US" sz="1600"/>
              <a:t>}</a:t>
            </a:r>
          </a:p>
          <a:p>
            <a:pPr marL="0" indent="0">
              <a:buFontTx/>
              <a:buNone/>
            </a:pPr>
            <a:endParaRPr lang="en-US" altLang="en-US" sz="1600"/>
          </a:p>
          <a:p>
            <a:pPr marL="0" indent="0">
              <a:buFontTx/>
              <a:buNone/>
            </a:pPr>
            <a:r>
              <a:rPr lang="en-US" altLang="en-US" sz="1600"/>
              <a:t>void displayMessage()</a:t>
            </a:r>
          </a:p>
          <a:p>
            <a:pPr marL="0" indent="0">
              <a:buFontTx/>
              <a:buNone/>
            </a:pPr>
            <a:r>
              <a:rPr lang="en-US" altLang="en-US" sz="1600"/>
              <a:t>{</a:t>
            </a:r>
          </a:p>
          <a:p>
            <a:pPr marL="0" indent="0">
              <a:buFontTx/>
              <a:buNone/>
            </a:pPr>
            <a:r>
              <a:rPr lang="en-US" altLang="en-US" sz="1600"/>
              <a:t>   cout &lt;&lt; "Hello from diplayMessage" &lt;&lt; endl;</a:t>
            </a:r>
          </a:p>
          <a:p>
            <a:pPr marL="0" indent="0">
              <a:buFontTx/>
              <a:buNone/>
            </a:pPr>
            <a:r>
              <a:rPr lang="en-US" altLang="en-US" sz="1600"/>
              <a:t>}</a:t>
            </a:r>
            <a:endParaRPr lang="en-US" altLang="en-US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36F942B8-41CA-48BE-AA1A-485AF45F0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20000" cy="437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3">
            <a:extLst>
              <a:ext uri="{FF2B5EF4-FFF2-40B4-BE49-F238E27FC236}">
                <a16:creationId xmlns:a16="http://schemas.microsoft.com/office/drawing/2014/main" id="{A3EAD643-B957-47AC-AA77-1694E209E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9436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24580" name="Title 1">
            <a:extLst>
              <a:ext uri="{FF2B5EF4-FFF2-40B4-BE49-F238E27FC236}">
                <a16:creationId xmlns:a16="http://schemas.microsoft.com/office/drawing/2014/main" id="{8D7CC50B-B473-4861-8EC5-FC3BF7B54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Function Prototypes in Program 6-5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8CCBFD6F-A1AC-4C56-ABE1-4E0535DE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162800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40B80A8-844E-453C-BF2F-F4CCF9AED69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4000" kern="0"/>
              <a:t>Function Prototypes in Program 6-5</a:t>
            </a:r>
            <a:endParaRPr lang="en-US" sz="4000" kern="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6FB4ACB-4792-4129-AA16-E514796BB1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6.4</a:t>
            </a:r>
          </a:p>
        </p:txBody>
      </p:sp>
      <p:sp>
        <p:nvSpPr>
          <p:cNvPr id="26627" name="Subtitle 2">
            <a:extLst>
              <a:ext uri="{FF2B5EF4-FFF2-40B4-BE49-F238E27FC236}">
                <a16:creationId xmlns:a16="http://schemas.microsoft.com/office/drawing/2014/main" id="{CF7F4F72-2B0F-4340-9FEC-E90C0D975B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Sending Data into a Function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DE0EF74A-AC85-4E48-B128-3FEEB5A495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EBC57195-9E48-4262-ABC4-B5B9ED5916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Modular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6B09C3A-F4CF-4D65-AABF-4131FC996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Sending Data into a Function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6774D85-E48A-4C56-99B5-C657B36904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36725"/>
            <a:ext cx="7999413" cy="3743325"/>
          </a:xfrm>
        </p:spPr>
        <p:txBody>
          <a:bodyPr/>
          <a:lstStyle/>
          <a:p>
            <a:r>
              <a:rPr lang="en-US" altLang="en-US" sz="2800"/>
              <a:t>Can pass values into a function at time of call: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c = pow(a, b);</a:t>
            </a:r>
            <a:br>
              <a:rPr lang="en-US" altLang="en-US" sz="2400">
                <a:latin typeface="Courier New" panose="02070309020205020404" pitchFamily="49" charset="0"/>
              </a:rPr>
            </a:br>
            <a:endParaRPr lang="en-US" altLang="en-US" sz="2400">
              <a:latin typeface="Courier New" panose="02070309020205020404" pitchFamily="49" charset="0"/>
            </a:endParaRPr>
          </a:p>
          <a:p>
            <a:r>
              <a:rPr lang="en-US" altLang="en-US" sz="2800"/>
              <a:t>Values passed to function are </a:t>
            </a:r>
            <a:r>
              <a:rPr lang="en-US" altLang="en-US" sz="2800" u="sng"/>
              <a:t>arguments</a:t>
            </a:r>
            <a:br>
              <a:rPr lang="en-US" altLang="en-US" sz="2800" u="sng"/>
            </a:br>
            <a:endParaRPr lang="en-US" altLang="en-US" sz="2800"/>
          </a:p>
          <a:p>
            <a:r>
              <a:rPr lang="en-US" altLang="en-US" sz="2800"/>
              <a:t>Variables in a function that hold the values passed as arguments are </a:t>
            </a:r>
            <a:r>
              <a:rPr lang="en-US" altLang="en-US" sz="2800" u="sng"/>
              <a:t>parameters</a:t>
            </a:r>
            <a:endParaRPr lang="en-US" altLang="en-US" sz="280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00DFAC20-2BE7-448E-81DE-8B6601C1F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600200"/>
            <a:ext cx="7696200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3">
            <a:extLst>
              <a:ext uri="{FF2B5EF4-FFF2-40B4-BE49-F238E27FC236}">
                <a16:creationId xmlns:a16="http://schemas.microsoft.com/office/drawing/2014/main" id="{50118FF4-5FA9-4D72-87F5-03353B3E2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59436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B114D4-AE26-41C2-B2A2-997C210CE6B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4000" kern="0" dirty="0"/>
              <a:t>Function with a Parameter in Program 6-6</a:t>
            </a:r>
            <a:endParaRPr lang="en-US" sz="4000" kern="0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3DBB69B0-A55D-4088-A194-F5CBA5A70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82000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FFB948D-93E7-418A-8300-43323E34CD7B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4000" kern="0" dirty="0"/>
              <a:t>Function with a Parameter in Program 6-6</a:t>
            </a:r>
            <a:endParaRPr lang="en-US" sz="4000" kern="0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0606sowc copy">
            <a:extLst>
              <a:ext uri="{FF2B5EF4-FFF2-40B4-BE49-F238E27FC236}">
                <a16:creationId xmlns:a16="http://schemas.microsoft.com/office/drawing/2014/main" id="{0B2653E8-D513-4644-94D7-9EFC2327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568450"/>
            <a:ext cx="55753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3">
            <a:extLst>
              <a:ext uri="{FF2B5EF4-FFF2-40B4-BE49-F238E27FC236}">
                <a16:creationId xmlns:a16="http://schemas.microsoft.com/office/drawing/2014/main" id="{8A7809A3-BDC4-480C-A73B-B586D49AC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4751388"/>
            <a:ext cx="53371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The function call in line 11 passes the value 5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as an argument to the function</a:t>
            </a:r>
            <a:r>
              <a:rPr lang="en-US" altLang="en-US" sz="2800">
                <a:solidFill>
                  <a:srgbClr val="603A2F"/>
                </a:solidFill>
              </a:rPr>
              <a:t>.</a:t>
            </a:r>
          </a:p>
        </p:txBody>
      </p:sp>
      <p:sp>
        <p:nvSpPr>
          <p:cNvPr id="31748" name="Title 2">
            <a:extLst>
              <a:ext uri="{FF2B5EF4-FFF2-40B4-BE49-F238E27FC236}">
                <a16:creationId xmlns:a16="http://schemas.microsoft.com/office/drawing/2014/main" id="{09B88116-4199-464C-9AEF-3E22803F2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Function with a Parameter in Program 6-6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1C22475-B1B5-4B40-8A09-45F0B4A3F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Parameter Terminology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28E9757-5724-481F-BFE0-C3E55A8D72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294688" cy="4572000"/>
          </a:xfrm>
        </p:spPr>
        <p:txBody>
          <a:bodyPr/>
          <a:lstStyle/>
          <a:p>
            <a:r>
              <a:rPr lang="en-US" altLang="en-US"/>
              <a:t>A parameter can also be called a </a:t>
            </a:r>
            <a:r>
              <a:rPr lang="en-US" altLang="en-US" u="sng"/>
              <a:t>formal parameter</a:t>
            </a:r>
            <a:r>
              <a:rPr lang="en-US" altLang="en-US"/>
              <a:t> or a </a:t>
            </a:r>
            <a:r>
              <a:rPr lang="en-US" altLang="en-US" u="sng"/>
              <a:t>formal argument</a:t>
            </a:r>
            <a:endParaRPr lang="en-US" altLang="en-US"/>
          </a:p>
          <a:p>
            <a:r>
              <a:rPr lang="en-US" altLang="en-US"/>
              <a:t>An argument can also be called an </a:t>
            </a:r>
            <a:r>
              <a:rPr lang="en-US" altLang="en-US" u="sng"/>
              <a:t>actual parameter</a:t>
            </a:r>
            <a:r>
              <a:rPr lang="en-US" altLang="en-US"/>
              <a:t> or an </a:t>
            </a:r>
            <a:r>
              <a:rPr lang="en-US" altLang="en-US" u="sng"/>
              <a:t>actual argument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142F923-667E-4CB6-93C5-226ED0000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Multiple Arguments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A1567FA-A3CC-406A-8522-99482B62A5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294688" cy="4572000"/>
          </a:xfrm>
        </p:spPr>
        <p:txBody>
          <a:bodyPr/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When calling a function and passing multiple arguments: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the number of arguments in the call must match the prototype and definition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the first argument will be used to initialize the first parameter, the second argument to initialize the second parameter, etc.</a:t>
            </a: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2A1E926C-0B2A-4E28-8147-197129465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1381125"/>
            <a:ext cx="70866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Box 3">
            <a:extLst>
              <a:ext uri="{FF2B5EF4-FFF2-40B4-BE49-F238E27FC236}">
                <a16:creationId xmlns:a16="http://schemas.microsoft.com/office/drawing/2014/main" id="{03C34734-0D98-4658-A65B-E2B22BAA3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9436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35844" name="Title 1">
            <a:extLst>
              <a:ext uri="{FF2B5EF4-FFF2-40B4-BE49-F238E27FC236}">
                <a16:creationId xmlns:a16="http://schemas.microsoft.com/office/drawing/2014/main" id="{1FE26937-6674-4DB3-90E6-3616E74F0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Passing Multiple Arguments in Program 6-8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6A9124AA-30D8-40B4-A739-21C645D5C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467600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itle 1">
            <a:extLst>
              <a:ext uri="{FF2B5EF4-FFF2-40B4-BE49-F238E27FC236}">
                <a16:creationId xmlns:a16="http://schemas.microsoft.com/office/drawing/2014/main" id="{EB1E5A55-D9AC-472C-A511-EE0027B80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Passing Multiple Arguments in Program 6-8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1B0F5C68-C3CA-4EF6-9243-EBEC8C82E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00600"/>
            <a:ext cx="50292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The function call in line 18 passes value1,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value2, and value3 as a arguments to the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function</a:t>
            </a:r>
            <a:r>
              <a:rPr lang="en-US" altLang="en-US" sz="2800">
                <a:solidFill>
                  <a:srgbClr val="FA8218"/>
                </a:solidFill>
              </a:rPr>
              <a:t>.</a:t>
            </a:r>
          </a:p>
        </p:txBody>
      </p:sp>
      <p:pic>
        <p:nvPicPr>
          <p:cNvPr id="37891" name="Picture 3" descr="0607sowc copy">
            <a:extLst>
              <a:ext uri="{FF2B5EF4-FFF2-40B4-BE49-F238E27FC236}">
                <a16:creationId xmlns:a16="http://schemas.microsoft.com/office/drawing/2014/main" id="{9E8B1E79-713E-4CAE-BEEB-05C89F181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95438"/>
            <a:ext cx="8077200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itle 1">
            <a:extLst>
              <a:ext uri="{FF2B5EF4-FFF2-40B4-BE49-F238E27FC236}">
                <a16:creationId xmlns:a16="http://schemas.microsoft.com/office/drawing/2014/main" id="{455C140A-60A8-4A5E-B030-0B83D6F64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Passing Multiple Arguments in Program 6-8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730C7C6-A8CD-48F5-8BCD-4F2CE72843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6.5</a:t>
            </a:r>
          </a:p>
        </p:txBody>
      </p:sp>
      <p:sp>
        <p:nvSpPr>
          <p:cNvPr id="38915" name="Subtitle 2">
            <a:extLst>
              <a:ext uri="{FF2B5EF4-FFF2-40B4-BE49-F238E27FC236}">
                <a16:creationId xmlns:a16="http://schemas.microsoft.com/office/drawing/2014/main" id="{5CCE9B55-A2E5-4309-AC92-7EC6AAEDDC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Passing Data by Value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1CE7696-51CB-4925-BF61-8D989AC39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Modular Programming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5B1B231-30C9-4FBA-A103-A8F72D47FE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/>
              <a:t>Modular programming</a:t>
            </a:r>
            <a:r>
              <a:rPr lang="en-US" altLang="en-US" sz="2800"/>
              <a:t>: breaking a program up into smaller, manageable functions or modules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 u="sng"/>
              <a:t>Function</a:t>
            </a:r>
            <a:r>
              <a:rPr lang="en-US" altLang="en-US" sz="2800"/>
              <a:t>: a collection of statements to perform a task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Motivation for modular programming: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Improves maintainability of programs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Simplifies the process of writing programs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ABD03BE-3D12-4BC2-86C1-A0A3FD528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Data by Value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24EFBD8-FFE9-4104-9B9D-2713132300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/>
              <a:t>Pass by value</a:t>
            </a:r>
            <a:r>
              <a:rPr lang="en-US" altLang="en-US"/>
              <a:t>: when an argument is passed to a function, its value is copied into the parameter.  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Changes to the parameter in the function do not affect the value of the argument </a:t>
            </a:r>
            <a:endParaRPr lang="en-US" altLang="en-US" u="sng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002001E-1B67-4A9A-8F65-066FA0002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/>
              <a:t>Passing Data by Value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42F6148-2D12-4424-A172-ED1A34FCFC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066800"/>
            <a:ext cx="7620000" cy="5638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300" b="1"/>
              <a:t>void change(int a)</a:t>
            </a:r>
          </a:p>
          <a:p>
            <a:pPr marL="0" indent="0">
              <a:buFontTx/>
              <a:buNone/>
            </a:pPr>
            <a:r>
              <a:rPr lang="en-US" altLang="en-US" sz="2300" b="1"/>
              <a:t>{</a:t>
            </a:r>
          </a:p>
          <a:p>
            <a:pPr marL="400050" lvl="1" indent="0">
              <a:buFontTx/>
              <a:buNone/>
            </a:pPr>
            <a:r>
              <a:rPr lang="en-US" altLang="en-US" sz="2300" b="1"/>
              <a:t>a = 10;</a:t>
            </a:r>
          </a:p>
          <a:p>
            <a:pPr marL="400050" lvl="1" indent="0">
              <a:buFontTx/>
              <a:buNone/>
            </a:pPr>
            <a:r>
              <a:rPr lang="en-US" altLang="en-US" sz="2300" b="1"/>
              <a:t>cout &lt;&lt; a &lt;&lt; endl;</a:t>
            </a:r>
          </a:p>
          <a:p>
            <a:pPr marL="0" indent="0">
              <a:buFontTx/>
              <a:buNone/>
            </a:pPr>
            <a:r>
              <a:rPr lang="en-US" altLang="en-US" sz="2300" b="1"/>
              <a:t>}</a:t>
            </a:r>
          </a:p>
          <a:p>
            <a:pPr marL="0" indent="0">
              <a:buFontTx/>
              <a:buNone/>
            </a:pPr>
            <a:endParaRPr lang="en-US" altLang="en-US" sz="2300" b="1"/>
          </a:p>
          <a:p>
            <a:pPr marL="0" indent="0">
              <a:buFontTx/>
              <a:buNone/>
            </a:pPr>
            <a:r>
              <a:rPr lang="en-US" altLang="en-US" sz="2300" b="1"/>
              <a:t>int main()</a:t>
            </a:r>
          </a:p>
          <a:p>
            <a:pPr marL="0" indent="0">
              <a:buFontTx/>
              <a:buNone/>
            </a:pPr>
            <a:r>
              <a:rPr lang="en-US" altLang="en-US" sz="2300" b="1"/>
              <a:t>{</a:t>
            </a:r>
          </a:p>
          <a:p>
            <a:pPr marL="400050" lvl="1" indent="0">
              <a:buFontTx/>
              <a:buNone/>
            </a:pPr>
            <a:r>
              <a:rPr lang="en-US" altLang="en-US" sz="2300" b="1"/>
              <a:t>int a = 5;</a:t>
            </a:r>
          </a:p>
          <a:p>
            <a:pPr marL="400050" lvl="1" indent="0">
              <a:buFontTx/>
              <a:buNone/>
            </a:pPr>
            <a:r>
              <a:rPr lang="en-US" altLang="en-US" sz="2300" b="1"/>
              <a:t>change(a);</a:t>
            </a:r>
          </a:p>
          <a:p>
            <a:pPr marL="400050" lvl="1" indent="0">
              <a:buFontTx/>
              <a:buNone/>
            </a:pPr>
            <a:r>
              <a:rPr lang="en-US" altLang="en-US" sz="2300" b="1"/>
              <a:t>cout &lt;&lt; a &lt;&lt; endl;</a:t>
            </a:r>
          </a:p>
          <a:p>
            <a:pPr marL="400050" lvl="1" indent="0">
              <a:buFontTx/>
              <a:buNone/>
            </a:pPr>
            <a:r>
              <a:rPr lang="en-US" altLang="en-US" sz="2300" b="1"/>
              <a:t>return 0;</a:t>
            </a:r>
          </a:p>
          <a:p>
            <a:pPr marL="0" indent="0">
              <a:buFontTx/>
              <a:buNone/>
            </a:pPr>
            <a:r>
              <a:rPr lang="en-US" altLang="en-US" sz="2300" b="1"/>
              <a:t>}</a:t>
            </a:r>
            <a:endParaRPr lang="en-US" altLang="en-US" sz="2300" b="1" u="sng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CA16D0E7-D8D8-4F25-B7E2-C6FAA3F347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6.7</a:t>
            </a:r>
          </a:p>
        </p:txBody>
      </p:sp>
      <p:sp>
        <p:nvSpPr>
          <p:cNvPr id="44035" name="Subtitle 2">
            <a:extLst>
              <a:ext uri="{FF2B5EF4-FFF2-40B4-BE49-F238E27FC236}">
                <a16:creationId xmlns:a16="http://schemas.microsoft.com/office/drawing/2014/main" id="{7CA0A9D1-0BD3-45C4-A61E-B5A7A3299FC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8DF84D3-9F7C-4685-A587-A59F63528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7E23290-CF8D-4ACF-8B09-6146326A6A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Used to end execution of a function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 be placed anywhere in a function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Statements that follow 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 will not be executed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>
            <a:extLst>
              <a:ext uri="{FF2B5EF4-FFF2-40B4-BE49-F238E27FC236}">
                <a16:creationId xmlns:a16="http://schemas.microsoft.com/office/drawing/2014/main" id="{8CBD404A-C52E-44E0-A863-5F1945DC3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676400"/>
            <a:ext cx="7239000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 Box 3">
            <a:extLst>
              <a:ext uri="{FF2B5EF4-FFF2-40B4-BE49-F238E27FC236}">
                <a16:creationId xmlns:a16="http://schemas.microsoft.com/office/drawing/2014/main" id="{C2339C40-3B66-48F3-AE4C-442F5C0EE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019800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47108" name="Title 1">
            <a:extLst>
              <a:ext uri="{FF2B5EF4-FFF2-40B4-BE49-F238E27FC236}">
                <a16:creationId xmlns:a16="http://schemas.microsoft.com/office/drawing/2014/main" id="{7930D84F-E3D2-4A98-8E48-E804978C9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Performing Division in Program 6-11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>
            <a:extLst>
              <a:ext uri="{FF2B5EF4-FFF2-40B4-BE49-F238E27FC236}">
                <a16:creationId xmlns:a16="http://schemas.microsoft.com/office/drawing/2014/main" id="{82CD25CD-B112-4F81-BE53-C6D41ABA4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828800"/>
            <a:ext cx="6629400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itle 1">
            <a:extLst>
              <a:ext uri="{FF2B5EF4-FFF2-40B4-BE49-F238E27FC236}">
                <a16:creationId xmlns:a16="http://schemas.microsoft.com/office/drawing/2014/main" id="{F2CCDA59-201C-46AB-B92A-2F2CD5D53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Performing Division in Program 6-11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54FD5E40-51F0-4F29-826D-2BD3867123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6.8</a:t>
            </a:r>
          </a:p>
        </p:txBody>
      </p:sp>
      <p:sp>
        <p:nvSpPr>
          <p:cNvPr id="49155" name="Subtitle 2">
            <a:extLst>
              <a:ext uri="{FF2B5EF4-FFF2-40B4-BE49-F238E27FC236}">
                <a16:creationId xmlns:a16="http://schemas.microsoft.com/office/drawing/2014/main" id="{8F130A63-3370-40E3-9642-C477DE3CDA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58EAD99-2B79-44DB-BA7E-6499CC8C5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13565F2-DA9A-4F81-94E8-C05B2F4C28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08163"/>
            <a:ext cx="7845425" cy="3879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function can return a value back to the statement that called the function.</a:t>
            </a:r>
          </a:p>
          <a:p>
            <a:pPr>
              <a:lnSpc>
                <a:spcPct val="90000"/>
              </a:lnSpc>
            </a:pPr>
            <a:r>
              <a:rPr lang="en-US" altLang="en-US"/>
              <a:t>You've already seen the </a:t>
            </a:r>
            <a:r>
              <a:rPr lang="en-US" altLang="en-US">
                <a:latin typeface="Courier New" panose="02070309020205020404" pitchFamily="49" charset="0"/>
              </a:rPr>
              <a:t>pow</a:t>
            </a:r>
            <a:r>
              <a:rPr lang="en-US" altLang="en-US"/>
              <a:t> function, which returns a value:</a:t>
            </a:r>
            <a:br>
              <a:rPr lang="en-US" altLang="en-US"/>
            </a:b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double x;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x = pow(2.0, 3.0);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2DAC5F1-33B8-4D6D-B6BE-3E5ED794E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9AFEACC-702A-45C2-8401-8A45C1936E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08163"/>
            <a:ext cx="7845425" cy="38798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In a value-returning function, the </a:t>
            </a:r>
            <a:r>
              <a:rPr lang="en-US" altLang="en-US" sz="2800" dirty="0">
                <a:latin typeface="Courier New" pitchFamily="-16" charset="0"/>
              </a:rPr>
              <a:t>return</a:t>
            </a:r>
            <a:r>
              <a:rPr lang="en-US" altLang="en-US" sz="2800" dirty="0"/>
              <a:t> statement can be used to return a value from function to the point of call. Example:</a:t>
            </a:r>
            <a:br>
              <a:rPr lang="en-US" altLang="en-US" sz="2800" dirty="0"/>
            </a:br>
            <a:br>
              <a:rPr lang="en-US" altLang="en-US" sz="2800" dirty="0"/>
            </a:br>
            <a:endParaRPr lang="en-US" altLang="en-US" sz="2800" dirty="0"/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 err="1">
                <a:latin typeface="Courier New" pitchFamily="-16" charset="0"/>
              </a:rPr>
              <a:t>int</a:t>
            </a:r>
            <a:r>
              <a:rPr lang="en-US" altLang="en-US" sz="2800" dirty="0">
                <a:latin typeface="Courier New" pitchFamily="-16" charset="0"/>
              </a:rPr>
              <a:t> sum(</a:t>
            </a:r>
            <a:r>
              <a:rPr lang="en-US" altLang="en-US" sz="2800" dirty="0" err="1">
                <a:latin typeface="Courier New" pitchFamily="-16" charset="0"/>
              </a:rPr>
              <a:t>int</a:t>
            </a:r>
            <a:r>
              <a:rPr lang="en-US" altLang="en-US" sz="2800" dirty="0">
                <a:latin typeface="Courier New" pitchFamily="-16" charset="0"/>
              </a:rPr>
              <a:t> num1, </a:t>
            </a:r>
            <a:r>
              <a:rPr lang="en-US" altLang="en-US" sz="2800" dirty="0" err="1">
                <a:latin typeface="Courier New" pitchFamily="-16" charset="0"/>
              </a:rPr>
              <a:t>int</a:t>
            </a:r>
            <a:r>
              <a:rPr lang="en-US" altLang="en-US" sz="2800" dirty="0">
                <a:latin typeface="Courier New" pitchFamily="-16" charset="0"/>
              </a:rPr>
              <a:t> num2)</a:t>
            </a:r>
            <a:br>
              <a:rPr lang="en-US" altLang="en-US" sz="2800" dirty="0">
                <a:latin typeface="Courier New" pitchFamily="-16" charset="0"/>
              </a:rPr>
            </a:br>
            <a:r>
              <a:rPr lang="en-US" altLang="en-US" sz="2800" dirty="0">
                <a:latin typeface="Courier New" pitchFamily="-16" charset="0"/>
              </a:rPr>
              <a:t>{</a:t>
            </a:r>
            <a:br>
              <a:rPr lang="en-US" altLang="en-US" sz="2800" dirty="0">
                <a:latin typeface="Courier New" pitchFamily="-16" charset="0"/>
              </a:rPr>
            </a:br>
            <a:r>
              <a:rPr lang="en-US" altLang="en-US" sz="2800" dirty="0">
                <a:latin typeface="Courier New" pitchFamily="-16" charset="0"/>
              </a:rPr>
              <a:t>  double result;</a:t>
            </a:r>
            <a:br>
              <a:rPr lang="en-US" altLang="en-US" sz="2800" dirty="0">
                <a:latin typeface="Courier New" pitchFamily="-16" charset="0"/>
              </a:rPr>
            </a:br>
            <a:r>
              <a:rPr lang="en-US" altLang="en-US" sz="2800" dirty="0">
                <a:latin typeface="Courier New" pitchFamily="-16" charset="0"/>
              </a:rPr>
              <a:t>  result = num1 + num2;</a:t>
            </a:r>
            <a:br>
              <a:rPr lang="en-US" altLang="en-US" sz="2800" dirty="0">
                <a:latin typeface="Courier New" pitchFamily="-16" charset="0"/>
              </a:rPr>
            </a:br>
            <a:r>
              <a:rPr lang="en-US" altLang="en-US" sz="2800" dirty="0">
                <a:latin typeface="Courier New" pitchFamily="-16" charset="0"/>
              </a:rPr>
              <a:t>  return result;</a:t>
            </a:r>
            <a:br>
              <a:rPr lang="en-US" altLang="en-US" sz="2800" dirty="0">
                <a:latin typeface="Courier New" pitchFamily="-16" charset="0"/>
              </a:rPr>
            </a:br>
            <a:r>
              <a:rPr lang="en-US" altLang="en-US" sz="2800" dirty="0">
                <a:latin typeface="Courier New" pitchFamily="-16" charset="0"/>
              </a:rPr>
              <a:t>}</a:t>
            </a:r>
          </a:p>
          <a:p>
            <a:pPr>
              <a:lnSpc>
                <a:spcPct val="90000"/>
              </a:lnSpc>
              <a:buFont typeface="Times" pitchFamily="18" charset="0"/>
              <a:buNone/>
              <a:defRPr/>
            </a:pPr>
            <a:endParaRPr lang="en-US" altLang="en-US" sz="2800" dirty="0"/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40B5565F-B71F-47A5-BD48-046ADDC5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19450"/>
            <a:ext cx="1576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Return Type</a:t>
            </a:r>
          </a:p>
        </p:txBody>
      </p:sp>
      <p:sp>
        <p:nvSpPr>
          <p:cNvPr id="52229" name="Line 5">
            <a:extLst>
              <a:ext uri="{FF2B5EF4-FFF2-40B4-BE49-F238E27FC236}">
                <a16:creationId xmlns:a16="http://schemas.microsoft.com/office/drawing/2014/main" id="{5508B6EE-9741-4870-8866-C58034DE1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619500"/>
            <a:ext cx="0" cy="3429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17C4B939-C20C-4256-BE3C-999AD5B0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6076950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Value Being Returned</a:t>
            </a:r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D11266B6-7067-411E-B760-E157FB2BBB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9288" y="5715000"/>
            <a:ext cx="0" cy="3429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>
            <a:extLst>
              <a:ext uri="{FF2B5EF4-FFF2-40B4-BE49-F238E27FC236}">
                <a16:creationId xmlns:a16="http://schemas.microsoft.com/office/drawing/2014/main" id="{CD379D98-A924-4FC9-AE77-10A7B10B2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65263"/>
            <a:ext cx="57150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Text Box 3">
            <a:extLst>
              <a:ext uri="{FF2B5EF4-FFF2-40B4-BE49-F238E27FC236}">
                <a16:creationId xmlns:a16="http://schemas.microsoft.com/office/drawing/2014/main" id="{8D177BFD-CC6D-410B-A58B-B942AEB65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0960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54276" name="Title 1">
            <a:extLst>
              <a:ext uri="{FF2B5EF4-FFF2-40B4-BE49-F238E27FC236}">
                <a16:creationId xmlns:a16="http://schemas.microsoft.com/office/drawing/2014/main" id="{1D2837FE-5097-4BD2-BA85-184A1C0FE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Function Returning a Value in Program 6-12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0601sowc copy">
            <a:extLst>
              <a:ext uri="{FF2B5EF4-FFF2-40B4-BE49-F238E27FC236}">
                <a16:creationId xmlns:a16="http://schemas.microsoft.com/office/drawing/2014/main" id="{98FF451D-B8FB-4E22-BE4A-F75D75F93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00088"/>
            <a:ext cx="65532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>
            <a:extLst>
              <a:ext uri="{FF2B5EF4-FFF2-40B4-BE49-F238E27FC236}">
                <a16:creationId xmlns:a16="http://schemas.microsoft.com/office/drawing/2014/main" id="{E275150B-73A5-476B-9CF4-9AA1061A8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772400" cy="32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itle 1">
            <a:extLst>
              <a:ext uri="{FF2B5EF4-FFF2-40B4-BE49-F238E27FC236}">
                <a16:creationId xmlns:a16="http://schemas.microsoft.com/office/drawing/2014/main" id="{0C575B9F-6BC4-4B2D-A0C8-5A390E0DE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Function Returning a Value in Program 6-12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0611sowc copy">
            <a:extLst>
              <a:ext uri="{FF2B5EF4-FFF2-40B4-BE49-F238E27FC236}">
                <a16:creationId xmlns:a16="http://schemas.microsoft.com/office/drawing/2014/main" id="{9362A6E7-E945-4B76-8B3C-51E124EDB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30400"/>
            <a:ext cx="73152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Text Box 3">
            <a:extLst>
              <a:ext uri="{FF2B5EF4-FFF2-40B4-BE49-F238E27FC236}">
                <a16:creationId xmlns:a16="http://schemas.microsoft.com/office/drawing/2014/main" id="{DA27D8D3-D879-4CC5-94F2-88B94D46A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46613"/>
            <a:ext cx="8534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The statement in line 17 calls the sum function, passing </a:t>
            </a:r>
            <a:r>
              <a:rPr lang="en-US" altLang="en-US" sz="2800">
                <a:latin typeface="Courier New" panose="02070309020205020404" pitchFamily="49" charset="0"/>
              </a:rPr>
              <a:t>value1</a:t>
            </a:r>
            <a:r>
              <a:rPr lang="en-US" altLang="en-US" sz="2800"/>
              <a:t> and </a:t>
            </a:r>
            <a:r>
              <a:rPr lang="en-US" altLang="en-US" sz="2800">
                <a:latin typeface="Courier New" panose="02070309020205020404" pitchFamily="49" charset="0"/>
              </a:rPr>
              <a:t>value2</a:t>
            </a:r>
            <a:r>
              <a:rPr lang="en-US" altLang="en-US" sz="2800"/>
              <a:t> as arguments.        The return value is assigned to the </a:t>
            </a:r>
            <a:r>
              <a:rPr lang="en-US" altLang="en-US" sz="2800">
                <a:latin typeface="Courier New" panose="02070309020205020404" pitchFamily="49" charset="0"/>
              </a:rPr>
              <a:t>total</a:t>
            </a:r>
            <a:r>
              <a:rPr lang="en-US" altLang="en-US" sz="2800"/>
              <a:t> variable.</a:t>
            </a:r>
          </a:p>
        </p:txBody>
      </p:sp>
      <p:sp>
        <p:nvSpPr>
          <p:cNvPr id="56324" name="Title 1">
            <a:extLst>
              <a:ext uri="{FF2B5EF4-FFF2-40B4-BE49-F238E27FC236}">
                <a16:creationId xmlns:a16="http://schemas.microsoft.com/office/drawing/2014/main" id="{61D813BA-E521-4298-8786-272F1A593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Function Returning a Value in Program 6-12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FCE7FFFA-6FCA-48F2-9658-914AD81794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6.9</a:t>
            </a:r>
          </a:p>
        </p:txBody>
      </p:sp>
      <p:sp>
        <p:nvSpPr>
          <p:cNvPr id="57347" name="Subtitle 2">
            <a:extLst>
              <a:ext uri="{FF2B5EF4-FFF2-40B4-BE49-F238E27FC236}">
                <a16:creationId xmlns:a16="http://schemas.microsoft.com/office/drawing/2014/main" id="{45F609CA-2028-4804-86FB-591FF6BB0F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Returning a Boolean Value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E812F8F-0B8F-4A1E-9B4D-5FA9D61DD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924800" cy="1143000"/>
          </a:xfrm>
        </p:spPr>
        <p:txBody>
          <a:bodyPr/>
          <a:lstStyle/>
          <a:p>
            <a:r>
              <a:rPr lang="en-US" altLang="en-US"/>
              <a:t>Returning a Boolean Value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520DA40-EE10-4587-8695-7C973D07ED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Function can return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endParaRPr lang="en-US" altLang="en-US"/>
          </a:p>
          <a:p>
            <a:r>
              <a:rPr lang="en-US" altLang="en-US"/>
              <a:t>Declare return type in function prototype and heading as </a:t>
            </a:r>
            <a:r>
              <a:rPr lang="en-US" altLang="en-US">
                <a:latin typeface="Courier New" panose="02070309020205020404" pitchFamily="49" charset="0"/>
              </a:rPr>
              <a:t>bool</a:t>
            </a:r>
            <a:r>
              <a:rPr lang="en-US" altLang="en-US"/>
              <a:t> </a:t>
            </a:r>
          </a:p>
          <a:p>
            <a:r>
              <a:rPr lang="en-US" altLang="en-US"/>
              <a:t>Calling function can use return value in a relational expression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4" descr="Pink tissue paper">
            <a:extLst>
              <a:ext uri="{FF2B5EF4-FFF2-40B4-BE49-F238E27FC236}">
                <a16:creationId xmlns:a16="http://schemas.microsoft.com/office/drawing/2014/main" id="{24144233-3BA6-463C-93D5-F2608201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447800"/>
            <a:ext cx="6172200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Text Box 3">
            <a:extLst>
              <a:ext uri="{FF2B5EF4-FFF2-40B4-BE49-F238E27FC236}">
                <a16:creationId xmlns:a16="http://schemas.microsoft.com/office/drawing/2014/main" id="{067F0DF2-8935-48D5-AAAE-72DECF16C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9436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60420" name="Title 1">
            <a:extLst>
              <a:ext uri="{FF2B5EF4-FFF2-40B4-BE49-F238E27FC236}">
                <a16:creationId xmlns:a16="http://schemas.microsoft.com/office/drawing/2014/main" id="{E47883D0-0258-469E-9474-696B888A9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Returning a Boolean Value in Program 6-15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5">
            <a:extLst>
              <a:ext uri="{FF2B5EF4-FFF2-40B4-BE49-F238E27FC236}">
                <a16:creationId xmlns:a16="http://schemas.microsoft.com/office/drawing/2014/main" id="{34FAC5B0-83BD-4F31-AE9C-2A0ADC61F26E}"/>
              </a:ext>
            </a:extLst>
          </p:cNvPr>
          <p:cNvGrpSpPr>
            <a:grpSpLocks/>
          </p:cNvGrpSpPr>
          <p:nvPr/>
        </p:nvGrpSpPr>
        <p:grpSpPr bwMode="auto">
          <a:xfrm>
            <a:off x="1076325" y="1600200"/>
            <a:ext cx="6991350" cy="3870325"/>
            <a:chOff x="252" y="912"/>
            <a:chExt cx="5256" cy="2910"/>
          </a:xfrm>
        </p:grpSpPr>
        <p:pic>
          <p:nvPicPr>
            <p:cNvPr id="61444" name="Picture 3" descr="Pink tissue paper">
              <a:extLst>
                <a:ext uri="{FF2B5EF4-FFF2-40B4-BE49-F238E27FC236}">
                  <a16:creationId xmlns:a16="http://schemas.microsoft.com/office/drawing/2014/main" id="{C44A6351-D17F-4EEC-A51F-4F56C7995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" y="912"/>
              <a:ext cx="5256" cy="2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45" name="Picture 4" descr="Pink tissue paper">
              <a:extLst>
                <a:ext uri="{FF2B5EF4-FFF2-40B4-BE49-F238E27FC236}">
                  <a16:creationId xmlns:a16="http://schemas.microsoft.com/office/drawing/2014/main" id="{64EA430A-DE64-4DB9-94DC-5D377E058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" y="3288"/>
              <a:ext cx="4770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43" name="Title 1">
            <a:extLst>
              <a:ext uri="{FF2B5EF4-FFF2-40B4-BE49-F238E27FC236}">
                <a16:creationId xmlns:a16="http://schemas.microsoft.com/office/drawing/2014/main" id="{55CAB1C7-0547-4758-80E5-E50104E55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Returning a Boolean Value in Program 6-15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A1B4EF9A-3B4C-4860-95C1-911DC4B2DBB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6.10</a:t>
            </a:r>
          </a:p>
        </p:txBody>
      </p:sp>
      <p:sp>
        <p:nvSpPr>
          <p:cNvPr id="62467" name="Subtitle 2">
            <a:extLst>
              <a:ext uri="{FF2B5EF4-FFF2-40B4-BE49-F238E27FC236}">
                <a16:creationId xmlns:a16="http://schemas.microsoft.com/office/drawing/2014/main" id="{130627AF-2AD4-4113-BDB8-21FD08A959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Local and Global Variables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997D5C8-8506-477F-810D-C3EABFCF5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altLang="en-US"/>
              <a:t>Local Variables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14F8286-4E53-4B48-A7DE-0AE56BC3CF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7999413" cy="4468813"/>
          </a:xfrm>
        </p:spPr>
        <p:txBody>
          <a:bodyPr/>
          <a:lstStyle/>
          <a:p>
            <a:r>
              <a:rPr lang="en-US" altLang="en-US" sz="2800"/>
              <a:t>Variables defined inside a function are </a:t>
            </a:r>
            <a:r>
              <a:rPr lang="en-US" altLang="en-US" sz="2800" i="1"/>
              <a:t>local </a:t>
            </a:r>
            <a:r>
              <a:rPr lang="en-US" altLang="en-US" sz="2800"/>
              <a:t>to that function. They are hidden from the statements in other functions, which normally cannot access them.</a:t>
            </a:r>
          </a:p>
          <a:p>
            <a:r>
              <a:rPr lang="en-US" altLang="en-US" sz="2800"/>
              <a:t>Because the variables defined in a function are hidden, other functions may have separate, distinct variables with the same name.</a:t>
            </a:r>
          </a:p>
          <a:p>
            <a:endParaRPr lang="en-US" altLang="en-US" sz="2800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9">
            <a:extLst>
              <a:ext uri="{FF2B5EF4-FFF2-40B4-BE49-F238E27FC236}">
                <a16:creationId xmlns:a16="http://schemas.microsoft.com/office/drawing/2014/main" id="{EDA73681-4DB1-4805-B770-46327B5EB4D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066800"/>
            <a:ext cx="5791200" cy="5418138"/>
            <a:chOff x="192" y="192"/>
            <a:chExt cx="3984" cy="3892"/>
          </a:xfrm>
        </p:grpSpPr>
        <p:pic>
          <p:nvPicPr>
            <p:cNvPr id="65542" name="Picture 7" descr="Pink tissue paper">
              <a:extLst>
                <a:ext uri="{FF2B5EF4-FFF2-40B4-BE49-F238E27FC236}">
                  <a16:creationId xmlns:a16="http://schemas.microsoft.com/office/drawing/2014/main" id="{B1223669-563D-4D77-946A-C6D1E62515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92"/>
              <a:ext cx="3984" cy="3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43" name="Picture 8" descr="Pink tissue paper">
              <a:extLst>
                <a:ext uri="{FF2B5EF4-FFF2-40B4-BE49-F238E27FC236}">
                  <a16:creationId xmlns:a16="http://schemas.microsoft.com/office/drawing/2014/main" id="{07E362A4-1C3F-43E5-9BDB-68F30E8BC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92"/>
              <a:ext cx="12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5539" name="Title 1">
            <a:extLst>
              <a:ext uri="{FF2B5EF4-FFF2-40B4-BE49-F238E27FC236}">
                <a16:creationId xmlns:a16="http://schemas.microsoft.com/office/drawing/2014/main" id="{280A5BDF-FA17-4401-B739-61231EF44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altLang="en-US"/>
              <a:t>Local Variables in Program 6-16</a:t>
            </a:r>
          </a:p>
        </p:txBody>
      </p:sp>
      <p:pic>
        <p:nvPicPr>
          <p:cNvPr id="65540" name="Picture 4" descr="0613sowc copy">
            <a:extLst>
              <a:ext uri="{FF2B5EF4-FFF2-40B4-BE49-F238E27FC236}">
                <a16:creationId xmlns:a16="http://schemas.microsoft.com/office/drawing/2014/main" id="{49C1171D-F9FD-4DE1-A6CE-E1AA39F44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43200"/>
            <a:ext cx="33782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3">
            <a:extLst>
              <a:ext uri="{FF2B5EF4-FFF2-40B4-BE49-F238E27FC236}">
                <a16:creationId xmlns:a16="http://schemas.microsoft.com/office/drawing/2014/main" id="{76331621-992E-40EE-8283-2872E5B1A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5867400" y="4800600"/>
            <a:ext cx="3111500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EA523302-1F23-4333-B681-A29C3674A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 Lifetime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B7D18C4-1BEC-40EE-9B85-26758B409C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700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 function’s local variables exist only while the function is executing. This is known as the </a:t>
            </a:r>
            <a:r>
              <a:rPr lang="en-US" altLang="en-US" sz="2800" i="1"/>
              <a:t>lifetime </a:t>
            </a:r>
            <a:r>
              <a:rPr lang="en-US" altLang="en-US" sz="2800"/>
              <a:t>of a local variable.</a:t>
            </a:r>
            <a:br>
              <a:rPr lang="en-US" altLang="en-US" sz="2800"/>
            </a:b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 sz="2800"/>
              <a:t>When the function begins, its local variables and its parameter variables are created in memory, and when the function ends, the local variables and parameter variables are destroyed.</a:t>
            </a:r>
            <a:br>
              <a:rPr lang="en-US" altLang="en-US" sz="2800"/>
            </a:b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 sz="2800"/>
              <a:t>This means that any value stored in a local variable is lost between calls to the function in which the variable is declared.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BEB9B2B-AA2C-4935-AA17-4637A05FB0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6.2</a:t>
            </a:r>
          </a:p>
        </p:txBody>
      </p:sp>
      <p:sp>
        <p:nvSpPr>
          <p:cNvPr id="9219" name="Subtitle 2">
            <a:extLst>
              <a:ext uri="{FF2B5EF4-FFF2-40B4-BE49-F238E27FC236}">
                <a16:creationId xmlns:a16="http://schemas.microsoft.com/office/drawing/2014/main" id="{E6D530A5-3DEB-475D-99B4-A56C5B60EF9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Defining and Calling Functions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2FD7D77C-3895-4347-B918-DDEFB4D44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792162"/>
          </a:xfrm>
        </p:spPr>
        <p:txBody>
          <a:bodyPr/>
          <a:lstStyle/>
          <a:p>
            <a:r>
              <a:rPr lang="en-US" altLang="en-US" sz="3600"/>
              <a:t>Global Variables and Global Constants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40E1202-836C-4C6C-B5C3-7ED4554CCD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 global variable is any variable defined outside all the functions in a program.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scope of a global variable is the portion of the program from the variable definition to the end.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This means that a global variable can be accessed by </a:t>
            </a:r>
            <a:r>
              <a:rPr lang="en-US" altLang="en-US" sz="2800" i="1"/>
              <a:t>all</a:t>
            </a:r>
            <a:r>
              <a:rPr lang="en-US" altLang="en-US" sz="2800"/>
              <a:t> functions that are defined after the global variable is defined.</a:t>
            </a:r>
          </a:p>
          <a:p>
            <a:r>
              <a:rPr lang="en-US" altLang="en-US" sz="2800"/>
              <a:t>You should avoid using global variables because they make programs difficult to debug.</a:t>
            </a:r>
          </a:p>
          <a:p>
            <a:r>
              <a:rPr lang="en-US" altLang="en-US" sz="2800"/>
              <a:t>Any global that you create should be </a:t>
            </a:r>
            <a:r>
              <a:rPr lang="en-US" altLang="en-US" sz="2800" i="1"/>
              <a:t>global constants</a:t>
            </a:r>
            <a:r>
              <a:rPr lang="en-US" altLang="en-US" sz="2800"/>
              <a:t>.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105BAF85-D616-4AC5-B933-B39BEC979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Global Constant Example</a:t>
            </a:r>
          </a:p>
        </p:txBody>
      </p:sp>
      <p:sp>
        <p:nvSpPr>
          <p:cNvPr id="69635" name="Rectangle 1">
            <a:extLst>
              <a:ext uri="{FF2B5EF4-FFF2-40B4-BE49-F238E27FC236}">
                <a16:creationId xmlns:a16="http://schemas.microsoft.com/office/drawing/2014/main" id="{1A2F725E-0F99-4671-86D0-B5FFB5095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295400"/>
            <a:ext cx="59436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alt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alt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PI = 3.14159;</a:t>
            </a:r>
          </a:p>
          <a:p>
            <a:endParaRPr lang="en-US" alt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radius = 5;</a:t>
            </a:r>
          </a:p>
          <a:p>
            <a:pPr lvl="1"/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area = PI * radius * radius;</a:t>
            </a:r>
          </a:p>
          <a:p>
            <a:pPr lvl="1"/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altLang="en-US" sz="2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area </a:t>
            </a:r>
            <a:r>
              <a:rPr lang="en-US" altLang="en-US" sz="240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endl;</a:t>
            </a:r>
          </a:p>
          <a:p>
            <a:pPr lvl="1"/>
            <a:endParaRPr lang="en-US" alt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en-US" sz="24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altLang="en-US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1EE3548-C780-48BB-A2A5-903970831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altLang="en-US"/>
              <a:t>Initializing Local and Global Variables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22EAA29-4970-4261-BE7E-6CAA3C7E0A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229600" cy="4525963"/>
          </a:xfrm>
        </p:spPr>
        <p:txBody>
          <a:bodyPr/>
          <a:lstStyle/>
          <a:p>
            <a:r>
              <a:rPr lang="en-US" altLang="en-US"/>
              <a:t>Local variables are not automatically initialized. They must be initialized by programmer.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Global variables (not constants) are automatically initialized to </a:t>
            </a:r>
            <a:r>
              <a:rPr lang="en-US" altLang="en-US">
                <a:latin typeface="Courier New" panose="02070309020205020404" pitchFamily="49" charset="0"/>
              </a:rPr>
              <a:t>0</a:t>
            </a:r>
            <a:r>
              <a:rPr lang="en-US" altLang="en-US"/>
              <a:t> (numeric) or </a:t>
            </a:r>
            <a:r>
              <a:rPr lang="en-US" altLang="en-US">
                <a:latin typeface="Courier New" panose="02070309020205020404" pitchFamily="49" charset="0"/>
              </a:rPr>
              <a:t>NULL</a:t>
            </a:r>
            <a:r>
              <a:rPr lang="en-US" altLang="en-US"/>
              <a:t> (character) when the variable is defined.</a:t>
            </a:r>
            <a:endParaRPr lang="en-US" altLang="en-US" u="sng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E807C994-BC09-4489-A1E6-69A044EE36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6.11</a:t>
            </a:r>
          </a:p>
        </p:txBody>
      </p:sp>
      <p:sp>
        <p:nvSpPr>
          <p:cNvPr id="72707" name="Subtitle 2">
            <a:extLst>
              <a:ext uri="{FF2B5EF4-FFF2-40B4-BE49-F238E27FC236}">
                <a16:creationId xmlns:a16="http://schemas.microsoft.com/office/drawing/2014/main" id="{22DA6E13-A814-4AEC-A3F9-542DD33BF4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Static Local Variables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44DF8799-B884-4589-9F16-CDA6B4B63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Local Variables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E352B57-1BF9-44A8-96C2-E1A6F866AC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Local variables only exist while the function is executing.  When the function terminates, the contents of local variables are lost.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static</a:t>
            </a:r>
            <a:r>
              <a:rPr lang="en-US" altLang="en-US" sz="2800"/>
              <a:t> local variables retain their contents between function calls.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>
                <a:latin typeface="Courier New" panose="02070309020205020404" pitchFamily="49" charset="0"/>
              </a:rPr>
              <a:t>static</a:t>
            </a:r>
            <a:r>
              <a:rPr lang="en-US" altLang="en-US" sz="2800"/>
              <a:t> local variables are defined and initialized only the first time the function is executed.  </a:t>
            </a:r>
            <a:r>
              <a:rPr lang="en-US" altLang="en-US" sz="2800">
                <a:latin typeface="Courier New" panose="02070309020205020404" pitchFamily="49" charset="0"/>
              </a:rPr>
              <a:t>0</a:t>
            </a:r>
            <a:r>
              <a:rPr lang="en-US" altLang="en-US" sz="2800"/>
              <a:t> is the default initialization value.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5245E83-9325-4276-A199-9D6067051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r>
              <a:rPr lang="en-US" altLang="en-US"/>
              <a:t>Static Local Variables Example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9A86C07-151A-4630-9E4F-7A096E45C3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3886200" cy="3810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</a:rPr>
              <a:t>void </a:t>
            </a:r>
            <a:r>
              <a:rPr lang="en-US" altLang="en-US" sz="2200" b="1" dirty="0" err="1">
                <a:solidFill>
                  <a:srgbClr val="FF0000"/>
                </a:solidFill>
              </a:rPr>
              <a:t>showLocal</a:t>
            </a:r>
            <a:r>
              <a:rPr lang="en-US" altLang="en-US" sz="2200" b="1" dirty="0">
                <a:solidFill>
                  <a:srgbClr val="FF0000"/>
                </a:solidFill>
              </a:rPr>
              <a:t>()</a:t>
            </a:r>
          </a:p>
          <a:p>
            <a:pPr marL="0" indent="0"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</a:rPr>
              <a:t>{</a:t>
            </a:r>
          </a:p>
          <a:p>
            <a:pPr marL="400050" lvl="1" indent="0"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</a:rPr>
              <a:t>int a = 0;</a:t>
            </a:r>
          </a:p>
          <a:p>
            <a:pPr marL="400050" lvl="1" indent="0">
              <a:buFontTx/>
              <a:buNone/>
            </a:pPr>
            <a:r>
              <a:rPr lang="en-US" altLang="en-US" sz="2200" b="1" dirty="0" err="1">
                <a:solidFill>
                  <a:srgbClr val="FF0000"/>
                </a:solidFill>
              </a:rPr>
              <a:t>cout</a:t>
            </a:r>
            <a:r>
              <a:rPr lang="en-US" altLang="en-US" sz="2200" b="1" dirty="0">
                <a:solidFill>
                  <a:srgbClr val="FF0000"/>
                </a:solidFill>
              </a:rPr>
              <a:t> &lt;&lt; a &lt;&lt; </a:t>
            </a:r>
            <a:r>
              <a:rPr lang="en-US" altLang="en-US" sz="2200" b="1" dirty="0" err="1">
                <a:solidFill>
                  <a:srgbClr val="FF0000"/>
                </a:solidFill>
              </a:rPr>
              <a:t>endl</a:t>
            </a:r>
            <a:r>
              <a:rPr lang="en-US" altLang="en-US" sz="2200" b="1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</a:rPr>
              <a:t>a++;</a:t>
            </a:r>
          </a:p>
          <a:p>
            <a:pPr marL="0" indent="0"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FontTx/>
              <a:buNone/>
            </a:pPr>
            <a:endParaRPr lang="en-US" altLang="en-US" sz="2200" b="1" dirty="0"/>
          </a:p>
          <a:p>
            <a:pPr marL="0" indent="0">
              <a:buFontTx/>
              <a:buNone/>
            </a:pPr>
            <a:endParaRPr lang="en-US" altLang="en-US" sz="2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FD866F-16FB-4989-ABDF-9CD3B259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1"/>
            <a:ext cx="3886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200" b="1" kern="0" dirty="0" err="1"/>
              <a:t>int</a:t>
            </a:r>
            <a:r>
              <a:rPr lang="en-US" sz="2200" b="1" kern="0" dirty="0"/>
              <a:t> main()</a:t>
            </a:r>
          </a:p>
          <a:p>
            <a:pPr marL="0" indent="0">
              <a:buFontTx/>
              <a:buNone/>
              <a:defRPr/>
            </a:pPr>
            <a:r>
              <a:rPr lang="en-US" sz="2200" b="1" kern="0" dirty="0"/>
              <a:t>{</a:t>
            </a:r>
          </a:p>
          <a:p>
            <a:pPr marL="400050" lvl="1" indent="0">
              <a:buFontTx/>
              <a:buNone/>
              <a:defRPr/>
            </a:pPr>
            <a:r>
              <a:rPr lang="nn-NO" sz="2200" b="1" kern="0" dirty="0"/>
              <a:t>for (int i = 1; i &lt;= 3; i++)</a:t>
            </a:r>
          </a:p>
          <a:p>
            <a:pPr marL="800100" lvl="2" indent="0">
              <a:buFontTx/>
              <a:buNone/>
              <a:defRPr/>
            </a:pPr>
            <a:r>
              <a:rPr lang="en-US" sz="2200" b="1" kern="0" dirty="0" err="1">
                <a:solidFill>
                  <a:srgbClr val="FF3300"/>
                </a:solidFill>
              </a:rPr>
              <a:t>showLocal</a:t>
            </a:r>
            <a:r>
              <a:rPr lang="en-US" sz="2200" b="1" kern="0" dirty="0">
                <a:solidFill>
                  <a:srgbClr val="FF3300"/>
                </a:solidFill>
              </a:rPr>
              <a:t>();</a:t>
            </a:r>
          </a:p>
          <a:p>
            <a:pPr marL="400050" lvl="1" indent="0">
              <a:buFontTx/>
              <a:buNone/>
              <a:defRPr/>
            </a:pPr>
            <a:endParaRPr lang="en-US" sz="2200" b="1" kern="0" dirty="0"/>
          </a:p>
          <a:p>
            <a:pPr marL="400050" lvl="1" indent="0">
              <a:buFontTx/>
              <a:buNone/>
              <a:defRPr/>
            </a:pPr>
            <a:r>
              <a:rPr lang="en-US" sz="2200" b="1" kern="0" dirty="0"/>
              <a:t>return 0;</a:t>
            </a:r>
          </a:p>
          <a:p>
            <a:pPr marL="0" indent="0">
              <a:buFontTx/>
              <a:buNone/>
              <a:defRPr/>
            </a:pPr>
            <a:r>
              <a:rPr lang="en-US" sz="2200" b="1" kern="0" dirty="0"/>
              <a:t>}</a:t>
            </a:r>
            <a:endParaRPr lang="en-US" altLang="en-US" sz="2200" b="1" kern="0" dirty="0"/>
          </a:p>
        </p:txBody>
      </p:sp>
    </p:spTree>
    <p:extLst>
      <p:ext uri="{BB962C8B-B14F-4D97-AF65-F5344CB8AC3E}">
        <p14:creationId xmlns:p14="http://schemas.microsoft.com/office/powerpoint/2010/main" val="2794884415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5245E83-9325-4276-A199-9D6067051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r>
              <a:rPr lang="en-US" altLang="en-US"/>
              <a:t>Static Local Variables Example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9A86C07-151A-4630-9E4F-7A096E45C3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2999"/>
            <a:ext cx="3886200" cy="2667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200" b="1" dirty="0">
                <a:solidFill>
                  <a:schemeClr val="accent2"/>
                </a:solidFill>
              </a:rPr>
              <a:t>void </a:t>
            </a:r>
            <a:r>
              <a:rPr lang="en-US" altLang="en-US" sz="2200" b="1" dirty="0" err="1">
                <a:solidFill>
                  <a:schemeClr val="accent2"/>
                </a:solidFill>
              </a:rPr>
              <a:t>showStatic</a:t>
            </a:r>
            <a:r>
              <a:rPr lang="en-US" altLang="en-US" sz="2200" b="1" dirty="0">
                <a:solidFill>
                  <a:schemeClr val="accent2"/>
                </a:solidFill>
              </a:rPr>
              <a:t>()</a:t>
            </a:r>
          </a:p>
          <a:p>
            <a:pPr marL="0" indent="0">
              <a:buFontTx/>
              <a:buNone/>
            </a:pPr>
            <a:r>
              <a:rPr lang="en-US" altLang="en-US" sz="2200" b="1" dirty="0">
                <a:solidFill>
                  <a:schemeClr val="accent2"/>
                </a:solidFill>
              </a:rPr>
              <a:t>{</a:t>
            </a:r>
          </a:p>
          <a:p>
            <a:pPr marL="400050" lvl="1" indent="0">
              <a:buFontTx/>
              <a:buNone/>
            </a:pPr>
            <a:r>
              <a:rPr lang="en-US" altLang="en-US" sz="2200" b="1" dirty="0">
                <a:solidFill>
                  <a:schemeClr val="accent2"/>
                </a:solidFill>
              </a:rPr>
              <a:t>static int a;</a:t>
            </a:r>
          </a:p>
          <a:p>
            <a:pPr marL="400050" lvl="1" indent="0">
              <a:buFontTx/>
              <a:buNone/>
            </a:pPr>
            <a:r>
              <a:rPr lang="en-US" altLang="en-US" sz="2200" b="1" dirty="0" err="1">
                <a:solidFill>
                  <a:schemeClr val="accent2"/>
                </a:solidFill>
              </a:rPr>
              <a:t>cout</a:t>
            </a:r>
            <a:r>
              <a:rPr lang="en-US" altLang="en-US" sz="2200" b="1" dirty="0">
                <a:solidFill>
                  <a:schemeClr val="accent2"/>
                </a:solidFill>
              </a:rPr>
              <a:t> &lt;&lt; a &lt;&lt; </a:t>
            </a:r>
            <a:r>
              <a:rPr lang="en-US" altLang="en-US" sz="2200" b="1" dirty="0" err="1">
                <a:solidFill>
                  <a:schemeClr val="accent2"/>
                </a:solidFill>
              </a:rPr>
              <a:t>endl</a:t>
            </a:r>
            <a:r>
              <a:rPr lang="en-US" altLang="en-US" sz="2200" b="1" dirty="0">
                <a:solidFill>
                  <a:schemeClr val="accent2"/>
                </a:solidFill>
              </a:rPr>
              <a:t>;</a:t>
            </a:r>
          </a:p>
          <a:p>
            <a:pPr marL="400050" lvl="1" indent="0">
              <a:buFontTx/>
              <a:buNone/>
            </a:pPr>
            <a:r>
              <a:rPr lang="en-US" altLang="en-US" sz="2200" b="1" dirty="0">
                <a:solidFill>
                  <a:schemeClr val="accent2"/>
                </a:solidFill>
              </a:rPr>
              <a:t>a++;</a:t>
            </a:r>
          </a:p>
          <a:p>
            <a:pPr marL="0" indent="0">
              <a:buFontTx/>
              <a:buNone/>
            </a:pPr>
            <a:r>
              <a:rPr lang="en-US" altLang="en-US" sz="2200" b="1" dirty="0">
                <a:solidFill>
                  <a:schemeClr val="accent2"/>
                </a:solidFill>
              </a:rPr>
              <a:t>}</a:t>
            </a:r>
            <a:endParaRPr lang="en-US" altLang="en-US" sz="2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FD866F-16FB-4989-ABDF-9CD3B259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43000"/>
            <a:ext cx="3886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200" b="1" kern="0" dirty="0" err="1"/>
              <a:t>int</a:t>
            </a:r>
            <a:r>
              <a:rPr lang="en-US" sz="2200" b="1" kern="0" dirty="0"/>
              <a:t> main()</a:t>
            </a:r>
          </a:p>
          <a:p>
            <a:pPr marL="0" indent="0">
              <a:buFontTx/>
              <a:buNone/>
              <a:defRPr/>
            </a:pPr>
            <a:r>
              <a:rPr lang="en-US" sz="2200" b="1" kern="0" dirty="0"/>
              <a:t>{</a:t>
            </a:r>
          </a:p>
          <a:p>
            <a:pPr marL="400050" lvl="1" indent="0">
              <a:buFontTx/>
              <a:buNone/>
              <a:defRPr/>
            </a:pPr>
            <a:r>
              <a:rPr lang="nn-NO" sz="2200" b="1" kern="0" dirty="0"/>
              <a:t>for (int i = 1; i &lt;= 3; i++)</a:t>
            </a:r>
          </a:p>
          <a:p>
            <a:pPr marL="800100" lvl="2" indent="0">
              <a:buFontTx/>
              <a:buNone/>
              <a:defRPr/>
            </a:pPr>
            <a:r>
              <a:rPr lang="en-US" sz="2200" b="1" kern="0" dirty="0" err="1">
                <a:solidFill>
                  <a:schemeClr val="accent2"/>
                </a:solidFill>
              </a:rPr>
              <a:t>showStatic</a:t>
            </a:r>
            <a:r>
              <a:rPr lang="en-US" sz="2200" b="1" kern="0" dirty="0">
                <a:solidFill>
                  <a:schemeClr val="accent2"/>
                </a:solidFill>
              </a:rPr>
              <a:t>();</a:t>
            </a:r>
          </a:p>
          <a:p>
            <a:pPr marL="400050" lvl="1" indent="0">
              <a:buFontTx/>
              <a:buNone/>
              <a:defRPr/>
            </a:pPr>
            <a:endParaRPr lang="en-US" sz="2200" b="1" kern="0" dirty="0"/>
          </a:p>
          <a:p>
            <a:pPr marL="400050" lvl="1" indent="0">
              <a:buFontTx/>
              <a:buNone/>
              <a:defRPr/>
            </a:pPr>
            <a:r>
              <a:rPr lang="en-US" sz="2200" b="1" kern="0" dirty="0"/>
              <a:t>return 0;</a:t>
            </a:r>
          </a:p>
          <a:p>
            <a:pPr marL="0" indent="0">
              <a:buFontTx/>
              <a:buNone/>
              <a:defRPr/>
            </a:pPr>
            <a:r>
              <a:rPr lang="en-US" sz="2200" b="1" kern="0" dirty="0"/>
              <a:t>}</a:t>
            </a:r>
            <a:endParaRPr lang="en-US" altLang="en-US" sz="2200" b="1" kern="0" dirty="0"/>
          </a:p>
        </p:txBody>
      </p:sp>
    </p:spTree>
    <p:extLst>
      <p:ext uri="{BB962C8B-B14F-4D97-AF65-F5344CB8AC3E}">
        <p14:creationId xmlns:p14="http://schemas.microsoft.com/office/powerpoint/2010/main" val="476008331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8AB7D74E-3A74-4C6F-A266-FDE961F5F2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6.12</a:t>
            </a:r>
          </a:p>
        </p:txBody>
      </p:sp>
      <p:sp>
        <p:nvSpPr>
          <p:cNvPr id="77827" name="Subtitle 2">
            <a:extLst>
              <a:ext uri="{FF2B5EF4-FFF2-40B4-BE49-F238E27FC236}">
                <a16:creationId xmlns:a16="http://schemas.microsoft.com/office/drawing/2014/main" id="{54109A4E-7136-4358-AF07-47C4109395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Default Arguments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0074B4CC-9971-46BE-9467-BA96B3AA8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Practice Exercise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2F18225-FCDF-451B-9B78-1F105F82CE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68463"/>
            <a:ext cx="8305800" cy="1379537"/>
          </a:xfrm>
        </p:spPr>
        <p:txBody>
          <a:bodyPr/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dirty="0"/>
              <a:t>Before we talk about default arguments, identify the output of the following function if the function call is: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 err="1"/>
              <a:t>displayStars</a:t>
            </a:r>
            <a:r>
              <a:rPr lang="en-US" altLang="en-US" sz="2400" b="1" dirty="0"/>
              <a:t>(2, 3);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C65AF9F-8554-4F59-BE5F-7D0802A9F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3" t="22497" r="10024" b="34114"/>
          <a:stretch/>
        </p:blipFill>
        <p:spPr bwMode="auto">
          <a:xfrm>
            <a:off x="1523999" y="3048000"/>
            <a:ext cx="6541911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0074B4CC-9971-46BE-9467-BA96B3AA8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Default Arguments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2F18225-FCDF-451B-9B78-1F105F82CE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68463"/>
            <a:ext cx="8305800" cy="4019550"/>
          </a:xfrm>
        </p:spPr>
        <p:txBody>
          <a:bodyPr/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/>
              <a:t>	A </a:t>
            </a:r>
            <a:r>
              <a:rPr lang="en-US" altLang="en-US" sz="2800" u="sng"/>
              <a:t>Default argument</a:t>
            </a:r>
            <a:r>
              <a:rPr lang="en-US" altLang="en-US" sz="2800"/>
              <a:t>  is an argument that is passed automatically to a parameter if the argument is missing on the function call.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Must be a constant declared in prototype: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void evenOrOdd(int = 0);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800"/>
              <a:t>Can be declared in header if no prototype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Multi-parameter functions may have default arguments for some or all of them: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int getSum(int, int=0, int=0);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304647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EB51B3D-C555-45EF-86BD-7B65D1563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and Calling Functions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2D4D94BA-9F71-4E11-9126-88C4089ADC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u="sng"/>
              <a:t>Function definition</a:t>
            </a:r>
            <a:r>
              <a:rPr lang="en-US" altLang="en-US"/>
              <a:t>: statements that make up a function</a:t>
            </a:r>
          </a:p>
          <a:p>
            <a:pPr>
              <a:spcBef>
                <a:spcPct val="50000"/>
              </a:spcBef>
            </a:pPr>
            <a:r>
              <a:rPr lang="en-US" altLang="en-US" u="sng"/>
              <a:t>Function call</a:t>
            </a:r>
            <a:r>
              <a:rPr lang="en-US" altLang="en-US"/>
              <a:t>: statement causes a function to execute</a:t>
            </a:r>
            <a:endParaRPr lang="en-US" altLang="en-US" u="sng"/>
          </a:p>
          <a:p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8">
            <a:extLst>
              <a:ext uri="{FF2B5EF4-FFF2-40B4-BE49-F238E27FC236}">
                <a16:creationId xmlns:a16="http://schemas.microsoft.com/office/drawing/2014/main" id="{C891EC1C-70E0-4529-A180-F3CD39056C22}"/>
              </a:ext>
            </a:extLst>
          </p:cNvPr>
          <p:cNvGrpSpPr>
            <a:grpSpLocks/>
          </p:cNvGrpSpPr>
          <p:nvPr/>
        </p:nvGrpSpPr>
        <p:grpSpPr bwMode="auto">
          <a:xfrm>
            <a:off x="877888" y="1222375"/>
            <a:ext cx="7851775" cy="4754563"/>
            <a:chOff x="478" y="624"/>
            <a:chExt cx="4946" cy="2995"/>
          </a:xfrm>
        </p:grpSpPr>
        <p:pic>
          <p:nvPicPr>
            <p:cNvPr id="80901" name="Picture 2">
              <a:extLst>
                <a:ext uri="{FF2B5EF4-FFF2-40B4-BE49-F238E27FC236}">
                  <a16:creationId xmlns:a16="http://schemas.microsoft.com/office/drawing/2014/main" id="{9123ED2C-5DB9-437E-9859-816B532F3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" y="1008"/>
              <a:ext cx="4946" cy="2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02" name="Text Box 3">
              <a:extLst>
                <a:ext uri="{FF2B5EF4-FFF2-40B4-BE49-F238E27FC236}">
                  <a16:creationId xmlns:a16="http://schemas.microsoft.com/office/drawing/2014/main" id="{4D69AD8A-CD69-4E95-A7CA-AB3857C83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" y="624"/>
              <a:ext cx="48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rgbClr val="FA8218"/>
                  </a:solidFill>
                </a:rPr>
                <a:t>Default arguments specified in the prototype for number of cols and rows</a:t>
              </a:r>
            </a:p>
          </p:txBody>
        </p:sp>
        <p:sp>
          <p:nvSpPr>
            <p:cNvPr id="80903" name="Line 4">
              <a:extLst>
                <a:ext uri="{FF2B5EF4-FFF2-40B4-BE49-F238E27FC236}">
                  <a16:creationId xmlns:a16="http://schemas.microsoft.com/office/drawing/2014/main" id="{B747BD99-3321-480D-BB4C-49AE2CC9E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912"/>
              <a:ext cx="671" cy="1121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0904" name="Line 5">
              <a:extLst>
                <a:ext uri="{FF2B5EF4-FFF2-40B4-BE49-F238E27FC236}">
                  <a16:creationId xmlns:a16="http://schemas.microsoft.com/office/drawing/2014/main" id="{62A4DBBC-41CE-422B-8D67-8B5AE4BE7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912"/>
              <a:ext cx="1" cy="1121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pic>
          <p:nvPicPr>
            <p:cNvPr id="80905" name="Picture 7" descr="Pink tissue paper">
              <a:extLst>
                <a:ext uri="{FF2B5EF4-FFF2-40B4-BE49-F238E27FC236}">
                  <a16:creationId xmlns:a16="http://schemas.microsoft.com/office/drawing/2014/main" id="{E55C6644-A987-4C58-AF26-BFFB44DC5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" y="1008"/>
              <a:ext cx="111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0899" name="Text Box 6">
            <a:extLst>
              <a:ext uri="{FF2B5EF4-FFF2-40B4-BE49-F238E27FC236}">
                <a16:creationId xmlns:a16="http://schemas.microsoft.com/office/drawing/2014/main" id="{BE12A8E5-EE48-4D23-BE76-E49EC7EF0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5789613"/>
            <a:ext cx="314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80900" name="Title 1">
            <a:extLst>
              <a:ext uri="{FF2B5EF4-FFF2-40B4-BE49-F238E27FC236}">
                <a16:creationId xmlns:a16="http://schemas.microsoft.com/office/drawing/2014/main" id="{24DBF9C2-64BE-4495-8210-079C2183C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Default Arguments in Program 6-24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>
            <a:extLst>
              <a:ext uri="{FF2B5EF4-FFF2-40B4-BE49-F238E27FC236}">
                <a16:creationId xmlns:a16="http://schemas.microsoft.com/office/drawing/2014/main" id="{ADB6F4DB-01E8-4D66-AFB5-4599D6ADF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5843588" cy="474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Title 1">
            <a:extLst>
              <a:ext uri="{FF2B5EF4-FFF2-40B4-BE49-F238E27FC236}">
                <a16:creationId xmlns:a16="http://schemas.microsoft.com/office/drawing/2014/main" id="{8D68A899-83A3-474E-8F83-153258261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Default Arguments in Program 6-24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3F2579E9-7EE9-45B3-A767-B47BEE9E6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Default Arguments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86A0969A-196F-461F-BE20-0292AEB33D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4572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/>
              <a:t>If not all parameters to a function have default values, the defaultless ones are declared first in the parameter list: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int getSum(int, int=0, int=0);// OK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int getSum(int, int=0, int);  // NO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D0309980-AE8C-4DCF-A73F-DB65F580F46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6.13</a:t>
            </a:r>
          </a:p>
        </p:txBody>
      </p:sp>
      <p:sp>
        <p:nvSpPr>
          <p:cNvPr id="84995" name="Subtitle 2">
            <a:extLst>
              <a:ext uri="{FF2B5EF4-FFF2-40B4-BE49-F238E27FC236}">
                <a16:creationId xmlns:a16="http://schemas.microsoft.com/office/drawing/2014/main" id="{74748368-3D5D-4C28-945A-02C3E5B97A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Using Reference Variables as Parameters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6246E0F7-76C4-4D17-94DC-4F0D4A47C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600"/>
              <a:t>Passing by Reference</a:t>
            </a:r>
            <a:endParaRPr lang="en-US" altLang="en-US" sz="3300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68E37739-26D2-4443-A8C0-01C142650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458200" cy="5715000"/>
          </a:xfrm>
        </p:spPr>
        <p:txBody>
          <a:bodyPr/>
          <a:lstStyle/>
          <a:p>
            <a:r>
              <a:rPr lang="en-US" altLang="en-US" sz="2800"/>
              <a:t>A mechanism that allows a function to work with the original argument from the function call, not a copy of the argument</a:t>
            </a:r>
          </a:p>
          <a:p>
            <a:pPr lvl="1"/>
            <a:r>
              <a:rPr lang="en-US" altLang="en-US"/>
              <a:t>Allows the function to modify values stored in the calling environment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 </a:t>
            </a:r>
            <a:r>
              <a:rPr lang="en-US" altLang="en-US" sz="2800" u="sng"/>
              <a:t>reference variable</a:t>
            </a:r>
            <a:r>
              <a:rPr lang="en-US" altLang="en-US" sz="2800"/>
              <a:t> is an alias for another variable and defined with an ampersand (</a:t>
            </a:r>
            <a:r>
              <a:rPr lang="en-US" altLang="en-US" sz="2800">
                <a:latin typeface="Courier New" panose="02070309020205020404" pitchFamily="49" charset="0"/>
              </a:rPr>
              <a:t>&amp;</a:t>
            </a:r>
            <a:r>
              <a:rPr lang="en-US" altLang="en-US" sz="280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void getDimensions(int &amp;a, int &amp;b);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800"/>
              <a:t>Changes to a reference variable are made to the variable it refers to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Provides a way for the function to ‘return’ more than one value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761E1E0A-1FDB-4FE0-82A9-CDBF706D5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/>
              <a:t>Passing Data by Value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AF95FDF2-E3C9-462F-A101-95E6531050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066800"/>
            <a:ext cx="7620000" cy="5638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300" b="1"/>
              <a:t>void change(int a)</a:t>
            </a:r>
          </a:p>
          <a:p>
            <a:pPr marL="0" indent="0">
              <a:buFontTx/>
              <a:buNone/>
            </a:pPr>
            <a:r>
              <a:rPr lang="en-US" altLang="en-US" sz="2300" b="1"/>
              <a:t>{</a:t>
            </a:r>
          </a:p>
          <a:p>
            <a:pPr marL="400050" lvl="1" indent="0">
              <a:buFontTx/>
              <a:buNone/>
            </a:pPr>
            <a:r>
              <a:rPr lang="en-US" altLang="en-US" sz="2300" b="1"/>
              <a:t>a = 10;</a:t>
            </a:r>
          </a:p>
          <a:p>
            <a:pPr marL="400050" lvl="1" indent="0">
              <a:buFontTx/>
              <a:buNone/>
            </a:pPr>
            <a:r>
              <a:rPr lang="en-US" altLang="en-US" sz="2300" b="1"/>
              <a:t>cout &lt;&lt; a &lt;&lt; endl;</a:t>
            </a:r>
          </a:p>
          <a:p>
            <a:pPr marL="0" indent="0">
              <a:buFontTx/>
              <a:buNone/>
            </a:pPr>
            <a:r>
              <a:rPr lang="en-US" altLang="en-US" sz="2300" b="1"/>
              <a:t>}</a:t>
            </a:r>
          </a:p>
          <a:p>
            <a:pPr marL="0" indent="0">
              <a:buFontTx/>
              <a:buNone/>
            </a:pPr>
            <a:endParaRPr lang="en-US" altLang="en-US" sz="2300" b="1"/>
          </a:p>
          <a:p>
            <a:pPr marL="0" indent="0">
              <a:buFontTx/>
              <a:buNone/>
            </a:pPr>
            <a:r>
              <a:rPr lang="en-US" altLang="en-US" sz="2300" b="1"/>
              <a:t>int main()</a:t>
            </a:r>
          </a:p>
          <a:p>
            <a:pPr marL="0" indent="0">
              <a:buFontTx/>
              <a:buNone/>
            </a:pPr>
            <a:r>
              <a:rPr lang="en-US" altLang="en-US" sz="2300" b="1"/>
              <a:t>{</a:t>
            </a:r>
          </a:p>
          <a:p>
            <a:pPr marL="400050" lvl="1" indent="0">
              <a:buFontTx/>
              <a:buNone/>
            </a:pPr>
            <a:r>
              <a:rPr lang="en-US" altLang="en-US" sz="2300" b="1"/>
              <a:t>int a = 5;</a:t>
            </a:r>
          </a:p>
          <a:p>
            <a:pPr marL="400050" lvl="1" indent="0">
              <a:buFontTx/>
              <a:buNone/>
            </a:pPr>
            <a:r>
              <a:rPr lang="en-US" altLang="en-US" sz="2300" b="1"/>
              <a:t>change(a);</a:t>
            </a:r>
          </a:p>
          <a:p>
            <a:pPr marL="400050" lvl="1" indent="0">
              <a:buFontTx/>
              <a:buNone/>
            </a:pPr>
            <a:r>
              <a:rPr lang="en-US" altLang="en-US" sz="2300" b="1"/>
              <a:t>cout &lt;&lt; a &lt;&lt; endl;</a:t>
            </a:r>
          </a:p>
          <a:p>
            <a:pPr marL="400050" lvl="1" indent="0">
              <a:buFontTx/>
              <a:buNone/>
            </a:pPr>
            <a:r>
              <a:rPr lang="en-US" altLang="en-US" sz="2300" b="1"/>
              <a:t>return 0;</a:t>
            </a:r>
          </a:p>
          <a:p>
            <a:pPr marL="0" indent="0">
              <a:buFontTx/>
              <a:buNone/>
            </a:pPr>
            <a:r>
              <a:rPr lang="en-US" altLang="en-US" sz="2300" b="1"/>
              <a:t>}</a:t>
            </a:r>
            <a:endParaRPr lang="en-US" altLang="en-US" sz="2300" b="1" u="sng"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CF091709-1613-45F9-8638-B22BC8DCF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/>
              <a:t>Passing Data by Reference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76029C4D-8CA9-4A2F-8DCF-70A77704F9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066800"/>
            <a:ext cx="7620000" cy="5638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300" b="1"/>
              <a:t>void change(int &amp;a)</a:t>
            </a:r>
          </a:p>
          <a:p>
            <a:pPr marL="0" indent="0">
              <a:buFontTx/>
              <a:buNone/>
            </a:pPr>
            <a:r>
              <a:rPr lang="en-US" altLang="en-US" sz="2300" b="1"/>
              <a:t>{</a:t>
            </a:r>
          </a:p>
          <a:p>
            <a:pPr marL="400050" lvl="1" indent="0">
              <a:buFontTx/>
              <a:buNone/>
            </a:pPr>
            <a:r>
              <a:rPr lang="en-US" altLang="en-US" sz="2300" b="1"/>
              <a:t>a = 10;</a:t>
            </a:r>
          </a:p>
          <a:p>
            <a:pPr marL="400050" lvl="1" indent="0">
              <a:buFontTx/>
              <a:buNone/>
            </a:pPr>
            <a:r>
              <a:rPr lang="en-US" altLang="en-US" sz="2300" b="1"/>
              <a:t>cout &lt;&lt; a &lt;&lt; endl;</a:t>
            </a:r>
          </a:p>
          <a:p>
            <a:pPr marL="0" indent="0">
              <a:buFontTx/>
              <a:buNone/>
            </a:pPr>
            <a:r>
              <a:rPr lang="en-US" altLang="en-US" sz="2300" b="1"/>
              <a:t>}</a:t>
            </a:r>
          </a:p>
          <a:p>
            <a:pPr marL="0" indent="0">
              <a:buFontTx/>
              <a:buNone/>
            </a:pPr>
            <a:endParaRPr lang="en-US" altLang="en-US" sz="2300" b="1"/>
          </a:p>
          <a:p>
            <a:pPr marL="0" indent="0">
              <a:buFontTx/>
              <a:buNone/>
            </a:pPr>
            <a:r>
              <a:rPr lang="en-US" altLang="en-US" sz="2300" b="1"/>
              <a:t>int main()</a:t>
            </a:r>
          </a:p>
          <a:p>
            <a:pPr marL="0" indent="0">
              <a:buFontTx/>
              <a:buNone/>
            </a:pPr>
            <a:r>
              <a:rPr lang="en-US" altLang="en-US" sz="2300" b="1"/>
              <a:t>{</a:t>
            </a:r>
          </a:p>
          <a:p>
            <a:pPr marL="400050" lvl="1" indent="0">
              <a:buFontTx/>
              <a:buNone/>
            </a:pPr>
            <a:r>
              <a:rPr lang="en-US" altLang="en-US" sz="2300" b="1"/>
              <a:t>int a = 5;</a:t>
            </a:r>
          </a:p>
          <a:p>
            <a:pPr marL="400050" lvl="1" indent="0">
              <a:buFontTx/>
              <a:buNone/>
            </a:pPr>
            <a:r>
              <a:rPr lang="en-US" altLang="en-US" sz="2300" b="1"/>
              <a:t>change(a);</a:t>
            </a:r>
          </a:p>
          <a:p>
            <a:pPr marL="400050" lvl="1" indent="0">
              <a:buFontTx/>
              <a:buNone/>
            </a:pPr>
            <a:r>
              <a:rPr lang="en-US" altLang="en-US" sz="2300" b="1"/>
              <a:t>cout &lt;&lt; a &lt;&lt; endl;</a:t>
            </a:r>
          </a:p>
          <a:p>
            <a:pPr marL="400050" lvl="1" indent="0">
              <a:buFontTx/>
              <a:buNone/>
            </a:pPr>
            <a:r>
              <a:rPr lang="en-US" altLang="en-US" sz="2300" b="1"/>
              <a:t>return 0;</a:t>
            </a:r>
          </a:p>
          <a:p>
            <a:pPr marL="0" indent="0">
              <a:buFontTx/>
              <a:buNone/>
            </a:pPr>
            <a:r>
              <a:rPr lang="en-US" altLang="en-US" sz="2300" b="1"/>
              <a:t>}</a:t>
            </a:r>
            <a:endParaRPr lang="en-US" altLang="en-US" sz="2300" b="1" u="sng"/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CE7053AC-B2E5-4BD0-BC59-BA9BD7F6C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/>
              <a:t>Returning multiple values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09F76E26-5500-4F8F-B43B-669FF23D4D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066800"/>
            <a:ext cx="7620000" cy="5638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fr-FR" altLang="en-US" sz="1900"/>
              <a:t>Suppose the function getDimensions should get the values of length and bredth from the user and return those two values to the main function.</a:t>
            </a:r>
          </a:p>
          <a:p>
            <a:pPr marL="0" indent="0">
              <a:buFontTx/>
              <a:buNone/>
            </a:pPr>
            <a:r>
              <a:rPr lang="fr-FR" altLang="en-US" sz="1900"/>
              <a:t>How would you accomplish that?</a:t>
            </a:r>
          </a:p>
          <a:p>
            <a:pPr marL="0" indent="0">
              <a:buFontTx/>
              <a:buNone/>
            </a:pPr>
            <a:endParaRPr lang="fr-FR" altLang="en-US" sz="1900"/>
          </a:p>
          <a:p>
            <a:pPr marL="0" indent="0">
              <a:buFontTx/>
              <a:buNone/>
            </a:pPr>
            <a:r>
              <a:rPr lang="fr-FR" altLang="en-US" sz="1900"/>
              <a:t>void getDimensions()</a:t>
            </a:r>
          </a:p>
          <a:p>
            <a:pPr marL="0" indent="0">
              <a:buFontTx/>
              <a:buNone/>
            </a:pPr>
            <a:r>
              <a:rPr lang="en-US" altLang="en-US" sz="1900"/>
              <a:t>{</a:t>
            </a:r>
          </a:p>
          <a:p>
            <a:pPr marL="400050" lvl="1" indent="0">
              <a:buFontTx/>
              <a:buNone/>
            </a:pPr>
            <a:r>
              <a:rPr lang="en-US" altLang="en-US" sz="1900"/>
              <a:t>double a, b;</a:t>
            </a:r>
          </a:p>
          <a:p>
            <a:pPr marL="400050" lvl="1" indent="0">
              <a:buFontTx/>
              <a:buNone/>
            </a:pPr>
            <a:r>
              <a:rPr lang="en-US" altLang="en-US" sz="1900"/>
              <a:t>cout &lt;&lt; "Enter the value of length: ";</a:t>
            </a:r>
          </a:p>
          <a:p>
            <a:pPr marL="400050" lvl="1" indent="0">
              <a:buFontTx/>
              <a:buNone/>
            </a:pPr>
            <a:r>
              <a:rPr lang="en-US" altLang="en-US" sz="1900"/>
              <a:t>cin &gt;&gt; a;</a:t>
            </a:r>
          </a:p>
          <a:p>
            <a:pPr marL="400050" lvl="1" indent="0">
              <a:buFontTx/>
              <a:buNone/>
            </a:pPr>
            <a:r>
              <a:rPr lang="en-US" altLang="en-US" sz="1900"/>
              <a:t>cout &lt;&lt; "Enter the value of width: ";</a:t>
            </a:r>
          </a:p>
          <a:p>
            <a:pPr marL="400050" lvl="1" indent="0">
              <a:buFontTx/>
              <a:buNone/>
            </a:pPr>
            <a:r>
              <a:rPr lang="en-US" altLang="en-US" sz="1900"/>
              <a:t>cin &gt;&gt; b;</a:t>
            </a:r>
          </a:p>
          <a:p>
            <a:pPr marL="400050" lvl="1" indent="0">
              <a:buFontTx/>
              <a:buNone/>
            </a:pPr>
            <a:r>
              <a:rPr lang="en-US" altLang="en-US" sz="1900"/>
              <a:t>return ???</a:t>
            </a:r>
          </a:p>
          <a:p>
            <a:pPr marL="0" indent="0">
              <a:buFontTx/>
              <a:buNone/>
            </a:pPr>
            <a:r>
              <a:rPr lang="en-US" altLang="en-US" sz="1900"/>
              <a:t>}</a:t>
            </a:r>
          </a:p>
          <a:p>
            <a:pPr marL="0" indent="0">
              <a:buFontTx/>
              <a:buNone/>
            </a:pPr>
            <a:endParaRPr lang="en-US" altLang="en-US" sz="1900" b="1" u="sng"/>
          </a:p>
          <a:p>
            <a:pPr marL="0" indent="0">
              <a:buFontTx/>
              <a:buNone/>
            </a:pPr>
            <a:r>
              <a:rPr lang="fr-FR" altLang="en-US" sz="1900"/>
              <a:t>Note: Functions can only return one value.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09A77491-D255-4BD0-B75E-6E13C217A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/>
              <a:t>Returning multiple values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80C43C09-543C-4121-A170-FD6C01BE16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066800"/>
            <a:ext cx="7620000" cy="5638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fr-FR" altLang="en-US" sz="1900"/>
              <a:t>void getDimensions(double &amp;a, double &amp;b)</a:t>
            </a:r>
          </a:p>
          <a:p>
            <a:pPr marL="0" indent="0">
              <a:buFontTx/>
              <a:buNone/>
            </a:pPr>
            <a:r>
              <a:rPr lang="en-US" altLang="en-US" sz="1900"/>
              <a:t>{</a:t>
            </a:r>
          </a:p>
          <a:p>
            <a:pPr marL="400050" lvl="1" indent="0">
              <a:buFontTx/>
              <a:buNone/>
            </a:pPr>
            <a:r>
              <a:rPr lang="en-US" altLang="en-US" sz="1900"/>
              <a:t>cout &lt;&lt; "Enter the value of length: ";</a:t>
            </a:r>
          </a:p>
          <a:p>
            <a:pPr marL="400050" lvl="1" indent="0">
              <a:buFontTx/>
              <a:buNone/>
            </a:pPr>
            <a:r>
              <a:rPr lang="en-US" altLang="en-US" sz="1900"/>
              <a:t>cin &gt;&gt; a;</a:t>
            </a:r>
          </a:p>
          <a:p>
            <a:pPr marL="400050" lvl="1" indent="0">
              <a:buFontTx/>
              <a:buNone/>
            </a:pPr>
            <a:r>
              <a:rPr lang="en-US" altLang="en-US" sz="1900"/>
              <a:t>cout &lt;&lt; "Enter the value of width: ";</a:t>
            </a:r>
          </a:p>
          <a:p>
            <a:pPr marL="400050" lvl="1" indent="0">
              <a:buFontTx/>
              <a:buNone/>
            </a:pPr>
            <a:r>
              <a:rPr lang="en-US" altLang="en-US" sz="1900"/>
              <a:t>cin &gt;&gt; b;</a:t>
            </a:r>
          </a:p>
          <a:p>
            <a:pPr marL="0" indent="0">
              <a:buFontTx/>
              <a:buNone/>
            </a:pPr>
            <a:r>
              <a:rPr lang="en-US" altLang="en-US" sz="1900"/>
              <a:t>}</a:t>
            </a:r>
          </a:p>
          <a:p>
            <a:pPr marL="0" indent="0">
              <a:buFontTx/>
              <a:buNone/>
            </a:pPr>
            <a:endParaRPr lang="en-US" altLang="en-US" sz="1900"/>
          </a:p>
          <a:p>
            <a:pPr marL="0" indent="0">
              <a:buFontTx/>
              <a:buNone/>
            </a:pPr>
            <a:r>
              <a:rPr lang="en-US" altLang="en-US" sz="1900"/>
              <a:t>int main()</a:t>
            </a:r>
          </a:p>
          <a:p>
            <a:pPr marL="0" indent="0">
              <a:buFontTx/>
              <a:buNone/>
            </a:pPr>
            <a:r>
              <a:rPr lang="en-US" altLang="en-US" sz="1900"/>
              <a:t>{</a:t>
            </a:r>
          </a:p>
          <a:p>
            <a:pPr marL="400050" lvl="1" indent="0">
              <a:buFontTx/>
              <a:buNone/>
            </a:pPr>
            <a:r>
              <a:rPr lang="en-US" altLang="en-US" sz="1900"/>
              <a:t>double length, width;</a:t>
            </a:r>
          </a:p>
          <a:p>
            <a:pPr marL="400050" lvl="1" indent="0">
              <a:buFontTx/>
              <a:buNone/>
            </a:pPr>
            <a:r>
              <a:rPr lang="en-US" altLang="en-US" sz="1900"/>
              <a:t>getDimensions(length, width);</a:t>
            </a:r>
          </a:p>
          <a:p>
            <a:pPr marL="400050" lvl="1" indent="0">
              <a:buFontTx/>
              <a:buNone/>
            </a:pPr>
            <a:r>
              <a:rPr lang="en-US" altLang="en-US" sz="1900"/>
              <a:t>double area = length * width;</a:t>
            </a:r>
          </a:p>
          <a:p>
            <a:pPr marL="400050" lvl="1" indent="0">
              <a:buFontTx/>
              <a:buNone/>
            </a:pPr>
            <a:r>
              <a:rPr lang="en-US" altLang="en-US" sz="1900"/>
              <a:t>cout &lt;&lt; "The area is " &lt;&lt; area &lt;&lt; endl;</a:t>
            </a:r>
          </a:p>
          <a:p>
            <a:pPr marL="400050" lvl="1" indent="0">
              <a:buFontTx/>
              <a:buNone/>
            </a:pPr>
            <a:r>
              <a:rPr lang="en-US" altLang="en-US" sz="1900"/>
              <a:t>return 0;</a:t>
            </a:r>
          </a:p>
          <a:p>
            <a:pPr marL="0" indent="0">
              <a:buFontTx/>
              <a:buNone/>
            </a:pPr>
            <a:r>
              <a:rPr lang="en-US" altLang="en-US" sz="1900"/>
              <a:t>}</a:t>
            </a:r>
            <a:endParaRPr lang="en-US" altLang="en-US" sz="1900" b="1" u="sng"/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D0BE589F-0389-46C4-986D-E7CDDB8C405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6.14</a:t>
            </a:r>
          </a:p>
        </p:txBody>
      </p:sp>
      <p:sp>
        <p:nvSpPr>
          <p:cNvPr id="96259" name="Subtitle 2">
            <a:extLst>
              <a:ext uri="{FF2B5EF4-FFF2-40B4-BE49-F238E27FC236}">
                <a16:creationId xmlns:a16="http://schemas.microsoft.com/office/drawing/2014/main" id="{E3043EAC-02C1-4E61-A41C-A8D7E6CFF2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Overloading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624EC04-A078-4499-B3B2-7C59379D9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Definition</a:t>
            </a:r>
          </a:p>
        </p:txBody>
      </p:sp>
      <p:pic>
        <p:nvPicPr>
          <p:cNvPr id="11267" name="Picture 3" descr="0602sowc copy">
            <a:extLst>
              <a:ext uri="{FF2B5EF4-FFF2-40B4-BE49-F238E27FC236}">
                <a16:creationId xmlns:a16="http://schemas.microsoft.com/office/drawing/2014/main" id="{3C5837BC-231F-4A30-BF97-BF095B659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981200"/>
            <a:ext cx="480060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18D5252D-71A7-48D8-B866-248F93A94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089525"/>
            <a:ext cx="72771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defRPr/>
            </a:pPr>
            <a:r>
              <a:rPr lang="en-US" sz="2800" dirty="0">
                <a:latin typeface="+mn-lt"/>
                <a:cs typeface="Arial" charset="0"/>
              </a:rPr>
              <a:t>Note: The line that reads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main()</a:t>
            </a:r>
            <a:r>
              <a:rPr lang="en-US" sz="2800" dirty="0">
                <a:latin typeface="+mn-lt"/>
                <a:cs typeface="Arial" charset="0"/>
              </a:rPr>
              <a:t>is the 	</a:t>
            </a:r>
            <a:r>
              <a:rPr lang="en-US" sz="2800" i="1" dirty="0">
                <a:latin typeface="+mn-lt"/>
                <a:cs typeface="Arial" charset="0"/>
              </a:rPr>
              <a:t>function header</a:t>
            </a:r>
            <a:r>
              <a:rPr lang="en-US" sz="2800" dirty="0">
                <a:latin typeface="+mn-lt"/>
                <a:cs typeface="Arial" charset="0"/>
              </a:rPr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DA3DAD9D-FF41-41AD-A922-D8B887297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Functions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CE62E93A-8988-43E4-8163-9BC15835FD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36725"/>
            <a:ext cx="7845425" cy="3881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u="sng" dirty="0"/>
              <a:t>Overloaded functions</a:t>
            </a:r>
            <a:r>
              <a:rPr lang="en-US" altLang="en-US" sz="2800" dirty="0"/>
              <a:t> have the same name but different parameter lists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Different number of parameters 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Different types of parameters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Can be used to create functions that perform the same task but take different parameter types or different number of  parameters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Compiler will determine which version of function to call by argument and parameter lists</a:t>
            </a:r>
            <a:endParaRPr lang="en-US" altLang="en-US" sz="2800" u="sng" dirty="0"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186335C3-8688-4877-8DEE-EE2BAED3F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Overloading Examples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086ACC7C-4C1F-4157-8FBA-2E827C676D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4267200"/>
          </a:xfrm>
        </p:spPr>
        <p:txBody>
          <a:bodyPr/>
          <a:lstStyle/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800"/>
              <a:t>	Using these overloaded functions,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getDimensions(int);           //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getDimensions(int, int);      // 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getDimensions(int, double);   // 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getDimensions(double, double);// 4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</a:t>
            </a:r>
            <a:r>
              <a:rPr lang="en-US" altLang="en-US" sz="2800"/>
              <a:t>the compiler will use them as follows: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length, width;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double base, height;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getDimensions(length);           //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getDimensions(length, width);    // 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getDimensions(length, height);   // 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getDimensions(height, base);     // 4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15">
            <a:extLst>
              <a:ext uri="{FF2B5EF4-FFF2-40B4-BE49-F238E27FC236}">
                <a16:creationId xmlns:a16="http://schemas.microsoft.com/office/drawing/2014/main" id="{8BD05D92-9515-49F1-A1FA-5BC066605562}"/>
              </a:ext>
            </a:extLst>
          </p:cNvPr>
          <p:cNvGrpSpPr>
            <a:grpSpLocks/>
          </p:cNvGrpSpPr>
          <p:nvPr/>
        </p:nvGrpSpPr>
        <p:grpSpPr bwMode="auto">
          <a:xfrm>
            <a:off x="1190625" y="1389063"/>
            <a:ext cx="7072313" cy="4751387"/>
            <a:chOff x="864" y="428"/>
            <a:chExt cx="5324" cy="3576"/>
          </a:xfrm>
        </p:grpSpPr>
        <p:pic>
          <p:nvPicPr>
            <p:cNvPr id="101381" name="Picture 2">
              <a:extLst>
                <a:ext uri="{FF2B5EF4-FFF2-40B4-BE49-F238E27FC236}">
                  <a16:creationId xmlns:a16="http://schemas.microsoft.com/office/drawing/2014/main" id="{326DD1C6-8B97-4DC1-81BC-AFF6FF128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428"/>
              <a:ext cx="4202" cy="3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1382" name="Group 13">
              <a:extLst>
                <a:ext uri="{FF2B5EF4-FFF2-40B4-BE49-F238E27FC236}">
                  <a16:creationId xmlns:a16="http://schemas.microsoft.com/office/drawing/2014/main" id="{15837008-C11F-4210-8337-893BAAB25F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1" y="1326"/>
              <a:ext cx="2926" cy="987"/>
              <a:chOff x="1920" y="1152"/>
              <a:chExt cx="3360" cy="1174"/>
            </a:xfrm>
          </p:grpSpPr>
          <p:sp>
            <p:nvSpPr>
              <p:cNvPr id="101389" name="Text Box 4">
                <a:extLst>
                  <a:ext uri="{FF2B5EF4-FFF2-40B4-BE49-F238E27FC236}">
                    <a16:creationId xmlns:a16="http://schemas.microsoft.com/office/drawing/2014/main" id="{3AAE4A3E-629F-41A3-A5D2-63F7C02D59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8" y="1152"/>
                <a:ext cx="2312" cy="1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FA8218"/>
                    </a:solidFill>
                  </a:rPr>
                  <a:t>The overloaded functions have different parameter lists</a:t>
                </a:r>
              </a:p>
            </p:txBody>
          </p:sp>
          <p:sp>
            <p:nvSpPr>
              <p:cNvPr id="101390" name="Line 5">
                <a:extLst>
                  <a:ext uri="{FF2B5EF4-FFF2-40B4-BE49-F238E27FC236}">
                    <a16:creationId xmlns:a16="http://schemas.microsoft.com/office/drawing/2014/main" id="{F0F4536A-B637-4532-A454-46CEE3343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1440"/>
                <a:ext cx="1056" cy="0"/>
              </a:xfrm>
              <a:prstGeom prst="line">
                <a:avLst/>
              </a:prstGeom>
              <a:noFill/>
              <a:ln w="25400">
                <a:solidFill>
                  <a:srgbClr val="FA821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391" name="Line 6">
                <a:extLst>
                  <a:ext uri="{FF2B5EF4-FFF2-40B4-BE49-F238E27FC236}">
                    <a16:creationId xmlns:a16="http://schemas.microsoft.com/office/drawing/2014/main" id="{D5922FD0-8DEF-4C24-83A4-97147F6F4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1584"/>
                <a:ext cx="672" cy="0"/>
              </a:xfrm>
              <a:prstGeom prst="line">
                <a:avLst/>
              </a:prstGeom>
              <a:noFill/>
              <a:ln w="25400">
                <a:solidFill>
                  <a:srgbClr val="FA821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1383" name="Group 11">
              <a:extLst>
                <a:ext uri="{FF2B5EF4-FFF2-40B4-BE49-F238E27FC236}">
                  <a16:creationId xmlns:a16="http://schemas.microsoft.com/office/drawing/2014/main" id="{53E1E862-F467-47A5-8FD1-3037C515D3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2" y="3507"/>
              <a:ext cx="1716" cy="497"/>
              <a:chOff x="1680" y="3696"/>
              <a:chExt cx="1971" cy="590"/>
            </a:xfrm>
          </p:grpSpPr>
          <p:sp>
            <p:nvSpPr>
              <p:cNvPr id="101387" name="Text Box 7">
                <a:extLst>
                  <a:ext uri="{FF2B5EF4-FFF2-40B4-BE49-F238E27FC236}">
                    <a16:creationId xmlns:a16="http://schemas.microsoft.com/office/drawing/2014/main" id="{E1DBEFED-E331-49C1-B166-2BBF43D6E3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3928"/>
                <a:ext cx="1971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FA8218"/>
                    </a:solidFill>
                  </a:rPr>
                  <a:t>Passing an </a:t>
                </a:r>
                <a:r>
                  <a:rPr lang="en-US" altLang="en-US" sz="2000" b="1">
                    <a:solidFill>
                      <a:srgbClr val="FA8218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</a:p>
            </p:txBody>
          </p:sp>
          <p:sp>
            <p:nvSpPr>
              <p:cNvPr id="101388" name="Line 8">
                <a:extLst>
                  <a:ext uri="{FF2B5EF4-FFF2-40B4-BE49-F238E27FC236}">
                    <a16:creationId xmlns:a16="http://schemas.microsoft.com/office/drawing/2014/main" id="{A1F7F3A8-8A86-4CC5-9D80-7DCCBECDD3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36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A821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1384" name="Text Box 9">
              <a:extLst>
                <a:ext uri="{FF2B5EF4-FFF2-40B4-BE49-F238E27FC236}">
                  <a16:creationId xmlns:a16="http://schemas.microsoft.com/office/drawing/2014/main" id="{C2FCED55-E0DF-42CA-9C86-87DB59C69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2880"/>
              <a:ext cx="208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Passing a </a:t>
              </a:r>
              <a:r>
                <a:rPr lang="en-US" altLang="en-US" sz="2000" b="1">
                  <a:solidFill>
                    <a:srgbClr val="FA821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sp>
          <p:nvSpPr>
            <p:cNvPr id="101385" name="Line 10">
              <a:extLst>
                <a:ext uri="{FF2B5EF4-FFF2-40B4-BE49-F238E27FC236}">
                  <a16:creationId xmlns:a16="http://schemas.microsoft.com/office/drawing/2014/main" id="{208DBE2B-2DD4-4B41-ADF5-EC293ED296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8" y="3168"/>
              <a:ext cx="127" cy="24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pic>
          <p:nvPicPr>
            <p:cNvPr id="101386" name="Picture 14" descr="Pink tissue paper">
              <a:extLst>
                <a:ext uri="{FF2B5EF4-FFF2-40B4-BE49-F238E27FC236}">
                  <a16:creationId xmlns:a16="http://schemas.microsoft.com/office/drawing/2014/main" id="{31C58EE5-3458-4E67-91F2-3AED14D40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" y="428"/>
              <a:ext cx="133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1379" name="Text Box 3">
            <a:extLst>
              <a:ext uri="{FF2B5EF4-FFF2-40B4-BE49-F238E27FC236}">
                <a16:creationId xmlns:a16="http://schemas.microsoft.com/office/drawing/2014/main" id="{B06173E6-615C-48A0-A66A-EE420F198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5943600"/>
            <a:ext cx="3203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101380" name="Title 1">
            <a:extLst>
              <a:ext uri="{FF2B5EF4-FFF2-40B4-BE49-F238E27FC236}">
                <a16:creationId xmlns:a16="http://schemas.microsoft.com/office/drawing/2014/main" id="{8474AFC5-EC70-4BCB-ADA7-55FC94551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Function Overloading in Program 6-27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>
            <a:extLst>
              <a:ext uri="{FF2B5EF4-FFF2-40B4-BE49-F238E27FC236}">
                <a16:creationId xmlns:a16="http://schemas.microsoft.com/office/drawing/2014/main" id="{A08CDF78-FE84-4C0D-9CFA-DDB9CD559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4008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Title 1">
            <a:extLst>
              <a:ext uri="{FF2B5EF4-FFF2-40B4-BE49-F238E27FC236}">
                <a16:creationId xmlns:a16="http://schemas.microsoft.com/office/drawing/2014/main" id="{7A9F3DB6-2001-4A95-975E-7223DFC6A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Function Overloading in Program 6-27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12A37FB9-78D5-4764-95DA-0F36F1171A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6.15</a:t>
            </a:r>
          </a:p>
        </p:txBody>
      </p:sp>
      <p:sp>
        <p:nvSpPr>
          <p:cNvPr id="103427" name="Subtitle 2">
            <a:extLst>
              <a:ext uri="{FF2B5EF4-FFF2-40B4-BE49-F238E27FC236}">
                <a16:creationId xmlns:a16="http://schemas.microsoft.com/office/drawing/2014/main" id="{171B09FB-4CFC-42A8-8589-83923D875C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exit()</a:t>
            </a:r>
            <a:r>
              <a:rPr lang="en-US" altLang="en-US"/>
              <a:t> Function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48D57D13-49FF-486F-B73B-D9FC85522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exit()</a:t>
            </a:r>
            <a:r>
              <a:rPr lang="en-US" altLang="en-US"/>
              <a:t> Function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AA7CDA5-F5C8-4901-BCD1-81CEE74CE3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153400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Requires </a:t>
            </a:r>
            <a:r>
              <a:rPr lang="en-US" altLang="en-US" sz="2800" b="1" dirty="0" err="1"/>
              <a:t>cstdlib</a:t>
            </a:r>
            <a:r>
              <a:rPr lang="en-US" altLang="en-US" sz="2800" dirty="0"/>
              <a:t> header file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>
                <a:latin typeface="+mj-lt"/>
              </a:rPr>
              <a:t>Terminates the execution of a program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>
                <a:latin typeface="+mj-lt"/>
              </a:rPr>
              <a:t>Can be called from any function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Example: </a:t>
            </a:r>
            <a:r>
              <a:rPr lang="en-US" altLang="en-US" sz="2800" b="1" dirty="0"/>
              <a:t>exit(0);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>
                <a:latin typeface="+mj-lt"/>
              </a:rPr>
              <a:t>Can pass an </a:t>
            </a:r>
            <a:r>
              <a:rPr lang="en-US" altLang="en-US" sz="2800" dirty="0" err="1">
                <a:latin typeface="+mj-lt"/>
              </a:rPr>
              <a:t>int</a:t>
            </a:r>
            <a:r>
              <a:rPr lang="en-US" altLang="en-US" sz="2800" dirty="0">
                <a:latin typeface="+mj-lt"/>
              </a:rPr>
              <a:t> value to operating system to indicate status of program termination. 0 indicates a successful exit.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>
                <a:latin typeface="+mj-lt"/>
              </a:rPr>
              <a:t>The </a:t>
            </a:r>
            <a:r>
              <a:rPr lang="en-US" altLang="en-US" sz="2800" dirty="0" err="1">
                <a:latin typeface="+mj-lt"/>
              </a:rPr>
              <a:t>cstdlib</a:t>
            </a:r>
            <a:r>
              <a:rPr lang="en-US" altLang="en-US" sz="2800" dirty="0">
                <a:latin typeface="+mj-lt"/>
              </a:rPr>
              <a:t> header defines two constants that are commonly passed, to indicate success or failure: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 exit(EXIT_SUCCESS);</a:t>
            </a:r>
            <a:br>
              <a:rPr lang="en-US" altLang="en-US" sz="2800" dirty="0">
                <a:latin typeface="+mj-lt"/>
              </a:rPr>
            </a:br>
            <a:r>
              <a:rPr lang="en-US" altLang="en-US" sz="2800" dirty="0">
                <a:latin typeface="+mj-lt"/>
              </a:rPr>
              <a:t> exit(EXIT_FAILURE);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40904772-F64E-4738-BA23-3FCD95CA5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exit()</a:t>
            </a:r>
            <a:r>
              <a:rPr lang="en-US" altLang="en-US"/>
              <a:t> Function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C8B91BF9-2727-44A2-8D9A-030411A287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200" dirty="0"/>
              <a:t>void test()</a:t>
            </a:r>
          </a:p>
          <a:p>
            <a:pPr marL="0" indent="0">
              <a:buFontTx/>
              <a:buNone/>
            </a:pPr>
            <a:r>
              <a:rPr lang="en-US" altLang="en-US" sz="2200" dirty="0"/>
              <a:t>{</a:t>
            </a:r>
          </a:p>
          <a:p>
            <a:pPr marL="400050" lvl="1" indent="0">
              <a:buFontTx/>
              <a:buNone/>
            </a:pPr>
            <a:r>
              <a:rPr lang="en-US" altLang="en-US" sz="2200" dirty="0" err="1"/>
              <a:t>cout</a:t>
            </a:r>
            <a:r>
              <a:rPr lang="en-US" altLang="en-US" sz="2200" dirty="0"/>
              <a:t> &lt;&lt; "This program will now exit." &lt;&lt; </a:t>
            </a:r>
            <a:r>
              <a:rPr lang="en-US" altLang="en-US" sz="2200" dirty="0" err="1"/>
              <a:t>endl</a:t>
            </a:r>
            <a:r>
              <a:rPr lang="en-US" altLang="en-US" sz="2200" dirty="0"/>
              <a:t>;</a:t>
            </a:r>
          </a:p>
          <a:p>
            <a:pPr marL="400050" lvl="1" indent="0">
              <a:buFontTx/>
              <a:buNone/>
            </a:pPr>
            <a:r>
              <a:rPr lang="en-US" altLang="en-US" sz="2200" dirty="0"/>
              <a:t>exit(0);</a:t>
            </a:r>
          </a:p>
          <a:p>
            <a:pPr marL="400050" lvl="1" indent="0">
              <a:buFontTx/>
              <a:buNone/>
            </a:pPr>
            <a:r>
              <a:rPr lang="en-US" altLang="en-US" sz="2200" dirty="0" err="1"/>
              <a:t>cout</a:t>
            </a:r>
            <a:r>
              <a:rPr lang="en-US" altLang="en-US" sz="2200" dirty="0"/>
              <a:t> &lt;&lt; "This line will never execute." &lt;&lt; </a:t>
            </a:r>
            <a:r>
              <a:rPr lang="en-US" altLang="en-US" sz="2200" dirty="0" err="1"/>
              <a:t>endl</a:t>
            </a:r>
            <a:r>
              <a:rPr lang="en-US" altLang="en-US" sz="2200" dirty="0"/>
              <a:t>;</a:t>
            </a:r>
          </a:p>
          <a:p>
            <a:pPr marL="0" indent="0">
              <a:buFontTx/>
              <a:buNone/>
            </a:pPr>
            <a:r>
              <a:rPr lang="en-US" altLang="en-US" sz="2200" dirty="0"/>
              <a:t>}</a:t>
            </a:r>
          </a:p>
          <a:p>
            <a:pPr marL="0" indent="0">
              <a:buFontTx/>
              <a:buNone/>
            </a:pPr>
            <a:endParaRPr lang="en-US" altLang="en-US" sz="2200" dirty="0"/>
          </a:p>
          <a:p>
            <a:pPr marL="0" indent="0">
              <a:buFontTx/>
              <a:buNone/>
            </a:pPr>
            <a:r>
              <a:rPr lang="en-US" altLang="en-US" sz="2200" dirty="0"/>
              <a:t>int main()</a:t>
            </a:r>
          </a:p>
          <a:p>
            <a:pPr marL="0" indent="0">
              <a:buFontTx/>
              <a:buNone/>
            </a:pPr>
            <a:r>
              <a:rPr lang="en-US" altLang="en-US" sz="2200" dirty="0"/>
              <a:t>{</a:t>
            </a:r>
          </a:p>
          <a:p>
            <a:pPr marL="400050" lvl="1" indent="0">
              <a:buFontTx/>
              <a:buNone/>
            </a:pPr>
            <a:r>
              <a:rPr lang="en-US" altLang="en-US" sz="2200" dirty="0"/>
              <a:t>test();</a:t>
            </a:r>
          </a:p>
          <a:p>
            <a:pPr marL="400050" lvl="1" indent="0">
              <a:buFontTx/>
              <a:buNone/>
            </a:pPr>
            <a:r>
              <a:rPr lang="en-US" altLang="en-US" sz="2200" dirty="0"/>
              <a:t>return 0;</a:t>
            </a:r>
          </a:p>
          <a:p>
            <a:pPr marL="0" indent="0">
              <a:buFontTx/>
              <a:buNone/>
            </a:pPr>
            <a:r>
              <a:rPr lang="en-US" altLang="en-US" sz="2200" dirty="0"/>
              <a:t>}</a:t>
            </a:r>
            <a:br>
              <a:rPr lang="en-US" altLang="en-US" sz="2200" dirty="0"/>
            </a:br>
            <a:endParaRPr lang="en-US" altLang="en-US" sz="22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C0B01C9-2320-405F-B3B0-03F91E835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Definition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347E5026-1D22-4383-A21E-0AC09B185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Definition includes:</a:t>
            </a:r>
          </a:p>
          <a:p>
            <a:pPr lvl="1"/>
            <a:r>
              <a:rPr lang="en-US" altLang="en-US" sz="2400" u="sng"/>
              <a:t>return type:</a:t>
            </a:r>
            <a:r>
              <a:rPr lang="en-US" altLang="en-US" sz="2400"/>
              <a:t> data type of the value that function returns to the part of the program that called it</a:t>
            </a:r>
          </a:p>
          <a:p>
            <a:pPr lvl="1"/>
            <a:r>
              <a:rPr lang="en-US" altLang="en-US" sz="2400" u="sng"/>
              <a:t>name:</a:t>
            </a:r>
            <a:r>
              <a:rPr lang="en-US" altLang="en-US" sz="2400"/>
              <a:t> name of the function.  Function names follow same rules as variables</a:t>
            </a:r>
          </a:p>
          <a:p>
            <a:pPr lvl="1"/>
            <a:r>
              <a:rPr lang="en-US" altLang="en-US" sz="2400" u="sng"/>
              <a:t>parameter list:</a:t>
            </a:r>
            <a:r>
              <a:rPr lang="en-US" altLang="en-US" sz="2400"/>
              <a:t> variables containing values passed to the function</a:t>
            </a:r>
          </a:p>
          <a:p>
            <a:pPr lvl="1"/>
            <a:r>
              <a:rPr lang="en-US" altLang="en-US" sz="2400" u="sng"/>
              <a:t>body:</a:t>
            </a:r>
            <a:r>
              <a:rPr lang="en-US" altLang="en-US" sz="2400"/>
              <a:t> statements that perform the function’s task, enclosed in </a:t>
            </a:r>
            <a:r>
              <a:rPr lang="en-US" altLang="en-US" sz="2400">
                <a:latin typeface="Courier New" panose="02070309020205020404" pitchFamily="49" charset="0"/>
              </a:rPr>
              <a:t>{}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1C0CCBC-C650-4DA2-A60D-81536A7C5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Return Type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EFB7AB3-8541-4AAC-A321-F1282BD217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If a function returns a value, the type of the value must be indicated: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string displayMessage()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{	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  return “Hello from DisplayMessage\n";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}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800"/>
              <a:t>If a function does not return a value, its return type is </a:t>
            </a:r>
            <a:r>
              <a:rPr lang="en-US" altLang="en-US" sz="2800">
                <a:latin typeface="Courier New" panose="02070309020205020404" pitchFamily="49" charset="0"/>
              </a:rPr>
              <a:t>void</a:t>
            </a:r>
            <a:r>
              <a:rPr lang="en-US" altLang="en-US" sz="2800"/>
              <a:t>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void displayMessage()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{	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  cout &lt;&lt; "Hello from DisplayMessage\n";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}</a:t>
            </a:r>
            <a:endParaRPr lang="en-US" altLang="en-US" sz="2400"/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1909</Words>
  <Application>Microsoft Office PowerPoint</Application>
  <PresentationFormat>On-screen Show (4:3)</PresentationFormat>
  <Paragraphs>409</Paragraphs>
  <Slides>76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Calibri</vt:lpstr>
      <vt:lpstr>Consolas</vt:lpstr>
      <vt:lpstr>Courier New</vt:lpstr>
      <vt:lpstr>Times</vt:lpstr>
      <vt:lpstr>Times New Roman</vt:lpstr>
      <vt:lpstr>Default Design</vt:lpstr>
      <vt:lpstr>PowerPoint Presentation</vt:lpstr>
      <vt:lpstr>6.1</vt:lpstr>
      <vt:lpstr>Modular Programming</vt:lpstr>
      <vt:lpstr>PowerPoint Presentation</vt:lpstr>
      <vt:lpstr>6.2</vt:lpstr>
      <vt:lpstr>Defining and Calling Functions</vt:lpstr>
      <vt:lpstr>Function Definition</vt:lpstr>
      <vt:lpstr>Function Definition</vt:lpstr>
      <vt:lpstr>Function Return Type</vt:lpstr>
      <vt:lpstr>Calling a Function</vt:lpstr>
      <vt:lpstr>Flow of Control in Program 6-1</vt:lpstr>
      <vt:lpstr>Calling Functions</vt:lpstr>
      <vt:lpstr>6.3</vt:lpstr>
      <vt:lpstr>Function Prototype Example</vt:lpstr>
      <vt:lpstr>Function Prototypes</vt:lpstr>
      <vt:lpstr>Function Prototype Example</vt:lpstr>
      <vt:lpstr>Function Prototypes in Program 6-5</vt:lpstr>
      <vt:lpstr>PowerPoint Presentation</vt:lpstr>
      <vt:lpstr>6.4</vt:lpstr>
      <vt:lpstr>Sending Data into a Function</vt:lpstr>
      <vt:lpstr>PowerPoint Presentation</vt:lpstr>
      <vt:lpstr>PowerPoint Presentation</vt:lpstr>
      <vt:lpstr>Function with a Parameter in Program 6-6</vt:lpstr>
      <vt:lpstr>Other Parameter Terminology</vt:lpstr>
      <vt:lpstr>Passing Multiple Arguments</vt:lpstr>
      <vt:lpstr>Passing Multiple Arguments in Program 6-8</vt:lpstr>
      <vt:lpstr>Passing Multiple Arguments in Program 6-8</vt:lpstr>
      <vt:lpstr>Passing Multiple Arguments in Program 6-8</vt:lpstr>
      <vt:lpstr>6.5</vt:lpstr>
      <vt:lpstr>Passing Data by Value</vt:lpstr>
      <vt:lpstr>Passing Data by Value</vt:lpstr>
      <vt:lpstr>6.7</vt:lpstr>
      <vt:lpstr>The return Statement</vt:lpstr>
      <vt:lpstr>Performing Division in Program 6-11</vt:lpstr>
      <vt:lpstr>Performing Division in Program 6-11</vt:lpstr>
      <vt:lpstr>6.8</vt:lpstr>
      <vt:lpstr>Returning a Value From a Function</vt:lpstr>
      <vt:lpstr>Returning a Value From a Function</vt:lpstr>
      <vt:lpstr>Function Returning a Value in Program 6-12</vt:lpstr>
      <vt:lpstr>Function Returning a Value in Program 6-12</vt:lpstr>
      <vt:lpstr>Function Returning a Value in Program 6-12</vt:lpstr>
      <vt:lpstr>6.9</vt:lpstr>
      <vt:lpstr>Returning a Boolean Value</vt:lpstr>
      <vt:lpstr>Returning a Boolean Value in Program 6-15</vt:lpstr>
      <vt:lpstr>Returning a Boolean Value in Program 6-15</vt:lpstr>
      <vt:lpstr>6.10</vt:lpstr>
      <vt:lpstr>Local Variables</vt:lpstr>
      <vt:lpstr>Local Variables in Program 6-16</vt:lpstr>
      <vt:lpstr>Local Variable Lifetime</vt:lpstr>
      <vt:lpstr>Global Variables and Global Constants</vt:lpstr>
      <vt:lpstr>Global Constant Example</vt:lpstr>
      <vt:lpstr>Initializing Local and Global Variables</vt:lpstr>
      <vt:lpstr>6.11</vt:lpstr>
      <vt:lpstr>Static Local Variables</vt:lpstr>
      <vt:lpstr>Static Local Variables Example</vt:lpstr>
      <vt:lpstr>Static Local Variables Example</vt:lpstr>
      <vt:lpstr>6.12</vt:lpstr>
      <vt:lpstr>Practice Exercise</vt:lpstr>
      <vt:lpstr>Default Arguments</vt:lpstr>
      <vt:lpstr>Default Arguments in Program 6-24</vt:lpstr>
      <vt:lpstr>Default Arguments in Program 6-24</vt:lpstr>
      <vt:lpstr>Default Arguments</vt:lpstr>
      <vt:lpstr>6.13</vt:lpstr>
      <vt:lpstr>Passing by Reference</vt:lpstr>
      <vt:lpstr>Passing Data by Value</vt:lpstr>
      <vt:lpstr>Passing Data by Reference</vt:lpstr>
      <vt:lpstr>Returning multiple values</vt:lpstr>
      <vt:lpstr>Returning multiple values</vt:lpstr>
      <vt:lpstr>6.14</vt:lpstr>
      <vt:lpstr>Overloading Functions</vt:lpstr>
      <vt:lpstr>Function Overloading Examples</vt:lpstr>
      <vt:lpstr>Function Overloading in Program 6-27</vt:lpstr>
      <vt:lpstr>Function Overloading in Program 6-27</vt:lpstr>
      <vt:lpstr>6.15</vt:lpstr>
      <vt:lpstr>The exit() Function</vt:lpstr>
      <vt:lpstr>The exit() Function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Ankur Agrawal</cp:lastModifiedBy>
  <cp:revision>153</cp:revision>
  <dcterms:created xsi:type="dcterms:W3CDTF">2011-02-16T20:47:20Z</dcterms:created>
  <dcterms:modified xsi:type="dcterms:W3CDTF">2018-12-02T21:45:37Z</dcterms:modified>
</cp:coreProperties>
</file>