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  <p:sldMasterId id="2147483732" r:id="rId3"/>
    <p:sldMasterId id="2147483744" r:id="rId4"/>
    <p:sldMasterId id="2147483756" r:id="rId5"/>
    <p:sldMasterId id="2147483768" r:id="rId6"/>
  </p:sldMasterIdLst>
  <p:notesMasterIdLst>
    <p:notesMasterId r:id="rId81"/>
  </p:notesMasterIdLst>
  <p:sldIdLst>
    <p:sldId id="459" r:id="rId7"/>
    <p:sldId id="314" r:id="rId8"/>
    <p:sldId id="430" r:id="rId9"/>
    <p:sldId id="460" r:id="rId10"/>
    <p:sldId id="461" r:id="rId11"/>
    <p:sldId id="436" r:id="rId12"/>
    <p:sldId id="433" r:id="rId13"/>
    <p:sldId id="434" r:id="rId14"/>
    <p:sldId id="435" r:id="rId15"/>
    <p:sldId id="454" r:id="rId16"/>
    <p:sldId id="455" r:id="rId17"/>
    <p:sldId id="439" r:id="rId18"/>
    <p:sldId id="456" r:id="rId19"/>
    <p:sldId id="440" r:id="rId20"/>
    <p:sldId id="441" r:id="rId21"/>
    <p:sldId id="442" r:id="rId22"/>
    <p:sldId id="443" r:id="rId23"/>
    <p:sldId id="444" r:id="rId24"/>
    <p:sldId id="457" r:id="rId25"/>
    <p:sldId id="458" r:id="rId26"/>
    <p:sldId id="446" r:id="rId27"/>
    <p:sldId id="447" r:id="rId28"/>
    <p:sldId id="448" r:id="rId29"/>
    <p:sldId id="450" r:id="rId30"/>
    <p:sldId id="451" r:id="rId31"/>
    <p:sldId id="452" r:id="rId32"/>
    <p:sldId id="453" r:id="rId33"/>
    <p:sldId id="462" r:id="rId34"/>
    <p:sldId id="463" r:id="rId35"/>
    <p:sldId id="465" r:id="rId36"/>
    <p:sldId id="466" r:id="rId37"/>
    <p:sldId id="467" r:id="rId38"/>
    <p:sldId id="468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  <p:sldId id="507" r:id="rId77"/>
    <p:sldId id="508" r:id="rId78"/>
    <p:sldId id="509" r:id="rId79"/>
    <p:sldId id="510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80008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 autoAdjust="0"/>
    <p:restoredTop sz="94690"/>
  </p:normalViewPr>
  <p:slideViewPr>
    <p:cSldViewPr>
      <p:cViewPr varScale="1">
        <p:scale>
          <a:sx n="59" d="100"/>
          <a:sy n="59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93E7-67A9-42E6-BC1F-4039EB9FA3D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3B78F-1420-49C1-B5A6-D8ABC9915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9603D11-24EE-4A4C-B658-759792850365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5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63E69-1232-42C4-8FD7-987B2318F640}" type="slidenum">
              <a:rPr lang="en-CA" altLang="en-US">
                <a:solidFill>
                  <a:prstClr val="black"/>
                </a:solidFill>
              </a:rPr>
              <a:pPr eaLnBrk="1" hangingPunct="1"/>
              <a:t>22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705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672D55-0EA3-43AE-8C71-0F3BE3EACA1E}" type="slidenum">
              <a:rPr lang="en-CA" altLang="en-US">
                <a:solidFill>
                  <a:prstClr val="black"/>
                </a:solidFill>
              </a:rPr>
              <a:pPr eaLnBrk="1" hangingPunct="1"/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475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DD640C-14AA-4CBD-88B7-D42538256970}" type="slidenum">
              <a:rPr lang="en-CA" altLang="en-US">
                <a:solidFill>
                  <a:prstClr val="black"/>
                </a:solidFill>
              </a:rPr>
              <a:pPr eaLnBrk="1" hangingPunct="1"/>
              <a:t>28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536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BC72DB-855A-472D-92B9-6F31DEBA0FF8}" type="slidenum">
              <a:rPr lang="en-CA" altLang="en-US">
                <a:solidFill>
                  <a:prstClr val="black"/>
                </a:solidFill>
              </a:rPr>
              <a:pPr eaLnBrk="1" hangingPunct="1"/>
              <a:t>29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504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EC9748-71EB-49B7-AA4A-40241A060BD5}" type="slidenum">
              <a:rPr lang="en-CA" altLang="en-US">
                <a:solidFill>
                  <a:prstClr val="black"/>
                </a:solidFill>
              </a:rPr>
              <a:pPr eaLnBrk="1" hangingPunct="1"/>
              <a:t>30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5557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D20FA8-97D8-4841-8878-1CBE23C1A4FF}" type="slidenum">
              <a:rPr lang="en-CA" altLang="en-US">
                <a:solidFill>
                  <a:prstClr val="black"/>
                </a:solidFill>
              </a:rPr>
              <a:pPr eaLnBrk="1" hangingPunct="1"/>
              <a:t>32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718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C19768-E66B-4EDF-AF69-123E4B16E2DF}" type="slidenum">
              <a:rPr lang="en-CA" altLang="en-US">
                <a:solidFill>
                  <a:prstClr val="black"/>
                </a:solidFill>
              </a:rPr>
              <a:pPr eaLnBrk="1" hangingPunct="1"/>
              <a:t>34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42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3A91C1-DF3B-4153-95AC-D21A1AEACF4B}" type="slidenum">
              <a:rPr lang="en-CA" altLang="en-US">
                <a:solidFill>
                  <a:prstClr val="black"/>
                </a:solidFill>
              </a:rPr>
              <a:pPr eaLnBrk="1" hangingPunct="1"/>
              <a:t>35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160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AB73DA-B9E7-43DB-89AA-430472FDF588}" type="slidenum">
              <a:rPr lang="en-CA" altLang="en-US">
                <a:solidFill>
                  <a:prstClr val="black"/>
                </a:solidFill>
              </a:rPr>
              <a:pPr eaLnBrk="1" hangingPunct="1"/>
              <a:t>40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27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F56B6D-4F96-42DA-9755-F295BA95FDB8}" type="slidenum">
              <a:rPr lang="en-CA" altLang="en-US">
                <a:solidFill>
                  <a:prstClr val="black"/>
                </a:solidFill>
              </a:rPr>
              <a:pPr eaLnBrk="1" hangingPunct="1"/>
              <a:t>41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85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5A9A1-4670-184D-82F2-66705E1E3D96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05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C81292-31A7-4041-95A2-9668D6436692}" type="slidenum">
              <a:rPr lang="en-CA" altLang="en-US">
                <a:solidFill>
                  <a:prstClr val="black"/>
                </a:solidFill>
              </a:rPr>
              <a:pPr eaLnBrk="1" hangingPunct="1"/>
              <a:t>45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4337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A7D90-F2B4-420A-BC81-99029C784637}" type="slidenum">
              <a:rPr lang="en-CA" altLang="en-US">
                <a:solidFill>
                  <a:prstClr val="black"/>
                </a:solidFill>
              </a:rPr>
              <a:pPr eaLnBrk="1" hangingPunct="1"/>
              <a:t>46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024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4D5DD3-F99F-459B-9E75-DDBFCE1751CA}" type="slidenum">
              <a:rPr lang="en-CA" altLang="en-US">
                <a:solidFill>
                  <a:prstClr val="black"/>
                </a:solidFill>
              </a:rPr>
              <a:pPr eaLnBrk="1" hangingPunct="1"/>
              <a:t>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929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179E04-F6AB-444B-ABCB-1EC2F01E85D6}" type="slidenum">
              <a:rPr lang="en-CA" altLang="en-US">
                <a:solidFill>
                  <a:prstClr val="black"/>
                </a:solidFill>
              </a:rPr>
              <a:pPr eaLnBrk="1" hangingPunct="1"/>
              <a:t>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667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3AF97-066D-4549-8989-4754752D9528}" type="slidenum">
              <a:rPr lang="en-CA" altLang="en-US">
                <a:solidFill>
                  <a:prstClr val="black"/>
                </a:solidFill>
              </a:rPr>
              <a:pPr eaLnBrk="1" hangingPunct="1"/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640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FA92EA-5A76-449D-88F3-2C96F22D47C7}" type="slidenum">
              <a:rPr lang="en-CA" altLang="en-US">
                <a:solidFill>
                  <a:prstClr val="black"/>
                </a:solidFill>
              </a:rPr>
              <a:pPr eaLnBrk="1" hangingPunct="1"/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353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C53A7A-3A35-40F8-955A-40C717133AF3}" type="slidenum">
              <a:rPr lang="en-CA" altLang="en-US">
                <a:solidFill>
                  <a:prstClr val="black"/>
                </a:solidFill>
              </a:rPr>
              <a:pPr eaLnBrk="1" hangingPunct="1"/>
              <a:t>17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7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A573A9-8168-4EFF-8D97-3561BA551028}" type="slidenum">
              <a:rPr lang="en-CA" altLang="en-US">
                <a:solidFill>
                  <a:prstClr val="black"/>
                </a:solidFill>
              </a:rPr>
              <a:pPr eaLnBrk="1" hangingPunct="1"/>
              <a:t>18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04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59E47A-73EA-48DE-A14F-680655C083F4}" type="slidenum">
              <a:rPr lang="en-CA" altLang="en-US">
                <a:solidFill>
                  <a:prstClr val="black"/>
                </a:solidFill>
              </a:rPr>
              <a:pPr eaLnBrk="1" hangingPunct="1"/>
              <a:t>21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19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E25B-2108-47B3-8BF0-E2BC0E9BA7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3AFE-4578-4CED-A5F5-6BE4FA8057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0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1730-DEA3-436C-B5F3-538AED2DE7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6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E863-053C-444D-BCC8-482E92D92D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3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0CAE-4078-4CFC-A998-112AC72FE4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52A42-B6B0-4834-9CF2-A93FE37F31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24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3C20A-B24C-477C-84B5-CDC7B2F29F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92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AC1C0-1066-4DCF-9313-30B4580A3B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A549B-F5E8-4B01-B13C-F9D22533F1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41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61904-C08F-4439-AFCE-216052C6A8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34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B9ED-8C23-4727-BB8F-9689744111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85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28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4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5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50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10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92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70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52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04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E25B-2108-47B3-8BF0-E2BC0E9BA7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03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3AFE-4578-4CED-A5F5-6BE4FA8057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6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1730-DEA3-436C-B5F3-538AED2DE7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46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E863-053C-444D-BCC8-482E92D92D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500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0CAE-4078-4CFC-A998-112AC72FE4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73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52A42-B6B0-4834-9CF2-A93FE37F31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0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3C20A-B24C-477C-84B5-CDC7B2F29F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16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AC1C0-1066-4DCF-9313-30B4580A3B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49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A549B-F5E8-4B01-B13C-F9D22533F1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432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61904-C08F-4439-AFCE-216052C6A8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69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B9ED-8C23-4727-BB8F-9689744111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59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4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7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589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28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23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24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12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415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594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D3F8-2FA2-4635-8B27-120AE70DB5D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9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F21-7540-4B6F-8210-121DC369EB0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063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13FB-5087-4B1B-A254-6F51A2905E2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70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CBA6-2859-471E-8A55-754453586DF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1D87-6B46-4523-B586-5158754EED7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41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46F9-C196-4E50-A22C-9A0505D6220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47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2C74-CA7A-4B71-9AFF-6E16E9D29FD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601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494-7103-4542-B19C-4DA9DFD39BD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008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EAE8-C743-437A-B28E-86487385B0A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7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2A78-9B5E-4455-9D4D-988C92EDDA3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613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DDAC-B423-4225-9612-8EEF26ED299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8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FCC5B-E871-4601-B876-90EAC1E7B7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" name="Picture 5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3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2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FCC5B-E871-4601-B876-90EAC1E7B7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" name="Picture 5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22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891580-B528-4DB3-A8E4-B5786212F9D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3/7/2019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82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Computer Science </a:t>
            </a:r>
            <a:r>
              <a:rPr lang="en-US" dirty="0" smtClean="0">
                <a:effectLst/>
              </a:rPr>
              <a:t>II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Advanced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Spring </a:t>
            </a:r>
            <a:r>
              <a:rPr lang="en-US" dirty="0" smtClean="0">
                <a:latin typeface="Calibri" panose="020F0502020204030204" pitchFamily="34" charset="0"/>
              </a:rPr>
              <a:t>2019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declares a structure type, called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</a:t>
            </a:r>
            <a:r>
              <a:rPr lang="en-US" dirty="0"/>
              <a:t>, and defines it having two members: </a:t>
            </a:r>
            <a:r>
              <a:rPr lang="en-US" dirty="0">
                <a:solidFill>
                  <a:srgbClr val="800080"/>
                </a:solidFill>
              </a:rPr>
              <a:t>weight</a:t>
            </a:r>
            <a:r>
              <a:rPr lang="en-US" dirty="0"/>
              <a:t> and </a:t>
            </a:r>
            <a:r>
              <a:rPr lang="en-US" dirty="0">
                <a:solidFill>
                  <a:srgbClr val="800080"/>
                </a:solidFill>
              </a:rPr>
              <a:t>price</a:t>
            </a:r>
            <a:r>
              <a:rPr lang="en-US" dirty="0"/>
              <a:t>, each of a different fundamental type. This declaration creates a new type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</a:t>
            </a:r>
            <a:r>
              <a:rPr lang="en-US" dirty="0" smtClean="0"/>
              <a:t>), </a:t>
            </a:r>
            <a:r>
              <a:rPr lang="en-US" dirty="0"/>
              <a:t>which is then used to declare three </a:t>
            </a:r>
            <a:r>
              <a:rPr lang="en-US" dirty="0" smtClean="0"/>
              <a:t>instances </a:t>
            </a:r>
            <a:r>
              <a:rPr lang="en-US" dirty="0"/>
              <a:t>(variables) of this type: </a:t>
            </a:r>
            <a:r>
              <a:rPr lang="en-US" dirty="0">
                <a:solidFill>
                  <a:srgbClr val="CC0099"/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>
                <a:solidFill>
                  <a:srgbClr val="CC0099"/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CC0099"/>
                </a:solidFill>
              </a:rPr>
              <a:t>melon</a:t>
            </a:r>
            <a:r>
              <a:rPr lang="en-US" dirty="0" smtClean="0"/>
              <a:t>. </a:t>
            </a:r>
            <a:r>
              <a:rPr lang="en-US" dirty="0"/>
              <a:t>Note how once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</a:t>
            </a:r>
            <a:r>
              <a:rPr lang="en-US" dirty="0" smtClean="0"/>
              <a:t> </a:t>
            </a:r>
            <a:r>
              <a:rPr lang="en-US" dirty="0"/>
              <a:t>is declared, it is used just like any other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It </a:t>
            </a:r>
            <a:r>
              <a:rPr lang="en-US" dirty="0"/>
              <a:t>is important to clearly differentiate between what is the structure type name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</a:t>
            </a:r>
            <a:r>
              <a:rPr lang="en-US" dirty="0"/>
              <a:t>), and what is an </a:t>
            </a:r>
            <a:r>
              <a:rPr lang="en-US" dirty="0" smtClean="0"/>
              <a:t>instance </a:t>
            </a:r>
            <a:r>
              <a:rPr lang="en-US" dirty="0"/>
              <a:t>of this type </a:t>
            </a:r>
            <a:r>
              <a:rPr lang="en-US" dirty="0" smtClean="0"/>
              <a:t>(</a:t>
            </a:r>
            <a:r>
              <a:rPr lang="en-US" dirty="0">
                <a:solidFill>
                  <a:srgbClr val="CC0099"/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rgbClr val="CC0099"/>
                </a:solidFill>
              </a:rPr>
              <a:t>banana</a:t>
            </a:r>
            <a:r>
              <a:rPr lang="en-US" dirty="0"/>
              <a:t>, and </a:t>
            </a:r>
            <a:r>
              <a:rPr lang="en-US" dirty="0">
                <a:solidFill>
                  <a:srgbClr val="CC0099"/>
                </a:solidFill>
              </a:rPr>
              <a:t>melon</a:t>
            </a:r>
            <a:r>
              <a:rPr lang="en-US" dirty="0" smtClean="0"/>
              <a:t>). </a:t>
            </a:r>
            <a:r>
              <a:rPr lang="en-US" dirty="0"/>
              <a:t>Many </a:t>
            </a:r>
            <a:r>
              <a:rPr lang="en-US" dirty="0" smtClean="0"/>
              <a:t>instances </a:t>
            </a:r>
            <a:r>
              <a:rPr lang="en-US" dirty="0"/>
              <a:t>(such as apple, banana, and melon) can be declared from a single structure type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Product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847088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weight</a:t>
            </a:r>
            <a:r>
              <a:rPr lang="en-US" dirty="0"/>
              <a:t>;</a:t>
            </a:r>
          </a:p>
          <a:p>
            <a:r>
              <a:rPr lang="en-US" dirty="0"/>
              <a:t>  double </a:t>
            </a:r>
            <a:r>
              <a:rPr lang="en-US" dirty="0">
                <a:solidFill>
                  <a:srgbClr val="800080"/>
                </a:solidFill>
              </a:rPr>
              <a:t>price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} </a:t>
            </a:r>
            <a:r>
              <a:rPr lang="en-US" dirty="0">
                <a:solidFill>
                  <a:srgbClr val="CC0099"/>
                </a:solidFill>
              </a:rPr>
              <a:t>apple, banana, melon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30963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rgbClr val="CC0099"/>
                </a:solidFill>
              </a:rPr>
              <a:t>instance_names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en-US" dirty="0"/>
              <a:t>are specified, the </a:t>
            </a:r>
            <a:r>
              <a:rPr lang="en-US" dirty="0" err="1" smtClean="0">
                <a:solidFill>
                  <a:srgbClr val="C00000"/>
                </a:solidFill>
              </a:rPr>
              <a:t>structName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</a:t>
            </a:r>
            <a:r>
              <a:rPr lang="en-US" dirty="0"/>
              <a:t>) becomes optional: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/>
              <a:t> requires either a </a:t>
            </a:r>
            <a:r>
              <a:rPr lang="en-US" dirty="0" smtClean="0"/>
              <a:t>structure name </a:t>
            </a:r>
            <a:r>
              <a:rPr lang="en-US" dirty="0"/>
              <a:t>or at least one </a:t>
            </a:r>
            <a:r>
              <a:rPr lang="en-US" dirty="0" smtClean="0"/>
              <a:t>instance, </a:t>
            </a:r>
            <a:r>
              <a:rPr lang="en-US" dirty="0"/>
              <a:t>but not necessarily </a:t>
            </a:r>
            <a:r>
              <a:rPr lang="en-US" dirty="0" smtClean="0"/>
              <a:t>both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important to clearly differentiate between what is the structure type name </a:t>
            </a:r>
            <a:r>
              <a:rPr lang="en-US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Product</a:t>
            </a:r>
            <a:r>
              <a:rPr lang="en-US" dirty="0"/>
              <a:t>), and what is an </a:t>
            </a:r>
            <a:r>
              <a:rPr lang="en-US" dirty="0" smtClean="0"/>
              <a:t>instance </a:t>
            </a:r>
            <a:r>
              <a:rPr lang="en-US" dirty="0"/>
              <a:t>of this type (apple, banana, and melon). Many </a:t>
            </a:r>
            <a:r>
              <a:rPr lang="en-US" dirty="0" smtClean="0"/>
              <a:t>instances </a:t>
            </a:r>
            <a:r>
              <a:rPr lang="en-US" dirty="0"/>
              <a:t>(such as </a:t>
            </a:r>
            <a:r>
              <a:rPr lang="en-US" dirty="0">
                <a:solidFill>
                  <a:srgbClr val="CC0099"/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rgbClr val="CC0099"/>
                </a:solidFill>
              </a:rPr>
              <a:t>banana</a:t>
            </a:r>
            <a:r>
              <a:rPr lang="en-US" dirty="0"/>
              <a:t>, and </a:t>
            </a:r>
            <a:r>
              <a:rPr lang="en-US" dirty="0">
                <a:solidFill>
                  <a:srgbClr val="CC0099"/>
                </a:solidFill>
              </a:rPr>
              <a:t>melon</a:t>
            </a:r>
            <a:r>
              <a:rPr lang="en-US" dirty="0"/>
              <a:t>) can be declared from a single structure type </a:t>
            </a:r>
            <a:r>
              <a:rPr lang="en-US" dirty="0" smtClean="0"/>
              <a:t>(Product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844824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  double price;</a:t>
            </a:r>
          </a:p>
          <a:p>
            <a:r>
              <a:rPr lang="en-US" dirty="0">
                <a:solidFill>
                  <a:srgbClr val="0000FF"/>
                </a:solidFill>
              </a:rPr>
              <a:t>} </a:t>
            </a:r>
            <a:r>
              <a:rPr lang="en-US" dirty="0">
                <a:solidFill>
                  <a:srgbClr val="CC0099"/>
                </a:solidFill>
              </a:rPr>
              <a:t>apple, banana, melon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Structure Members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Use the dot </a:t>
            </a:r>
            <a:r>
              <a:rPr lang="en-US" altLang="en-US" sz="2800" dirty="0" smtClean="0">
                <a:latin typeface="Courier New" pitchFamily="49" charset="0"/>
              </a:rPr>
              <a:t>(</a:t>
            </a:r>
            <a:r>
              <a:rPr lang="en-US" altLang="en-US" sz="2800" b="1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altLang="en-US" sz="2800" dirty="0" smtClean="0">
                <a:latin typeface="Courier New" pitchFamily="49" charset="0"/>
              </a:rPr>
              <a:t>)</a:t>
            </a:r>
            <a:r>
              <a:rPr lang="en-US" altLang="en-US" sz="2800" dirty="0" smtClean="0"/>
              <a:t> operator to refer to members of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/>
              <a:t> variables: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>
                <a:latin typeface="Courier New" pitchFamily="49" charset="0"/>
              </a:rPr>
              <a:t>cin</a:t>
            </a:r>
            <a:r>
              <a:rPr lang="en-US" altLang="en-US" sz="2400" dirty="0" smtClean="0">
                <a:latin typeface="Courier New" pitchFamily="49" charset="0"/>
              </a:rPr>
              <a:t> &gt;&gt; stu1.studentID;</a:t>
            </a:r>
            <a:endParaRPr lang="en-US" altLang="en-US" sz="2400" dirty="0" smtClean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>
                <a:latin typeface="Courier New" pitchFamily="49" charset="0"/>
              </a:rPr>
              <a:t>getline</a:t>
            </a:r>
            <a:r>
              <a:rPr lang="en-US" altLang="en-US" sz="2400" dirty="0" smtClean="0">
                <a:latin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</a:rPr>
              <a:t>cin</a:t>
            </a:r>
            <a:r>
              <a:rPr lang="en-US" altLang="en-US" sz="2400" dirty="0" smtClean="0">
                <a:latin typeface="Courier New" pitchFamily="49" charset="0"/>
              </a:rPr>
              <a:t>, stu1.name);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stu1.gpa = 3.75;</a:t>
            </a:r>
            <a:br>
              <a:rPr lang="en-US" altLang="en-US" sz="2400" dirty="0" smtClean="0">
                <a:latin typeface="Courier New" pitchFamily="49" charset="0"/>
              </a:rPr>
            </a:br>
            <a:endParaRPr lang="en-US" altLang="en-US" sz="2400" dirty="0" smtClean="0">
              <a:latin typeface="Courier New" pitchFamily="49" charset="0"/>
            </a:endParaRPr>
          </a:p>
          <a:p>
            <a:r>
              <a:rPr lang="en-US" altLang="en-US" sz="2800" dirty="0" smtClean="0"/>
              <a:t>Member variables can be used in any manner appropriate for their data type</a:t>
            </a:r>
          </a:p>
          <a:p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41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500438"/>
            <a:ext cx="8229600" cy="2824162"/>
          </a:xfrm>
        </p:spPr>
        <p:txBody>
          <a:bodyPr>
            <a:normAutofit/>
          </a:bodyPr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844824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weight;</a:t>
            </a:r>
          </a:p>
          <a:p>
            <a:r>
              <a:rPr lang="en-US" dirty="0">
                <a:solidFill>
                  <a:prstClr val="black"/>
                </a:solidFill>
              </a:rPr>
              <a:t>  double price;</a:t>
            </a:r>
          </a:p>
          <a:p>
            <a:r>
              <a:rPr lang="en-US" smtClean="0">
                <a:solidFill>
                  <a:srgbClr val="0000FF"/>
                </a:solidFill>
              </a:rPr>
              <a:t>};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roduct  </a:t>
            </a:r>
            <a:r>
              <a:rPr lang="en-US" dirty="0" smtClean="0">
                <a:solidFill>
                  <a:srgbClr val="CC0099"/>
                </a:solidFill>
              </a:rPr>
              <a:t>apple</a:t>
            </a:r>
            <a:r>
              <a:rPr lang="en-US" dirty="0">
                <a:solidFill>
                  <a:srgbClr val="CC0099"/>
                </a:solidFill>
              </a:rPr>
              <a:t>, banana, melon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dirty="0" err="1"/>
              <a:t>apple.weight</a:t>
            </a:r>
            <a:r>
              <a:rPr lang="en-US" dirty="0"/>
              <a:t> </a:t>
            </a:r>
            <a:r>
              <a:rPr lang="en-US" dirty="0" smtClean="0"/>
              <a:t> = 1;</a:t>
            </a:r>
          </a:p>
          <a:p>
            <a:r>
              <a:rPr lang="en-US" dirty="0" err="1" smtClean="0"/>
              <a:t>apple.price</a:t>
            </a:r>
            <a:r>
              <a:rPr lang="en-US" dirty="0" smtClean="0"/>
              <a:t>  = 1.49;</a:t>
            </a:r>
          </a:p>
          <a:p>
            <a:r>
              <a:rPr lang="en-US" dirty="0" err="1" smtClean="0"/>
              <a:t>banana.weight</a:t>
            </a:r>
            <a:r>
              <a:rPr lang="en-US" dirty="0" smtClean="0"/>
              <a:t>  = 1;</a:t>
            </a:r>
          </a:p>
          <a:p>
            <a:r>
              <a:rPr lang="en-US" dirty="0" err="1" smtClean="0"/>
              <a:t>banana.price</a:t>
            </a:r>
            <a:r>
              <a:rPr lang="en-US" dirty="0" smtClean="0"/>
              <a:t>  = 0.49;</a:t>
            </a:r>
          </a:p>
          <a:p>
            <a:r>
              <a:rPr lang="en-US" dirty="0" err="1" smtClean="0"/>
              <a:t>melon.weight</a:t>
            </a:r>
            <a:r>
              <a:rPr lang="en-US" dirty="0" smtClean="0"/>
              <a:t>  = 1;</a:t>
            </a:r>
          </a:p>
          <a:p>
            <a:r>
              <a:rPr lang="en-US" dirty="0" err="1" smtClean="0"/>
              <a:t>melon.price</a:t>
            </a:r>
            <a:r>
              <a:rPr lang="en-US" dirty="0" smtClean="0"/>
              <a:t> = 0.39;</a:t>
            </a:r>
            <a:endParaRPr lang="en-US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557213"/>
            <a:ext cx="65055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94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85825"/>
            <a:ext cx="67913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55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200275"/>
            <a:ext cx="67818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8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Displaying a </a:t>
            </a:r>
            <a:r>
              <a:rPr lang="en-US" altLang="en-US" smtClean="0">
                <a:latin typeface="Courier New" pitchFamily="49" charset="0"/>
              </a:rPr>
              <a:t>struct</a:t>
            </a:r>
            <a:r>
              <a:rPr lang="en-US" altLang="en-US" smtClean="0"/>
              <a:t>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To display the contents of a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/>
              <a:t> variable, must display each field separately, using the dot operator: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bill; // won</a:t>
            </a:r>
            <a:r>
              <a:rPr lang="en-US" altLang="en-US" dirty="0" smtClean="0"/>
              <a:t>’</a:t>
            </a:r>
            <a:r>
              <a:rPr lang="en-US" altLang="en-US" dirty="0" smtClean="0">
                <a:latin typeface="Courier New" pitchFamily="49" charset="0"/>
              </a:rPr>
              <a:t>t work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</a:t>
            </a:r>
            <a:r>
              <a:rPr lang="en-US" altLang="en-US" dirty="0" err="1" smtClean="0">
                <a:latin typeface="Courier New" pitchFamily="49" charset="0"/>
              </a:rPr>
              <a:t>bill.studentID</a:t>
            </a:r>
            <a:r>
              <a:rPr lang="en-US" altLang="en-US" dirty="0" smtClean="0">
                <a:latin typeface="Courier New" pitchFamily="49" charset="0"/>
              </a:rPr>
              <a:t> &lt;&lt; </a:t>
            </a:r>
            <a:r>
              <a:rPr lang="en-US" altLang="en-US" dirty="0" err="1" smtClean="0">
                <a:latin typeface="Courier New" pitchFamily="49" charset="0"/>
              </a:rPr>
              <a:t>endl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bill.name &lt;&lt; </a:t>
            </a:r>
            <a:r>
              <a:rPr lang="en-US" altLang="en-US" dirty="0" err="1" smtClean="0">
                <a:latin typeface="Courier New" pitchFamily="49" charset="0"/>
              </a:rPr>
              <a:t>endl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</a:t>
            </a:r>
            <a:r>
              <a:rPr lang="en-US" altLang="en-US" dirty="0" err="1" smtClean="0">
                <a:latin typeface="Courier New" pitchFamily="49" charset="0"/>
              </a:rPr>
              <a:t>bill.yearInSchool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" " &lt;&lt; </a:t>
            </a:r>
            <a:r>
              <a:rPr lang="en-US" altLang="en-US" dirty="0" err="1" smtClean="0">
                <a:latin typeface="Courier New" pitchFamily="49" charset="0"/>
              </a:rPr>
              <a:t>bill.gpa</a:t>
            </a:r>
            <a:r>
              <a:rPr lang="en-US" altLang="en-US" dirty="0" smtClean="0">
                <a:latin typeface="Courier New" pitchFamily="49" charset="0"/>
              </a:rPr>
              <a:t>;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44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</a:t>
            </a:r>
            <a:r>
              <a:rPr lang="en-US" altLang="en-US" smtClean="0">
                <a:latin typeface="Courier New" pitchFamily="49" charset="0"/>
              </a:rPr>
              <a:t>struct</a:t>
            </a:r>
            <a:r>
              <a:rPr lang="en-US" altLang="en-US" smtClean="0"/>
              <a:t>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Cannot</a:t>
            </a:r>
            <a:r>
              <a:rPr lang="en-US" altLang="en-US" dirty="0" smtClean="0"/>
              <a:t> compare </a:t>
            </a:r>
            <a:r>
              <a:rPr lang="en-US" altLang="en-US" dirty="0" err="1" smtClean="0">
                <a:latin typeface="Courier New" pitchFamily="49" charset="0"/>
              </a:rPr>
              <a:t>struct</a:t>
            </a:r>
            <a:r>
              <a:rPr lang="en-US" altLang="en-US" dirty="0" smtClean="0"/>
              <a:t> variables directly: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</a:rPr>
              <a:t>if (bill == </a:t>
            </a:r>
            <a:r>
              <a:rPr lang="en-US" altLang="en-US" dirty="0" err="1" smtClean="0">
                <a:latin typeface="Courier New" pitchFamily="49" charset="0"/>
              </a:rPr>
              <a:t>william</a:t>
            </a:r>
            <a:r>
              <a:rPr lang="en-US" altLang="en-US" dirty="0" smtClean="0">
                <a:latin typeface="Courier New" pitchFamily="49" charset="0"/>
              </a:rPr>
              <a:t>) 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won</a:t>
            </a:r>
            <a:r>
              <a:rPr lang="en-US" altLang="en-US" b="1" dirty="0" smtClean="0">
                <a:solidFill>
                  <a:srgbClr val="008000"/>
                </a:solidFill>
              </a:rPr>
              <a:t>’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t work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Instead, </a:t>
            </a:r>
            <a:r>
              <a:rPr lang="en-US" altLang="en-US" u="sng" dirty="0" smtClean="0">
                <a:solidFill>
                  <a:srgbClr val="C00000"/>
                </a:solidFill>
              </a:rPr>
              <a:t>must compare on a field basis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if (</a:t>
            </a:r>
            <a:r>
              <a:rPr lang="en-US" altLang="en-US" dirty="0" err="1" smtClean="0">
                <a:latin typeface="Courier New" pitchFamily="49" charset="0"/>
              </a:rPr>
              <a:t>bill.studentID</a:t>
            </a:r>
            <a:r>
              <a:rPr lang="en-US" altLang="en-US" dirty="0" smtClean="0">
                <a:latin typeface="Courier New" pitchFamily="49" charset="0"/>
              </a:rPr>
              <a:t> == 		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		</a:t>
            </a:r>
            <a:r>
              <a:rPr lang="en-US" altLang="en-US" dirty="0" err="1" smtClean="0">
                <a:latin typeface="Courier New" pitchFamily="49" charset="0"/>
              </a:rPr>
              <a:t>william.studentID</a:t>
            </a:r>
            <a:r>
              <a:rPr lang="en-US" altLang="en-US" dirty="0" smtClean="0">
                <a:latin typeface="Courier New" pitchFamily="49" charset="0"/>
              </a:rPr>
              <a:t>)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</a:t>
            </a:r>
            <a:r>
              <a:rPr lang="en-US" dirty="0" err="1" smtClean="0">
                <a:solidFill>
                  <a:srgbClr val="0000FF"/>
                </a:solidFill>
              </a:rPr>
              <a:t>struct</a:t>
            </a:r>
            <a:r>
              <a:rPr lang="en-US" dirty="0" smtClean="0"/>
              <a:t> movie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5488"/>
          </a:xfrm>
        </p:spPr>
        <p:txBody>
          <a:bodyPr/>
          <a:lstStyle/>
          <a:p>
            <a:r>
              <a:rPr lang="en-US" dirty="0" smtClean="0"/>
              <a:t>Let us consider the following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2636912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Movie</a:t>
            </a:r>
          </a:p>
          <a:p>
            <a:r>
              <a:rPr lang="en-US" sz="2400" dirty="0" smtClean="0"/>
              <a:t>     string </a:t>
            </a:r>
            <a:r>
              <a:rPr lang="en-US" sz="2400" dirty="0"/>
              <a:t>title;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year;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Combining data into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32856"/>
            <a:ext cx="5184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sz="1000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sstream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a library for working with strings i/o streams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 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definition of the movie structure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title;     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movie title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year;     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movie year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 mine, yours;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 def. the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mine and yours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instances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of the movie type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printmovie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/>
              </a:rPr>
              <a:t>movieObject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function 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printmovie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prototype</a:t>
            </a:r>
          </a:p>
          <a:p>
            <a:endParaRPr lang="en-US" sz="1000" dirty="0">
              <a:solidFill>
                <a:srgbClr val="008000"/>
              </a:solidFill>
              <a:latin typeface="Consolas"/>
            </a:endParaRPr>
          </a:p>
          <a:p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definition of the 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printmovie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printmovie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/>
              </a:rPr>
              <a:t>movieObject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/>
              </a:rPr>
              <a:t>movieObject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.title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print title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 ("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/>
              </a:rPr>
              <a:t>movieObject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.year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print year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1340768"/>
            <a:ext cx="38164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b-NO" sz="1000" dirty="0">
                <a:solidFill>
                  <a:srgbClr val="2B91AF"/>
                </a:solidFill>
                <a:latin typeface="Consolas"/>
              </a:rPr>
              <a:t>string</a:t>
            </a:r>
            <a:r>
              <a:rPr lang="nb-NO" sz="1000" dirty="0">
                <a:solidFill>
                  <a:srgbClr val="000000"/>
                </a:solidFill>
                <a:latin typeface="Consolas"/>
              </a:rPr>
              <a:t> mystr;           </a:t>
            </a:r>
            <a:r>
              <a:rPr lang="nb-NO" sz="1000" dirty="0">
                <a:solidFill>
                  <a:srgbClr val="008000"/>
                </a:solidFill>
                <a:latin typeface="Consolas"/>
              </a:rPr>
              <a:t>// "buffer" string for input</a:t>
            </a:r>
            <a:endParaRPr lang="nb-NO" sz="1000" dirty="0">
              <a:solidFill>
                <a:srgbClr val="000000"/>
              </a:solidFill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assignment of title to mine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mine.title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smtClean="0">
                <a:solidFill>
                  <a:srgbClr val="A31515"/>
                </a:solidFill>
                <a:latin typeface="Consolas"/>
              </a:rPr>
              <a:t>”The </a:t>
            </a:r>
            <a:r>
              <a:rPr lang="en-US" sz="1000" dirty="0" err="1" smtClean="0">
                <a:solidFill>
                  <a:srgbClr val="A31515"/>
                </a:solidFill>
                <a:latin typeface="Consolas"/>
              </a:rPr>
              <a:t>shawshank</a:t>
            </a:r>
            <a:r>
              <a:rPr lang="en-US" sz="1000" dirty="0" smtClean="0">
                <a:solidFill>
                  <a:srgbClr val="A31515"/>
                </a:solidFill>
                <a:latin typeface="Consolas"/>
              </a:rPr>
              <a:t> Redemption"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assignment of year to mine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mine.year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1994;                     </a:t>
            </a:r>
          </a:p>
          <a:p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prompt the user to enter title of yours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"Enter title: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enter yours title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getline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yours.title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prompt the user to enter year for yours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"Enter year: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enter yours year as a 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mystr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string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getline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mystr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convert 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mystr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into the number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2B91AF"/>
                </a:solidFill>
                <a:latin typeface="Consolas"/>
              </a:rPr>
              <a:t>stringstream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mystr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yours.year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print out the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content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of mine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"My favorite movie is:\n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printmovie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(mine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</a:rPr>
              <a:t>// print out the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content 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// of yours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"And yours is:\n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printmovie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(yours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                  </a:t>
            </a:r>
          </a:p>
          <a:p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0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Initializing a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/>
              <a:t> variable can be initialized when defined:</a:t>
            </a:r>
            <a:endParaRPr lang="en-US" altLang="en-US" sz="2800" dirty="0" smtClean="0"/>
          </a:p>
          <a:p>
            <a:pPr lvl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CC0099"/>
                </a:solidFill>
                <a:latin typeface="Courier New" pitchFamily="49" charset="0"/>
              </a:rPr>
              <a:t>s</a:t>
            </a:r>
            <a:r>
              <a:rPr lang="en-US" altLang="en-US" sz="2400" dirty="0" smtClean="0">
                <a:latin typeface="Courier New" pitchFamily="49" charset="0"/>
              </a:rPr>
              <a:t> = {11465, "Joan", 2, 3.75};</a:t>
            </a:r>
          </a:p>
          <a:p>
            <a:pPr lvl="1">
              <a:lnSpc>
                <a:spcPct val="95000"/>
              </a:lnSpc>
              <a:buClr>
                <a:srgbClr val="3333CC"/>
              </a:buClr>
              <a:buFontTx/>
              <a:buNone/>
            </a:pPr>
            <a:endParaRPr lang="en-US" altLang="en-US" sz="2400" dirty="0" smtClean="0"/>
          </a:p>
          <a:p>
            <a:pPr>
              <a:lnSpc>
                <a:spcPct val="95000"/>
              </a:lnSpc>
            </a:pPr>
            <a:r>
              <a:rPr lang="en-US" altLang="en-US" dirty="0" smtClean="0"/>
              <a:t>Can also be initialized member-by-member after definition:</a:t>
            </a:r>
            <a:endParaRPr lang="en-US" altLang="en-US" sz="2800" dirty="0" smtClean="0"/>
          </a:p>
          <a:p>
            <a:pPr lvl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urier New" pitchFamily="49" charset="0"/>
              </a:rPr>
              <a:t>s.name = "Joan";</a:t>
            </a:r>
          </a:p>
          <a:p>
            <a:pPr lvl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</a:rPr>
              <a:t>s.gpa</a:t>
            </a:r>
            <a:r>
              <a:rPr lang="en-US" altLang="en-US" sz="2400" dirty="0" smtClean="0">
                <a:latin typeface="Courier New" pitchFamily="49" charset="0"/>
              </a:rPr>
              <a:t> = 3.75;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7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Initializing a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May initialize </a:t>
            </a:r>
            <a:r>
              <a:rPr lang="en-US" altLang="en-US" dirty="0" smtClean="0">
                <a:solidFill>
                  <a:srgbClr val="C00000"/>
                </a:solidFill>
              </a:rPr>
              <a:t>only some </a:t>
            </a:r>
            <a:r>
              <a:rPr lang="en-US" altLang="en-US" dirty="0" smtClean="0"/>
              <a:t>members: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</a:rPr>
              <a:t>Student bill = {14579};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Cannot </a:t>
            </a:r>
            <a:r>
              <a:rPr lang="en-US" altLang="en-US" dirty="0" smtClean="0"/>
              <a:t>skip over members: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</a:rPr>
              <a:t>Student s = {1234, "John"</a:t>
            </a: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</a:rPr>
              <a:t>, ,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		    2.83}; 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illegal</a:t>
            </a:r>
            <a:endParaRPr lang="en-US" altLang="en-US" b="1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Cannot</a:t>
            </a:r>
            <a:r>
              <a:rPr lang="en-US" altLang="en-US" dirty="0" smtClean="0"/>
              <a:t> initialize </a:t>
            </a:r>
            <a:r>
              <a:rPr lang="en-US" altLang="en-US" dirty="0" smtClean="0">
                <a:solidFill>
                  <a:srgbClr val="800080"/>
                </a:solidFill>
              </a:rPr>
              <a:t>in the structure declaration</a:t>
            </a:r>
            <a:r>
              <a:rPr lang="en-US" altLang="en-US" dirty="0" smtClean="0"/>
              <a:t>, since this does not allocate memory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39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Excerpts From Program 11-3</a:t>
            </a:r>
          </a:p>
        </p:txBody>
      </p:sp>
      <p:grpSp>
        <p:nvGrpSpPr>
          <p:cNvPr id="22531" name="Group 8"/>
          <p:cNvGrpSpPr>
            <a:grpSpLocks/>
          </p:cNvGrpSpPr>
          <p:nvPr/>
        </p:nvGrpSpPr>
        <p:grpSpPr bwMode="auto">
          <a:xfrm>
            <a:off x="498475" y="1524000"/>
            <a:ext cx="8147050" cy="3048000"/>
            <a:chOff x="914399" y="1524000"/>
            <a:chExt cx="8146473" cy="3048000"/>
          </a:xfrm>
        </p:grpSpPr>
        <p:pic>
          <p:nvPicPr>
            <p:cNvPr id="22532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9" y="1524000"/>
              <a:ext cx="6429350" cy="223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9" y="4038600"/>
              <a:ext cx="814647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52A42-B6B0-4834-9CF2-A93FE37F319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78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Arrays of Structures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343400"/>
          </a:xfrm>
        </p:spPr>
        <p:txBody>
          <a:bodyPr/>
          <a:lstStyle/>
          <a:p>
            <a:r>
              <a:rPr lang="en-US" altLang="en-US" sz="2800" smtClean="0"/>
              <a:t>Structures can be defined in arrays</a:t>
            </a:r>
          </a:p>
          <a:p>
            <a:r>
              <a:rPr lang="en-US" altLang="en-US" sz="2800" smtClean="0"/>
              <a:t>Can be used in place of parallel arrays</a:t>
            </a:r>
            <a:br>
              <a:rPr lang="en-US" altLang="en-US" sz="2800" smtClean="0"/>
            </a:br>
            <a:r>
              <a:rPr lang="en-US" altLang="en-US" sz="2400" smtClean="0">
                <a:latin typeface="Courier New" pitchFamily="49" charset="0"/>
              </a:rPr>
              <a:t>const int NUM_STUDENTS = 20;</a:t>
            </a:r>
            <a:br>
              <a:rPr lang="en-US" altLang="en-US" sz="2400" smtClean="0">
                <a:latin typeface="Courier New" pitchFamily="49" charset="0"/>
              </a:rPr>
            </a:br>
            <a:r>
              <a:rPr lang="en-US" altLang="en-US" sz="2400" smtClean="0">
                <a:latin typeface="Courier New" pitchFamily="49" charset="0"/>
              </a:rPr>
              <a:t>Student stuList[NUM_STUDENTS];</a:t>
            </a:r>
          </a:p>
          <a:p>
            <a:r>
              <a:rPr lang="en-US" altLang="en-US" sz="2800" smtClean="0"/>
              <a:t>Individual structures accessible using subscript notation</a:t>
            </a:r>
          </a:p>
          <a:p>
            <a:r>
              <a:rPr lang="en-US" altLang="en-US" sz="2800" smtClean="0"/>
              <a:t>Fields within structures accessible using dot notation: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cout &lt;&lt; stuList[5].studentID;</a:t>
            </a: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66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390650"/>
            <a:ext cx="65246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13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65138"/>
            <a:ext cx="6629400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4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3C20A-B24C-477C-84B5-CDC7B2F29F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7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Structures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834313" cy="4541838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altLang="en-US" sz="2800" dirty="0" smtClean="0"/>
              <a:t>	A structure can contain another structure as a member: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CC0099"/>
                </a:solidFill>
                <a:latin typeface="Courier New" pitchFamily="49" charset="0"/>
              </a:rPr>
              <a:t>PersonInfo</a:t>
            </a:r>
            <a:endParaRPr lang="en-US" altLang="en-US" sz="2400" b="1" dirty="0" smtClean="0">
              <a:solidFill>
                <a:srgbClr val="CC0099"/>
              </a:solidFill>
              <a:latin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{   	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2400" dirty="0" smtClean="0">
                <a:latin typeface="Courier New" pitchFamily="49" charset="0"/>
              </a:rPr>
              <a:t> name,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		  address,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		  city;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};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n-US" sz="2400" dirty="0" smtClean="0">
                <a:latin typeface="Courier New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{	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studentID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	</a:t>
            </a:r>
            <a:r>
              <a:rPr lang="en-US" altLang="en-US" sz="2400" b="1" dirty="0" err="1" smtClean="0">
                <a:solidFill>
                  <a:srgbClr val="CC0099"/>
                </a:solidFill>
                <a:latin typeface="Courier New" pitchFamily="49" charset="0"/>
              </a:rPr>
              <a:t>PersonInfo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pData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	short </a:t>
            </a:r>
            <a:r>
              <a:rPr lang="en-US" altLang="en-US" sz="2400" dirty="0" err="1" smtClean="0">
                <a:latin typeface="Courier New" pitchFamily="49" charset="0"/>
              </a:rPr>
              <a:t>yearInSchool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		double </a:t>
            </a:r>
            <a:r>
              <a:rPr lang="en-US" altLang="en-US" sz="2400" dirty="0" err="1" smtClean="0">
                <a:latin typeface="Courier New" pitchFamily="49" charset="0"/>
              </a:rPr>
              <a:t>gpa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};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Members of Nested Structures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the dot operator multiple times to refer to fields of nested structures:</a:t>
            </a:r>
          </a:p>
          <a:p>
            <a:pPr>
              <a:buFont typeface="Times" pitchFamily="18" charset="0"/>
              <a:buNone/>
            </a:pPr>
            <a:endParaRPr lang="en-US" altLang="en-US" smtClean="0"/>
          </a:p>
          <a:p>
            <a:pPr lvl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49" charset="0"/>
              </a:rPr>
              <a:t>Student s;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s.pData.name = "Joanne";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s.pData.city = "Tulsa";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79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 to C++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There are some useful hints and illustrations on structured data in C++ at</a:t>
            </a:r>
          </a:p>
          <a:p>
            <a:r>
              <a:rPr lang="en-US" dirty="0">
                <a:latin typeface="Calibri" panose="020F0502020204030204" pitchFamily="34" charset="0"/>
              </a:rPr>
              <a:t>http://www.cplusplus.com/doc/tutorial/structures</a:t>
            </a:r>
            <a:r>
              <a:rPr lang="en-US" dirty="0" smtClean="0"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Structures as Function Arguments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153400" cy="37417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 smtClean="0"/>
              <a:t>May pass </a:t>
            </a:r>
            <a:r>
              <a:rPr lang="en-US" altLang="en-US" sz="2800" b="1" u="sng" dirty="0" smtClean="0">
                <a:solidFill>
                  <a:srgbClr val="800080"/>
                </a:solidFill>
              </a:rPr>
              <a:t>members</a:t>
            </a:r>
            <a:r>
              <a:rPr lang="en-US" altLang="en-US" sz="2800" dirty="0" smtClean="0"/>
              <a:t> of 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/>
              <a:t> variables to functions: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>
                <a:latin typeface="Courier New" pitchFamily="49" charset="0"/>
              </a:rPr>
              <a:t>computeGPA</a:t>
            </a:r>
            <a:r>
              <a:rPr lang="en-US" altLang="en-US" sz="2400" dirty="0" smtClean="0">
                <a:latin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</a:rPr>
              <a:t>stu.gpa</a:t>
            </a:r>
            <a:r>
              <a:rPr lang="en-US" altLang="en-US" sz="24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May pass </a:t>
            </a:r>
            <a:r>
              <a:rPr lang="en-US" altLang="en-US" sz="2800" b="1" u="sng" dirty="0" smtClean="0">
                <a:solidFill>
                  <a:srgbClr val="800080"/>
                </a:solidFill>
              </a:rPr>
              <a:t>entire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/>
              <a:t> variables to functions: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>
                <a:latin typeface="Courier New" pitchFamily="49" charset="0"/>
              </a:rPr>
              <a:t>showData</a:t>
            </a:r>
            <a:r>
              <a:rPr lang="en-US" altLang="en-US" sz="2400" dirty="0" smtClean="0">
                <a:latin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</a:rPr>
              <a:t>stu</a:t>
            </a:r>
            <a:r>
              <a:rPr lang="en-US" altLang="en-US" sz="24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endParaRPr lang="en-US" altLang="en-US" sz="2400" dirty="0" smtClean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Can use </a:t>
            </a:r>
            <a:r>
              <a:rPr lang="en-US" altLang="en-US" sz="2800" dirty="0" smtClean="0">
                <a:solidFill>
                  <a:srgbClr val="C00000"/>
                </a:solidFill>
              </a:rPr>
              <a:t>reference parameter </a:t>
            </a:r>
            <a:r>
              <a:rPr lang="en-US" altLang="en-US" sz="2800" dirty="0" smtClean="0"/>
              <a:t>if function </a:t>
            </a:r>
            <a:r>
              <a:rPr lang="en-US" altLang="en-US" sz="2800" dirty="0" smtClean="0">
                <a:solidFill>
                  <a:srgbClr val="CC0099"/>
                </a:solidFill>
              </a:rPr>
              <a:t>needs to modify contents of a structure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17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Excerpts from Program 11-6</a:t>
            </a:r>
          </a:p>
        </p:txBody>
      </p:sp>
      <p:grpSp>
        <p:nvGrpSpPr>
          <p:cNvPr id="33795" name="Group 8"/>
          <p:cNvGrpSpPr>
            <a:grpSpLocks/>
          </p:cNvGrpSpPr>
          <p:nvPr/>
        </p:nvGrpSpPr>
        <p:grpSpPr bwMode="auto">
          <a:xfrm>
            <a:off x="1547813" y="1828800"/>
            <a:ext cx="6048375" cy="3638550"/>
            <a:chOff x="1371600" y="1828800"/>
            <a:chExt cx="6048375" cy="3638550"/>
          </a:xfrm>
        </p:grpSpPr>
        <p:pic>
          <p:nvPicPr>
            <p:cNvPr id="3379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828800"/>
              <a:ext cx="5981700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733800"/>
              <a:ext cx="6048375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301CB-34F3-4CA7-9D00-CF3350EEEA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52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Structures as Function Arguments - Notes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153400" cy="37417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Using value parameter for structure can slow down a program, waste space</a:t>
            </a:r>
            <a:endParaRPr lang="en-US" altLang="en-US" dirty="0" smtClean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 smtClean="0"/>
              <a:t>Using a reference parameter will speed up program, but function may change data in structure</a:t>
            </a:r>
            <a:endParaRPr lang="en-US" altLang="en-US" dirty="0" smtClean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 smtClean="0"/>
              <a:t>Using a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altLang="en-US" dirty="0" smtClean="0"/>
              <a:t> reference parameter allows read-only access to reference parameter, does not waste space, speed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04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Revised </a:t>
            </a:r>
            <a:r>
              <a:rPr lang="en-US" altLang="en-US" smtClean="0">
                <a:latin typeface="Courier New" pitchFamily="49" charset="0"/>
              </a:rPr>
              <a:t>showItem</a:t>
            </a:r>
            <a:r>
              <a:rPr lang="en-US" altLang="en-US" smtClean="0"/>
              <a:t> Function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3150"/>
            <a:ext cx="7924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301CB-34F3-4CA7-9D00-CF3350EEEA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29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Returning a Structure from a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3741738"/>
          </a:xfrm>
        </p:spPr>
        <p:txBody>
          <a:bodyPr/>
          <a:lstStyle/>
          <a:p>
            <a:r>
              <a:rPr lang="en-US" altLang="en-US" dirty="0" smtClean="0"/>
              <a:t>Function can return a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/>
              <a:t>: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solidFill>
                  <a:srgbClr val="CC0099"/>
                </a:solidFill>
                <a:latin typeface="Courier New" pitchFamily="49" charset="0"/>
              </a:rPr>
              <a:t>Student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getStudentData</a:t>
            </a:r>
            <a:r>
              <a:rPr lang="en-US" altLang="en-US" sz="2400" b="1" dirty="0" smtClean="0">
                <a:latin typeface="Courier New" pitchFamily="49" charset="0"/>
              </a:rPr>
              <a:t>(); 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prototype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stu1 = </a:t>
            </a:r>
            <a:r>
              <a:rPr lang="en-US" altLang="en-US" sz="2400" b="1" dirty="0" err="1" smtClean="0">
                <a:latin typeface="Courier New" pitchFamily="49" charset="0"/>
              </a:rPr>
              <a:t>getStudentData</a:t>
            </a:r>
            <a:r>
              <a:rPr lang="en-US" altLang="en-US" sz="2400" b="1" dirty="0" smtClean="0">
                <a:latin typeface="Courier New" pitchFamily="49" charset="0"/>
              </a:rPr>
              <a:t>();  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call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endParaRPr lang="en-US" altLang="en-US" sz="2400" dirty="0" smtClean="0">
              <a:latin typeface="Courier New" pitchFamily="49" charset="0"/>
            </a:endParaRPr>
          </a:p>
          <a:p>
            <a:r>
              <a:rPr lang="en-US" altLang="en-US" dirty="0" smtClean="0"/>
              <a:t>Function must define a local structure </a:t>
            </a:r>
          </a:p>
          <a:p>
            <a:pPr lvl="1"/>
            <a:r>
              <a:rPr lang="en-US" altLang="en-US" dirty="0" smtClean="0"/>
              <a:t>for internal use </a:t>
            </a:r>
          </a:p>
          <a:p>
            <a:pPr lvl="1"/>
            <a:r>
              <a:rPr lang="en-US" altLang="en-US" dirty="0" smtClean="0"/>
              <a:t>for use with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8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Returning a Structure from a Function -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8800"/>
            <a:ext cx="8496944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getStudentData</a:t>
            </a:r>
            <a:r>
              <a:rPr lang="en-US" altLang="en-US" sz="2400" b="1" dirty="0" smtClean="0">
                <a:latin typeface="Courier New" pitchFamily="49" charset="0"/>
              </a:rPr>
              <a:t>()  </a:t>
            </a:r>
            <a:r>
              <a:rPr lang="en-US" altLang="en-US" sz="24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function definition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{	 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CC0099"/>
                </a:solidFill>
                <a:latin typeface="Courier New" pitchFamily="49" charset="0"/>
              </a:rPr>
              <a:t>tempStu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 &gt;&gt; </a:t>
            </a:r>
            <a:r>
              <a:rPr lang="en-US" altLang="en-US" sz="2400" b="1" dirty="0" err="1" smtClean="0">
                <a:latin typeface="Courier New" pitchFamily="49" charset="0"/>
              </a:rPr>
              <a:t>tempStu.studentID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getline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, tempStu.pData.name);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getline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, </a:t>
            </a:r>
            <a:r>
              <a:rPr lang="en-US" altLang="en-US" sz="2400" b="1" dirty="0" err="1" smtClean="0">
                <a:latin typeface="Courier New" pitchFamily="49" charset="0"/>
              </a:rPr>
              <a:t>tempStu.pData.address</a:t>
            </a:r>
            <a:r>
              <a:rPr lang="en-US" altLang="en-US" sz="24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getline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, </a:t>
            </a:r>
            <a:r>
              <a:rPr lang="en-US" altLang="en-US" sz="2400" b="1" dirty="0" err="1" smtClean="0">
                <a:latin typeface="Courier New" pitchFamily="49" charset="0"/>
              </a:rPr>
              <a:t>tempStu.pData.city</a:t>
            </a:r>
            <a:r>
              <a:rPr lang="en-US" altLang="en-US" sz="24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 &gt;&gt; </a:t>
            </a:r>
            <a:r>
              <a:rPr lang="en-US" altLang="en-US" sz="2400" b="1" dirty="0" err="1" smtClean="0">
                <a:latin typeface="Courier New" pitchFamily="49" charset="0"/>
              </a:rPr>
              <a:t>tempStu.yearInSchool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 &gt;&gt; </a:t>
            </a:r>
            <a:r>
              <a:rPr lang="en-US" altLang="en-US" sz="2400" b="1" dirty="0" err="1" smtClean="0">
                <a:latin typeface="Courier New" pitchFamily="49" charset="0"/>
              </a:rPr>
              <a:t>tempStu.gpa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latin typeface="Courier New" pitchFamily="49" charset="0"/>
              </a:rPr>
              <a:t>return </a:t>
            </a:r>
            <a:r>
              <a:rPr lang="en-US" altLang="en-US" sz="2400" b="1" dirty="0" err="1" smtClean="0">
                <a:solidFill>
                  <a:srgbClr val="CC0099"/>
                </a:solidFill>
                <a:latin typeface="Courier New" pitchFamily="49" charset="0"/>
              </a:rPr>
              <a:t>tempStu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9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657225"/>
            <a:ext cx="68294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847850"/>
            <a:ext cx="7477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13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1975"/>
            <a:ext cx="7253288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06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11.9</a:t>
            </a: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Pointers to Structures</a:t>
            </a:r>
          </a:p>
        </p:txBody>
      </p:sp>
    </p:spTree>
    <p:extLst>
      <p:ext uri="{BB962C8B-B14F-4D97-AF65-F5344CB8AC3E}">
        <p14:creationId xmlns:p14="http://schemas.microsoft.com/office/powerpoint/2010/main" val="10565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088313" cy="3703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data type that specifies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values that can be stored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operations that can be done on the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User of an abstract data type does not need to know the implementation of the data type, </a:t>
            </a:r>
            <a:r>
              <a:rPr lang="en-US" altLang="en-US" i="1"/>
              <a:t>e.g.</a:t>
            </a:r>
            <a:r>
              <a:rPr lang="en-US" altLang="en-US"/>
              <a:t>, how the data is stored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ADTs are created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253401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 to Structures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64096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structure variable has an address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Pointers to structures are variables that can hold the address of a structure: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smtClean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altLang="en-US" dirty="0" err="1" smtClean="0">
                <a:solidFill>
                  <a:srgbClr val="CC0099"/>
                </a:solidFill>
                <a:latin typeface="Courier New" pitchFamily="49" charset="0"/>
              </a:rPr>
              <a:t>stuPtr</a:t>
            </a:r>
            <a:r>
              <a:rPr lang="en-US" altLang="en-US" dirty="0" smtClean="0">
                <a:latin typeface="Courier New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latin typeface="Courier New" pitchFamily="49" charset="0"/>
              </a:rPr>
              <a:t>// can hold the //address of 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Student </a:t>
            </a:r>
            <a:r>
              <a:rPr lang="en-US" altLang="en-US" dirty="0" smtClean="0">
                <a:solidFill>
                  <a:srgbClr val="008000"/>
                </a:solidFill>
                <a:latin typeface="Courier New" pitchFamily="49" charset="0"/>
              </a:rPr>
              <a:t>structure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use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&amp;</a:t>
            </a:r>
            <a:r>
              <a:rPr lang="en-US" altLang="en-US" dirty="0" smtClean="0"/>
              <a:t> operator to assign address: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dirty="0" smtClean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altLang="en-US" dirty="0" smtClean="0">
                <a:solidFill>
                  <a:srgbClr val="800080"/>
                </a:solidFill>
                <a:latin typeface="Courier New" pitchFamily="49" charset="0"/>
              </a:rPr>
              <a:t>stu1</a:t>
            </a:r>
            <a:r>
              <a:rPr lang="en-US" altLang="en-US" dirty="0" smtClean="0">
                <a:latin typeface="Courier New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latin typeface="Courier New" pitchFamily="49" charset="0"/>
              </a:rPr>
              <a:t>// definition of stu1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dirty="0" err="1" smtClean="0">
                <a:solidFill>
                  <a:srgbClr val="CC0099"/>
                </a:solidFill>
                <a:latin typeface="Courier New" pitchFamily="49" charset="0"/>
              </a:rPr>
              <a:t>stuPtr</a:t>
            </a:r>
            <a:r>
              <a:rPr lang="en-US" altLang="en-US" dirty="0" smtClean="0">
                <a:latin typeface="Courier New" pitchFamily="49" charset="0"/>
              </a:rPr>
              <a:t> =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&amp;</a:t>
            </a:r>
            <a:r>
              <a:rPr lang="en-US" altLang="en-US" dirty="0" smtClean="0">
                <a:solidFill>
                  <a:srgbClr val="800080"/>
                </a:solidFill>
                <a:latin typeface="Courier New" pitchFamily="49" charset="0"/>
              </a:rPr>
              <a:t>stu1</a:t>
            </a:r>
            <a:r>
              <a:rPr lang="en-US" altLang="en-US" dirty="0" smtClean="0">
                <a:latin typeface="Courier New" pitchFamily="49" charset="0"/>
              </a:rPr>
              <a:t>;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alt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addr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 of stu1-&gt;</a:t>
            </a:r>
            <a:r>
              <a:rPr lang="en-US" alt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stuPtr</a:t>
            </a:r>
            <a:endParaRPr lang="en-US" altLang="en-US" sz="24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Structure pointer can be a function parameter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99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Accessing Structure Members via Pointer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Must use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en-US" dirty="0" smtClean="0"/>
              <a:t> to dereference pointer variable, not field within structure: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*</a:t>
            </a:r>
            <a:r>
              <a:rPr lang="en-US" altLang="en-US" dirty="0" err="1" smtClean="0">
                <a:latin typeface="Courier New" pitchFamily="49" charset="0"/>
              </a:rPr>
              <a:t>stuPtr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altLang="en-US" dirty="0" smtClean="0">
                <a:latin typeface="Courier New" pitchFamily="49" charset="0"/>
              </a:rPr>
              <a:t>.</a:t>
            </a:r>
            <a:r>
              <a:rPr lang="en-US" altLang="en-US" dirty="0" err="1" smtClean="0">
                <a:latin typeface="Courier New" pitchFamily="49" charset="0"/>
              </a:rPr>
              <a:t>studentID</a:t>
            </a:r>
            <a:r>
              <a:rPr lang="en-US" altLang="en-US" dirty="0" smtClean="0">
                <a:latin typeface="Courier New" pitchFamily="49" charset="0"/>
              </a:rPr>
              <a:t>;</a:t>
            </a:r>
            <a:br>
              <a:rPr lang="en-US" altLang="en-US" dirty="0" smtClean="0">
                <a:latin typeface="Courier New" pitchFamily="49" charset="0"/>
              </a:rPr>
            </a:br>
            <a:endParaRPr lang="en-US" altLang="en-US" dirty="0" smtClean="0">
              <a:latin typeface="Courier New" pitchFamily="49" charset="0"/>
            </a:endParaRPr>
          </a:p>
          <a:p>
            <a:r>
              <a:rPr lang="en-US" altLang="en-US" dirty="0" smtClean="0"/>
              <a:t>Can use structure pointer operator </a:t>
            </a:r>
            <a:r>
              <a:rPr lang="en-US" altLang="en-US" dirty="0" smtClean="0">
                <a:solidFill>
                  <a:srgbClr val="0000FF"/>
                </a:solidFill>
              </a:rPr>
              <a:t>-&gt;</a:t>
            </a:r>
            <a:r>
              <a:rPr lang="en-US" altLang="en-US" dirty="0" smtClean="0"/>
              <a:t> to eliminate </a:t>
            </a:r>
            <a:r>
              <a:rPr lang="en-US" altLang="en-US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en-US" dirty="0" smtClean="0"/>
              <a:t> and use clearer notation: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 err="1" smtClean="0">
                <a:latin typeface="Courier New" pitchFamily="49" charset="0"/>
              </a:rPr>
              <a:t>cout</a:t>
            </a:r>
            <a:r>
              <a:rPr lang="en-US" altLang="en-US" dirty="0" smtClean="0">
                <a:latin typeface="Courier New" pitchFamily="49" charset="0"/>
              </a:rPr>
              <a:t> &lt;&lt; </a:t>
            </a:r>
            <a:r>
              <a:rPr lang="en-US" altLang="en-US" dirty="0" err="1" smtClean="0">
                <a:latin typeface="Courier New" pitchFamily="49" charset="0"/>
              </a:rPr>
              <a:t>stuPtr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-&gt;</a:t>
            </a:r>
            <a:r>
              <a:rPr lang="en-US" altLang="en-US" dirty="0" err="1" smtClean="0">
                <a:latin typeface="Courier New" pitchFamily="49" charset="0"/>
              </a:rPr>
              <a:t>studentID</a:t>
            </a:r>
            <a:r>
              <a:rPr lang="en-US" altLang="en-US" dirty="0" smtClean="0">
                <a:latin typeface="Courier New" pitchFamily="49" charset="0"/>
              </a:rPr>
              <a:t>;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69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Accessing Structure Members via Pointer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74848" y="2497440"/>
          <a:ext cx="8445624" cy="2227704"/>
        </p:xfrm>
        <a:graphic>
          <a:graphicData uri="http://schemas.openxmlformats.org/drawingml/2006/table">
            <a:tbl>
              <a:tblPr/>
              <a:tblGrid>
                <a:gridCol w="281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800080"/>
                          </a:solidFill>
                        </a:rPr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800080"/>
                          </a:solidFill>
                        </a:rPr>
                        <a:t>What is evaluated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800080"/>
                          </a:solidFill>
                        </a:rPr>
                        <a:t>Equivalent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37">
                <a:tc>
                  <a:txBody>
                    <a:bodyPr/>
                    <a:lstStyle/>
                    <a:p>
                      <a:r>
                        <a:rPr lang="en-US"/>
                        <a:t>a.b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b of object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15">
                <a:tc>
                  <a:txBody>
                    <a:bodyPr/>
                    <a:lstStyle/>
                    <a:p>
                      <a:r>
                        <a:rPr lang="en-US"/>
                        <a:t>a-&gt;b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b of object pointed to by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(*a).b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815">
                <a:tc>
                  <a:txBody>
                    <a:bodyPr/>
                    <a:lstStyle/>
                    <a:p>
                      <a:r>
                        <a:rPr lang="en-US"/>
                        <a:t>*a.b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 pointed to by member b of object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</a:t>
                      </a:r>
                      <a:r>
                        <a:rPr lang="en-US" dirty="0" err="1"/>
                        <a:t>a.b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7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From Program 11-8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28763"/>
            <a:ext cx="53530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301CB-34F3-4CA7-9D00-CF3350EEEA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11.11</a:t>
            </a:r>
          </a:p>
        </p:txBody>
      </p:sp>
      <p:sp>
        <p:nvSpPr>
          <p:cNvPr id="471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2786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 smtClean="0"/>
              <a:t>Similar to a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/>
              <a:t>, but</a:t>
            </a:r>
          </a:p>
          <a:p>
            <a:pPr lvl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all members share a single memory location</a:t>
            </a:r>
            <a:r>
              <a:rPr lang="en-US" altLang="en-US" sz="2400" dirty="0" smtClean="0"/>
              <a:t>, and</a:t>
            </a:r>
          </a:p>
          <a:p>
            <a:pPr lvl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CC0099"/>
                </a:solidFill>
              </a:rPr>
              <a:t>only one member of the union can be used at a time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Declared using </a:t>
            </a:r>
            <a:r>
              <a:rPr lang="en-US" altLang="en-US" sz="2800" b="1" dirty="0" smtClean="0">
                <a:solidFill>
                  <a:srgbClr val="0000FF"/>
                </a:solidFill>
                <a:latin typeface="Courier New" pitchFamily="49" charset="0"/>
              </a:rPr>
              <a:t>union</a:t>
            </a:r>
            <a:r>
              <a:rPr lang="en-US" altLang="en-US" sz="2800" dirty="0" smtClean="0"/>
              <a:t>, otherwise the same as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>
                <a:latin typeface="Courier New" pitchFamily="49" charset="0"/>
              </a:rPr>
              <a:t/>
            </a:r>
            <a:br>
              <a:rPr lang="en-US" altLang="en-US" sz="2800" dirty="0" smtClean="0">
                <a:latin typeface="Courier New" pitchFamily="49" charset="0"/>
              </a:rPr>
            </a:br>
            <a:endParaRPr lang="en-US" altLang="en-US" sz="2800" dirty="0" smtClean="0"/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Variables defined as for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sz="2800" dirty="0" smtClean="0"/>
              <a:t>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69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Anonymous  Union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8229600" cy="45259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</a:rPr>
              <a:t>union</a:t>
            </a:r>
            <a:r>
              <a:rPr lang="en-US" altLang="en-US" sz="2400" dirty="0" smtClean="0"/>
              <a:t> without a union tag: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latin typeface="Courier New" pitchFamily="49" charset="0"/>
              </a:rPr>
              <a:t>union { ... };</a:t>
            </a:r>
            <a:br>
              <a:rPr lang="en-US" altLang="en-US" sz="2000" dirty="0" smtClean="0">
                <a:latin typeface="Courier New" pitchFamily="49" charset="0"/>
              </a:rPr>
            </a:br>
            <a:endParaRPr lang="en-US" altLang="en-US" sz="2000" dirty="0" smtClean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Must use 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</a:rPr>
              <a:t>static</a:t>
            </a:r>
            <a:r>
              <a:rPr lang="en-US" altLang="en-US" sz="2400" dirty="0" smtClean="0"/>
              <a:t> if declared outside of a function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Allocates memory at declaration time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Can refer to members directly without dot operator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Uses only one memory location, saves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2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Where it convenient to use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0081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of the uses of a union is to be able to access a value either in its entirety or as an array or structure of smaller elements. For 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068960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mix_t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{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l;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{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prstClr val="black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hi;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prstClr val="black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lo;</a:t>
            </a:r>
          </a:p>
          <a:p>
            <a:r>
              <a:rPr lang="en-US" dirty="0">
                <a:solidFill>
                  <a:prstClr val="black"/>
                </a:solidFill>
              </a:rPr>
              <a:t>    } s;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c[4];</a:t>
            </a:r>
          </a:p>
          <a:p>
            <a:r>
              <a:rPr lang="en-US" dirty="0">
                <a:solidFill>
                  <a:prstClr val="black"/>
                </a:solidFill>
              </a:rPr>
              <a:t>} </a:t>
            </a:r>
            <a:r>
              <a:rPr lang="en-US" dirty="0">
                <a:solidFill>
                  <a:srgbClr val="800080"/>
                </a:solidFill>
              </a:rPr>
              <a:t>mix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</p:txBody>
      </p:sp>
      <p:pic>
        <p:nvPicPr>
          <p:cNvPr id="52226" name="Picture 2" descr="http://www.cplusplus.com/doc/tutorial/other_data_types/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5359138" cy="17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95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Where it convenient to use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we assume that the system where this program runs has an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type with a size of 4 bytes, and a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/>
              <a:t> type of 2 bytes, the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defined above allows the access to the same group of 4 bytes: </a:t>
            </a:r>
            <a:r>
              <a:rPr lang="en-US" dirty="0" err="1"/>
              <a:t>mix.l</a:t>
            </a:r>
            <a:r>
              <a:rPr lang="en-US" dirty="0"/>
              <a:t>, </a:t>
            </a:r>
            <a:r>
              <a:rPr lang="en-US" dirty="0" err="1"/>
              <a:t>mix.s</a:t>
            </a:r>
            <a:r>
              <a:rPr lang="en-US" dirty="0"/>
              <a:t> and </a:t>
            </a:r>
            <a:r>
              <a:rPr lang="en-US" dirty="0" err="1"/>
              <a:t>mix.c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which we can use according to how we want to access these bytes: as if they were </a:t>
            </a:r>
            <a:r>
              <a:rPr lang="en-US" u="sng" dirty="0"/>
              <a:t>a single value </a:t>
            </a:r>
            <a:r>
              <a:rPr lang="en-US" dirty="0"/>
              <a:t>of type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, or as if they were </a:t>
            </a:r>
            <a:r>
              <a:rPr lang="en-US" u="sng" dirty="0"/>
              <a:t>two values </a:t>
            </a:r>
            <a:r>
              <a:rPr lang="en-US" dirty="0"/>
              <a:t>of type </a:t>
            </a:r>
            <a:r>
              <a:rPr lang="en-US" dirty="0">
                <a:solidFill>
                  <a:srgbClr val="0000FF"/>
                </a:solidFill>
              </a:rPr>
              <a:t>short</a:t>
            </a:r>
            <a:r>
              <a:rPr lang="en-US" dirty="0"/>
              <a:t>, or as an array of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elements, respectively.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005064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mix_t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{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l;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{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prstClr val="black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hi;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prstClr val="black"/>
                </a:solidFill>
              </a:rPr>
              <a:t>short</a:t>
            </a:r>
            <a:r>
              <a:rPr lang="en-US" dirty="0">
                <a:solidFill>
                  <a:prstClr val="black"/>
                </a:solidFill>
              </a:rPr>
              <a:t> lo;</a:t>
            </a:r>
          </a:p>
          <a:p>
            <a:r>
              <a:rPr lang="en-US" dirty="0">
                <a:solidFill>
                  <a:prstClr val="black"/>
                </a:solidFill>
              </a:rPr>
              <a:t>    } s;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c[4];</a:t>
            </a:r>
          </a:p>
          <a:p>
            <a:r>
              <a:rPr lang="en-US" dirty="0">
                <a:solidFill>
                  <a:prstClr val="black"/>
                </a:solidFill>
              </a:rPr>
              <a:t>} </a:t>
            </a:r>
            <a:r>
              <a:rPr lang="en-US" dirty="0">
                <a:solidFill>
                  <a:srgbClr val="800080"/>
                </a:solidFill>
              </a:rPr>
              <a:t>mix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</p:txBody>
      </p:sp>
      <p:pic>
        <p:nvPicPr>
          <p:cNvPr id="52226" name="Picture 2" descr="http://www.cplusplus.com/doc/tutorial/other_data_types/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27118"/>
            <a:ext cx="5359138" cy="17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6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11.12</a:t>
            </a:r>
          </a:p>
        </p:txBody>
      </p:sp>
      <p:sp>
        <p:nvSpPr>
          <p:cNvPr id="5017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</p:spTree>
    <p:extLst>
      <p:ext uri="{BB962C8B-B14F-4D97-AF65-F5344CB8AC3E}">
        <p14:creationId xmlns:p14="http://schemas.microsoft.com/office/powerpoint/2010/main" val="11837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Abstraction and Data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Abstraction</a:t>
            </a:r>
            <a:r>
              <a:rPr lang="en-US" altLang="en-US" dirty="0"/>
              <a:t>: a definition that captures general characteristics without details</a:t>
            </a:r>
          </a:p>
          <a:p>
            <a:pPr lvl="1"/>
            <a:r>
              <a:rPr lang="en-US" altLang="en-US" dirty="0"/>
              <a:t>Ex: An abstract triangle is a 3-sided polygon.  A specific triangle may be scalene, isosceles, or equilateral</a:t>
            </a:r>
          </a:p>
          <a:p>
            <a:r>
              <a:rPr lang="en-US" altLang="en-US" u="sng" dirty="0"/>
              <a:t>Data Type</a:t>
            </a:r>
            <a:r>
              <a:rPr lang="en-US" altLang="en-US" dirty="0"/>
              <a:t> defines the values that can be stored in a variable and the operations that can be performed on it </a:t>
            </a:r>
          </a:p>
        </p:txBody>
      </p:sp>
    </p:spTree>
    <p:extLst>
      <p:ext uri="{BB962C8B-B14F-4D97-AF65-F5344CB8AC3E}">
        <p14:creationId xmlns:p14="http://schemas.microsoft.com/office/powerpoint/2010/main" val="1639083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b="1" dirty="0" smtClean="0">
                <a:solidFill>
                  <a:srgbClr val="C00000"/>
                </a:solidFill>
              </a:rPr>
              <a:t>enumerated data type </a:t>
            </a:r>
            <a:r>
              <a:rPr lang="en-US" altLang="en-US" dirty="0" smtClean="0"/>
              <a:t>is a </a:t>
            </a:r>
            <a:r>
              <a:rPr lang="en-US" altLang="en-US" u="sng" dirty="0" smtClean="0"/>
              <a:t>programmer-defined data type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It consists of values known as </a:t>
            </a:r>
            <a:r>
              <a:rPr lang="en-US" altLang="en-US" i="1" dirty="0" smtClean="0">
                <a:solidFill>
                  <a:srgbClr val="C00000"/>
                </a:solidFill>
              </a:rPr>
              <a:t>enumerators</a:t>
            </a:r>
            <a:r>
              <a:rPr lang="en-US" altLang="en-US" dirty="0" smtClean="0"/>
              <a:t>, which represent integer constants.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46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Example: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1" dirty="0" err="1" smtClean="0">
                <a:solidFill>
                  <a:srgbClr val="0000FF"/>
                </a:solidFill>
                <a:latin typeface="Courier New" pitchFamily="49" charset="0"/>
              </a:rPr>
              <a:t>enum</a:t>
            </a:r>
            <a:r>
              <a:rPr lang="en-US" altLang="en-US" sz="2800" dirty="0" smtClean="0">
                <a:latin typeface="Courier New" pitchFamily="49" charset="0"/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  <a:latin typeface="Courier New" pitchFamily="49" charset="0"/>
              </a:rPr>
              <a:t>Day</a:t>
            </a:r>
            <a:r>
              <a:rPr lang="en-US" altLang="en-US" sz="2800" dirty="0" smtClean="0">
                <a:latin typeface="Courier New" pitchFamily="49" charset="0"/>
              </a:rPr>
              <a:t> { MONDAY, TUESDAY,</a:t>
            </a:r>
            <a:br>
              <a:rPr lang="en-US" altLang="en-US" sz="2800" dirty="0" smtClean="0">
                <a:latin typeface="Courier New" pitchFamily="49" charset="0"/>
              </a:rPr>
            </a:br>
            <a:r>
              <a:rPr lang="en-US" altLang="en-US" sz="2800" dirty="0" smtClean="0">
                <a:latin typeface="Courier New" pitchFamily="49" charset="0"/>
              </a:rPr>
              <a:t>           WEDNESDAY, THURSDAY,</a:t>
            </a:r>
            <a:br>
              <a:rPr lang="en-US" altLang="en-US" sz="2800" dirty="0" smtClean="0">
                <a:latin typeface="Courier New" pitchFamily="49" charset="0"/>
              </a:rPr>
            </a:br>
            <a:r>
              <a:rPr lang="en-US" altLang="en-US" sz="2800" dirty="0" smtClean="0">
                <a:latin typeface="Courier New" pitchFamily="49" charset="0"/>
              </a:rPr>
              <a:t>           FRIDAY };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identifiers </a:t>
            </a:r>
            <a:r>
              <a:rPr lang="en-US" altLang="en-US" dirty="0" smtClean="0">
                <a:latin typeface="Courier New" pitchFamily="49" charset="0"/>
              </a:rPr>
              <a:t>MONDAY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TUESDAY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WEDNESDAY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THURSDAY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</a:rPr>
              <a:t>FRIDAY</a:t>
            </a:r>
            <a:r>
              <a:rPr lang="en-US" altLang="en-US" dirty="0" smtClean="0"/>
              <a:t>, which are listed inside the braces, are </a:t>
            </a:r>
            <a:r>
              <a:rPr lang="en-US" altLang="en-US" i="1" dirty="0" smtClean="0">
                <a:solidFill>
                  <a:srgbClr val="C00000"/>
                </a:solidFill>
              </a:rPr>
              <a:t>enumerators</a:t>
            </a:r>
            <a:r>
              <a:rPr lang="en-US" altLang="en-US" dirty="0" smtClean="0"/>
              <a:t>. They represent the values that belong to the </a:t>
            </a: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Day</a:t>
            </a:r>
            <a:r>
              <a:rPr lang="en-US" altLang="en-US" dirty="0" smtClean="0"/>
              <a:t> data type.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4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04800" y="2057400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enum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Day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</a:rPr>
              <a:t>{ MONDAY, TUESDAY,</a:t>
            </a:r>
            <a:br>
              <a:rPr lang="en-US" altLang="en-US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</a:rPr>
              <a:t>           WEDNESDAY, THURSDAY,</a:t>
            </a:r>
            <a:br>
              <a:rPr lang="en-US" altLang="en-US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</a:rPr>
              <a:t>           FRIDAY };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6400" y="4038600"/>
            <a:ext cx="8280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smtClean="0">
                <a:solidFill>
                  <a:srgbClr val="000000"/>
                </a:solidFill>
              </a:rPr>
              <a:t>Note that the enumerators are not strings,                 so they aren’t enclosed in quotes.                               They are identifiers.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301CB-34F3-4CA7-9D00-CF3350EEEA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71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Once you have created an enumerated data type in your program, you can define variables of that type. Example: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Day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workDay</a:t>
            </a:r>
            <a:r>
              <a:rPr lang="en-US" altLang="en-US" dirty="0" smtClean="0">
                <a:latin typeface="Courier New" pitchFamily="49" charset="0"/>
              </a:rPr>
              <a:t>;</a:t>
            </a:r>
            <a:br>
              <a:rPr lang="en-US" altLang="en-US" dirty="0" smtClean="0">
                <a:latin typeface="Courier New" pitchFamily="49" charset="0"/>
              </a:rPr>
            </a:br>
            <a:endParaRPr lang="en-US" altLang="en-US" dirty="0" smtClean="0">
              <a:latin typeface="Courier New" pitchFamily="49" charset="0"/>
            </a:endParaRPr>
          </a:p>
          <a:p>
            <a:r>
              <a:rPr lang="en-US" altLang="en-US" dirty="0" smtClean="0"/>
              <a:t>This statement defines </a:t>
            </a:r>
            <a:r>
              <a:rPr lang="en-US" altLang="en-US" dirty="0" err="1" smtClean="0">
                <a:latin typeface="Courier New" pitchFamily="49" charset="0"/>
              </a:rPr>
              <a:t>workDay</a:t>
            </a:r>
            <a:r>
              <a:rPr lang="en-US" altLang="en-US" dirty="0" smtClean="0"/>
              <a:t> as a variable of the </a:t>
            </a: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Day</a:t>
            </a:r>
            <a:r>
              <a:rPr lang="en-US" altLang="en-US" dirty="0" smtClean="0"/>
              <a:t> type.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77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 smtClean="0"/>
              <a:t>We may assign any of the enumerators </a:t>
            </a:r>
            <a:r>
              <a:rPr lang="en-US" altLang="en-US" smtClean="0">
                <a:latin typeface="Courier New" pitchFamily="49" charset="0"/>
              </a:rPr>
              <a:t>MONDAY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TUESDAY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WEDNESDAY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THURSDAY</a:t>
            </a:r>
            <a:r>
              <a:rPr lang="en-US" altLang="en-US" smtClean="0"/>
              <a:t>, or </a:t>
            </a:r>
            <a:r>
              <a:rPr lang="en-US" altLang="en-US" smtClean="0">
                <a:latin typeface="Courier New" pitchFamily="49" charset="0"/>
              </a:rPr>
              <a:t>FRIDAY</a:t>
            </a:r>
            <a:r>
              <a:rPr lang="en-US" altLang="en-US" smtClean="0"/>
              <a:t> to a variable of the </a:t>
            </a:r>
            <a:r>
              <a:rPr lang="en-US" altLang="en-US" smtClean="0">
                <a:latin typeface="Courier New" pitchFamily="49" charset="0"/>
              </a:rPr>
              <a:t>Day</a:t>
            </a:r>
            <a:r>
              <a:rPr lang="en-US" altLang="en-US" smtClean="0"/>
              <a:t> type. 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</a:t>
            </a:r>
            <a:r>
              <a:rPr lang="en-US" altLang="en-US" smtClean="0">
                <a:latin typeface="Courier New" pitchFamily="49" charset="0"/>
              </a:rPr>
              <a:t>workDay = WEDNESDAY;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 dirty="0" smtClean="0"/>
              <a:t>So, what is an </a:t>
            </a:r>
            <a:r>
              <a:rPr lang="en-US" altLang="en-US" i="1" dirty="0" smtClean="0">
                <a:solidFill>
                  <a:srgbClr val="C00000"/>
                </a:solidFill>
              </a:rPr>
              <a:t>enumerator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Think of it as an integer named constant</a:t>
            </a:r>
          </a:p>
          <a:p>
            <a:r>
              <a:rPr lang="en-US" altLang="en-US" dirty="0" smtClean="0"/>
              <a:t>Internally, the compiler assigns integer values to the enumerators, beginning at 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1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04800" y="1600200"/>
            <a:ext cx="8001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</a:rPr>
              <a:t>enum Day { MONDAY, TUESDAY,</a:t>
            </a:r>
            <a:br>
              <a:rPr lang="en-US" altLang="en-US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</a:rPr>
              <a:t>           WEDNESDAY, THURSDAY,</a:t>
            </a:r>
            <a:br>
              <a:rPr lang="en-US" altLang="en-US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</a:rPr>
              <a:t>           FRIDAY };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39624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smtClean="0">
                <a:solidFill>
                  <a:srgbClr val="000000"/>
                </a:solidFill>
              </a:rPr>
              <a:t>In memory...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MONDAY    </a:t>
            </a:r>
            <a:r>
              <a:rPr lang="en-US" altLang="en-US" sz="2800" smtClean="0">
                <a:solidFill>
                  <a:srgbClr val="000000"/>
                </a:solidFill>
              </a:rPr>
              <a:t>= 0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TUESDAY   </a:t>
            </a:r>
            <a:r>
              <a:rPr lang="en-US" altLang="en-US" sz="2800" smtClean="0">
                <a:solidFill>
                  <a:srgbClr val="000000"/>
                </a:solidFill>
              </a:rPr>
              <a:t>= 1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WEDNESDAY </a:t>
            </a:r>
            <a:r>
              <a:rPr lang="en-US" altLang="en-US" sz="2800" smtClean="0">
                <a:solidFill>
                  <a:srgbClr val="000000"/>
                </a:solidFill>
              </a:rPr>
              <a:t>= 2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THURSDAY  </a:t>
            </a:r>
            <a:r>
              <a:rPr lang="en-US" altLang="en-US" sz="2800" smtClean="0">
                <a:solidFill>
                  <a:srgbClr val="000000"/>
                </a:solidFill>
              </a:rPr>
              <a:t>= 3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FRIDAY    </a:t>
            </a:r>
            <a:r>
              <a:rPr lang="en-US" altLang="en-US" sz="2800" smtClean="0">
                <a:solidFill>
                  <a:srgbClr val="000000"/>
                </a:solidFill>
              </a:rPr>
              <a:t>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301CB-34F3-4CA7-9D00-CF3350EEEA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30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772400" cy="4572000"/>
          </a:xfrm>
        </p:spPr>
        <p:txBody>
          <a:bodyPr/>
          <a:lstStyle/>
          <a:p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</a:rPr>
              <a:t>Day</a:t>
            </a:r>
            <a:r>
              <a:rPr lang="en-US" altLang="en-US" smtClean="0"/>
              <a:t> declaration, the following code...</a:t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</a:rPr>
              <a:t>cout &lt;&lt; MONDAY &lt;&lt; </a:t>
            </a:r>
            <a:r>
              <a:rPr lang="en-US" altLang="en-US" smtClean="0"/>
              <a:t>"  " </a:t>
            </a:r>
            <a:r>
              <a:rPr lang="en-US" altLang="en-US" smtClean="0">
                <a:latin typeface="Courier New" pitchFamily="49" charset="0"/>
              </a:rPr>
              <a:t/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&lt;&lt; WEDNESDAY &lt;&lt; </a:t>
            </a:r>
            <a:r>
              <a:rPr lang="en-US" altLang="en-US" smtClean="0"/>
              <a:t>"  “</a:t>
            </a:r>
            <a:br>
              <a:rPr lang="en-US" altLang="en-US" smtClean="0"/>
            </a:br>
            <a:r>
              <a:rPr lang="en-US" altLang="en-US" smtClean="0"/>
              <a:t>           </a:t>
            </a:r>
            <a:r>
              <a:rPr lang="en-US" altLang="en-US" smtClean="0">
                <a:latin typeface="Courier New" pitchFamily="49" charset="0"/>
              </a:rPr>
              <a:t>&lt;&lt; FRIDAY &lt;&lt; endl;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...will produce this output: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</a:rPr>
              <a:t>0 2 4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8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Assigning an integer to an </a:t>
            </a:r>
            <a:r>
              <a:rPr lang="en-US" altLang="en-US" smtClean="0">
                <a:latin typeface="Courier New" pitchFamily="49" charset="0"/>
              </a:rPr>
              <a:t>enum</a:t>
            </a:r>
            <a:r>
              <a:rPr lang="en-US" altLang="en-US" smtClean="0"/>
              <a:t> Variable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114800"/>
          </a:xfrm>
        </p:spPr>
        <p:txBody>
          <a:bodyPr/>
          <a:lstStyle/>
          <a:p>
            <a:r>
              <a:rPr lang="en-US" altLang="en-US" dirty="0" smtClean="0"/>
              <a:t>You </a:t>
            </a:r>
            <a:r>
              <a:rPr lang="en-US" altLang="en-US" dirty="0" smtClean="0">
                <a:solidFill>
                  <a:srgbClr val="FF0000"/>
                </a:solidFill>
              </a:rPr>
              <a:t>cannot</a:t>
            </a:r>
            <a:r>
              <a:rPr lang="en-US" altLang="en-US" dirty="0" smtClean="0"/>
              <a:t> directly assign an integer value to an </a:t>
            </a:r>
            <a:r>
              <a:rPr lang="en-US" altLang="en-US" dirty="0" err="1" smtClean="0">
                <a:latin typeface="Courier New" pitchFamily="49" charset="0"/>
              </a:rPr>
              <a:t>enum</a:t>
            </a:r>
            <a:r>
              <a:rPr lang="en-US" altLang="en-US" dirty="0" smtClean="0"/>
              <a:t> variable. </a:t>
            </a:r>
            <a:r>
              <a:rPr lang="en-US" altLang="en-US" b="1" dirty="0" smtClean="0"/>
              <a:t>This will not work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>
                <a:latin typeface="Courier New" pitchFamily="49" charset="0"/>
              </a:rPr>
              <a:t>workDay</a:t>
            </a:r>
            <a:r>
              <a:rPr lang="en-US" altLang="en-US" dirty="0" smtClean="0">
                <a:latin typeface="Courier New" pitchFamily="49" charset="0"/>
              </a:rPr>
              <a:t> = 3;	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Error!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</a:p>
          <a:p>
            <a:r>
              <a:rPr lang="en-US" altLang="en-US" dirty="0" smtClean="0"/>
              <a:t>Instead, you must cast the integer: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>
                <a:latin typeface="Courier New" pitchFamily="49" charset="0"/>
              </a:rPr>
              <a:t>workDay</a:t>
            </a:r>
            <a:r>
              <a:rPr lang="en-US" altLang="en-US" dirty="0" smtClean="0">
                <a:latin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</a:rPr>
              <a:t>static_cast</a:t>
            </a:r>
            <a:r>
              <a:rPr lang="en-US" altLang="en-US" dirty="0" smtClean="0">
                <a:latin typeface="Courier New" pitchFamily="49" charset="0"/>
              </a:rPr>
              <a:t>&lt;Day&gt;(3);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96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Assigning an Enumerator to an </a:t>
            </a:r>
            <a:r>
              <a:rPr lang="en-US" dirty="0" err="1" smtClean="0">
                <a:latin typeface="Courier New" pitchFamily="112" charset="0"/>
              </a:rPr>
              <a:t>int</a:t>
            </a:r>
            <a:r>
              <a:rPr lang="en-US" dirty="0" smtClean="0"/>
              <a:t> Variable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r>
              <a:rPr lang="en-US" altLang="en-US" smtClean="0"/>
              <a:t>You CAN assign an enumerator to an </a:t>
            </a:r>
            <a:r>
              <a:rPr lang="en-US" altLang="en-US" smtClean="0">
                <a:latin typeface="Courier New" pitchFamily="49" charset="0"/>
              </a:rPr>
              <a:t>int</a:t>
            </a:r>
            <a:r>
              <a:rPr lang="en-US" altLang="en-US" smtClean="0"/>
              <a:t> variable. For 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</a:rPr>
              <a:t>int x;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x = THURSDAY;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This code assigns 3 to </a:t>
            </a:r>
            <a:r>
              <a:rPr lang="en-US" altLang="en-US" smtClean="0">
                <a:latin typeface="Courier New" pitchFamily="49" charset="0"/>
              </a:rPr>
              <a:t>x</a:t>
            </a:r>
            <a:r>
              <a:rPr lang="en-US" alt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structure</a:t>
            </a:r>
            <a:r>
              <a:rPr lang="en-US" dirty="0" smtClean="0"/>
              <a:t> </a:t>
            </a:r>
            <a:r>
              <a:rPr lang="en-US" dirty="0"/>
              <a:t>is a group of data elements grouped together under one name. These data elements, known as </a:t>
            </a:r>
            <a:r>
              <a:rPr lang="en-US" dirty="0">
                <a:solidFill>
                  <a:srgbClr val="C00000"/>
                </a:solidFill>
              </a:rPr>
              <a:t>members</a:t>
            </a:r>
            <a:r>
              <a:rPr lang="en-US" dirty="0"/>
              <a:t>, can have different types and different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Structures </a:t>
            </a:r>
            <a:r>
              <a:rPr lang="en-US" dirty="0"/>
              <a:t>can be declared in C++ using the following syntax</a:t>
            </a:r>
            <a:r>
              <a:rPr lang="en-US" dirty="0" smtClean="0"/>
              <a:t>:</a:t>
            </a:r>
          </a:p>
          <a:p>
            <a:pPr lvl="1">
              <a:buFontTx/>
              <a:buNone/>
            </a:pP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>
                <a:latin typeface="Courier New" pitchFamily="49" charset="0"/>
              </a:rPr>
              <a:t>&lt;</a:t>
            </a:r>
            <a:r>
              <a:rPr lang="en-US" altLang="en-US" i="1" dirty="0" err="1">
                <a:solidFill>
                  <a:srgbClr val="C00000"/>
                </a:solidFill>
                <a:latin typeface="Courier New" pitchFamily="49" charset="0"/>
              </a:rPr>
              <a:t>structName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i="1" dirty="0">
                <a:latin typeface="Courier New" pitchFamily="49" charset="0"/>
              </a:rPr>
              <a:t>type</a:t>
            </a:r>
            <a:r>
              <a:rPr lang="en-US" altLang="en-US" b="1" i="1" dirty="0">
                <a:latin typeface="Courier New" pitchFamily="49" charset="0"/>
              </a:rPr>
              <a:t>1</a:t>
            </a:r>
            <a:r>
              <a:rPr lang="en-US" altLang="en-US" i="1" dirty="0">
                <a:latin typeface="Courier New" pitchFamily="49" charset="0"/>
              </a:rPr>
              <a:t> field</a:t>
            </a:r>
            <a:r>
              <a:rPr lang="en-US" altLang="en-US" b="1" i="1" dirty="0">
                <a:latin typeface="Courier New" pitchFamily="49" charset="0"/>
              </a:rPr>
              <a:t>1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i="1" dirty="0">
                <a:latin typeface="Courier New" pitchFamily="49" charset="0"/>
              </a:rPr>
              <a:t>type</a:t>
            </a:r>
            <a:r>
              <a:rPr lang="en-US" altLang="en-US" b="1" i="1" dirty="0">
                <a:latin typeface="Courier New" pitchFamily="49" charset="0"/>
              </a:rPr>
              <a:t>2</a:t>
            </a:r>
            <a:r>
              <a:rPr lang="en-US" altLang="en-US" i="1" dirty="0">
                <a:latin typeface="Courier New" pitchFamily="49" charset="0"/>
              </a:rPr>
              <a:t> field</a:t>
            </a:r>
            <a:r>
              <a:rPr lang="en-US" altLang="en-US" b="1" i="1" dirty="0">
                <a:latin typeface="Courier New" pitchFamily="49" charset="0"/>
              </a:rPr>
              <a:t>2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. . 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};</a:t>
            </a: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Comparing Enumerator Values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Enumerator values can be compared using the relational operators. For example, using the </a:t>
            </a:r>
            <a:r>
              <a:rPr lang="en-US" altLang="en-US" smtClean="0">
                <a:latin typeface="Courier New" pitchFamily="49" charset="0"/>
              </a:rPr>
              <a:t>Day</a:t>
            </a:r>
            <a:r>
              <a:rPr lang="en-US" altLang="en-US" smtClean="0"/>
              <a:t> data type the following code will display the message "Friday is greater than Monday.“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800" smtClean="0">
                <a:latin typeface="Courier New" pitchFamily="49" charset="0"/>
              </a:rPr>
              <a:t>if (FRIDAY &gt; MONDAY)</a:t>
            </a:r>
            <a:br>
              <a:rPr lang="en-US" altLang="en-US" sz="2800" smtClean="0">
                <a:latin typeface="Courier New" pitchFamily="49" charset="0"/>
              </a:rPr>
            </a:br>
            <a:r>
              <a:rPr lang="en-US" altLang="en-US" sz="2800" smtClean="0">
                <a:latin typeface="Courier New" pitchFamily="49" charset="0"/>
              </a:rPr>
              <a:t>{</a:t>
            </a:r>
            <a:br>
              <a:rPr lang="en-US" altLang="en-US" sz="2800" smtClean="0">
                <a:latin typeface="Courier New" pitchFamily="49" charset="0"/>
              </a:rPr>
            </a:br>
            <a:r>
              <a:rPr lang="en-US" altLang="en-US" sz="2800" smtClean="0">
                <a:latin typeface="Courier New" pitchFamily="49" charset="0"/>
              </a:rPr>
              <a:t>   cout &lt;&lt; "Friday is greater "</a:t>
            </a:r>
            <a:br>
              <a:rPr lang="en-US" altLang="en-US" sz="2800" smtClean="0">
                <a:latin typeface="Courier New" pitchFamily="49" charset="0"/>
              </a:rPr>
            </a:br>
            <a:r>
              <a:rPr lang="en-US" altLang="en-US" sz="2800" smtClean="0">
                <a:latin typeface="Courier New" pitchFamily="49" charset="0"/>
              </a:rPr>
              <a:t>        &lt;&lt; "than Monday.\n";</a:t>
            </a:r>
            <a:r>
              <a:rPr lang="en-US" altLang="en-US" sz="2800" smtClean="0"/>
              <a:t> </a:t>
            </a:r>
            <a:br>
              <a:rPr lang="en-US" altLang="en-US" sz="2800" smtClean="0"/>
            </a:br>
            <a:r>
              <a:rPr lang="en-US" altLang="en-US" sz="2800" smtClean="0"/>
              <a:t> </a:t>
            </a:r>
            <a:r>
              <a:rPr lang="en-US" altLang="en-US" sz="280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09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4163"/>
            <a:ext cx="59436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93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14450"/>
            <a:ext cx="7011988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04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Program 11-12 (Continued)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2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Enumerated Data Types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24000"/>
            <a:ext cx="8568952" cy="4876800"/>
          </a:xfrm>
        </p:spPr>
        <p:txBody>
          <a:bodyPr/>
          <a:lstStyle/>
          <a:p>
            <a:r>
              <a:rPr lang="en-US" altLang="en-US" dirty="0" smtClean="0"/>
              <a:t>Program 11-12 shows enumerators used to control a loop: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Get the sales for each day</a:t>
            </a:r>
            <a:r>
              <a:rPr lang="en-US" altLang="en-US" sz="2400" b="1" dirty="0" smtClean="0">
                <a:latin typeface="Courier New" pitchFamily="49" charset="0"/>
              </a:rPr>
              <a:t>.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for (index = MONDAY; index &lt;= FRIDAY; index++)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{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   </a:t>
            </a:r>
            <a:r>
              <a:rPr lang="en-US" altLang="en-US" sz="2400" b="1" dirty="0" err="1" smtClean="0">
                <a:latin typeface="Courier New" pitchFamily="49" charset="0"/>
              </a:rPr>
              <a:t>cout</a:t>
            </a:r>
            <a:r>
              <a:rPr lang="en-US" altLang="en-US" sz="2400" b="1" dirty="0" smtClean="0">
                <a:latin typeface="Courier New" pitchFamily="49" charset="0"/>
              </a:rPr>
              <a:t> &lt;&lt; "Enter the sales for day " 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           &lt;&lt; index &lt;&lt; ": ";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      </a:t>
            </a:r>
            <a:r>
              <a:rPr lang="en-US" altLang="en-US" sz="2400" b="1" dirty="0" err="1" smtClean="0">
                <a:latin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</a:rPr>
              <a:t> &gt;&gt; sales[index];</a:t>
            </a:r>
            <a:br>
              <a:rPr lang="en-US" altLang="en-US" sz="2400" b="1" dirty="0" smtClean="0">
                <a:latin typeface="Courier New" pitchFamily="49" charset="0"/>
              </a:rPr>
            </a:br>
            <a:r>
              <a:rPr lang="en-US" alt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78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Anonymous Enumerated Types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153400" cy="4572000"/>
          </a:xfrm>
        </p:spPr>
        <p:txBody>
          <a:bodyPr/>
          <a:lstStyle/>
          <a:p>
            <a:r>
              <a:rPr lang="en-US" altLang="en-US" smtClean="0"/>
              <a:t>An </a:t>
            </a:r>
            <a:r>
              <a:rPr lang="en-US" altLang="en-US" i="1" smtClean="0"/>
              <a:t>anonymous</a:t>
            </a:r>
            <a:r>
              <a:rPr lang="en-US" altLang="en-US" smtClean="0"/>
              <a:t> </a:t>
            </a:r>
            <a:r>
              <a:rPr lang="en-US" altLang="en-US" i="1" smtClean="0"/>
              <a:t>enumerated</a:t>
            </a:r>
            <a:r>
              <a:rPr lang="en-US" altLang="en-US" smtClean="0"/>
              <a:t> </a:t>
            </a:r>
            <a:r>
              <a:rPr lang="en-US" altLang="en-US" i="1" smtClean="0"/>
              <a:t>type</a:t>
            </a:r>
            <a:r>
              <a:rPr lang="en-US" altLang="en-US" smtClean="0"/>
              <a:t> is simply one that does not have a name. For example, in Program 11-13 we could have declared the enumerated type as: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</a:rPr>
              <a:t>enum { MONDAY, TUESDAY,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WEDNESDAY, THURSDAY,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FRIDAY 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4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Math Operators with </a:t>
            </a:r>
            <a:r>
              <a:rPr lang="en-US" dirty="0" err="1" smtClean="0">
                <a:latin typeface="Courier New" pitchFamily="112" charset="0"/>
              </a:rPr>
              <a:t>enum</a:t>
            </a:r>
            <a:r>
              <a:rPr lang="en-US" dirty="0" smtClean="0"/>
              <a:t> Variables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 can run into problems when trying to perform math operations with </a:t>
            </a:r>
            <a:r>
              <a:rPr lang="en-US" altLang="en-US" sz="2400" dirty="0" err="1" smtClean="0">
                <a:latin typeface="Courier New" pitchFamily="49" charset="0"/>
              </a:rPr>
              <a:t>enum</a:t>
            </a:r>
            <a:r>
              <a:rPr lang="en-US" altLang="en-US" sz="2400" dirty="0" smtClean="0"/>
              <a:t> variables. For example: 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latin typeface="Courier New" pitchFamily="49" charset="0"/>
              </a:rPr>
              <a:t>Day day1, day2;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Define two Day variables</a:t>
            </a:r>
            <a:r>
              <a:rPr lang="en-US" altLang="en-US" sz="2400" dirty="0" smtClean="0">
                <a:latin typeface="Courier New" pitchFamily="49" charset="0"/>
              </a:rPr>
              <a:t>.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2400" dirty="0" smtClean="0">
                <a:latin typeface="Courier New" pitchFamily="49" charset="0"/>
              </a:rPr>
              <a:t>day1 = TUESDAY;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Assign TUESDAY to day1</a:t>
            </a:r>
            <a:r>
              <a:rPr lang="en-US" altLang="en-US" sz="2400" dirty="0" smtClean="0">
                <a:latin typeface="Courier New" pitchFamily="49" charset="0"/>
              </a:rPr>
              <a:t>.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2400" dirty="0" smtClean="0">
                <a:latin typeface="Courier New" pitchFamily="49" charset="0"/>
              </a:rPr>
              <a:t>day2 = day1 + 1;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itchFamily="49" charset="0"/>
              </a:rPr>
              <a:t>// ERROR! Will not work!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third statement will not work because the expression </a:t>
            </a:r>
            <a:r>
              <a:rPr lang="en-US" altLang="en-US" sz="2400" dirty="0" smtClean="0">
                <a:latin typeface="Courier New" pitchFamily="49" charset="0"/>
              </a:rPr>
              <a:t>day1 + 1</a:t>
            </a:r>
            <a:r>
              <a:rPr lang="en-US" altLang="en-US" sz="2400" dirty="0" smtClean="0"/>
              <a:t> results in the integer value 2, and you cannot store an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in an </a:t>
            </a:r>
            <a:r>
              <a:rPr lang="en-US" altLang="en-US" sz="2400" dirty="0" err="1" smtClean="0">
                <a:latin typeface="Courier New" pitchFamily="49" charset="0"/>
              </a:rPr>
              <a:t>enum</a:t>
            </a:r>
            <a:r>
              <a:rPr lang="en-US" altLang="en-US" sz="2400" dirty="0" smtClean="0"/>
              <a:t> variable.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80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Math Operators with </a:t>
            </a:r>
            <a:r>
              <a:rPr lang="en-US" dirty="0" err="1" smtClean="0">
                <a:latin typeface="Courier New" pitchFamily="112" charset="0"/>
              </a:rPr>
              <a:t>enum</a:t>
            </a:r>
            <a:r>
              <a:rPr lang="en-US" dirty="0" smtClean="0"/>
              <a:t> Variables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114800"/>
          </a:xfrm>
        </p:spPr>
        <p:txBody>
          <a:bodyPr/>
          <a:lstStyle/>
          <a:p>
            <a:r>
              <a:rPr lang="en-US" altLang="en-US" dirty="0" smtClean="0"/>
              <a:t>You can fix this by using a cast to explicitly convert the result to </a:t>
            </a:r>
            <a:r>
              <a:rPr lang="en-US" altLang="en-US" dirty="0" smtClean="0">
                <a:latin typeface="Courier New" pitchFamily="49" charset="0"/>
              </a:rPr>
              <a:t>Day</a:t>
            </a:r>
            <a:r>
              <a:rPr lang="en-US" altLang="en-US" dirty="0" smtClean="0"/>
              <a:t>, as shown here: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>
                <a:solidFill>
                  <a:srgbClr val="008000"/>
                </a:solidFill>
                <a:latin typeface="Courier New" pitchFamily="49" charset="0"/>
              </a:rPr>
              <a:t>// This will work</a:t>
            </a:r>
            <a:r>
              <a:rPr lang="en-US" altLang="en-US" dirty="0" smtClean="0">
                <a:solidFill>
                  <a:srgbClr val="008000"/>
                </a:solidFill>
              </a:rPr>
              <a:t/>
            </a:r>
            <a:br>
              <a:rPr lang="en-US" altLang="en-US" dirty="0" smtClean="0">
                <a:solidFill>
                  <a:srgbClr val="008000"/>
                </a:solidFill>
              </a:rPr>
            </a:br>
            <a:r>
              <a:rPr lang="en-US" altLang="en-US" sz="2800" dirty="0" smtClean="0">
                <a:latin typeface="Courier New" pitchFamily="49" charset="0"/>
              </a:rPr>
              <a:t>day2 = </a:t>
            </a:r>
            <a:r>
              <a:rPr lang="en-US" altLang="en-US" sz="2800" dirty="0" err="1" smtClean="0">
                <a:solidFill>
                  <a:srgbClr val="0000FF"/>
                </a:solidFill>
                <a:latin typeface="Courier New" pitchFamily="49" charset="0"/>
              </a:rPr>
              <a:t>static_cast</a:t>
            </a:r>
            <a:r>
              <a:rPr lang="en-US" altLang="en-US" sz="2800" dirty="0" smtClean="0">
                <a:latin typeface="Courier New" pitchFamily="49" charset="0"/>
              </a:rPr>
              <a:t>&lt;Day&gt;(day1 + 1);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7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an </a:t>
            </a:r>
            <a:r>
              <a:rPr lang="en-US" dirty="0" err="1" smtClean="0">
                <a:latin typeface="Courier New" pitchFamily="112" charset="0"/>
              </a:rPr>
              <a:t>enum</a:t>
            </a:r>
            <a:r>
              <a:rPr lang="en-US" dirty="0" smtClean="0"/>
              <a:t> Variable to Step through an Array's Elements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Because enumerators are stored in memory as integers, you can use them as array subscripts. For example: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8305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enum Day { MONDAY, TUESDAY, WEDNESDAY,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           THURSDAY, FRIDAY };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const int NUM_DAYS = 5;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double sales[NUM_DAYS];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sales[MONDAY] = 1525.0;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sales[TUESDAY] = 1896.5;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sales[WEDNESDAY] = 1975.63;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sales[THURSDAY] = 1678.33;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sales[FRIDAY] = 1498.52;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an </a:t>
            </a:r>
            <a:r>
              <a:rPr lang="en-US" dirty="0" err="1" smtClean="0">
                <a:latin typeface="Courier New" pitchFamily="112" charset="0"/>
              </a:rPr>
              <a:t>enum</a:t>
            </a:r>
            <a:r>
              <a:rPr lang="en-US" dirty="0" smtClean="0"/>
              <a:t> Variable to Step through an Array's Elements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5425" cy="1454150"/>
          </a:xfrm>
        </p:spPr>
        <p:txBody>
          <a:bodyPr/>
          <a:lstStyle/>
          <a:p>
            <a:r>
              <a:rPr lang="en-US" altLang="en-US" sz="2800" dirty="0" smtClean="0"/>
              <a:t>Remember, though, you </a:t>
            </a:r>
            <a:r>
              <a:rPr lang="en-US" altLang="en-US" sz="2800" dirty="0" smtClean="0">
                <a:solidFill>
                  <a:srgbClr val="FF0000"/>
                </a:solidFill>
              </a:rPr>
              <a:t>cannot </a:t>
            </a:r>
            <a:r>
              <a:rPr lang="en-US" altLang="en-US" sz="2800" dirty="0" smtClean="0"/>
              <a:t>use the ++ operator on an </a:t>
            </a:r>
            <a:r>
              <a:rPr lang="en-US" altLang="en-US" sz="2800" dirty="0" err="1" smtClean="0">
                <a:latin typeface="Courier New" pitchFamily="49" charset="0"/>
              </a:rPr>
              <a:t>enum</a:t>
            </a:r>
            <a:r>
              <a:rPr lang="en-US" altLang="en-US" sz="2800" dirty="0" smtClean="0"/>
              <a:t> variable. So, the following loop will NOT work.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8610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Day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;  </a:t>
            </a:r>
            <a:r>
              <a:rPr lang="en-US" altLang="en-US" sz="2100" b="1" dirty="0" smtClean="0">
                <a:solidFill>
                  <a:srgbClr val="008000"/>
                </a:solidFill>
                <a:latin typeface="Courier New" pitchFamily="49" charset="0"/>
              </a:rPr>
              <a:t>// Define a Day variable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b="1" dirty="0" smtClean="0">
                <a:solidFill>
                  <a:srgbClr val="008000"/>
                </a:solidFill>
                <a:latin typeface="Courier New" pitchFamily="49" charset="0"/>
              </a:rPr>
              <a:t>// ERROR!!! This code will NOT work!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= MONDAY;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&lt;= FRIDAY;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&lt;&lt; "Enter the sales for day "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     &lt;&lt;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&lt;&lt; ": ";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&gt;&gt; sales[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37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an </a:t>
            </a:r>
            <a:r>
              <a:rPr lang="en-US" dirty="0" err="1" smtClean="0">
                <a:latin typeface="Courier New" pitchFamily="112" charset="0"/>
              </a:rPr>
              <a:t>enum</a:t>
            </a:r>
            <a:r>
              <a:rPr lang="en-US" dirty="0" smtClean="0"/>
              <a:t> Variable to Step through an Array's Elements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783513" cy="102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You must rewrite the loop’s update expression using a cast instead of ++: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4800" y="3048000"/>
            <a:ext cx="8686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= MONDAY;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&lt;= FRIDAY;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2100" b="1" dirty="0" err="1" smtClean="0">
                <a:solidFill>
                  <a:srgbClr val="0000FF"/>
                </a:solidFill>
                <a:latin typeface="Courier New" pitchFamily="49" charset="0"/>
              </a:rPr>
              <a:t>static_cast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&lt;Day&gt;(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+ 1))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&lt;&lt; "Enter the sales for day "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     &lt;&lt;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&lt;&lt; ": ";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 &gt;&gt; sales[</a:t>
            </a:r>
            <a:r>
              <a:rPr lang="en-US" altLang="en-US" sz="2100" dirty="0" err="1" smtClean="0">
                <a:solidFill>
                  <a:srgbClr val="000000"/>
                </a:solidFill>
                <a:latin typeface="Courier New" pitchFamily="49" charset="0"/>
              </a:rPr>
              <a:t>workDay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1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3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</a:t>
            </a:r>
            <a:r>
              <a:rPr lang="en-US" altLang="en-US" smtClean="0">
                <a:latin typeface="Courier New" pitchFamily="49" charset="0"/>
              </a:rPr>
              <a:t>struct</a:t>
            </a:r>
            <a:r>
              <a:rPr lang="en-US" altLang="en-US" smtClean="0"/>
              <a:t> Declaration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</a:t>
            </a:r>
            <a:r>
              <a:rPr lang="en-US" altLang="en-US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studentID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</a:t>
            </a:r>
            <a:r>
              <a:rPr lang="en-US" altLang="en-US" dirty="0" smtClean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dirty="0" smtClean="0">
                <a:latin typeface="Courier New" pitchFamily="49" charset="0"/>
              </a:rPr>
              <a:t> name;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 </a:t>
            </a:r>
            <a:r>
              <a:rPr lang="en-US" altLang="en-US" dirty="0" smtClean="0">
                <a:solidFill>
                  <a:srgbClr val="0000FF"/>
                </a:solidFill>
                <a:latin typeface="Courier New" pitchFamily="49" charset="0"/>
              </a:rPr>
              <a:t>short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yearInSchool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</a:t>
            </a:r>
            <a:r>
              <a:rPr lang="en-US" altLang="en-US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gpa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29400" y="1706563"/>
            <a:ext cx="159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</a:rPr>
              <a:t>structure tag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 flipV="1">
            <a:off x="4191000" y="1905000"/>
            <a:ext cx="2286000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424613" y="3344863"/>
            <a:ext cx="2297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0080"/>
                </a:solidFill>
              </a:rPr>
              <a:t>structure members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4616450" y="2895600"/>
            <a:ext cx="1808163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4191000" y="3352800"/>
            <a:ext cx="2233613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567363" y="3962400"/>
            <a:ext cx="857250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 flipV="1">
            <a:off x="6424613" y="2903538"/>
            <a:ext cx="0" cy="15922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3967163" y="4495800"/>
            <a:ext cx="2457450" cy="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31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6063"/>
            <a:ext cx="77724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6388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57382-90DE-4CEA-9A95-ACE2EFA0F0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43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8"/>
          <p:cNvGrpSpPr>
            <a:grpSpLocks/>
          </p:cNvGrpSpPr>
          <p:nvPr/>
        </p:nvGrpSpPr>
        <p:grpSpPr bwMode="auto">
          <a:xfrm>
            <a:off x="4784725" y="4114800"/>
            <a:ext cx="914400" cy="1524000"/>
            <a:chOff x="3552" y="2496"/>
            <a:chExt cx="576" cy="960"/>
          </a:xfrm>
        </p:grpSpPr>
        <p:sp>
          <p:nvSpPr>
            <p:cNvPr id="73735" name="Line 2"/>
            <p:cNvSpPr>
              <a:spLocks noChangeShapeType="1"/>
            </p:cNvSpPr>
            <p:nvPr/>
          </p:nvSpPr>
          <p:spPr bwMode="auto">
            <a:xfrm flipH="1" flipV="1">
              <a:off x="3552" y="2928"/>
              <a:ext cx="576" cy="52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36" name="Line 3"/>
            <p:cNvSpPr>
              <a:spLocks noChangeShapeType="1"/>
            </p:cNvSpPr>
            <p:nvPr/>
          </p:nvSpPr>
          <p:spPr bwMode="auto">
            <a:xfrm flipH="1" flipV="1">
              <a:off x="3936" y="2496"/>
              <a:ext cx="192" cy="96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Enumerators Must Be Unique Within the same Scope</a:t>
            </a:r>
          </a:p>
        </p:txBody>
      </p:sp>
      <p:sp>
        <p:nvSpPr>
          <p:cNvPr id="73732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772400" cy="1828800"/>
          </a:xfrm>
        </p:spPr>
        <p:txBody>
          <a:bodyPr/>
          <a:lstStyle/>
          <a:p>
            <a:r>
              <a:rPr lang="en-US" altLang="en-US" sz="2800" smtClean="0"/>
              <a:t>Enumerators must be unique within the same scope. (Unless strongly typed)</a:t>
            </a:r>
          </a:p>
          <a:p>
            <a:r>
              <a:rPr lang="en-US" altLang="en-US" sz="2800" smtClean="0"/>
              <a:t>For example, an error will result if both of the following enumerated types are declared within the same scope: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04825" y="3902075"/>
            <a:ext cx="8610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enum Presidents { MCKINLEY, ROOSEVELT, TAFT };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enum VicePresidents { ROOSEVELT, FAIRBANKS,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                      SHERMAN };</a:t>
            </a:r>
          </a:p>
        </p:txBody>
      </p:sp>
      <p:sp>
        <p:nvSpPr>
          <p:cNvPr id="73734" name="Text Box 7"/>
          <p:cNvSpPr txBox="1">
            <a:spLocks noChangeArrowheads="1"/>
          </p:cNvSpPr>
          <p:nvPr/>
        </p:nvSpPr>
        <p:spPr bwMode="auto">
          <a:xfrm>
            <a:off x="3886200" y="56388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ROOSEVELT</a:t>
            </a:r>
            <a:r>
              <a:rPr lang="en-US" altLang="en-US" sz="2400" dirty="0" smtClean="0">
                <a:solidFill>
                  <a:srgbClr val="C00000"/>
                </a:solidFill>
              </a:rPr>
              <a:t> is declared twice</a:t>
            </a:r>
            <a:r>
              <a:rPr lang="en-US" altLang="en-US" sz="2400" dirty="0" smtClean="0">
                <a:solidFill>
                  <a:srgbClr val="FA8218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03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Strongly Typed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mtClean="0"/>
              <a:t>s in C++ 11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In C++ 11, you can use a new type of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/>
              <a:t> , known as a </a:t>
            </a:r>
            <a:r>
              <a:rPr lang="en-US" sz="2400" b="1" i="1" dirty="0" smtClean="0"/>
              <a:t>strongly typed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enum</a:t>
            </a:r>
            <a:endParaRPr lang="en-US" sz="2400" b="1" i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 smtClean="0"/>
              <a:t>Allows you to have multiple enumerators in the same scope with the same name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dirty="0"/>
              <a:t>P</a:t>
            </a:r>
            <a:r>
              <a:rPr lang="en-US" sz="2400" dirty="0" smtClean="0"/>
              <a:t>refix </a:t>
            </a:r>
            <a:r>
              <a:rPr lang="en-US" sz="2400" dirty="0"/>
              <a:t>the enumerator with the </a:t>
            </a:r>
            <a:r>
              <a:rPr lang="en-US" sz="2400" dirty="0" smtClean="0"/>
              <a:t>name of </a:t>
            </a:r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/>
              <a:t> , followed by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/>
              <a:t> </a:t>
            </a:r>
            <a:r>
              <a:rPr lang="en-US" sz="2400" dirty="0" smtClean="0"/>
              <a:t>operator: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Use </a:t>
            </a:r>
            <a:r>
              <a:rPr lang="en-US" sz="2400" dirty="0"/>
              <a:t>a </a:t>
            </a:r>
            <a:r>
              <a:rPr lang="en-US" sz="2400" dirty="0" smtClean="0"/>
              <a:t>cast operator to retrieve integer value:</a:t>
            </a:r>
            <a:endParaRPr lang="en-US" sz="24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42900" y="3189288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class Presidents { MCKINLEY, ROOSEVELT, TAFT };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class VicePresidents { ROOSEVELT, FAIRBANKS, SHERMAN };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73138" y="4495800"/>
            <a:ext cx="6515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Presidents prez = Presidents::ROOSEVELT;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VicePresidents vp = VicePresidents::ROOSEVELT;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73138" y="5562600"/>
            <a:ext cx="7408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&gt;(Presidents::ROOSEVELT);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Declaring the Type and Defining the Variables in One Statement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058988"/>
          </a:xfrm>
        </p:spPr>
        <p:txBody>
          <a:bodyPr/>
          <a:lstStyle/>
          <a:p>
            <a:r>
              <a:rPr lang="en-US" altLang="en-US" smtClean="0"/>
              <a:t>You can declare an enumerated data type and define one or more variables of the type in the same statement. For example: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86106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300" smtClean="0">
                <a:solidFill>
                  <a:srgbClr val="000000"/>
                </a:solidFill>
                <a:latin typeface="Courier New" pitchFamily="49" charset="0"/>
              </a:rPr>
              <a:t>enum Car { PORSCHE, FERRARI, JAGUAR } sportsCar;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smtClean="0">
                <a:solidFill>
                  <a:srgbClr val="000000"/>
                </a:solidFill>
              </a:rPr>
              <a:t>This code declares the 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en-US" altLang="en-US" sz="2800" smtClean="0">
                <a:solidFill>
                  <a:srgbClr val="000000"/>
                </a:solidFill>
              </a:rPr>
              <a:t> data type and defines a variable named </a:t>
            </a:r>
            <a:r>
              <a:rPr lang="en-US" altLang="en-US" sz="2800" smtClean="0">
                <a:solidFill>
                  <a:srgbClr val="000000"/>
                </a:solidFill>
                <a:latin typeface="Courier New" pitchFamily="49" charset="0"/>
              </a:rPr>
              <a:t>sportsCar</a:t>
            </a:r>
            <a:r>
              <a:rPr lang="en-US" altLang="en-US" sz="28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FB000-C101-4BC5-86AA-B37A7424C00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9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itchFamily="49" charset="0"/>
              </a:rPr>
              <a:t>struct</a:t>
            </a:r>
            <a:r>
              <a:rPr lang="en-US" altLang="en-US" smtClean="0"/>
              <a:t> Declaration Notes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 dirty="0" smtClean="0"/>
              <a:t>Must have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en-US" altLang="en-US" dirty="0" smtClean="0"/>
              <a:t> after closing 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US" altLang="en-US" b="1" dirty="0" smtClean="0">
              <a:solidFill>
                <a:srgbClr val="0000FF"/>
              </a:solidFill>
            </a:endParaRPr>
          </a:p>
          <a:p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/>
              <a:t> names commonly begin with uppercase letter</a:t>
            </a:r>
          </a:p>
          <a:p>
            <a:r>
              <a:rPr lang="en-US" altLang="en-US" dirty="0" smtClean="0"/>
              <a:t>Multiple fields of same type can be in comma-separated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dirty="0" smtClean="0">
                <a:latin typeface="Courier New" pitchFamily="49" charset="0"/>
              </a:rPr>
              <a:t> name,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	  address;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87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Variables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en-US" dirty="0" smtClean="0"/>
              <a:t> declaration does not allocate memory or create variables</a:t>
            </a:r>
          </a:p>
          <a:p>
            <a:r>
              <a:rPr lang="en-US" altLang="en-US" dirty="0" smtClean="0"/>
              <a:t>To define variables, use structure tag as type name: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Student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smtClean="0">
                <a:solidFill>
                  <a:srgbClr val="CC0099"/>
                </a:solidFill>
                <a:latin typeface="Courier New" pitchFamily="49" charset="0"/>
              </a:rPr>
              <a:t>bill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48200" y="3962400"/>
            <a:ext cx="3505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708525" y="3997325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studentID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708525" y="44545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name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724400" y="48768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yearInSchool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708525" y="544512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urier New" pitchFamily="49" charset="0"/>
              </a:rPr>
              <a:t>gpa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324600" y="4038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486400" y="44958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705600" y="48768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34000" y="54864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089525" y="36163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CC0099"/>
                </a:solidFill>
                <a:latin typeface="Courier New" pitchFamily="49" charset="0"/>
              </a:rPr>
              <a:t>bill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C3AFE-4578-4CED-A5F5-6BE4FA8057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03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7636</TotalTime>
  <Words>2321</Words>
  <Application>Microsoft Office PowerPoint</Application>
  <PresentationFormat>On-screen Show (4:3)</PresentationFormat>
  <Paragraphs>490</Paragraphs>
  <Slides>74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Times</vt:lpstr>
      <vt:lpstr>Times New Roman</vt:lpstr>
      <vt:lpstr>Wingdings 2</vt:lpstr>
      <vt:lpstr>Flow</vt:lpstr>
      <vt:lpstr>Default Design</vt:lpstr>
      <vt:lpstr>1_Flow</vt:lpstr>
      <vt:lpstr>1_Default Design</vt:lpstr>
      <vt:lpstr>2_Flow</vt:lpstr>
      <vt:lpstr>3_Flow</vt:lpstr>
      <vt:lpstr>Computer Science II  Advanced C++</vt:lpstr>
      <vt:lpstr>Structured data</vt:lpstr>
      <vt:lpstr>Useful Link to C++ tutorial</vt:lpstr>
      <vt:lpstr>Abstract Data Types</vt:lpstr>
      <vt:lpstr>Abstraction and Data Types</vt:lpstr>
      <vt:lpstr>Structured data in C++</vt:lpstr>
      <vt:lpstr>Example struct Declaration</vt:lpstr>
      <vt:lpstr>struct Declaration Notes</vt:lpstr>
      <vt:lpstr>Defining Variables</vt:lpstr>
      <vt:lpstr>Example</vt:lpstr>
      <vt:lpstr>Example 1</vt:lpstr>
      <vt:lpstr>Accessing Structure Members</vt:lpstr>
      <vt:lpstr>Example 2</vt:lpstr>
      <vt:lpstr>PowerPoint Presentation</vt:lpstr>
      <vt:lpstr>PowerPoint Presentation</vt:lpstr>
      <vt:lpstr>PowerPoint Presentation</vt:lpstr>
      <vt:lpstr>Displaying a struct Variable</vt:lpstr>
      <vt:lpstr>Comparing struct Variables</vt:lpstr>
      <vt:lpstr>Example 3 – struct movie</vt:lpstr>
      <vt:lpstr>Example 3 (cont)</vt:lpstr>
      <vt:lpstr>Initializing a Structure</vt:lpstr>
      <vt:lpstr>More on Initializing a Structure</vt:lpstr>
      <vt:lpstr>Excerpts From Program 11-3</vt:lpstr>
      <vt:lpstr>Arrays of Structures</vt:lpstr>
      <vt:lpstr>PowerPoint Presentation</vt:lpstr>
      <vt:lpstr>PowerPoint Presentation</vt:lpstr>
      <vt:lpstr>PowerPoint Presentation</vt:lpstr>
      <vt:lpstr>Nested Structures</vt:lpstr>
      <vt:lpstr>Members of Nested Structures</vt:lpstr>
      <vt:lpstr>Structures as Function Arguments</vt:lpstr>
      <vt:lpstr>Excerpts from Program 11-6</vt:lpstr>
      <vt:lpstr>Structures as Function Arguments - Notes</vt:lpstr>
      <vt:lpstr>Revised showItem Function</vt:lpstr>
      <vt:lpstr>Returning a Structure from a Function</vt:lpstr>
      <vt:lpstr>Returning a Structure from a Function - Example</vt:lpstr>
      <vt:lpstr>PowerPoint Presentation</vt:lpstr>
      <vt:lpstr>PowerPoint Presentation</vt:lpstr>
      <vt:lpstr>PowerPoint Presentation</vt:lpstr>
      <vt:lpstr>11.9</vt:lpstr>
      <vt:lpstr>Pointers to Structures</vt:lpstr>
      <vt:lpstr>Accessing Structure Members via Pointer Variables</vt:lpstr>
      <vt:lpstr>Accessing Structure Members via Pointer Variables</vt:lpstr>
      <vt:lpstr>From Program 11-8</vt:lpstr>
      <vt:lpstr>11.11</vt:lpstr>
      <vt:lpstr>Unions</vt:lpstr>
      <vt:lpstr>Anonymous  Union</vt:lpstr>
      <vt:lpstr>Where it convenient to use union</vt:lpstr>
      <vt:lpstr>Where it convenient to use union</vt:lpstr>
      <vt:lpstr>11.12</vt:lpstr>
      <vt:lpstr>Enumerated Data Types</vt:lpstr>
      <vt:lpstr>Enumerated Data Types</vt:lpstr>
      <vt:lpstr>Enumerated Data Types</vt:lpstr>
      <vt:lpstr>Enumerated Data Types</vt:lpstr>
      <vt:lpstr>Enumerated Data Types</vt:lpstr>
      <vt:lpstr>Enumerated Data Types</vt:lpstr>
      <vt:lpstr>Enumerated Data Types</vt:lpstr>
      <vt:lpstr>Enumerated Data Types</vt:lpstr>
      <vt:lpstr>Assigning an integer to an enum Variable</vt:lpstr>
      <vt:lpstr>Assigning an Enumerator to an int Variable</vt:lpstr>
      <vt:lpstr>Comparing Enumerator Values</vt:lpstr>
      <vt:lpstr>PowerPoint Presentation</vt:lpstr>
      <vt:lpstr>PowerPoint Presentation</vt:lpstr>
      <vt:lpstr>Enumerated Data Types</vt:lpstr>
      <vt:lpstr>Anonymous Enumerated Types</vt:lpstr>
      <vt:lpstr>Using Math Operators with enum Variables</vt:lpstr>
      <vt:lpstr>Using Math Operators with enum Variables</vt:lpstr>
      <vt:lpstr>Using an enum Variable to Step through an Array's Elements</vt:lpstr>
      <vt:lpstr>Using an enum Variable to Step through an Array's Elements</vt:lpstr>
      <vt:lpstr>Using an enum Variable to Step through an Array's Elements</vt:lpstr>
      <vt:lpstr>PowerPoint Presentation</vt:lpstr>
      <vt:lpstr>PowerPoint Presentation</vt:lpstr>
      <vt:lpstr>Enumerators Must Be Unique Within the same Scope</vt:lpstr>
      <vt:lpstr>Using Strongly Typed enums in C++ 11</vt:lpstr>
      <vt:lpstr>Declaring the Type and Defining the Variables in One Statement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for Engineers</dc:title>
  <cp:lastModifiedBy>mm</cp:lastModifiedBy>
  <cp:revision>225</cp:revision>
  <dcterms:created xsi:type="dcterms:W3CDTF">2016-05-24T10:51:24Z</dcterms:created>
  <dcterms:modified xsi:type="dcterms:W3CDTF">2019-03-08T12:22:29Z</dcterms:modified>
</cp:coreProperties>
</file>