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2" r:id="rId1"/>
    <p:sldMasterId id="2147483903" r:id="rId2"/>
  </p:sldMasterIdLst>
  <p:notesMasterIdLst>
    <p:notesMasterId r:id="rId41"/>
  </p:notesMasterIdLst>
  <p:sldIdLst>
    <p:sldId id="291" r:id="rId3"/>
    <p:sldId id="257" r:id="rId4"/>
    <p:sldId id="258" r:id="rId5"/>
    <p:sldId id="259" r:id="rId6"/>
    <p:sldId id="260" r:id="rId7"/>
    <p:sldId id="261" r:id="rId8"/>
    <p:sldId id="262" r:id="rId9"/>
    <p:sldId id="263" r:id="rId10"/>
    <p:sldId id="289" r:id="rId11"/>
    <p:sldId id="265" r:id="rId12"/>
    <p:sldId id="266" r:id="rId13"/>
    <p:sldId id="267" r:id="rId14"/>
    <p:sldId id="268" r:id="rId15"/>
    <p:sldId id="285" r:id="rId16"/>
    <p:sldId id="286" r:id="rId17"/>
    <p:sldId id="271" r:id="rId18"/>
    <p:sldId id="293" r:id="rId19"/>
    <p:sldId id="272" r:id="rId20"/>
    <p:sldId id="273" r:id="rId21"/>
    <p:sldId id="287" r:id="rId22"/>
    <p:sldId id="275" r:id="rId23"/>
    <p:sldId id="276" r:id="rId24"/>
    <p:sldId id="294" r:id="rId25"/>
    <p:sldId id="295" r:id="rId26"/>
    <p:sldId id="296" r:id="rId27"/>
    <p:sldId id="297" r:id="rId28"/>
    <p:sldId id="298" r:id="rId29"/>
    <p:sldId id="299" r:id="rId30"/>
    <p:sldId id="300" r:id="rId31"/>
    <p:sldId id="277" r:id="rId32"/>
    <p:sldId id="278" r:id="rId33"/>
    <p:sldId id="279" r:id="rId34"/>
    <p:sldId id="288" r:id="rId35"/>
    <p:sldId id="280" r:id="rId36"/>
    <p:sldId id="284" r:id="rId37"/>
    <p:sldId id="281" r:id="rId38"/>
    <p:sldId id="282" r:id="rId39"/>
    <p:sldId id="290" r:id="rId40"/>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charset="0"/>
        <a:ea typeface="+mn-ea"/>
        <a:cs typeface="+mn-cs"/>
      </a:defRPr>
    </a:lvl1pPr>
    <a:lvl2pPr marL="457200" algn="l" rtl="0" fontAlgn="base">
      <a:spcBef>
        <a:spcPct val="0"/>
      </a:spcBef>
      <a:spcAft>
        <a:spcPct val="0"/>
      </a:spcAft>
      <a:defRPr sz="2400" kern="1200" baseline="-25000">
        <a:solidFill>
          <a:schemeClr val="tx1"/>
        </a:solidFill>
        <a:latin typeface="Times New Roman" charset="0"/>
        <a:ea typeface="+mn-ea"/>
        <a:cs typeface="+mn-cs"/>
      </a:defRPr>
    </a:lvl2pPr>
    <a:lvl3pPr marL="914400" algn="l" rtl="0" fontAlgn="base">
      <a:spcBef>
        <a:spcPct val="0"/>
      </a:spcBef>
      <a:spcAft>
        <a:spcPct val="0"/>
      </a:spcAft>
      <a:defRPr sz="2400" kern="1200" baseline="-25000">
        <a:solidFill>
          <a:schemeClr val="tx1"/>
        </a:solidFill>
        <a:latin typeface="Times New Roman" charset="0"/>
        <a:ea typeface="+mn-ea"/>
        <a:cs typeface="+mn-cs"/>
      </a:defRPr>
    </a:lvl3pPr>
    <a:lvl4pPr marL="1371600" algn="l" rtl="0" fontAlgn="base">
      <a:spcBef>
        <a:spcPct val="0"/>
      </a:spcBef>
      <a:spcAft>
        <a:spcPct val="0"/>
      </a:spcAft>
      <a:defRPr sz="2400" kern="1200" baseline="-25000">
        <a:solidFill>
          <a:schemeClr val="tx1"/>
        </a:solidFill>
        <a:latin typeface="Times New Roman" charset="0"/>
        <a:ea typeface="+mn-ea"/>
        <a:cs typeface="+mn-cs"/>
      </a:defRPr>
    </a:lvl4pPr>
    <a:lvl5pPr marL="1828800" algn="l" rtl="0" fontAlgn="base">
      <a:spcBef>
        <a:spcPct val="0"/>
      </a:spcBef>
      <a:spcAft>
        <a:spcPct val="0"/>
      </a:spcAft>
      <a:defRPr sz="2400" kern="1200" baseline="-25000">
        <a:solidFill>
          <a:schemeClr val="tx1"/>
        </a:solidFill>
        <a:latin typeface="Times New Roman" charset="0"/>
        <a:ea typeface="+mn-ea"/>
        <a:cs typeface="+mn-cs"/>
      </a:defRPr>
    </a:lvl5pPr>
    <a:lvl6pPr marL="2286000" algn="l" defTabSz="914400" rtl="0" eaLnBrk="1" latinLnBrk="0" hangingPunct="1">
      <a:defRPr sz="2400" kern="1200" baseline="-25000">
        <a:solidFill>
          <a:schemeClr val="tx1"/>
        </a:solidFill>
        <a:latin typeface="Times New Roman" charset="0"/>
        <a:ea typeface="+mn-ea"/>
        <a:cs typeface="+mn-cs"/>
      </a:defRPr>
    </a:lvl6pPr>
    <a:lvl7pPr marL="2743200" algn="l" defTabSz="914400" rtl="0" eaLnBrk="1" latinLnBrk="0" hangingPunct="1">
      <a:defRPr sz="2400" kern="1200" baseline="-25000">
        <a:solidFill>
          <a:schemeClr val="tx1"/>
        </a:solidFill>
        <a:latin typeface="Times New Roman" charset="0"/>
        <a:ea typeface="+mn-ea"/>
        <a:cs typeface="+mn-cs"/>
      </a:defRPr>
    </a:lvl7pPr>
    <a:lvl8pPr marL="3200400" algn="l" defTabSz="914400" rtl="0" eaLnBrk="1" latinLnBrk="0" hangingPunct="1">
      <a:defRPr sz="2400" kern="1200" baseline="-25000">
        <a:solidFill>
          <a:schemeClr val="tx1"/>
        </a:solidFill>
        <a:latin typeface="Times New Roman" charset="0"/>
        <a:ea typeface="+mn-ea"/>
        <a:cs typeface="+mn-cs"/>
      </a:defRPr>
    </a:lvl8pPr>
    <a:lvl9pPr marL="3657600" algn="l" defTabSz="914400" rtl="0" eaLnBrk="1" latinLnBrk="0" hangingPunct="1">
      <a:defRPr sz="2400" kern="1200" baseline="-250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495899"/>
    <a:srgbClr val="5FD6C2"/>
    <a:srgbClr val="5DE2B3"/>
    <a:srgbClr val="E3D638"/>
    <a:srgbClr val="FFFF00"/>
    <a:srgbClr val="FF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9" d="100"/>
          <a:sy n="69" d="100"/>
        </p:scale>
        <p:origin x="1224"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73CF5E4D-898F-4DC6-87BA-FE52B4FCFEFB}" type="slidenum">
              <a:rPr lang="en-US"/>
              <a:pPr>
                <a:defRPr/>
              </a:pPr>
              <a:t>‹#›</a:t>
            </a:fld>
            <a:endParaRPr lang="en-US"/>
          </a:p>
        </p:txBody>
      </p:sp>
    </p:spTree>
    <p:extLst>
      <p:ext uri="{BB962C8B-B14F-4D97-AF65-F5344CB8AC3E}">
        <p14:creationId xmlns:p14="http://schemas.microsoft.com/office/powerpoint/2010/main" val="3978020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2A448F3-135B-4DE8-9084-5F058D1E280A}" type="slidenum">
              <a:rPr kumimoji="0" lang="en-US" altLang="en-US" smtClean="0"/>
              <a:pPr eaLnBrk="1" hangingPunct="1">
                <a:spcBef>
                  <a:spcPct val="0"/>
                </a:spcBef>
              </a:pPr>
              <a:t>2</a:t>
            </a:fld>
            <a:endParaRPr kumimoji="0"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3143D8C-4BAF-4660-8BCF-05A4632A8C42}" type="slidenum">
              <a:rPr kumimoji="0" lang="en-US" altLang="en-US" smtClean="0"/>
              <a:pPr eaLnBrk="1" hangingPunct="1">
                <a:spcBef>
                  <a:spcPct val="0"/>
                </a:spcBef>
              </a:pPr>
              <a:t>11</a:t>
            </a:fld>
            <a:endParaRPr kumimoji="0" lang="en-US" altLang="en-US"/>
          </a:p>
        </p:txBody>
      </p:sp>
      <p:sp>
        <p:nvSpPr>
          <p:cNvPr id="45059" name="Rectangle 1026"/>
          <p:cNvSpPr>
            <a:spLocks noGrp="1" noRot="1" noChangeAspect="1" noChangeArrowheads="1" noTextEdit="1"/>
          </p:cNvSpPr>
          <p:nvPr>
            <p:ph type="sldImg"/>
          </p:nvPr>
        </p:nvSpPr>
        <p:spPr>
          <a:ln/>
        </p:spPr>
      </p:sp>
      <p:sp>
        <p:nvSpPr>
          <p:cNvPr id="450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ACB63EC-2FC8-4E77-9043-5B3CF111AFC4}" type="slidenum">
              <a:rPr kumimoji="0" lang="en-US" altLang="en-US" smtClean="0"/>
              <a:pPr eaLnBrk="1" hangingPunct="1">
                <a:spcBef>
                  <a:spcPct val="0"/>
                </a:spcBef>
              </a:pPr>
              <a:t>12</a:t>
            </a:fld>
            <a:endParaRPr kumimoji="0" lang="en-US" altLang="en-US"/>
          </a:p>
        </p:txBody>
      </p:sp>
      <p:sp>
        <p:nvSpPr>
          <p:cNvPr id="46083" name="Rectangle 1026"/>
          <p:cNvSpPr>
            <a:spLocks noGrp="1" noRot="1" noChangeAspect="1" noChangeArrowheads="1" noTextEdit="1"/>
          </p:cNvSpPr>
          <p:nvPr>
            <p:ph type="sldImg"/>
          </p:nvPr>
        </p:nvSpPr>
        <p:spPr>
          <a:ln/>
        </p:spPr>
      </p:sp>
      <p:sp>
        <p:nvSpPr>
          <p:cNvPr id="4608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pr9-04.cpp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AC2A7C8-E433-448C-89C6-45BC22E10983}" type="slidenum">
              <a:rPr kumimoji="0" lang="en-US" altLang="en-US" smtClean="0"/>
              <a:pPr eaLnBrk="1" hangingPunct="1">
                <a:spcBef>
                  <a:spcPct val="0"/>
                </a:spcBef>
              </a:pPr>
              <a:t>13</a:t>
            </a:fld>
            <a:endParaRPr kumimoji="0"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2918A11-BE0C-4880-8013-DCDD467C928F}" type="slidenum">
              <a:rPr kumimoji="0" lang="en-US" altLang="en-US" smtClean="0"/>
              <a:pPr eaLnBrk="1" hangingPunct="1">
                <a:spcBef>
                  <a:spcPct val="0"/>
                </a:spcBef>
              </a:pPr>
              <a:t>14</a:t>
            </a:fld>
            <a:endParaRPr kumimoji="0"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E5D8C35-303D-43AD-9BC1-10623B22DB24}" type="slidenum">
              <a:rPr kumimoji="0" lang="en-US" altLang="en-US" smtClean="0"/>
              <a:pPr eaLnBrk="1" hangingPunct="1">
                <a:spcBef>
                  <a:spcPct val="0"/>
                </a:spcBef>
              </a:pPr>
              <a:t>15</a:t>
            </a:fld>
            <a:endParaRPr kumimoji="0"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1833E59-DB9E-408D-8079-DD0093D7DE59}" type="slidenum">
              <a:rPr kumimoji="0" lang="en-US" altLang="en-US" smtClean="0"/>
              <a:pPr eaLnBrk="1" hangingPunct="1">
                <a:spcBef>
                  <a:spcPct val="0"/>
                </a:spcBef>
              </a:pPr>
              <a:t>16</a:t>
            </a:fld>
            <a:endParaRPr kumimoji="0"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1833E59-DB9E-408D-8079-DD0093D7DE59}" type="slidenum">
              <a:rPr kumimoji="0" lang="en-US" altLang="en-US" smtClean="0"/>
              <a:pPr eaLnBrk="1" hangingPunct="1">
                <a:spcBef>
                  <a:spcPct val="0"/>
                </a:spcBef>
              </a:pPr>
              <a:t>17</a:t>
            </a:fld>
            <a:endParaRPr kumimoji="0"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CBEC94B-A1F1-4FF9-B036-F3C459C0BDB3}" type="slidenum">
              <a:rPr kumimoji="0" lang="en-US" altLang="en-US" smtClean="0"/>
              <a:pPr eaLnBrk="1" hangingPunct="1">
                <a:spcBef>
                  <a:spcPct val="0"/>
                </a:spcBef>
              </a:pPr>
              <a:t>18</a:t>
            </a:fld>
            <a:endParaRPr kumimoji="0"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pr9-05.cpp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1326E92-4BAD-40EB-8A88-54F14EC3C08F}" type="slidenum">
              <a:rPr kumimoji="0" lang="en-US" altLang="en-US" smtClean="0"/>
              <a:pPr eaLnBrk="1" hangingPunct="1">
                <a:spcBef>
                  <a:spcPct val="0"/>
                </a:spcBef>
              </a:pPr>
              <a:t>19</a:t>
            </a:fld>
            <a:endParaRPr kumimoji="0"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F1EF8A5-C2AD-4FC9-822C-0F74FE86BB1A}" type="slidenum">
              <a:rPr kumimoji="0" lang="en-US" altLang="en-US" smtClean="0"/>
              <a:pPr eaLnBrk="1" hangingPunct="1">
                <a:spcBef>
                  <a:spcPct val="0"/>
                </a:spcBef>
              </a:pPr>
              <a:t>20</a:t>
            </a:fld>
            <a:endParaRPr kumimoji="0"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4BA1082-2BB8-4A64-8332-9582BCB82751}" type="slidenum">
              <a:rPr kumimoji="0" lang="en-US" altLang="en-US" smtClean="0"/>
              <a:pPr eaLnBrk="1" hangingPunct="1">
                <a:spcBef>
                  <a:spcPct val="0"/>
                </a:spcBef>
              </a:pPr>
              <a:t>3</a:t>
            </a:fld>
            <a:endParaRPr kumimoji="0"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72BA325-C0BA-427D-B9D4-D2671614E3CC}" type="slidenum">
              <a:rPr kumimoji="0" lang="en-US" altLang="en-US" smtClean="0"/>
              <a:pPr eaLnBrk="1" hangingPunct="1">
                <a:spcBef>
                  <a:spcPct val="0"/>
                </a:spcBef>
              </a:pPr>
              <a:t>21</a:t>
            </a:fld>
            <a:endParaRPr kumimoji="0"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AB48D41-C82D-4ED9-A81F-021225E9DD28}" type="slidenum">
              <a:rPr kumimoji="0" lang="en-US" altLang="en-US" smtClean="0"/>
              <a:pPr eaLnBrk="1" hangingPunct="1">
                <a:spcBef>
                  <a:spcPct val="0"/>
                </a:spcBef>
              </a:pPr>
              <a:t>22</a:t>
            </a:fld>
            <a:endParaRPr kumimoji="0"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pr9-06.cpp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B6E59DE-F100-47B3-95F1-21EAFE151B83}" type="slidenum">
              <a:rPr kumimoji="0" lang="en-US" altLang="en-US" smtClean="0"/>
              <a:pPr eaLnBrk="1" hangingPunct="1">
                <a:spcBef>
                  <a:spcPct val="0"/>
                </a:spcBef>
              </a:pPr>
              <a:t>23</a:t>
            </a:fld>
            <a:endParaRPr kumimoji="0"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126943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EB6CF3C-C797-4AE3-844C-AC33C7D92217}" type="slidenum">
              <a:rPr kumimoji="0" lang="en-US" altLang="en-US" smtClean="0"/>
              <a:pPr eaLnBrk="1" hangingPunct="1">
                <a:spcBef>
                  <a:spcPct val="0"/>
                </a:spcBef>
              </a:pPr>
              <a:t>24</a:t>
            </a:fld>
            <a:endParaRPr kumimoji="0" lang="en-US" altLang="en-US"/>
          </a:p>
        </p:txBody>
      </p:sp>
      <p:sp>
        <p:nvSpPr>
          <p:cNvPr id="119811" name="Rectangle 1026"/>
          <p:cNvSpPr>
            <a:spLocks noGrp="1" noRot="1" noChangeAspect="1" noChangeArrowheads="1" noTextEdit="1"/>
          </p:cNvSpPr>
          <p:nvPr>
            <p:ph type="sldImg"/>
          </p:nvPr>
        </p:nvSpPr>
        <p:spPr>
          <a:ln/>
        </p:spPr>
      </p:sp>
      <p:sp>
        <p:nvSpPr>
          <p:cNvPr id="1198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3294240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C628DCA-3007-455B-A4AB-8F77C97C1461}" type="slidenum">
              <a:rPr kumimoji="0" lang="en-US" altLang="en-US" smtClean="0"/>
              <a:pPr eaLnBrk="1" hangingPunct="1">
                <a:spcBef>
                  <a:spcPct val="0"/>
                </a:spcBef>
              </a:pPr>
              <a:t>25</a:t>
            </a:fld>
            <a:endParaRPr kumimoji="0" lang="en-US" altLang="en-US"/>
          </a:p>
        </p:txBody>
      </p:sp>
      <p:sp>
        <p:nvSpPr>
          <p:cNvPr id="120835" name="Rectangle 4098"/>
          <p:cNvSpPr>
            <a:spLocks noGrp="1" noRot="1" noChangeAspect="1" noChangeArrowheads="1" noTextEdit="1"/>
          </p:cNvSpPr>
          <p:nvPr>
            <p:ph type="sldImg"/>
          </p:nvPr>
        </p:nvSpPr>
        <p:spPr>
          <a:ln/>
        </p:spPr>
      </p:sp>
      <p:sp>
        <p:nvSpPr>
          <p:cNvPr id="120836" name="Rectangle 409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pr8-24.cpp</a:t>
            </a:r>
          </a:p>
        </p:txBody>
      </p:sp>
    </p:spTree>
    <p:extLst>
      <p:ext uri="{BB962C8B-B14F-4D97-AF65-F5344CB8AC3E}">
        <p14:creationId xmlns:p14="http://schemas.microsoft.com/office/powerpoint/2010/main" val="51307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386BE9-7DCC-4C15-A4F4-41C432C8FECB}" type="slidenum">
              <a:rPr kumimoji="0" lang="en-US" altLang="en-US" smtClean="0"/>
              <a:pPr eaLnBrk="1" hangingPunct="1">
                <a:spcBef>
                  <a:spcPct val="0"/>
                </a:spcBef>
              </a:pPr>
              <a:t>26</a:t>
            </a:fld>
            <a:endParaRPr kumimoji="0" lang="en-US" altLang="en-US"/>
          </a:p>
        </p:txBody>
      </p:sp>
      <p:sp>
        <p:nvSpPr>
          <p:cNvPr id="121859" name="Rectangle 4098"/>
          <p:cNvSpPr>
            <a:spLocks noGrp="1" noRot="1" noChangeAspect="1" noChangeArrowheads="1" noTextEdit="1"/>
          </p:cNvSpPr>
          <p:nvPr>
            <p:ph type="sldImg"/>
          </p:nvPr>
        </p:nvSpPr>
        <p:spPr>
          <a:ln/>
        </p:spPr>
      </p:sp>
      <p:sp>
        <p:nvSpPr>
          <p:cNvPr id="121860" name="Rectangle 409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pr8-25.cpp</a:t>
            </a:r>
          </a:p>
          <a:p>
            <a:pPr eaLnBrk="1" hangingPunct="1"/>
            <a:endParaRPr lang="en-US" altLang="en-US"/>
          </a:p>
        </p:txBody>
      </p:sp>
    </p:spTree>
    <p:extLst>
      <p:ext uri="{BB962C8B-B14F-4D97-AF65-F5344CB8AC3E}">
        <p14:creationId xmlns:p14="http://schemas.microsoft.com/office/powerpoint/2010/main" val="3160080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3A6F8E1-D681-4EC3-88AC-6913AFA303B9}" type="slidenum">
              <a:rPr kumimoji="0" lang="en-US" altLang="en-US" smtClean="0"/>
              <a:pPr eaLnBrk="1" hangingPunct="1">
                <a:spcBef>
                  <a:spcPct val="0"/>
                </a:spcBef>
              </a:pPr>
              <a:t>27</a:t>
            </a:fld>
            <a:endParaRPr kumimoji="0" lang="en-US" alt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pr8-26.cpp and pr8-27.cpp</a:t>
            </a:r>
          </a:p>
        </p:txBody>
      </p:sp>
    </p:spTree>
    <p:extLst>
      <p:ext uri="{BB962C8B-B14F-4D97-AF65-F5344CB8AC3E}">
        <p14:creationId xmlns:p14="http://schemas.microsoft.com/office/powerpoint/2010/main" val="3243010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F82DECD-31B3-4D0C-94F1-AD844820D324}" type="slidenum">
              <a:rPr kumimoji="0" lang="en-US" altLang="en-US" smtClean="0"/>
              <a:pPr eaLnBrk="1" hangingPunct="1">
                <a:spcBef>
                  <a:spcPct val="0"/>
                </a:spcBef>
              </a:pPr>
              <a:t>28</a:t>
            </a:fld>
            <a:endParaRPr kumimoji="0"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pr8-28.cpp, pr8-29.cpp, and pr8-30.cpp</a:t>
            </a:r>
          </a:p>
        </p:txBody>
      </p:sp>
    </p:spTree>
    <p:extLst>
      <p:ext uri="{BB962C8B-B14F-4D97-AF65-F5344CB8AC3E}">
        <p14:creationId xmlns:p14="http://schemas.microsoft.com/office/powerpoint/2010/main" val="2810151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BF5C3AB-5AC5-4376-89F7-989F84D754BA}" type="slidenum">
              <a:rPr kumimoji="0" lang="en-US" altLang="en-US" smtClean="0"/>
              <a:pPr eaLnBrk="1" hangingPunct="1">
                <a:spcBef>
                  <a:spcPct val="0"/>
                </a:spcBef>
              </a:pPr>
              <a:t>30</a:t>
            </a:fld>
            <a:endParaRPr kumimoji="0"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pr9-07.cpp</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84F4CAF-49D2-4121-8BE8-36B80CBB9AF7}" type="slidenum">
              <a:rPr kumimoji="0" lang="en-US" altLang="en-US" smtClean="0"/>
              <a:pPr eaLnBrk="1" hangingPunct="1">
                <a:spcBef>
                  <a:spcPct val="0"/>
                </a:spcBef>
              </a:pPr>
              <a:t>31</a:t>
            </a:fld>
            <a:endParaRPr kumimoji="0"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955626E-8F19-4ABA-82D7-BA5AEAA396A6}" type="slidenum">
              <a:rPr kumimoji="0" lang="en-US" altLang="en-US" smtClean="0"/>
              <a:pPr eaLnBrk="1" hangingPunct="1">
                <a:spcBef>
                  <a:spcPct val="0"/>
                </a:spcBef>
              </a:pPr>
              <a:t>4</a:t>
            </a:fld>
            <a:endParaRPr kumimoji="0"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0D2EF4F-D76B-4CDB-957D-1D6D0E0AC873}" type="slidenum">
              <a:rPr kumimoji="0" lang="en-US" altLang="en-US" smtClean="0"/>
              <a:pPr eaLnBrk="1" hangingPunct="1">
                <a:spcBef>
                  <a:spcPct val="0"/>
                </a:spcBef>
              </a:pPr>
              <a:t>32</a:t>
            </a:fld>
            <a:endParaRPr kumimoji="0"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C3B0549-2232-4861-A6D0-EE66CF6644A5}" type="slidenum">
              <a:rPr kumimoji="0" lang="en-US" altLang="en-US" smtClean="0"/>
              <a:pPr eaLnBrk="1" hangingPunct="1">
                <a:spcBef>
                  <a:spcPct val="0"/>
                </a:spcBef>
              </a:pPr>
              <a:t>33</a:t>
            </a:fld>
            <a:endParaRPr kumimoji="0"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1CA631B-17D1-4FC1-9082-FA3F88AE7DD9}" type="slidenum">
              <a:rPr kumimoji="0" lang="en-US" altLang="en-US" smtClean="0"/>
              <a:pPr eaLnBrk="1" hangingPunct="1">
                <a:spcBef>
                  <a:spcPct val="0"/>
                </a:spcBef>
              </a:pPr>
              <a:t>34</a:t>
            </a:fld>
            <a:endParaRPr kumimoji="0"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DE944B3-6020-4BB9-B6A7-9B3A7B7A2E89}" type="slidenum">
              <a:rPr kumimoji="0" lang="en-US" altLang="en-US" smtClean="0"/>
              <a:pPr eaLnBrk="1" hangingPunct="1">
                <a:spcBef>
                  <a:spcPct val="0"/>
                </a:spcBef>
              </a:pPr>
              <a:t>35</a:t>
            </a:fld>
            <a:endParaRPr kumimoji="0"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9197A07-A2D8-42D2-B675-B049AC80BC70}" type="slidenum">
              <a:rPr kumimoji="0" lang="en-US" altLang="en-US" smtClean="0"/>
              <a:pPr eaLnBrk="1" hangingPunct="1">
                <a:spcBef>
                  <a:spcPct val="0"/>
                </a:spcBef>
              </a:pPr>
              <a:t>36</a:t>
            </a:fld>
            <a:endParaRPr kumimoji="0"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B73AF7C-8C2F-46F3-BC7A-7C803F467DA2}" type="slidenum">
              <a:rPr kumimoji="0" lang="en-US" altLang="en-US" smtClean="0"/>
              <a:pPr eaLnBrk="1" hangingPunct="1">
                <a:spcBef>
                  <a:spcPct val="0"/>
                </a:spcBef>
              </a:pPr>
              <a:t>37</a:t>
            </a:fld>
            <a:endParaRPr kumimoji="0"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0CA7115-7FC9-47ED-A529-31D31E670D7B}" type="slidenum">
              <a:rPr kumimoji="0" lang="en-US" altLang="en-US" smtClean="0"/>
              <a:pPr eaLnBrk="1" hangingPunct="1">
                <a:spcBef>
                  <a:spcPct val="0"/>
                </a:spcBef>
              </a:pPr>
              <a:t>5</a:t>
            </a:fld>
            <a:endParaRPr kumimoji="0" lang="en-US" altLang="en-US"/>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pr9-01.cpp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504F40B-4BF8-43B8-994A-5996DF476367}" type="slidenum">
              <a:rPr kumimoji="0" lang="en-US" altLang="en-US" smtClean="0"/>
              <a:pPr eaLnBrk="1" hangingPunct="1">
                <a:spcBef>
                  <a:spcPct val="0"/>
                </a:spcBef>
              </a:pPr>
              <a:t>6</a:t>
            </a:fld>
            <a:endParaRPr kumimoji="0" lang="en-US" altLang="en-US"/>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B065078-99AC-4675-81E1-D417BD5B59D5}" type="slidenum">
              <a:rPr kumimoji="0" lang="en-US" altLang="en-US" smtClean="0"/>
              <a:pPr eaLnBrk="1" hangingPunct="1">
                <a:spcBef>
                  <a:spcPct val="0"/>
                </a:spcBef>
              </a:pPr>
              <a:t>7</a:t>
            </a:fld>
            <a:endParaRPr kumimoji="0"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C0426C4-75DC-44F7-B2BE-41FA78C3A770}" type="slidenum">
              <a:rPr kumimoji="0" lang="en-US" altLang="en-US" smtClean="0"/>
              <a:pPr eaLnBrk="1" hangingPunct="1">
                <a:spcBef>
                  <a:spcPct val="0"/>
                </a:spcBef>
              </a:pPr>
              <a:t>8</a:t>
            </a:fld>
            <a:endParaRPr kumimoji="0"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pr9-02.cpp</a:t>
            </a:r>
          </a:p>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A2FF338-CECA-435D-BC56-4657A658F1EB}" type="slidenum">
              <a:rPr kumimoji="0" lang="en-US" altLang="en-US" smtClean="0"/>
              <a:pPr eaLnBrk="1" hangingPunct="1">
                <a:spcBef>
                  <a:spcPct val="0"/>
                </a:spcBef>
              </a:pPr>
              <a:t>9</a:t>
            </a:fld>
            <a:endParaRPr kumimoji="0"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8404CD6-A281-4F03-B362-E0C78010548F}" type="slidenum">
              <a:rPr kumimoji="0" lang="en-US" altLang="en-US" smtClean="0"/>
              <a:pPr eaLnBrk="1" hangingPunct="1">
                <a:spcBef>
                  <a:spcPct val="0"/>
                </a:spcBef>
              </a:pPr>
              <a:t>10</a:t>
            </a:fld>
            <a:endParaRPr kumimoji="0"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pr9-03.cpp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E521646-B4F6-4121-8665-21B2CD5308EE}"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EE521646-B4F6-4121-8665-21B2CD5308EE}"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CDE7E269-7D0B-4A15-94EF-C1C7F1C7A605}"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E521646-B4F6-4121-8665-21B2CD5308EE}"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E521646-B4F6-4121-8665-21B2CD5308EE}"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E521646-B4F6-4121-8665-21B2CD5308EE}"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868D992-E50F-4083-A8E6-A73C6E62BD2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7D0123B9-99F5-4224-984A-B2C7F29EFD0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6A076A52-C0EA-4D74-A383-994BD0D74E6B}"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E521646-B4F6-4121-8665-21B2CD5308EE}" type="slidenum">
              <a:rPr lang="en-US" smtClean="0"/>
              <a:pPr>
                <a:defRPr/>
              </a:pPr>
              <a:t>‹#›</a:t>
            </a:fld>
            <a:endParaRPr lang="en-US"/>
          </a:p>
        </p:txBody>
      </p:sp>
      <p:pic>
        <p:nvPicPr>
          <p:cNvPr id="15" name="Shape 15" descr="Pearson Logo"/>
          <p:cNvPicPr preferRelativeResize="0"/>
          <p:nvPr/>
        </p:nvPicPr>
        <p:blipFill rotWithShape="1">
          <a:blip r:embed="rId12">
            <a:alphaModFix/>
          </a:blip>
          <a:srcRect/>
          <a:stretch/>
        </p:blipFill>
        <p:spPr>
          <a:xfrm>
            <a:off x="93969" y="6149430"/>
            <a:ext cx="917999" cy="279914"/>
          </a:xfrm>
          <a:prstGeom prst="rect">
            <a:avLst/>
          </a:prstGeom>
          <a:noFill/>
          <a:ln>
            <a:noFill/>
          </a:ln>
        </p:spPr>
      </p:pic>
      <p:sp>
        <p:nvSpPr>
          <p:cNvPr id="16" name="Shape 16"/>
          <p:cNvSpPr txBox="1"/>
          <p:nvPr/>
        </p:nvSpPr>
        <p:spPr>
          <a:xfrm>
            <a:off x="1600199" y="617220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9/11/2019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9</a:t>
            </a:r>
          </a:p>
        </p:txBody>
      </p:sp>
      <p:sp>
        <p:nvSpPr>
          <p:cNvPr id="5" name="Chapter Title"/>
          <p:cNvSpPr>
            <a:spLocks noGrp="1"/>
          </p:cNvSpPr>
          <p:nvPr>
            <p:ph type="body" idx="3"/>
          </p:nvPr>
        </p:nvSpPr>
        <p:spPr/>
        <p:txBody>
          <a:bodyPr/>
          <a:lstStyle/>
          <a:p>
            <a:r>
              <a:rPr lang="en-US" dirty="0"/>
              <a:t>Searching, Sorting, and Algorithm Analysis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314995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p:txBody>
          <a:bodyPr/>
          <a:lstStyle/>
          <a:p>
            <a:pPr eaLnBrk="1" hangingPunct="1"/>
            <a:r>
              <a:rPr lang="en-US" altLang="en-US" dirty="0">
                <a:solidFill>
                  <a:schemeClr val="tx1"/>
                </a:solidFill>
              </a:rPr>
              <a:t>9.2  Searching an Array of Objects</a:t>
            </a:r>
          </a:p>
        </p:txBody>
      </p:sp>
      <p:sp>
        <p:nvSpPr>
          <p:cNvPr id="12291" name="Slide Body"/>
          <p:cNvSpPr>
            <a:spLocks noGrp="1" noChangeArrowheads="1"/>
          </p:cNvSpPr>
          <p:nvPr>
            <p:ph type="body" idx="1"/>
          </p:nvPr>
        </p:nvSpPr>
        <p:spPr>
          <a:xfrm>
            <a:off x="685800" y="1524000"/>
            <a:ext cx="7772400" cy="4648200"/>
          </a:xfrm>
        </p:spPr>
        <p:txBody>
          <a:bodyPr/>
          <a:lstStyle/>
          <a:p>
            <a:pPr eaLnBrk="1" hangingPunct="1"/>
            <a:r>
              <a:rPr lang="en-US" altLang="en-US" sz="2800" dirty="0"/>
              <a:t>Search algorithms are not limited to arrays of integers</a:t>
            </a:r>
          </a:p>
          <a:p>
            <a:pPr eaLnBrk="1" hangingPunct="1"/>
            <a:r>
              <a:rPr lang="en-US" altLang="en-US" sz="2800" dirty="0"/>
              <a:t>When searching an array of objects or structures, the value being searched for is a member of an object or structure, not the entire object or structure</a:t>
            </a:r>
          </a:p>
          <a:p>
            <a:pPr eaLnBrk="1" hangingPunct="1"/>
            <a:r>
              <a:rPr lang="en-US" altLang="en-US" sz="2800" dirty="0"/>
              <a:t>Member in object/structure: </a:t>
            </a:r>
            <a:r>
              <a:rPr lang="en-US" altLang="en-US" sz="2800" dirty="0">
                <a:solidFill>
                  <a:schemeClr val="accent2"/>
                </a:solidFill>
              </a:rPr>
              <a:t>key field</a:t>
            </a:r>
          </a:p>
          <a:p>
            <a:pPr eaLnBrk="1" hangingPunct="1"/>
            <a:r>
              <a:rPr lang="en-US" altLang="en-US" sz="2800" dirty="0"/>
              <a:t>Value used in search: </a:t>
            </a:r>
            <a:r>
              <a:rPr lang="en-US" altLang="en-US" sz="2800" dirty="0">
                <a:solidFill>
                  <a:schemeClr val="accent2"/>
                </a:solidFill>
              </a:rPr>
              <a:t>search key</a:t>
            </a: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C62AA9B8-95A5-4193-8FC2-ADEBA4F62BB1}" type="slidenum">
              <a:rPr lang="en-US" altLang="en-US" sz="1200" smtClean="0"/>
              <a:pPr eaLnBrk="1" hangingPunct="1">
                <a:spcBef>
                  <a:spcPct val="0"/>
                </a:spcBef>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Title"/>
          <p:cNvSpPr>
            <a:spLocks noGrp="1" noChangeArrowheads="1"/>
          </p:cNvSpPr>
          <p:nvPr>
            <p:ph type="body" idx="1"/>
          </p:nvPr>
        </p:nvSpPr>
        <p:spPr>
          <a:xfrm>
            <a:off x="685800" y="1828800"/>
            <a:ext cx="7772400" cy="4343400"/>
          </a:xfrm>
        </p:spPr>
        <p:txBody>
          <a:bodyPr/>
          <a:lstStyle/>
          <a:p>
            <a:pPr eaLnBrk="1" hangingPunct="1"/>
            <a:r>
              <a:rPr lang="en-US" altLang="en-US" sz="2800" dirty="0">
                <a:solidFill>
                  <a:schemeClr val="accent2"/>
                </a:solidFill>
              </a:rPr>
              <a:t>Sort</a:t>
            </a:r>
            <a:r>
              <a:rPr lang="en-US" altLang="en-US" sz="2800" dirty="0"/>
              <a:t>: arrange values into an order </a:t>
            </a:r>
          </a:p>
          <a:p>
            <a:pPr lvl="1" eaLnBrk="1" hangingPunct="1"/>
            <a:r>
              <a:rPr lang="en-US" altLang="en-US" sz="2800" dirty="0"/>
              <a:t>Alphabetical</a:t>
            </a:r>
          </a:p>
          <a:p>
            <a:pPr lvl="1" eaLnBrk="1" hangingPunct="1">
              <a:spcBef>
                <a:spcPct val="10000"/>
              </a:spcBef>
            </a:pPr>
            <a:r>
              <a:rPr lang="en-US" altLang="en-US" sz="2800" dirty="0"/>
              <a:t>Ascending (smallest to largest) numeric</a:t>
            </a:r>
          </a:p>
          <a:p>
            <a:pPr lvl="1" eaLnBrk="1" hangingPunct="1">
              <a:spcBef>
                <a:spcPct val="10000"/>
              </a:spcBef>
            </a:pPr>
            <a:r>
              <a:rPr lang="en-US" altLang="en-US" sz="2800" dirty="0"/>
              <a:t>Descending (largest to smallest) numeric</a:t>
            </a:r>
          </a:p>
          <a:p>
            <a:pPr eaLnBrk="1" hangingPunct="1">
              <a:spcBef>
                <a:spcPct val="40000"/>
              </a:spcBef>
            </a:pPr>
            <a:r>
              <a:rPr lang="en-US" altLang="en-US" sz="2800" dirty="0"/>
              <a:t>Two algorithms considered here </a:t>
            </a:r>
          </a:p>
          <a:p>
            <a:pPr lvl="1" eaLnBrk="1" hangingPunct="1"/>
            <a:r>
              <a:rPr lang="en-US" altLang="en-US" sz="2800" dirty="0"/>
              <a:t>Bubble sort</a:t>
            </a:r>
          </a:p>
          <a:p>
            <a:pPr lvl="1" eaLnBrk="1" hangingPunct="1">
              <a:spcBef>
                <a:spcPct val="10000"/>
              </a:spcBef>
            </a:pPr>
            <a:r>
              <a:rPr lang="en-US" altLang="en-US" sz="2800" dirty="0"/>
              <a:t>Selection </a:t>
            </a:r>
            <a:r>
              <a:rPr lang="en-US" altLang="en-US" sz="2800" dirty="0" smtClean="0"/>
              <a:t>sort</a:t>
            </a:r>
          </a:p>
          <a:p>
            <a:pPr lvl="1">
              <a:spcBef>
                <a:spcPct val="10000"/>
              </a:spcBef>
            </a:pPr>
            <a:r>
              <a:rPr lang="en-US" altLang="en-US" sz="2800" dirty="0"/>
              <a:t>Insertion sort</a:t>
            </a:r>
          </a:p>
          <a:p>
            <a:pPr lvl="1" eaLnBrk="1" hangingPunct="1">
              <a:spcBef>
                <a:spcPct val="10000"/>
              </a:spcBef>
            </a:pPr>
            <a:endParaRPr lang="en-US" altLang="en-US" sz="2800" dirty="0"/>
          </a:p>
        </p:txBody>
      </p:sp>
      <p:sp>
        <p:nvSpPr>
          <p:cNvPr id="13314" name="Slide Body"/>
          <p:cNvSpPr>
            <a:spLocks noGrp="1" noChangeArrowheads="1"/>
          </p:cNvSpPr>
          <p:nvPr>
            <p:ph type="title"/>
          </p:nvPr>
        </p:nvSpPr>
        <p:spPr/>
        <p:txBody>
          <a:bodyPr/>
          <a:lstStyle/>
          <a:p>
            <a:pPr eaLnBrk="1" hangingPunct="1"/>
            <a:r>
              <a:rPr lang="en-US" altLang="en-US" dirty="0">
                <a:solidFill>
                  <a:schemeClr val="tx1"/>
                </a:solidFill>
              </a:rPr>
              <a:t>9.3  Introduction to Sorting Algorithms</a:t>
            </a:r>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A17596D9-4226-49FC-8652-720C6CE80FC8}" type="slidenum">
              <a:rPr lang="en-US" altLang="en-US" sz="1200" smtClean="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Bubble Sort Algorithm</a:t>
            </a:r>
          </a:p>
        </p:txBody>
      </p:sp>
      <p:sp>
        <p:nvSpPr>
          <p:cNvPr id="14339" name="Slide Body"/>
          <p:cNvSpPr>
            <a:spLocks noGrp="1" noChangeArrowheads="1"/>
          </p:cNvSpPr>
          <p:nvPr>
            <p:ph type="body" idx="1"/>
          </p:nvPr>
        </p:nvSpPr>
        <p:spPr>
          <a:xfrm>
            <a:off x="8467" y="1981200"/>
            <a:ext cx="8839200" cy="4114800"/>
          </a:xfrm>
        </p:spPr>
        <p:txBody>
          <a:bodyPr/>
          <a:lstStyle/>
          <a:p>
            <a:pPr marL="990600" lvl="1" indent="-533400" eaLnBrk="1" hangingPunct="1">
              <a:spcBef>
                <a:spcPct val="0"/>
              </a:spcBef>
              <a:buFontTx/>
              <a:buAutoNum type="arabicPeriod"/>
            </a:pPr>
            <a:r>
              <a:rPr lang="en-US" altLang="en-US" sz="2800" dirty="0"/>
              <a:t>Compare 1</a:t>
            </a:r>
            <a:r>
              <a:rPr lang="en-US" altLang="en-US" sz="2800" baseline="30000" dirty="0"/>
              <a:t>st</a:t>
            </a:r>
            <a:r>
              <a:rPr lang="en-US" altLang="en-US" sz="2800" dirty="0"/>
              <a:t> two elements and exchange them if they are out of order.</a:t>
            </a:r>
          </a:p>
          <a:p>
            <a:pPr marL="990600" lvl="1" indent="-533400" eaLnBrk="1" hangingPunct="1">
              <a:lnSpc>
                <a:spcPct val="90000"/>
              </a:lnSpc>
              <a:spcBef>
                <a:spcPct val="35000"/>
              </a:spcBef>
              <a:buFontTx/>
              <a:buAutoNum type="arabicPeriod"/>
            </a:pPr>
            <a:r>
              <a:rPr lang="en-US" altLang="en-US" sz="2800" dirty="0"/>
              <a:t>Move down one element and compare 2</a:t>
            </a:r>
            <a:r>
              <a:rPr lang="en-US" altLang="en-US" sz="2800" baseline="30000" dirty="0"/>
              <a:t>nd</a:t>
            </a:r>
            <a:r>
              <a:rPr lang="en-US" altLang="en-US" sz="2800" dirty="0"/>
              <a:t> and 3</a:t>
            </a:r>
            <a:r>
              <a:rPr lang="en-US" altLang="en-US" sz="2800" baseline="30000" dirty="0"/>
              <a:t>rd </a:t>
            </a:r>
            <a:r>
              <a:rPr lang="en-US" altLang="en-US" sz="2800" dirty="0"/>
              <a:t>elements. Exchange if necessary. Continue until the end of the array.</a:t>
            </a:r>
          </a:p>
          <a:p>
            <a:pPr marL="990600" lvl="1" indent="-533400" eaLnBrk="1" hangingPunct="1">
              <a:lnSpc>
                <a:spcPct val="90000"/>
              </a:lnSpc>
              <a:spcBef>
                <a:spcPct val="35000"/>
              </a:spcBef>
              <a:buFontTx/>
              <a:buAutoNum type="arabicPeriod"/>
            </a:pPr>
            <a:r>
              <a:rPr lang="en-US" altLang="en-US" sz="2800" dirty="0"/>
              <a:t>Pass through the array again, repeating the process and exchanging as necessary.</a:t>
            </a:r>
          </a:p>
          <a:p>
            <a:pPr marL="990600" lvl="1" indent="-533400" eaLnBrk="1" hangingPunct="1">
              <a:spcBef>
                <a:spcPct val="35000"/>
              </a:spcBef>
              <a:buFontTx/>
              <a:buAutoNum type="arabicPeriod"/>
            </a:pPr>
            <a:r>
              <a:rPr lang="en-US" altLang="en-US" sz="2800" dirty="0"/>
              <a:t>Repeat until a pass is made with no exchanges.</a:t>
            </a:r>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B13FE553-32DD-4ECE-B60D-43B427F181B5}" type="slidenum">
              <a:rPr lang="en-US" altLang="en-US" sz="1200" smtClean="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a:xfrm>
            <a:off x="468313" y="33867"/>
            <a:ext cx="8229600" cy="1097279"/>
          </a:xfrm>
        </p:spPr>
        <p:txBody>
          <a:bodyPr/>
          <a:lstStyle/>
          <a:p>
            <a:pPr eaLnBrk="1" hangingPunct="1"/>
            <a:r>
              <a:rPr lang="en-US" altLang="en-US" dirty="0">
                <a:solidFill>
                  <a:schemeClr val="tx1"/>
                </a:solidFill>
              </a:rPr>
              <a:t>Bubble Sort Example 1 of 3</a:t>
            </a:r>
          </a:p>
        </p:txBody>
      </p:sp>
      <p:sp>
        <p:nvSpPr>
          <p:cNvPr id="15363" name="Slide Body"/>
          <p:cNvSpPr>
            <a:spLocks noGrp="1" noChangeArrowheads="1"/>
          </p:cNvSpPr>
          <p:nvPr>
            <p:ph type="body" idx="1"/>
          </p:nvPr>
        </p:nvSpPr>
        <p:spPr>
          <a:xfrm>
            <a:off x="152400" y="1219200"/>
            <a:ext cx="8724900" cy="4891087"/>
          </a:xfrm>
        </p:spPr>
        <p:txBody>
          <a:bodyPr/>
          <a:lstStyle/>
          <a:p>
            <a:pPr eaLnBrk="1" hangingPunct="1">
              <a:buFontTx/>
              <a:buNone/>
            </a:pPr>
            <a:r>
              <a:rPr lang="en-US" altLang="en-US" sz="2400" dirty="0"/>
              <a:t>Array </a:t>
            </a:r>
            <a:r>
              <a:rPr lang="en-US" altLang="en-US" sz="2400" b="1" dirty="0">
                <a:latin typeface="Courier New" pitchFamily="49" charset="0"/>
              </a:rPr>
              <a:t>numlist3</a:t>
            </a:r>
            <a:r>
              <a:rPr lang="en-US" altLang="en-US" sz="2400" dirty="0"/>
              <a:t> contains</a:t>
            </a:r>
          </a:p>
          <a:p>
            <a:pPr eaLnBrk="1" hangingPunct="1">
              <a:buFontTx/>
              <a:buNone/>
            </a:pPr>
            <a:endParaRPr lang="en-US" altLang="en-US" sz="2000" dirty="0"/>
          </a:p>
          <a:p>
            <a:pPr eaLnBrk="1" hangingPunct="1">
              <a:buFontTx/>
              <a:buNone/>
            </a:pPr>
            <a:r>
              <a:rPr lang="en-US" altLang="en-US" sz="2400" dirty="0"/>
              <a:t>Compare values 17 and 23. They are in order, so no exchange is needed.</a:t>
            </a:r>
          </a:p>
          <a:p>
            <a:pPr eaLnBrk="1" hangingPunct="1">
              <a:spcAft>
                <a:spcPts val="600"/>
              </a:spcAft>
              <a:buFontTx/>
              <a:buNone/>
            </a:pPr>
            <a:r>
              <a:rPr lang="en-US" altLang="en-US" sz="2400" dirty="0"/>
              <a:t>Compare values 23 and 5.  Exchange them.</a:t>
            </a:r>
          </a:p>
          <a:p>
            <a:pPr eaLnBrk="1" hangingPunct="1">
              <a:spcAft>
                <a:spcPts val="600"/>
              </a:spcAft>
              <a:buFontTx/>
              <a:buNone/>
            </a:pPr>
            <a:endParaRPr lang="en-US" altLang="en-US" dirty="0"/>
          </a:p>
          <a:p>
            <a:pPr eaLnBrk="1" hangingPunct="1">
              <a:spcAft>
                <a:spcPts val="600"/>
              </a:spcAft>
              <a:buFontTx/>
              <a:buNone/>
            </a:pPr>
            <a:r>
              <a:rPr lang="en-US" altLang="en-US" sz="2400" dirty="0"/>
              <a:t>Compare values 23 and 11.  Exchange them. </a:t>
            </a:r>
          </a:p>
          <a:p>
            <a:pPr eaLnBrk="1" hangingPunct="1">
              <a:spcAft>
                <a:spcPts val="600"/>
              </a:spcAft>
              <a:buFontTx/>
              <a:buNone/>
            </a:pPr>
            <a:endParaRPr lang="en-US" altLang="en-US" dirty="0"/>
          </a:p>
          <a:p>
            <a:pPr eaLnBrk="1" hangingPunct="1">
              <a:spcAft>
                <a:spcPts val="600"/>
              </a:spcAft>
              <a:buFontTx/>
              <a:buNone/>
            </a:pPr>
            <a:r>
              <a:rPr lang="en-US" altLang="en-US" sz="2400" dirty="0"/>
              <a:t>This is the end of the first pass of sorting using Bubble Sort</a:t>
            </a:r>
            <a:r>
              <a:rPr lang="en-US" altLang="en-US" sz="2800" dirty="0"/>
              <a:t>.</a:t>
            </a:r>
          </a:p>
        </p:txBody>
      </p:sp>
      <p:pic>
        <p:nvPicPr>
          <p:cNvPr id="4" name="Four element array to be sorted" descr="The array contains 17, 23, 5, and 11" title="Four element array to be sor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793" y="1600200"/>
            <a:ext cx="3779520" cy="807720"/>
          </a:xfrm>
          <a:prstGeom prst="rect">
            <a:avLst/>
          </a:prstGeom>
        </p:spPr>
      </p:pic>
      <p:pic>
        <p:nvPicPr>
          <p:cNvPr id="5" name="Four element array after exchanging elements 1 and 2" descr="The first two elements in locations 0 and 1 are compared.  17 &gt; 23, so no exchange is made.  Then the contents of locations 1 and 2 are compared.  Since 23 &gt; 5, the array contents at these locations are exchanged." title="Four element array being sor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7793" y="3657600"/>
            <a:ext cx="3779520" cy="807720"/>
          </a:xfrm>
          <a:prstGeom prst="rect">
            <a:avLst/>
          </a:prstGeom>
        </p:spPr>
      </p:pic>
      <p:pic>
        <p:nvPicPr>
          <p:cNvPr id="6" name="Four Element Array after exchanging elements 2 and 3" descr="The last two elements in positions 2 and 3 are compared.  Since 23 &gt; 11, the contents are exchanged.&#10;&#10;After the first pass through the array, the contents are, in order from element 0 to element 3:  17, 5, 11, 23." title="Four element array after the first pass using Bubble Sort"/>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9326" y="4800600"/>
            <a:ext cx="3779520" cy="807720"/>
          </a:xfrm>
          <a:prstGeom prst="rect">
            <a:avLst/>
          </a:prstGeom>
        </p:spPr>
      </p:pic>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1058B185-CE65-4A2C-A28C-045B6CFF0323}" type="slidenum">
              <a:rPr lang="en-US" altLang="en-US" sz="1200" smtClean="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a:xfrm>
            <a:off x="468313" y="0"/>
            <a:ext cx="8229600" cy="1097279"/>
          </a:xfrm>
        </p:spPr>
        <p:txBody>
          <a:bodyPr/>
          <a:lstStyle/>
          <a:p>
            <a:pPr eaLnBrk="1" hangingPunct="1"/>
            <a:r>
              <a:rPr lang="en-US" altLang="en-US" dirty="0">
                <a:solidFill>
                  <a:schemeClr val="tx1"/>
                </a:solidFill>
              </a:rPr>
              <a:t>Bubble Sort Example 2 of 3</a:t>
            </a:r>
          </a:p>
        </p:txBody>
      </p:sp>
      <p:sp>
        <p:nvSpPr>
          <p:cNvPr id="16387" name="Slide Text"/>
          <p:cNvSpPr>
            <a:spLocks noGrp="1" noChangeArrowheads="1"/>
          </p:cNvSpPr>
          <p:nvPr>
            <p:ph type="body" idx="1"/>
          </p:nvPr>
        </p:nvSpPr>
        <p:spPr>
          <a:xfrm>
            <a:off x="214313" y="1219200"/>
            <a:ext cx="8724900" cy="4891087"/>
          </a:xfrm>
        </p:spPr>
        <p:txBody>
          <a:bodyPr/>
          <a:lstStyle/>
          <a:p>
            <a:pPr eaLnBrk="1" hangingPunct="1">
              <a:buFontTx/>
              <a:buNone/>
            </a:pPr>
            <a:r>
              <a:rPr lang="en-US" altLang="en-US" sz="2400" dirty="0"/>
              <a:t>The second pass starts with the array from pass one</a:t>
            </a:r>
          </a:p>
          <a:p>
            <a:pPr eaLnBrk="1" hangingPunct="1">
              <a:buFontTx/>
              <a:buNone/>
            </a:pPr>
            <a:endParaRPr lang="en-US" altLang="en-US" sz="2400" dirty="0"/>
          </a:p>
          <a:p>
            <a:pPr eaLnBrk="1" hangingPunct="1">
              <a:buFontTx/>
              <a:buNone/>
            </a:pPr>
            <a:r>
              <a:rPr lang="en-US" altLang="en-US" sz="2400" dirty="0"/>
              <a:t>Compare values 17 and 5. Exchange them.</a:t>
            </a:r>
          </a:p>
          <a:p>
            <a:pPr eaLnBrk="1" hangingPunct="1">
              <a:buFontTx/>
              <a:buNone/>
            </a:pPr>
            <a:endParaRPr lang="en-US" altLang="en-US" sz="2400" dirty="0"/>
          </a:p>
          <a:p>
            <a:pPr eaLnBrk="1" hangingPunct="1">
              <a:lnSpc>
                <a:spcPct val="150000"/>
              </a:lnSpc>
              <a:spcAft>
                <a:spcPts val="600"/>
              </a:spcAft>
              <a:buFontTx/>
              <a:buNone/>
            </a:pPr>
            <a:r>
              <a:rPr lang="en-US" altLang="en-US" sz="2400" dirty="0"/>
              <a:t>Compare 17 and 11.  Exchange them.</a:t>
            </a:r>
          </a:p>
          <a:p>
            <a:pPr eaLnBrk="1" hangingPunct="1">
              <a:spcAft>
                <a:spcPts val="600"/>
              </a:spcAft>
              <a:buFontTx/>
              <a:buNone/>
            </a:pPr>
            <a:endParaRPr lang="en-US" altLang="en-US" sz="2400" dirty="0"/>
          </a:p>
          <a:p>
            <a:pPr eaLnBrk="1" hangingPunct="1">
              <a:spcAft>
                <a:spcPts val="600"/>
              </a:spcAft>
              <a:buFontTx/>
              <a:buNone/>
            </a:pPr>
            <a:r>
              <a:rPr lang="en-US" altLang="en-US" sz="2400" dirty="0"/>
              <a:t>Compare 17 and 23.  No exchange is needed.</a:t>
            </a:r>
          </a:p>
          <a:p>
            <a:pPr eaLnBrk="1" hangingPunct="1">
              <a:spcAft>
                <a:spcPts val="600"/>
              </a:spcAft>
              <a:buFontTx/>
              <a:buNone/>
            </a:pPr>
            <a:r>
              <a:rPr lang="en-US" altLang="en-US" sz="2400" dirty="0"/>
              <a:t>This is the end of the second pass.</a:t>
            </a:r>
          </a:p>
        </p:txBody>
      </p:sp>
      <p:pic>
        <p:nvPicPr>
          <p:cNvPr id="2" name="Array at the beginning of the second pass" descr="The array contains 17, 5, 11, and 23." title="Four element array at the beginning of the second pas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2826" y="1676400"/>
            <a:ext cx="3779520" cy="807720"/>
          </a:xfrm>
          <a:prstGeom prst="rect">
            <a:avLst/>
          </a:prstGeom>
        </p:spPr>
      </p:pic>
      <p:pic>
        <p:nvPicPr>
          <p:cNvPr id="3" name="Array after the first exchange" descr="Adjacent elements `7 and 5 are compared.  Since 17 &gt; 5, the array contents are exchanged." title="Array after the first exchang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06003" y="2895600"/>
            <a:ext cx="3779520" cy="807720"/>
          </a:xfrm>
          <a:prstGeom prst="rect">
            <a:avLst/>
          </a:prstGeom>
        </p:spPr>
      </p:pic>
      <p:pic>
        <p:nvPicPr>
          <p:cNvPr id="4" name="Array after the second exchange" descr="The elements 17 and 11 are compared.  Since 17 &gt; 11, the contents of the cells are exchanged." title="Array after the second exchang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2826" y="4114800"/>
            <a:ext cx="3779520" cy="853440"/>
          </a:xfrm>
          <a:prstGeom prst="rect">
            <a:avLst/>
          </a:prstGeom>
        </p:spPr>
      </p:pic>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C2C09450-6BAF-47C4-8975-3C7DB35491AB}" type="slidenum">
              <a:rPr lang="en-US" altLang="en-US" sz="1200" smtClean="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p:txBody>
          <a:bodyPr/>
          <a:lstStyle/>
          <a:p>
            <a:pPr eaLnBrk="1" hangingPunct="1"/>
            <a:r>
              <a:rPr lang="en-US" altLang="en-US" dirty="0">
                <a:solidFill>
                  <a:schemeClr val="tx1"/>
                </a:solidFill>
              </a:rPr>
              <a:t>Bubble Sort Example 3 of 3</a:t>
            </a:r>
          </a:p>
        </p:txBody>
      </p:sp>
      <p:sp>
        <p:nvSpPr>
          <p:cNvPr id="17411" name="Slide Body"/>
          <p:cNvSpPr>
            <a:spLocks noGrp="1" noChangeArrowheads="1"/>
          </p:cNvSpPr>
          <p:nvPr>
            <p:ph type="body" idx="1"/>
          </p:nvPr>
        </p:nvSpPr>
        <p:spPr>
          <a:xfrm>
            <a:off x="190500" y="1433513"/>
            <a:ext cx="8724900" cy="4510087"/>
          </a:xfrm>
        </p:spPr>
        <p:txBody>
          <a:bodyPr/>
          <a:lstStyle/>
          <a:p>
            <a:pPr eaLnBrk="1" hangingPunct="1">
              <a:buFontTx/>
              <a:buNone/>
            </a:pPr>
            <a:r>
              <a:rPr lang="en-US" altLang="en-US" sz="2400" dirty="0"/>
              <a:t>The third pass starts with the array from pass two</a:t>
            </a:r>
          </a:p>
          <a:p>
            <a:pPr eaLnBrk="1" hangingPunct="1">
              <a:buFontTx/>
              <a:buNone/>
            </a:pPr>
            <a:endParaRPr lang="en-US" altLang="en-US" sz="2400" dirty="0"/>
          </a:p>
          <a:p>
            <a:pPr eaLnBrk="1" hangingPunct="1">
              <a:buFontTx/>
              <a:buNone/>
            </a:pPr>
            <a:endParaRPr lang="en-US" altLang="en-US" sz="2400" dirty="0"/>
          </a:p>
          <a:p>
            <a:pPr eaLnBrk="1" hangingPunct="1">
              <a:buFontTx/>
              <a:buNone/>
            </a:pPr>
            <a:r>
              <a:rPr lang="en-US" altLang="en-US" sz="2400" dirty="0"/>
              <a:t>Compare values 5 and 11. No exchange is needed.</a:t>
            </a:r>
          </a:p>
          <a:p>
            <a:pPr eaLnBrk="1" hangingPunct="1">
              <a:lnSpc>
                <a:spcPct val="150000"/>
              </a:lnSpc>
              <a:spcAft>
                <a:spcPts val="600"/>
              </a:spcAft>
              <a:buFontTx/>
              <a:buNone/>
            </a:pPr>
            <a:r>
              <a:rPr lang="en-US" altLang="en-US" sz="2400" dirty="0"/>
              <a:t>Compare values 11 and 17.  No exchange is needed.</a:t>
            </a:r>
          </a:p>
          <a:p>
            <a:pPr eaLnBrk="1" hangingPunct="1">
              <a:spcAft>
                <a:spcPts val="600"/>
              </a:spcAft>
              <a:buFontTx/>
              <a:buNone/>
            </a:pPr>
            <a:r>
              <a:rPr lang="en-US" altLang="en-US" sz="2400" dirty="0"/>
              <a:t>Compare values 17 and 23.  No exchange is needed.</a:t>
            </a:r>
          </a:p>
          <a:p>
            <a:pPr eaLnBrk="1" hangingPunct="1">
              <a:spcAft>
                <a:spcPts val="600"/>
              </a:spcAft>
              <a:buFontTx/>
              <a:buNone/>
            </a:pPr>
            <a:r>
              <a:rPr lang="en-US" altLang="en-US" sz="2400" dirty="0"/>
              <a:t>Since no exchanges were made, the array is in order.</a:t>
            </a:r>
          </a:p>
        </p:txBody>
      </p:sp>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D48D3507-8918-4B48-9371-B6A3A9BCD85F}" type="slidenum">
              <a:rPr lang="en-US" altLang="en-US" sz="1200" smtClean="0"/>
              <a:pPr eaLnBrk="1" hangingPunct="1">
                <a:spcBef>
                  <a:spcPct val="0"/>
                </a:spcBef>
                <a:buFontTx/>
                <a:buNone/>
              </a:pPr>
              <a:t>15</a:t>
            </a:fld>
            <a:endParaRPr lang="en-US" altLang="en-US" sz="1200"/>
          </a:p>
        </p:txBody>
      </p:sp>
      <p:pic>
        <p:nvPicPr>
          <p:cNvPr id="2" name="Array at the start of the third pass" descr="At the start of the third pass of sorting the array using Bubble Sort, the array contains 5, 11, 17, and 23." title="Array at the start of the third pas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2057400"/>
            <a:ext cx="3779520" cy="8534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p:txBody>
          <a:bodyPr/>
          <a:lstStyle/>
          <a:p>
            <a:pPr eaLnBrk="1" hangingPunct="1"/>
            <a:r>
              <a:rPr lang="en-US" altLang="en-US" dirty="0">
                <a:solidFill>
                  <a:schemeClr val="tx1"/>
                </a:solidFill>
              </a:rPr>
              <a:t>Bubble Sort Tradeoffs</a:t>
            </a:r>
          </a:p>
        </p:txBody>
      </p:sp>
      <p:sp>
        <p:nvSpPr>
          <p:cNvPr id="18435" name="Slide Body"/>
          <p:cNvSpPr>
            <a:spLocks noGrp="1" noChangeArrowheads="1"/>
          </p:cNvSpPr>
          <p:nvPr>
            <p:ph type="body" idx="1"/>
          </p:nvPr>
        </p:nvSpPr>
        <p:spPr>
          <a:xfrm>
            <a:off x="304800" y="1854200"/>
            <a:ext cx="8294688" cy="3894138"/>
          </a:xfrm>
        </p:spPr>
        <p:txBody>
          <a:bodyPr/>
          <a:lstStyle/>
          <a:p>
            <a:pPr eaLnBrk="1" hangingPunct="1"/>
            <a:r>
              <a:rPr lang="en-US" altLang="en-US" sz="2800" dirty="0"/>
              <a:t>Benefit</a:t>
            </a:r>
          </a:p>
          <a:p>
            <a:pPr lvl="1" eaLnBrk="1" hangingPunct="1"/>
            <a:r>
              <a:rPr lang="en-US" altLang="en-US" sz="2800" dirty="0"/>
              <a:t>It is easy to understand and to implement</a:t>
            </a:r>
          </a:p>
          <a:p>
            <a:pPr eaLnBrk="1" hangingPunct="1">
              <a:spcBef>
                <a:spcPct val="50000"/>
              </a:spcBef>
            </a:pPr>
            <a:r>
              <a:rPr lang="en-US" altLang="en-US" sz="2800" dirty="0"/>
              <a:t>Disadvantage</a:t>
            </a:r>
          </a:p>
          <a:p>
            <a:pPr lvl="1" eaLnBrk="1" hangingPunct="1"/>
            <a:r>
              <a:rPr lang="en-US" altLang="en-US" sz="2800" dirty="0"/>
              <a:t>It is </a:t>
            </a:r>
            <a:r>
              <a:rPr lang="en-US" altLang="en-US" sz="2800" dirty="0">
                <a:solidFill>
                  <a:srgbClr val="FF0000"/>
                </a:solidFill>
              </a:rPr>
              <a:t>inefficient due to the number of exchanges. This makes it slow for large arrays </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1873BB19-0A7F-4B16-AF24-46CAEFBB23C4}" type="slidenum">
              <a:rPr lang="en-US" altLang="en-US" sz="1200" smtClean="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p:txBody>
          <a:bodyPr/>
          <a:lstStyle/>
          <a:p>
            <a:pPr eaLnBrk="1" hangingPunct="1"/>
            <a:r>
              <a:rPr lang="en-US" altLang="en-US" dirty="0">
                <a:solidFill>
                  <a:schemeClr val="tx1"/>
                </a:solidFill>
              </a:rPr>
              <a:t>An Improved Bubble Sort </a:t>
            </a:r>
          </a:p>
        </p:txBody>
      </p:sp>
      <p:sp>
        <p:nvSpPr>
          <p:cNvPr id="18435" name="Slide Body"/>
          <p:cNvSpPr>
            <a:spLocks noGrp="1" noChangeArrowheads="1"/>
          </p:cNvSpPr>
          <p:nvPr>
            <p:ph type="body" idx="1"/>
          </p:nvPr>
        </p:nvSpPr>
        <p:spPr>
          <a:xfrm>
            <a:off x="304800" y="1447800"/>
            <a:ext cx="8294688" cy="4241800"/>
          </a:xfrm>
        </p:spPr>
        <p:txBody>
          <a:bodyPr/>
          <a:lstStyle/>
          <a:p>
            <a:pPr eaLnBrk="1" hangingPunct="1"/>
            <a:r>
              <a:rPr lang="en-US" altLang="en-US" sz="2800" dirty="0"/>
              <a:t>If no exchanges occur in a pass using Bubble Sort, then the array must already be in order.</a:t>
            </a:r>
          </a:p>
          <a:p>
            <a:pPr eaLnBrk="1" hangingPunct="1">
              <a:spcBef>
                <a:spcPct val="50000"/>
              </a:spcBef>
            </a:pPr>
            <a:r>
              <a:rPr lang="en-US" altLang="en-US" sz="2800" dirty="0"/>
              <a:t>This can be incorporated into the Bubble Sort algorithm:</a:t>
            </a:r>
          </a:p>
          <a:p>
            <a:pPr lvl="1">
              <a:spcBef>
                <a:spcPct val="50000"/>
              </a:spcBef>
            </a:pPr>
            <a:r>
              <a:rPr lang="en-US" altLang="en-US" sz="2800" dirty="0"/>
              <a:t>detect if an exchange was made in the inner for loop and set a </a:t>
            </a:r>
            <a:r>
              <a:rPr lang="en-US" altLang="en-US" sz="2800" dirty="0" err="1"/>
              <a:t>boolean</a:t>
            </a:r>
            <a:r>
              <a:rPr lang="en-US" altLang="en-US" sz="2800" dirty="0"/>
              <a:t> flag.</a:t>
            </a:r>
          </a:p>
          <a:p>
            <a:pPr lvl="1">
              <a:spcBef>
                <a:spcPct val="50000"/>
              </a:spcBef>
            </a:pPr>
            <a:r>
              <a:rPr lang="en-US" altLang="en-US" sz="2800" dirty="0"/>
              <a:t>test the flag in the outer for loop and terminate execution if no exchanges were made.</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1873BB19-0A7F-4B16-AF24-46CAEFBB23C4}" type="slidenum">
              <a:rPr lang="en-US" altLang="en-US" sz="1200" smtClean="0"/>
              <a:pPr eaLnBrk="1" hangingPunct="1">
                <a:spcBef>
                  <a:spcPct val="0"/>
                </a:spcBef>
                <a:buFontTx/>
                <a:buNone/>
              </a:pPr>
              <a:t>17</a:t>
            </a:fld>
            <a:endParaRPr lang="en-US" altLang="en-US" sz="1200"/>
          </a:p>
        </p:txBody>
      </p:sp>
    </p:spTree>
    <p:extLst>
      <p:ext uri="{BB962C8B-B14F-4D97-AF65-F5344CB8AC3E}">
        <p14:creationId xmlns:p14="http://schemas.microsoft.com/office/powerpoint/2010/main" val="1403748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Selection Sort Algorithm</a:t>
            </a:r>
          </a:p>
        </p:txBody>
      </p:sp>
      <p:sp>
        <p:nvSpPr>
          <p:cNvPr id="19459" name="Slide Body"/>
          <p:cNvSpPr>
            <a:spLocks noGrp="1" noChangeArrowheads="1"/>
          </p:cNvSpPr>
          <p:nvPr>
            <p:ph type="body" idx="1"/>
          </p:nvPr>
        </p:nvSpPr>
        <p:spPr>
          <a:xfrm>
            <a:off x="228600" y="1905000"/>
            <a:ext cx="8382000" cy="3581400"/>
          </a:xfrm>
        </p:spPr>
        <p:txBody>
          <a:bodyPr/>
          <a:lstStyle/>
          <a:p>
            <a:pPr marL="609600" indent="-609600" eaLnBrk="1" hangingPunct="1"/>
            <a:endParaRPr lang="en-US" altLang="en-US"/>
          </a:p>
          <a:p>
            <a:pPr marL="609600" indent="-609600" eaLnBrk="1" hangingPunct="1">
              <a:lnSpc>
                <a:spcPct val="90000"/>
              </a:lnSpc>
              <a:spcBef>
                <a:spcPct val="40000"/>
              </a:spcBef>
              <a:buFontTx/>
              <a:buAutoNum type="arabicPeriod"/>
            </a:pPr>
            <a:r>
              <a:rPr lang="en-US" altLang="en-US" sz="2800"/>
              <a:t>Locate the smallest element in the array and exchange it with the element in position 0.</a:t>
            </a:r>
          </a:p>
          <a:p>
            <a:pPr marL="609600" indent="-609600" eaLnBrk="1" hangingPunct="1">
              <a:lnSpc>
                <a:spcPct val="90000"/>
              </a:lnSpc>
              <a:spcBef>
                <a:spcPct val="40000"/>
              </a:spcBef>
              <a:buFontTx/>
              <a:buAutoNum type="arabicPeriod"/>
            </a:pPr>
            <a:r>
              <a:rPr lang="en-US" altLang="en-US" sz="2800"/>
              <a:t>Locate the next smallest element in the array and  exchange it with element in position 1.</a:t>
            </a:r>
          </a:p>
          <a:p>
            <a:pPr marL="609600" indent="-609600" eaLnBrk="1" hangingPunct="1">
              <a:lnSpc>
                <a:spcPct val="90000"/>
              </a:lnSpc>
              <a:spcBef>
                <a:spcPct val="40000"/>
              </a:spcBef>
              <a:buFontTx/>
              <a:buAutoNum type="arabicPeriod"/>
            </a:pPr>
            <a:r>
              <a:rPr lang="en-US" altLang="en-US" sz="2800"/>
              <a:t>Continue until all of the elements are in order.</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0F60B6CC-10E0-4594-8E40-810C8374FD95}" type="slidenum">
              <a:rPr lang="en-US" altLang="en-US" sz="1200" smtClean="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p:txBody>
          <a:bodyPr/>
          <a:lstStyle/>
          <a:p>
            <a:pPr eaLnBrk="1" hangingPunct="1"/>
            <a:r>
              <a:rPr lang="en-US" altLang="en-US" dirty="0">
                <a:solidFill>
                  <a:schemeClr val="tx1"/>
                </a:solidFill>
              </a:rPr>
              <a:t>Selection Sort Example 1 of 2</a:t>
            </a:r>
          </a:p>
        </p:txBody>
      </p:sp>
      <p:sp>
        <p:nvSpPr>
          <p:cNvPr id="20483" name="Slide Body"/>
          <p:cNvSpPr>
            <a:spLocks noGrp="1" noChangeArrowheads="1"/>
          </p:cNvSpPr>
          <p:nvPr>
            <p:ph type="body" idx="1"/>
          </p:nvPr>
        </p:nvSpPr>
        <p:spPr>
          <a:xfrm>
            <a:off x="381000" y="1981200"/>
            <a:ext cx="8458200" cy="4114800"/>
          </a:xfrm>
        </p:spPr>
        <p:txBody>
          <a:bodyPr/>
          <a:lstStyle/>
          <a:p>
            <a:pPr marL="609600" indent="-609600" eaLnBrk="1" hangingPunct="1">
              <a:buFontTx/>
              <a:buNone/>
            </a:pPr>
            <a:r>
              <a:rPr lang="en-US" altLang="en-US" dirty="0"/>
              <a:t>	</a:t>
            </a:r>
            <a:r>
              <a:rPr lang="en-US" altLang="en-US" sz="2800" dirty="0"/>
              <a:t>Array </a:t>
            </a:r>
            <a:r>
              <a:rPr lang="en-US" altLang="en-US" sz="2800" b="1" dirty="0" err="1">
                <a:latin typeface="Courier New" pitchFamily="49" charset="0"/>
              </a:rPr>
              <a:t>numlist</a:t>
            </a:r>
            <a:r>
              <a:rPr lang="en-US" altLang="en-US" sz="2800" b="1" dirty="0"/>
              <a:t> </a:t>
            </a:r>
            <a:r>
              <a:rPr lang="en-US" altLang="en-US" sz="2800" dirty="0"/>
              <a:t>contains</a:t>
            </a:r>
          </a:p>
          <a:p>
            <a:pPr marL="609600" indent="-609600" eaLnBrk="1" hangingPunct="1">
              <a:buFontTx/>
              <a:buNone/>
            </a:pPr>
            <a:endParaRPr lang="en-US" altLang="en-US" dirty="0"/>
          </a:p>
          <a:p>
            <a:pPr marL="609600" indent="-609600" eaLnBrk="1" hangingPunct="1">
              <a:buFontTx/>
              <a:buNone/>
            </a:pPr>
            <a:endParaRPr lang="en-US" altLang="en-US" dirty="0"/>
          </a:p>
          <a:p>
            <a:pPr marL="609600" indent="-609600" eaLnBrk="1" hangingPunct="1">
              <a:buFontTx/>
              <a:buNone/>
            </a:pPr>
            <a:r>
              <a:rPr lang="en-US" altLang="en-US" sz="2800" dirty="0"/>
              <a:t>The smallest element is </a:t>
            </a:r>
            <a:r>
              <a:rPr lang="en-US" altLang="en-US" sz="2800" b="1" dirty="0">
                <a:latin typeface="Courier New" pitchFamily="49" charset="0"/>
              </a:rPr>
              <a:t>2</a:t>
            </a:r>
            <a:r>
              <a:rPr lang="en-US" altLang="en-US" sz="2800" dirty="0"/>
              <a:t>. Exchange 2 with the element at subscript 0</a:t>
            </a:r>
            <a:r>
              <a:rPr lang="en-US" altLang="en-US" sz="2800" b="1" dirty="0">
                <a:latin typeface="Courier New" pitchFamily="49" charset="0"/>
              </a:rPr>
              <a:t>.</a:t>
            </a:r>
            <a:r>
              <a:rPr lang="en-US" altLang="en-US" sz="2800" b="1" dirty="0">
                <a:latin typeface="+mn-lt"/>
              </a:rPr>
              <a:t>  </a:t>
            </a:r>
            <a:r>
              <a:rPr lang="en-US" altLang="en-US" sz="2800" dirty="0">
                <a:latin typeface="+mn-lt"/>
              </a:rPr>
              <a:t>The element in position 0 is now in order</a:t>
            </a:r>
            <a:endParaRPr lang="en-US" altLang="en-US" sz="2800" b="1" dirty="0">
              <a:latin typeface="Courier New" pitchFamily="49" charset="0"/>
            </a:endParaRPr>
          </a:p>
        </p:txBody>
      </p:sp>
      <p:pic>
        <p:nvPicPr>
          <p:cNvPr id="2" name="four element array to be sorted" descr="The array contains the values 11, 2, 29, and 3." title="four element array to be sor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2514600"/>
            <a:ext cx="3688080" cy="990600"/>
          </a:xfrm>
          <a:prstGeom prst="rect">
            <a:avLst/>
          </a:prstGeom>
        </p:spPr>
      </p:pic>
      <p:pic>
        <p:nvPicPr>
          <p:cNvPr id="3" name="four element array after the first exchange" descr="The smallest element in the array is 2.  The contents of the array element containing the 2 and the first element of the array are exchanged.  The resulting array contains 2, 11, 29, and 3.  The element in position 0 is in its correct position in the sorted array." title="four element array after the first exchang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3000" y="4953000"/>
            <a:ext cx="3688080" cy="990600"/>
          </a:xfrm>
          <a:prstGeom prst="rect">
            <a:avLst/>
          </a:prstGeom>
        </p:spPr>
      </p:pic>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9C3744CD-E439-4947-A33D-C1EA87BD3A87}" type="slidenum">
              <a:rPr lang="en-US" altLang="en-US" sz="1200" smtClean="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p:txBody>
          <a:bodyPr/>
          <a:lstStyle/>
          <a:p>
            <a:pPr eaLnBrk="1" hangingPunct="1"/>
            <a:r>
              <a:rPr lang="en-US" altLang="en-US" dirty="0">
                <a:solidFill>
                  <a:schemeClr val="tx1"/>
                </a:solidFill>
              </a:rPr>
              <a:t>Topics</a:t>
            </a:r>
          </a:p>
        </p:txBody>
      </p:sp>
      <p:sp>
        <p:nvSpPr>
          <p:cNvPr id="4099" name="Slide Body"/>
          <p:cNvSpPr>
            <a:spLocks noGrp="1" noChangeArrowheads="1"/>
          </p:cNvSpPr>
          <p:nvPr>
            <p:ph type="body" idx="1"/>
          </p:nvPr>
        </p:nvSpPr>
        <p:spPr>
          <a:xfrm>
            <a:off x="304800" y="1600200"/>
            <a:ext cx="8534400" cy="4572000"/>
          </a:xfrm>
        </p:spPr>
        <p:txBody>
          <a:bodyPr/>
          <a:lstStyle/>
          <a:p>
            <a:pPr marL="0" indent="0" eaLnBrk="1" hangingPunct="1">
              <a:buFontTx/>
              <a:buNone/>
            </a:pPr>
            <a:r>
              <a:rPr lang="en-US" altLang="en-US" sz="2800" dirty="0"/>
              <a:t>9.1  Introduction to Search Algorithms</a:t>
            </a:r>
          </a:p>
          <a:p>
            <a:pPr marL="0" indent="0" eaLnBrk="1" hangingPunct="1">
              <a:buFontTx/>
              <a:buNone/>
            </a:pPr>
            <a:r>
              <a:rPr lang="en-US" altLang="en-US" sz="2800" dirty="0"/>
              <a:t>9.2  Searching an Array </a:t>
            </a:r>
            <a:r>
              <a:rPr lang="en-US" altLang="en-US" sz="2800"/>
              <a:t>of Objects</a:t>
            </a:r>
            <a:endParaRPr lang="en-US" altLang="en-US" sz="2800" dirty="0"/>
          </a:p>
          <a:p>
            <a:pPr marL="0" indent="0" eaLnBrk="1" hangingPunct="1">
              <a:buFontTx/>
              <a:buNone/>
            </a:pPr>
            <a:r>
              <a:rPr lang="en-US" altLang="en-US" sz="2800" dirty="0"/>
              <a:t>9.3  Introduction to Sorting Algorithms</a:t>
            </a:r>
          </a:p>
          <a:p>
            <a:pPr marL="0" indent="0" eaLnBrk="1" hangingPunct="1">
              <a:buFontTx/>
              <a:buNone/>
            </a:pPr>
            <a:r>
              <a:rPr lang="en-US" altLang="en-US" sz="2800" dirty="0"/>
              <a:t>9.4  Sorting an Array of Objects</a:t>
            </a:r>
          </a:p>
          <a:p>
            <a:pPr marL="0" indent="0" eaLnBrk="1" hangingPunct="1">
              <a:buFontTx/>
              <a:buNone/>
            </a:pPr>
            <a:r>
              <a:rPr lang="en-US" altLang="en-US" sz="2800" dirty="0"/>
              <a:t>9.5  Sorting and Searching Vectors</a:t>
            </a:r>
          </a:p>
          <a:p>
            <a:pPr marL="0" indent="0" eaLnBrk="1" hangingPunct="1">
              <a:buFontTx/>
              <a:buNone/>
            </a:pPr>
            <a:r>
              <a:rPr lang="en-US" altLang="en-US" sz="2800" dirty="0"/>
              <a:t>9.6  Introduction to Analysis of Algorithms</a:t>
            </a:r>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35171312-74DA-4E08-B279-42A635534AF9}" type="slidenum">
              <a:rPr lang="en-US" altLang="en-US" sz="1200" smtClean="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Selection Sort Example 2 of 2</a:t>
            </a:r>
          </a:p>
        </p:txBody>
      </p:sp>
      <p:sp>
        <p:nvSpPr>
          <p:cNvPr id="21507" name="Slide Body"/>
          <p:cNvSpPr>
            <a:spLocks noGrp="1" noChangeArrowheads="1"/>
          </p:cNvSpPr>
          <p:nvPr>
            <p:ph type="body" idx="1"/>
          </p:nvPr>
        </p:nvSpPr>
        <p:spPr>
          <a:xfrm>
            <a:off x="381000" y="1295400"/>
            <a:ext cx="8458200" cy="4800600"/>
          </a:xfrm>
        </p:spPr>
        <p:txBody>
          <a:bodyPr/>
          <a:lstStyle/>
          <a:p>
            <a:pPr marL="609600" indent="-609600" eaLnBrk="1" hangingPunct="1">
              <a:buFontTx/>
              <a:buNone/>
            </a:pPr>
            <a:endParaRPr lang="en-US" altLang="en-US" dirty="0"/>
          </a:p>
          <a:p>
            <a:pPr marL="609600" indent="-609600" eaLnBrk="1" hangingPunct="1">
              <a:buFontTx/>
              <a:buNone/>
            </a:pPr>
            <a:r>
              <a:rPr lang="en-US" altLang="en-US" sz="2400" dirty="0"/>
              <a:t>	</a:t>
            </a:r>
          </a:p>
          <a:p>
            <a:pPr marL="609600" indent="-609600" eaLnBrk="1" hangingPunct="1">
              <a:buFontTx/>
              <a:buNone/>
            </a:pPr>
            <a:r>
              <a:rPr lang="en-US" altLang="en-US" sz="2400" dirty="0"/>
              <a:t>The next smallest element is </a:t>
            </a:r>
            <a:r>
              <a:rPr lang="en-US" altLang="en-US" sz="2400" b="1" dirty="0">
                <a:latin typeface="Courier New" pitchFamily="49" charset="0"/>
              </a:rPr>
              <a:t>3</a:t>
            </a:r>
            <a:r>
              <a:rPr lang="en-US" altLang="en-US" sz="2400" dirty="0"/>
              <a:t>. Exchange 3 with the element at subscript 1.  The element in position 1 is now in order.</a:t>
            </a:r>
          </a:p>
          <a:p>
            <a:pPr marL="609600" indent="-609600" eaLnBrk="1" hangingPunct="1">
              <a:buFontTx/>
              <a:buNone/>
            </a:pPr>
            <a:endParaRPr lang="en-US" altLang="en-US" sz="2400" b="1" dirty="0">
              <a:latin typeface="Courier New" pitchFamily="49" charset="0"/>
            </a:endParaRPr>
          </a:p>
          <a:p>
            <a:pPr marL="609600" indent="-609600" eaLnBrk="1" hangingPunct="1">
              <a:buFontTx/>
              <a:buNone/>
            </a:pPr>
            <a:endParaRPr lang="en-US" altLang="en-US" sz="2400" b="1" dirty="0">
              <a:latin typeface="Courier New" pitchFamily="49" charset="0"/>
            </a:endParaRPr>
          </a:p>
          <a:p>
            <a:pPr marL="609600" indent="-609600" eaLnBrk="1" hangingPunct="1">
              <a:spcBef>
                <a:spcPct val="0"/>
              </a:spcBef>
              <a:buFontTx/>
              <a:buNone/>
            </a:pPr>
            <a:r>
              <a:rPr lang="en-US" altLang="en-US" sz="2400" dirty="0"/>
              <a:t>The next smallest element is </a:t>
            </a:r>
            <a:r>
              <a:rPr lang="en-US" altLang="en-US" sz="2400" b="1" dirty="0">
                <a:latin typeface="Courier New" pitchFamily="49" charset="0"/>
              </a:rPr>
              <a:t>11</a:t>
            </a:r>
            <a:r>
              <a:rPr lang="en-US" altLang="en-US" sz="2400" dirty="0"/>
              <a:t>. Exchange 11 with the element at subscript 2.</a:t>
            </a:r>
            <a:endParaRPr lang="en-US" altLang="en-US" sz="2400" b="1" dirty="0">
              <a:latin typeface="Courier New" pitchFamily="49" charset="0"/>
            </a:endParaRPr>
          </a:p>
          <a:p>
            <a:pPr marL="609600" indent="-609600" eaLnBrk="1" hangingPunct="1">
              <a:buFontTx/>
              <a:buNone/>
            </a:pPr>
            <a:endParaRPr lang="en-US" altLang="en-US" b="1" dirty="0">
              <a:latin typeface="Courier New" pitchFamily="49" charset="0"/>
            </a:endParaRPr>
          </a:p>
        </p:txBody>
      </p:sp>
      <p:pic>
        <p:nvPicPr>
          <p:cNvPr id="2" name="four element array after the first exchange" descr="This is the same array as the last one on slide 19.  Its contents are 2, 11, 29, and 3." title="four element array after the first exchan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1371600"/>
            <a:ext cx="3688080" cy="990600"/>
          </a:xfrm>
          <a:prstGeom prst="rect">
            <a:avLst/>
          </a:prstGeom>
        </p:spPr>
      </p:pic>
      <p:pic>
        <p:nvPicPr>
          <p:cNvPr id="3" name="four element array after the second exchange" descr="The second-smallest element in the array is 3.  The content of the element that contained the 3 is exchanged with the contents of the element at position 1.  The resulting array contains 2, 3, 29, and 11.  The first two values in the array are in their correct sorted postion." title="four element array after the second exchang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0800" y="3124200"/>
            <a:ext cx="3688080" cy="990600"/>
          </a:xfrm>
          <a:prstGeom prst="rect">
            <a:avLst/>
          </a:prstGeom>
        </p:spPr>
      </p:pic>
      <p:pic>
        <p:nvPicPr>
          <p:cNvPr id="4" name="four element array after the third exchange" descr="The third-smallest value in the array is 11.  The contents of the elements that hold 29 and 11 are exchanged.  The resulting array contains 2, 3, 11, and 29." title="four element array after the third exchang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56933" y="4953000"/>
            <a:ext cx="3688080" cy="990600"/>
          </a:xfrm>
          <a:prstGeom prst="rect">
            <a:avLst/>
          </a:prstGeom>
        </p:spPr>
      </p:pic>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0E4F2ECA-23B1-407D-9482-9105CC956F7C}" type="slidenum">
              <a:rPr lang="en-US" altLang="en-US" sz="1200" smtClean="0"/>
              <a:pPr eaLnBrk="1" hangingPunct="1">
                <a:spcBef>
                  <a:spcPct val="0"/>
                </a:spcBef>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Sorting Considerations</a:t>
            </a:r>
          </a:p>
        </p:txBody>
      </p:sp>
      <p:sp>
        <p:nvSpPr>
          <p:cNvPr id="22531" name="Slide Body"/>
          <p:cNvSpPr>
            <a:spLocks noGrp="1" noChangeArrowheads="1"/>
          </p:cNvSpPr>
          <p:nvPr>
            <p:ph type="body" idx="1"/>
          </p:nvPr>
        </p:nvSpPr>
        <p:spPr>
          <a:xfrm>
            <a:off x="304800" y="1938338"/>
            <a:ext cx="8294688" cy="3725862"/>
          </a:xfrm>
        </p:spPr>
        <p:txBody>
          <a:bodyPr/>
          <a:lstStyle/>
          <a:p>
            <a:pPr eaLnBrk="1" hangingPunct="1"/>
            <a:r>
              <a:rPr lang="en-US" altLang="en-US" sz="2800" dirty="0"/>
              <a:t>Although it does not have Bubble Sort’s ability to terminate the sort when it detects that all elements are in order, </a:t>
            </a:r>
            <a:r>
              <a:rPr lang="en-US" altLang="en-US" sz="2800" dirty="0">
                <a:solidFill>
                  <a:srgbClr val="FF0000"/>
                </a:solidFill>
              </a:rPr>
              <a:t>Selection Sort is considered more efficient than Bubble Sort</a:t>
            </a:r>
            <a:r>
              <a:rPr lang="en-US" altLang="en-US" sz="2800" dirty="0"/>
              <a:t>.</a:t>
            </a:r>
          </a:p>
          <a:p>
            <a:pPr eaLnBrk="1" hangingPunct="1"/>
            <a:r>
              <a:rPr lang="en-US" altLang="en-US" sz="2800" dirty="0">
                <a:solidFill>
                  <a:srgbClr val="FF0000"/>
                </a:solidFill>
              </a:rPr>
              <a:t>This is due to the fewer number of exchanges that occur in Selection Sort.</a:t>
            </a:r>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CAD1D148-2610-4135-8C4F-4BD6C5602F5C}" type="slidenum">
              <a:rPr lang="en-US" altLang="en-US" sz="1200" smtClean="0"/>
              <a:pPr eaLnBrk="1" hangingPunct="1">
                <a:spcBef>
                  <a:spcPct val="0"/>
                </a:spcBef>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p:txBody>
          <a:bodyPr/>
          <a:lstStyle/>
          <a:p>
            <a:pPr eaLnBrk="1" hangingPunct="1"/>
            <a:r>
              <a:rPr lang="en-US" altLang="en-US" dirty="0">
                <a:solidFill>
                  <a:schemeClr val="tx1"/>
                </a:solidFill>
              </a:rPr>
              <a:t>9.4  Sorting an Array of Objects</a:t>
            </a:r>
          </a:p>
        </p:txBody>
      </p:sp>
      <p:sp>
        <p:nvSpPr>
          <p:cNvPr id="23555" name="Slide Body"/>
          <p:cNvSpPr>
            <a:spLocks noGrp="1" noChangeArrowheads="1"/>
          </p:cNvSpPr>
          <p:nvPr>
            <p:ph type="body" idx="1"/>
          </p:nvPr>
        </p:nvSpPr>
        <p:spPr>
          <a:xfrm>
            <a:off x="457200" y="1676400"/>
            <a:ext cx="8229600" cy="4419600"/>
          </a:xfrm>
        </p:spPr>
        <p:txBody>
          <a:bodyPr/>
          <a:lstStyle/>
          <a:p>
            <a:pPr eaLnBrk="1" hangingPunct="1">
              <a:lnSpc>
                <a:spcPct val="90000"/>
              </a:lnSpc>
              <a:spcBef>
                <a:spcPts val="3000"/>
              </a:spcBef>
            </a:pPr>
            <a:r>
              <a:rPr lang="en-US" altLang="en-US" sz="2800" dirty="0"/>
              <a:t>As with searching, arrays to be sorted can contain objects or structures</a:t>
            </a:r>
          </a:p>
          <a:p>
            <a:pPr eaLnBrk="1" hangingPunct="1">
              <a:lnSpc>
                <a:spcPct val="90000"/>
              </a:lnSpc>
              <a:spcBef>
                <a:spcPts val="3000"/>
              </a:spcBef>
            </a:pPr>
            <a:r>
              <a:rPr lang="en-US" altLang="en-US" sz="2800" dirty="0"/>
              <a:t>The key field determines how the structures or objects will be ordered</a:t>
            </a:r>
          </a:p>
          <a:p>
            <a:pPr eaLnBrk="1" hangingPunct="1">
              <a:lnSpc>
                <a:spcPct val="90000"/>
              </a:lnSpc>
              <a:spcBef>
                <a:spcPts val="3000"/>
              </a:spcBef>
            </a:pPr>
            <a:r>
              <a:rPr lang="en-US" altLang="en-US" sz="2800" dirty="0">
                <a:solidFill>
                  <a:srgbClr val="FF0000"/>
                </a:solidFill>
              </a:rPr>
              <a:t>When exchanging the contents of array elements, entire structures or objects must be exchanged, not just the key fields in the structures or objects</a:t>
            </a:r>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15F6E1E6-7F34-4B81-BBA8-808EF0394B68}" type="slidenum">
              <a:rPr lang="en-US" altLang="en-US" sz="1200" smtClean="0"/>
              <a:pPr eaLnBrk="1" hangingPunct="1">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Title"/>
          <p:cNvSpPr>
            <a:spLocks noGrp="1" noChangeArrowheads="1"/>
          </p:cNvSpPr>
          <p:nvPr>
            <p:ph type="title"/>
          </p:nvPr>
        </p:nvSpPr>
        <p:spPr>
          <a:xfrm>
            <a:off x="457200" y="25400"/>
            <a:ext cx="8229600" cy="1097279"/>
          </a:xfrm>
        </p:spPr>
        <p:txBody>
          <a:bodyPr/>
          <a:lstStyle/>
          <a:p>
            <a:pPr eaLnBrk="1" hangingPunct="1"/>
            <a:r>
              <a:rPr lang="en-US" altLang="en-US" dirty="0">
                <a:solidFill>
                  <a:schemeClr val="tx1"/>
                </a:solidFill>
              </a:rPr>
              <a:t>8.12 Introduction to the STL Vector</a:t>
            </a:r>
          </a:p>
        </p:txBody>
      </p:sp>
      <p:sp>
        <p:nvSpPr>
          <p:cNvPr id="49155" name="Slide Body"/>
          <p:cNvSpPr>
            <a:spLocks noGrp="1" noChangeArrowheads="1"/>
          </p:cNvSpPr>
          <p:nvPr>
            <p:ph type="body" idx="1"/>
          </p:nvPr>
        </p:nvSpPr>
        <p:spPr>
          <a:xfrm>
            <a:off x="228600" y="1447800"/>
            <a:ext cx="8610600" cy="4267200"/>
          </a:xfrm>
        </p:spPr>
        <p:txBody>
          <a:bodyPr/>
          <a:lstStyle/>
          <a:p>
            <a:pPr eaLnBrk="1" hangingPunct="1">
              <a:lnSpc>
                <a:spcPct val="90000"/>
              </a:lnSpc>
              <a:spcBef>
                <a:spcPct val="40000"/>
              </a:spcBef>
              <a:defRPr/>
            </a:pPr>
            <a:r>
              <a:rPr lang="en-US" altLang="en-US" sz="2800" dirty="0"/>
              <a:t>A </a:t>
            </a:r>
            <a:r>
              <a:rPr lang="en-US" altLang="en-US" sz="2800" dirty="0">
                <a:solidFill>
                  <a:schemeClr val="accent1">
                    <a:lumMod val="25000"/>
                  </a:schemeClr>
                </a:solidFill>
              </a:rPr>
              <a:t>vector</a:t>
            </a:r>
            <a:r>
              <a:rPr lang="en-US" altLang="en-US" sz="2800" dirty="0"/>
              <a:t> holds </a:t>
            </a:r>
            <a:r>
              <a:rPr lang="en-US" altLang="en-US" sz="2800" dirty="0">
                <a:solidFill>
                  <a:srgbClr val="FF0000"/>
                </a:solidFill>
              </a:rPr>
              <a:t>a sequence of elements, like a one-dimensional array</a:t>
            </a:r>
          </a:p>
          <a:p>
            <a:pPr eaLnBrk="1" hangingPunct="1">
              <a:lnSpc>
                <a:spcPct val="90000"/>
              </a:lnSpc>
              <a:spcBef>
                <a:spcPct val="40000"/>
              </a:spcBef>
              <a:defRPr/>
            </a:pPr>
            <a:r>
              <a:rPr lang="en-US" altLang="en-US" sz="2800" dirty="0"/>
              <a:t>Its </a:t>
            </a:r>
            <a:r>
              <a:rPr lang="en-US" altLang="en-US" sz="2800" dirty="0">
                <a:solidFill>
                  <a:srgbClr val="0070C0"/>
                </a:solidFill>
              </a:rPr>
              <a:t>size is flexible</a:t>
            </a:r>
            <a:r>
              <a:rPr lang="en-US" altLang="en-US" sz="2800" dirty="0"/>
              <a:t>.  It can grow and shrink</a:t>
            </a:r>
          </a:p>
          <a:p>
            <a:pPr lvl="1" eaLnBrk="1" hangingPunct="1">
              <a:lnSpc>
                <a:spcPct val="90000"/>
              </a:lnSpc>
              <a:defRPr/>
            </a:pPr>
            <a:r>
              <a:rPr lang="en-US" altLang="en-US" sz="2400" dirty="0"/>
              <a:t>There is no need to specify the size when defined </a:t>
            </a:r>
          </a:p>
          <a:p>
            <a:pPr lvl="1" eaLnBrk="1" hangingPunct="1">
              <a:lnSpc>
                <a:spcPct val="90000"/>
              </a:lnSpc>
              <a:defRPr/>
            </a:pPr>
            <a:r>
              <a:rPr lang="en-US" altLang="en-US" sz="2400" dirty="0"/>
              <a:t>Space is automatically added as needed </a:t>
            </a:r>
          </a:p>
          <a:p>
            <a:pPr eaLnBrk="1" hangingPunct="1">
              <a:lnSpc>
                <a:spcPct val="90000"/>
              </a:lnSpc>
              <a:defRPr/>
            </a:pPr>
            <a:r>
              <a:rPr lang="en-US" altLang="en-US" sz="2800" dirty="0"/>
              <a:t>Defined in the Standard Template Library (STL)</a:t>
            </a:r>
          </a:p>
          <a:p>
            <a:pPr lvl="1">
              <a:lnSpc>
                <a:spcPct val="90000"/>
              </a:lnSpc>
              <a:defRPr/>
            </a:pPr>
            <a:r>
              <a:rPr lang="en-US" altLang="en-US" sz="2400" dirty="0"/>
              <a:t> See Chapter 17</a:t>
            </a:r>
          </a:p>
          <a:p>
            <a:pPr eaLnBrk="1" hangingPunct="1">
              <a:lnSpc>
                <a:spcPct val="90000"/>
              </a:lnSpc>
              <a:spcBef>
                <a:spcPct val="40000"/>
              </a:spcBef>
              <a:defRPr/>
            </a:pPr>
            <a:r>
              <a:rPr lang="en-US" altLang="en-US" sz="2800" dirty="0"/>
              <a:t>Must include </a:t>
            </a:r>
            <a:r>
              <a:rPr lang="en-US" altLang="en-US" sz="2800" b="1" dirty="0">
                <a:latin typeface="Courier New" pitchFamily="49" charset="0"/>
              </a:rPr>
              <a:t>vector</a:t>
            </a:r>
            <a:r>
              <a:rPr lang="en-US" altLang="en-US" sz="2800" b="1" dirty="0"/>
              <a:t> </a:t>
            </a:r>
            <a:r>
              <a:rPr lang="en-US" altLang="en-US" sz="2800" dirty="0"/>
              <a:t>header file to use vectors</a:t>
            </a:r>
          </a:p>
          <a:p>
            <a:pPr eaLnBrk="1" hangingPunct="1">
              <a:lnSpc>
                <a:spcPct val="90000"/>
              </a:lnSpc>
              <a:spcBef>
                <a:spcPct val="40000"/>
              </a:spcBef>
              <a:buFontTx/>
              <a:buNone/>
              <a:defRPr/>
            </a:pPr>
            <a:r>
              <a:rPr lang="en-US" altLang="en-US" sz="2800" b="1" dirty="0">
                <a:solidFill>
                  <a:srgbClr val="3D8963"/>
                </a:solidFill>
                <a:latin typeface="Courier New" pitchFamily="49" charset="0"/>
              </a:rPr>
              <a:t>   #include &lt;vector&gt;</a:t>
            </a:r>
          </a:p>
          <a:p>
            <a:pPr eaLnBrk="1" hangingPunct="1">
              <a:lnSpc>
                <a:spcPct val="90000"/>
              </a:lnSpc>
              <a:spcBef>
                <a:spcPct val="40000"/>
              </a:spcBef>
              <a:defRPr/>
            </a:pPr>
            <a:endParaRPr lang="en-US" altLang="en-US" sz="2400" dirty="0"/>
          </a:p>
        </p:txBody>
      </p:sp>
      <p:sp>
        <p:nvSpPr>
          <p:cNvPr id="573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0E031668-89FE-483F-9CB3-39167E121FB6}" type="slidenum">
              <a:rPr lang="en-US" altLang="en-US" sz="1200" smtClean="0"/>
              <a:pPr eaLnBrk="1" hangingPunct="1">
                <a:spcBef>
                  <a:spcPct val="0"/>
                </a:spcBef>
                <a:buFontTx/>
                <a:buNone/>
              </a:pPr>
              <a:t>23</a:t>
            </a:fld>
            <a:endParaRPr lang="en-US" altLang="en-US" sz="1200"/>
          </a:p>
        </p:txBody>
      </p:sp>
    </p:spTree>
    <p:extLst>
      <p:ext uri="{BB962C8B-B14F-4D97-AF65-F5344CB8AC3E}">
        <p14:creationId xmlns:p14="http://schemas.microsoft.com/office/powerpoint/2010/main" val="64517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Title"/>
          <p:cNvSpPr>
            <a:spLocks noGrp="1" noChangeArrowheads="1"/>
          </p:cNvSpPr>
          <p:nvPr>
            <p:ph type="title"/>
          </p:nvPr>
        </p:nvSpPr>
        <p:spPr/>
        <p:txBody>
          <a:bodyPr/>
          <a:lstStyle/>
          <a:p>
            <a:pPr eaLnBrk="1" hangingPunct="1"/>
            <a:r>
              <a:rPr lang="en-US" altLang="en-US" dirty="0">
                <a:solidFill>
                  <a:schemeClr val="tx1"/>
                </a:solidFill>
              </a:rPr>
              <a:t>Vectors</a:t>
            </a:r>
          </a:p>
        </p:txBody>
      </p:sp>
      <p:sp>
        <p:nvSpPr>
          <p:cNvPr id="50179" name="Slide Body"/>
          <p:cNvSpPr>
            <a:spLocks noGrp="1" noChangeArrowheads="1"/>
          </p:cNvSpPr>
          <p:nvPr>
            <p:ph type="body" idx="1"/>
          </p:nvPr>
        </p:nvSpPr>
        <p:spPr>
          <a:xfrm>
            <a:off x="304800" y="1524000"/>
            <a:ext cx="8534400" cy="4114800"/>
          </a:xfrm>
        </p:spPr>
        <p:txBody>
          <a:bodyPr/>
          <a:lstStyle/>
          <a:p>
            <a:pPr eaLnBrk="1" hangingPunct="1">
              <a:defRPr/>
            </a:pPr>
            <a:r>
              <a:rPr lang="en-US" altLang="en-US" sz="2800" dirty="0"/>
              <a:t>It can hold values of any data type, specified when the vector is defined</a:t>
            </a:r>
          </a:p>
          <a:p>
            <a:pPr lvl="1" eaLnBrk="1" hangingPunct="1">
              <a:buFontTx/>
              <a:buNone/>
              <a:defRPr/>
            </a:pPr>
            <a:r>
              <a:rPr lang="en-US" altLang="en-US" sz="2800" b="1" dirty="0">
                <a:solidFill>
                  <a:srgbClr val="3D8963"/>
                </a:solidFill>
                <a:latin typeface="Courier New" pitchFamily="49" charset="0"/>
              </a:rPr>
              <a:t> vector&lt;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&gt; scores;</a:t>
            </a:r>
          </a:p>
          <a:p>
            <a:pPr lvl="1" eaLnBrk="1" hangingPunct="1">
              <a:buFontTx/>
              <a:buNone/>
              <a:defRPr/>
            </a:pPr>
            <a:r>
              <a:rPr lang="en-US" altLang="en-US" sz="2800" b="1" dirty="0">
                <a:solidFill>
                  <a:srgbClr val="3D8963"/>
                </a:solidFill>
                <a:latin typeface="Courier New" pitchFamily="49" charset="0"/>
              </a:rPr>
              <a:t> vector&lt;double&gt; volumes;</a:t>
            </a:r>
          </a:p>
          <a:p>
            <a:pPr eaLnBrk="1" hangingPunct="1">
              <a:spcBef>
                <a:spcPct val="40000"/>
              </a:spcBef>
              <a:defRPr/>
            </a:pPr>
            <a:r>
              <a:rPr lang="en-US" altLang="en-US" sz="2800" dirty="0"/>
              <a:t>You can specify initial size if desired</a:t>
            </a:r>
          </a:p>
          <a:p>
            <a:pPr marL="0" lvl="1" indent="0" eaLnBrk="1" hangingPunct="1">
              <a:spcBef>
                <a:spcPct val="40000"/>
              </a:spcBef>
              <a:buFontTx/>
              <a:buNone/>
              <a:defRPr/>
            </a:pPr>
            <a:r>
              <a:rPr lang="en-US" altLang="en-US" sz="2800" b="1" dirty="0">
                <a:solidFill>
                  <a:srgbClr val="3D8963"/>
                </a:solidFill>
                <a:latin typeface="Courier New" pitchFamily="49" charset="0"/>
              </a:rPr>
              <a:t>   vector&lt;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&gt; scores(24);</a:t>
            </a:r>
            <a:endParaRPr lang="en-US" altLang="en-US" sz="2800" dirty="0"/>
          </a:p>
          <a:p>
            <a:pPr eaLnBrk="1" hangingPunct="1">
              <a:spcBef>
                <a:spcPct val="40000"/>
              </a:spcBef>
              <a:defRPr/>
            </a:pPr>
            <a:r>
              <a:rPr lang="en-US" altLang="en-US" sz="2800" dirty="0"/>
              <a:t>You can use </a:t>
            </a:r>
            <a:r>
              <a:rPr lang="en-US" altLang="en-US" sz="2800" b="1" dirty="0">
                <a:latin typeface="Courier New" pitchFamily="49" charset="0"/>
              </a:rPr>
              <a:t>[]</a:t>
            </a:r>
            <a:r>
              <a:rPr lang="en-US" altLang="en-US" sz="2800" dirty="0"/>
              <a:t> to access individual elements</a:t>
            </a:r>
          </a:p>
        </p:txBody>
      </p:sp>
      <p:sp>
        <p:nvSpPr>
          <p:cNvPr id="583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CEEA0707-B4AA-492A-AB78-74B838EF1A6B}" type="slidenum">
              <a:rPr lang="en-US" altLang="en-US" sz="1200" smtClean="0"/>
              <a:pPr eaLnBrk="1" hangingPunct="1">
                <a:spcBef>
                  <a:spcPct val="0"/>
                </a:spcBef>
                <a:buFontTx/>
                <a:buNone/>
              </a:pPr>
              <a:t>24</a:t>
            </a:fld>
            <a:endParaRPr lang="en-US" altLang="en-US" sz="1200"/>
          </a:p>
        </p:txBody>
      </p:sp>
    </p:spTree>
    <p:extLst>
      <p:ext uri="{BB962C8B-B14F-4D97-AF65-F5344CB8AC3E}">
        <p14:creationId xmlns:p14="http://schemas.microsoft.com/office/powerpoint/2010/main" val="2396274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Title"/>
          <p:cNvSpPr>
            <a:spLocks noGrp="1" noChangeArrowheads="1"/>
          </p:cNvSpPr>
          <p:nvPr>
            <p:ph type="title"/>
          </p:nvPr>
        </p:nvSpPr>
        <p:spPr>
          <a:xfrm>
            <a:off x="685800" y="76200"/>
            <a:ext cx="7772400" cy="914400"/>
          </a:xfrm>
        </p:spPr>
        <p:txBody>
          <a:bodyPr/>
          <a:lstStyle/>
          <a:p>
            <a:pPr eaLnBrk="1" hangingPunct="1"/>
            <a:r>
              <a:rPr lang="en-US" altLang="en-US" dirty="0">
                <a:solidFill>
                  <a:schemeClr val="tx1"/>
                </a:solidFill>
              </a:rPr>
              <a:t>Defining Vectors</a:t>
            </a:r>
          </a:p>
        </p:txBody>
      </p:sp>
      <p:sp>
        <p:nvSpPr>
          <p:cNvPr id="59395" name="Slide Body"/>
          <p:cNvSpPr>
            <a:spLocks noGrp="1" noChangeArrowheads="1"/>
          </p:cNvSpPr>
          <p:nvPr>
            <p:ph type="body" idx="1"/>
          </p:nvPr>
        </p:nvSpPr>
        <p:spPr>
          <a:xfrm>
            <a:off x="228600" y="1066800"/>
            <a:ext cx="8686800" cy="4800600"/>
          </a:xfrm>
        </p:spPr>
        <p:txBody>
          <a:bodyPr/>
          <a:lstStyle/>
          <a:p>
            <a:pPr eaLnBrk="1" hangingPunct="1">
              <a:lnSpc>
                <a:spcPct val="85000"/>
              </a:lnSpc>
              <a:spcBef>
                <a:spcPct val="35000"/>
              </a:spcBef>
            </a:pPr>
            <a:r>
              <a:rPr lang="en-US" altLang="en-US" sz="2400" dirty="0"/>
              <a:t>Define a vector of integers (starts with 0 elements)</a:t>
            </a:r>
          </a:p>
          <a:p>
            <a:pPr lvl="1" eaLnBrk="1" hangingPunct="1">
              <a:lnSpc>
                <a:spcPct val="85000"/>
              </a:lnSpc>
              <a:buFontTx/>
              <a:buNone/>
            </a:pPr>
            <a:r>
              <a:rPr lang="en-US" altLang="en-US" sz="2400" dirty="0"/>
              <a:t>	</a:t>
            </a:r>
            <a:r>
              <a:rPr lang="en-US" altLang="en-US" sz="2400" b="1" dirty="0">
                <a:solidFill>
                  <a:srgbClr val="3D8963"/>
                </a:solidFill>
                <a:latin typeface="Courier New" pitchFamily="49" charset="0"/>
              </a:rPr>
              <a:t>vector&lt;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scores;</a:t>
            </a:r>
          </a:p>
          <a:p>
            <a:pPr lvl="1" eaLnBrk="1" hangingPunct="1">
              <a:lnSpc>
                <a:spcPct val="85000"/>
              </a:lnSpc>
              <a:buFontTx/>
              <a:buNone/>
            </a:pPr>
            <a:endParaRPr lang="en-US" altLang="en-US" sz="2400" b="1" dirty="0">
              <a:solidFill>
                <a:srgbClr val="3D8963"/>
              </a:solidFill>
            </a:endParaRPr>
          </a:p>
          <a:p>
            <a:pPr eaLnBrk="1" hangingPunct="1">
              <a:lnSpc>
                <a:spcPct val="85000"/>
              </a:lnSpc>
              <a:spcBef>
                <a:spcPct val="35000"/>
              </a:spcBef>
            </a:pPr>
            <a:r>
              <a:rPr lang="en-US" altLang="en-US" sz="2400" dirty="0"/>
              <a:t>Define </a:t>
            </a:r>
            <a:r>
              <a:rPr lang="en-US" altLang="en-US" sz="2400" b="1" dirty="0" err="1">
                <a:latin typeface="Courier New" pitchFamily="49" charset="0"/>
              </a:rPr>
              <a:t>int</a:t>
            </a:r>
            <a:r>
              <a:rPr lang="en-US" altLang="en-US" sz="2400" dirty="0"/>
              <a:t> vector with initial size 30 elements</a:t>
            </a:r>
          </a:p>
          <a:p>
            <a:pPr lvl="1" eaLnBrk="1" hangingPunct="1">
              <a:lnSpc>
                <a:spcPct val="85000"/>
              </a:lnSpc>
              <a:buFontTx/>
              <a:buNone/>
            </a:pPr>
            <a:r>
              <a:rPr lang="en-US" altLang="en-US" sz="2400" dirty="0"/>
              <a:t>	</a:t>
            </a:r>
            <a:r>
              <a:rPr lang="en-US" altLang="en-US" sz="2400" b="1" dirty="0">
                <a:solidFill>
                  <a:srgbClr val="3D8963"/>
                </a:solidFill>
                <a:latin typeface="Courier New" pitchFamily="49" charset="0"/>
              </a:rPr>
              <a:t>vector&lt;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scores(30);</a:t>
            </a:r>
          </a:p>
          <a:p>
            <a:pPr lvl="1" eaLnBrk="1" hangingPunct="1">
              <a:lnSpc>
                <a:spcPct val="85000"/>
              </a:lnSpc>
              <a:buFontTx/>
              <a:buNone/>
            </a:pPr>
            <a:endParaRPr lang="en-US" altLang="en-US" sz="2400" b="1" dirty="0">
              <a:solidFill>
                <a:srgbClr val="3D8963"/>
              </a:solidFill>
              <a:latin typeface="Courier New" pitchFamily="49" charset="0"/>
            </a:endParaRPr>
          </a:p>
          <a:p>
            <a:pPr eaLnBrk="1" hangingPunct="1">
              <a:lnSpc>
                <a:spcPct val="85000"/>
              </a:lnSpc>
              <a:spcBef>
                <a:spcPct val="35000"/>
              </a:spcBef>
            </a:pPr>
            <a:r>
              <a:rPr lang="en-US" altLang="en-US" sz="2400" dirty="0"/>
              <a:t>Define 20-element </a:t>
            </a:r>
            <a:r>
              <a:rPr lang="en-US" altLang="en-US" sz="2400" b="1" dirty="0" err="1">
                <a:latin typeface="Courier New" pitchFamily="49" charset="0"/>
              </a:rPr>
              <a:t>int</a:t>
            </a:r>
            <a:r>
              <a:rPr lang="en-US" altLang="en-US" sz="2400" dirty="0"/>
              <a:t> vector and initialize all elements to 0 </a:t>
            </a:r>
          </a:p>
          <a:p>
            <a:pPr lvl="1" eaLnBrk="1" hangingPunct="1">
              <a:lnSpc>
                <a:spcPct val="85000"/>
              </a:lnSpc>
              <a:buFontTx/>
              <a:buNone/>
            </a:pPr>
            <a:r>
              <a:rPr lang="en-US" altLang="en-US" sz="2400" dirty="0"/>
              <a:t>	</a:t>
            </a:r>
            <a:r>
              <a:rPr lang="en-US" altLang="en-US" sz="2400" b="1" dirty="0">
                <a:solidFill>
                  <a:srgbClr val="3D8963"/>
                </a:solidFill>
                <a:latin typeface="Courier New" pitchFamily="49" charset="0"/>
              </a:rPr>
              <a:t>vector&lt;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scores(20, 0);</a:t>
            </a:r>
          </a:p>
          <a:p>
            <a:pPr lvl="1" eaLnBrk="1" hangingPunct="1">
              <a:lnSpc>
                <a:spcPct val="85000"/>
              </a:lnSpc>
              <a:buFontTx/>
              <a:buNone/>
            </a:pPr>
            <a:endParaRPr lang="en-US" altLang="en-US" sz="2400" b="1" dirty="0">
              <a:solidFill>
                <a:srgbClr val="3D8963"/>
              </a:solidFill>
              <a:latin typeface="Courier New" pitchFamily="49" charset="0"/>
            </a:endParaRPr>
          </a:p>
          <a:p>
            <a:pPr eaLnBrk="1" hangingPunct="1">
              <a:lnSpc>
                <a:spcPct val="85000"/>
              </a:lnSpc>
              <a:spcBef>
                <a:spcPct val="35000"/>
              </a:spcBef>
            </a:pPr>
            <a:r>
              <a:rPr lang="en-US" altLang="en-US" sz="2400" dirty="0"/>
              <a:t>Define </a:t>
            </a:r>
            <a:r>
              <a:rPr lang="en-US" altLang="en-US" sz="2400" b="1" dirty="0" err="1">
                <a:latin typeface="Courier New" pitchFamily="49" charset="0"/>
              </a:rPr>
              <a:t>int</a:t>
            </a:r>
            <a:r>
              <a:rPr lang="en-US" altLang="en-US" sz="2400" dirty="0"/>
              <a:t> vector initialized to size and contents of  vector </a:t>
            </a:r>
            <a:r>
              <a:rPr lang="en-US" altLang="en-US" sz="2400" b="1" dirty="0">
                <a:latin typeface="Courier New" pitchFamily="49" charset="0"/>
                <a:cs typeface="Courier New" pitchFamily="49" charset="0"/>
              </a:rPr>
              <a:t>finals</a:t>
            </a:r>
            <a:endParaRPr lang="en-US" altLang="en-US" sz="2400" dirty="0"/>
          </a:p>
          <a:p>
            <a:pPr lvl="1" eaLnBrk="1" hangingPunct="1">
              <a:lnSpc>
                <a:spcPct val="85000"/>
              </a:lnSpc>
              <a:buFontTx/>
              <a:buNone/>
            </a:pPr>
            <a:r>
              <a:rPr lang="en-US" altLang="en-US" sz="2400" dirty="0"/>
              <a:t>	</a:t>
            </a:r>
            <a:r>
              <a:rPr lang="en-US" altLang="en-US" sz="2400" b="1" dirty="0">
                <a:solidFill>
                  <a:srgbClr val="3D8963"/>
                </a:solidFill>
                <a:latin typeface="Courier New" pitchFamily="49" charset="0"/>
              </a:rPr>
              <a:t>vector&lt;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scores(finals);</a:t>
            </a:r>
          </a:p>
          <a:p>
            <a:pPr>
              <a:lnSpc>
                <a:spcPct val="85000"/>
              </a:lnSpc>
              <a:buFontTx/>
              <a:buNone/>
            </a:pPr>
            <a:endParaRPr lang="en-US" altLang="en-US" sz="2400" b="1" dirty="0">
              <a:solidFill>
                <a:srgbClr val="3D8963"/>
              </a:solidFill>
            </a:endParaRPr>
          </a:p>
        </p:txBody>
      </p:sp>
      <p:sp>
        <p:nvSpPr>
          <p:cNvPr id="593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0D51BF3F-AE58-4BD6-AF99-F3068E6D8B93}" type="slidenum">
              <a:rPr lang="en-US" altLang="en-US" sz="1200" smtClean="0"/>
              <a:pPr eaLnBrk="1" hangingPunct="1">
                <a:spcBef>
                  <a:spcPct val="0"/>
                </a:spcBef>
                <a:buFontTx/>
                <a:buNone/>
              </a:pPr>
              <a:t>25</a:t>
            </a:fld>
            <a:endParaRPr lang="en-US" altLang="en-US" sz="1200"/>
          </a:p>
        </p:txBody>
      </p:sp>
    </p:spTree>
    <p:extLst>
      <p:ext uri="{BB962C8B-B14F-4D97-AF65-F5344CB8AC3E}">
        <p14:creationId xmlns:p14="http://schemas.microsoft.com/office/powerpoint/2010/main" val="180511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Title"/>
          <p:cNvSpPr>
            <a:spLocks noGrp="1" noChangeArrowheads="1"/>
          </p:cNvSpPr>
          <p:nvPr>
            <p:ph type="title"/>
          </p:nvPr>
        </p:nvSpPr>
        <p:spPr>
          <a:xfrm>
            <a:off x="685800" y="304800"/>
            <a:ext cx="7772400" cy="914400"/>
          </a:xfrm>
        </p:spPr>
        <p:txBody>
          <a:bodyPr/>
          <a:lstStyle/>
          <a:p>
            <a:pPr eaLnBrk="1" hangingPunct="1"/>
            <a:r>
              <a:rPr lang="en-US" altLang="en-US" dirty="0">
                <a:solidFill>
                  <a:schemeClr val="tx1"/>
                </a:solidFill>
              </a:rPr>
              <a:t>C++ 11 Features for Vectors</a:t>
            </a:r>
          </a:p>
        </p:txBody>
      </p:sp>
      <p:sp>
        <p:nvSpPr>
          <p:cNvPr id="60419" name="Slide Body"/>
          <p:cNvSpPr>
            <a:spLocks noGrp="1" noChangeArrowheads="1"/>
          </p:cNvSpPr>
          <p:nvPr>
            <p:ph type="body" idx="1"/>
          </p:nvPr>
        </p:nvSpPr>
        <p:spPr>
          <a:xfrm>
            <a:off x="228600" y="1600200"/>
            <a:ext cx="8534400" cy="4648200"/>
          </a:xfrm>
        </p:spPr>
        <p:txBody>
          <a:bodyPr/>
          <a:lstStyle/>
          <a:p>
            <a:pPr eaLnBrk="1" hangingPunct="1">
              <a:lnSpc>
                <a:spcPct val="85000"/>
              </a:lnSpc>
              <a:spcBef>
                <a:spcPct val="35000"/>
              </a:spcBef>
            </a:pPr>
            <a:r>
              <a:rPr lang="en-US" altLang="en-US" sz="2800" dirty="0"/>
              <a:t>C++ 11 supports vector definitions that use an initialization list</a:t>
            </a:r>
          </a:p>
          <a:p>
            <a:pPr lvl="1" eaLnBrk="1" hangingPunct="1">
              <a:lnSpc>
                <a:spcPct val="150000"/>
              </a:lnSpc>
              <a:spcAft>
                <a:spcPts val="600"/>
              </a:spcAft>
              <a:buFontTx/>
              <a:buNone/>
            </a:pPr>
            <a:r>
              <a:rPr lang="en-US" altLang="en-US" sz="2400" dirty="0"/>
              <a:t>	</a:t>
            </a:r>
            <a:r>
              <a:rPr lang="en-US" altLang="en-US" sz="2400" b="1" dirty="0">
                <a:solidFill>
                  <a:srgbClr val="3D8963"/>
                </a:solidFill>
                <a:latin typeface="Courier New" pitchFamily="49" charset="0"/>
              </a:rPr>
              <a:t>vector&lt;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 scores {88, 67, 79, 84};</a:t>
            </a:r>
            <a:endParaRPr lang="en-US" altLang="en-US" sz="2400" b="1" dirty="0">
              <a:solidFill>
                <a:srgbClr val="3D8963"/>
              </a:solidFill>
            </a:endParaRPr>
          </a:p>
          <a:p>
            <a:pPr eaLnBrk="1" hangingPunct="1">
              <a:lnSpc>
                <a:spcPct val="85000"/>
              </a:lnSpc>
            </a:pPr>
            <a:r>
              <a:rPr lang="en-US" altLang="en-US" sz="2800" dirty="0"/>
              <a:t>Note:  no = operator between the vector name and the initialization list</a:t>
            </a:r>
          </a:p>
          <a:p>
            <a:pPr eaLnBrk="1" hangingPunct="1">
              <a:lnSpc>
                <a:spcPct val="85000"/>
              </a:lnSpc>
              <a:spcBef>
                <a:spcPts val="1800"/>
              </a:spcBef>
            </a:pPr>
            <a:r>
              <a:rPr lang="en-US" altLang="en-US" sz="2800" dirty="0"/>
              <a:t>A range-based for loop can be used to access the elements of a vector</a:t>
            </a:r>
          </a:p>
          <a:p>
            <a:pPr lvl="1" eaLnBrk="1" hangingPunct="1">
              <a:lnSpc>
                <a:spcPct val="85000"/>
              </a:lnSpc>
              <a:buFontTx/>
              <a:buNone/>
            </a:pPr>
            <a:r>
              <a:rPr lang="en-US" altLang="en-US" sz="2400" b="1" dirty="0">
                <a:solidFill>
                  <a:srgbClr val="3D8963"/>
                </a:solidFill>
                <a:latin typeface="Courier New" pitchFamily="49" charset="0"/>
              </a:rPr>
              <a:t>for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 : scores)</a:t>
            </a:r>
          </a:p>
          <a:p>
            <a:pPr lvl="1" eaLnBrk="1" hangingPunct="1">
              <a:lnSpc>
                <a:spcPct val="85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test &lt;&lt; " ";</a:t>
            </a:r>
            <a:endParaRPr lang="en-US" altLang="en-US" sz="2400" b="1" dirty="0">
              <a:solidFill>
                <a:srgbClr val="3D8963"/>
              </a:solidFill>
            </a:endParaRPr>
          </a:p>
        </p:txBody>
      </p:sp>
      <p:sp>
        <p:nvSpPr>
          <p:cNvPr id="604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FF490F3-AD59-4D47-A946-E9D653138F8C}" type="slidenum">
              <a:rPr lang="en-US" altLang="en-US" sz="1200" smtClean="0"/>
              <a:pPr eaLnBrk="1" hangingPunct="1">
                <a:spcBef>
                  <a:spcPct val="0"/>
                </a:spcBef>
                <a:buFontTx/>
                <a:buNone/>
              </a:pPr>
              <a:t>26</a:t>
            </a:fld>
            <a:endParaRPr lang="en-US" altLang="en-US" sz="1200"/>
          </a:p>
        </p:txBody>
      </p:sp>
    </p:spTree>
    <p:extLst>
      <p:ext uri="{BB962C8B-B14F-4D97-AF65-F5344CB8AC3E}">
        <p14:creationId xmlns:p14="http://schemas.microsoft.com/office/powerpoint/2010/main" val="1463674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Title"/>
          <p:cNvSpPr>
            <a:spLocks noGrp="1" noChangeArrowheads="1"/>
          </p:cNvSpPr>
          <p:nvPr>
            <p:ph type="title"/>
          </p:nvPr>
        </p:nvSpPr>
        <p:spPr/>
        <p:txBody>
          <a:bodyPr/>
          <a:lstStyle/>
          <a:p>
            <a:pPr eaLnBrk="1" hangingPunct="1"/>
            <a:r>
              <a:rPr lang="en-US" altLang="en-US" dirty="0">
                <a:solidFill>
                  <a:schemeClr val="tx1"/>
                </a:solidFill>
              </a:rPr>
              <a:t>Growing a Vector’s Size</a:t>
            </a:r>
          </a:p>
        </p:txBody>
      </p:sp>
      <p:sp>
        <p:nvSpPr>
          <p:cNvPr id="61443" name="Slide Body"/>
          <p:cNvSpPr>
            <a:spLocks noGrp="1" noChangeArrowheads="1"/>
          </p:cNvSpPr>
          <p:nvPr>
            <p:ph type="body" idx="1"/>
          </p:nvPr>
        </p:nvSpPr>
        <p:spPr>
          <a:xfrm>
            <a:off x="457200" y="1905000"/>
            <a:ext cx="8305800" cy="4114800"/>
          </a:xfrm>
        </p:spPr>
        <p:txBody>
          <a:bodyPr/>
          <a:lstStyle/>
          <a:p>
            <a:pPr eaLnBrk="1" hangingPunct="1">
              <a:lnSpc>
                <a:spcPct val="90000"/>
              </a:lnSpc>
            </a:pPr>
            <a:r>
              <a:rPr lang="en-US" altLang="en-US" sz="2800" dirty="0"/>
              <a:t>Use the </a:t>
            </a:r>
            <a:r>
              <a:rPr lang="en-US" altLang="en-US" sz="2800" b="1" dirty="0" err="1">
                <a:solidFill>
                  <a:schemeClr val="accent2"/>
                </a:solidFill>
                <a:latin typeface="Courier New" pitchFamily="49" charset="0"/>
              </a:rPr>
              <a:t>push_back</a:t>
            </a:r>
            <a:r>
              <a:rPr lang="en-US" altLang="en-US" sz="2800" dirty="0"/>
              <a:t> member function to add an element to a full vector or to a vector that had no defined size </a:t>
            </a:r>
          </a:p>
          <a:p>
            <a:pPr lvl="1" eaLnBrk="1" hangingPunct="1">
              <a:lnSpc>
                <a:spcPct val="90000"/>
              </a:lnSpc>
              <a:spcBef>
                <a:spcPct val="40000"/>
              </a:spcBef>
              <a:buFontTx/>
              <a:buNone/>
            </a:pPr>
            <a:r>
              <a:rPr lang="en-US" altLang="en-US" sz="2400" b="1" dirty="0">
                <a:solidFill>
                  <a:srgbClr val="3D8963"/>
                </a:solidFill>
                <a:latin typeface="Courier New" pitchFamily="49" charset="0"/>
              </a:rPr>
              <a:t>// Add a new element holding the value 75</a:t>
            </a:r>
          </a:p>
          <a:p>
            <a:pPr lvl="1" eaLnBrk="1" hangingPunct="1">
              <a:lnSpc>
                <a:spcPct val="90000"/>
              </a:lnSpc>
              <a:spcBef>
                <a:spcPct val="0"/>
              </a:spcBef>
              <a:buFontTx/>
              <a:buNone/>
            </a:pPr>
            <a:r>
              <a:rPr lang="en-US" altLang="en-US" sz="2400" b="1" dirty="0" err="1">
                <a:solidFill>
                  <a:srgbClr val="3D8963"/>
                </a:solidFill>
                <a:latin typeface="Courier New" pitchFamily="49" charset="0"/>
              </a:rPr>
              <a:t>scores.push_back</a:t>
            </a:r>
            <a:r>
              <a:rPr lang="en-US" altLang="en-US" sz="2400" b="1" dirty="0">
                <a:solidFill>
                  <a:srgbClr val="3D8963"/>
                </a:solidFill>
                <a:latin typeface="Courier New" pitchFamily="49" charset="0"/>
              </a:rPr>
              <a:t>(75); </a:t>
            </a:r>
            <a:r>
              <a:rPr lang="en-US" altLang="en-US" sz="2400" b="1" dirty="0">
                <a:solidFill>
                  <a:srgbClr val="3D8963"/>
                </a:solidFill>
              </a:rPr>
              <a:t>                            </a:t>
            </a:r>
          </a:p>
          <a:p>
            <a:pPr eaLnBrk="1" hangingPunct="1">
              <a:lnSpc>
                <a:spcPct val="90000"/>
              </a:lnSpc>
              <a:spcBef>
                <a:spcPct val="40000"/>
              </a:spcBef>
            </a:pPr>
            <a:r>
              <a:rPr lang="en-US" altLang="en-US" sz="2800" dirty="0"/>
              <a:t>Use the </a:t>
            </a:r>
            <a:r>
              <a:rPr lang="en-US" altLang="en-US" sz="2800" b="1" dirty="0">
                <a:solidFill>
                  <a:schemeClr val="accent2"/>
                </a:solidFill>
                <a:latin typeface="Courier New" pitchFamily="49" charset="0"/>
              </a:rPr>
              <a:t>size</a:t>
            </a:r>
            <a:r>
              <a:rPr lang="en-US" altLang="en-US" sz="2800" dirty="0"/>
              <a:t> member function to determine the number of elements currently in a vector </a:t>
            </a:r>
          </a:p>
          <a:p>
            <a:pPr lvl="1" eaLnBrk="1" hangingPunct="1">
              <a:lnSpc>
                <a:spcPct val="90000"/>
              </a:lnSpc>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howbig</a:t>
            </a:r>
            <a:r>
              <a:rPr lang="en-US" altLang="en-US" sz="2400" b="1" dirty="0">
                <a:solidFill>
                  <a:srgbClr val="3D8963"/>
                </a:solidFill>
                <a:latin typeface="Courier New" pitchFamily="49" charset="0"/>
              </a:rPr>
              <a:t> = </a:t>
            </a:r>
            <a:r>
              <a:rPr lang="en-US" altLang="en-US" sz="2400" b="1" dirty="0" err="1">
                <a:solidFill>
                  <a:srgbClr val="3D8963"/>
                </a:solidFill>
                <a:latin typeface="Courier New" pitchFamily="49" charset="0"/>
              </a:rPr>
              <a:t>scores.size</a:t>
            </a:r>
            <a:r>
              <a:rPr lang="en-US" altLang="en-US" sz="2400" b="1" dirty="0">
                <a:solidFill>
                  <a:srgbClr val="3D8963"/>
                </a:solidFill>
                <a:latin typeface="Courier New" pitchFamily="49" charset="0"/>
              </a:rPr>
              <a:t>();</a:t>
            </a:r>
          </a:p>
        </p:txBody>
      </p:sp>
      <p:sp>
        <p:nvSpPr>
          <p:cNvPr id="614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FB6E56D-C6B8-4FD4-A748-6408B80BE9CD}" type="slidenum">
              <a:rPr lang="en-US" altLang="en-US" sz="1200" smtClean="0"/>
              <a:pPr eaLnBrk="1" hangingPunct="1">
                <a:spcBef>
                  <a:spcPct val="0"/>
                </a:spcBef>
                <a:buFontTx/>
                <a:buNone/>
              </a:pPr>
              <a:t>27</a:t>
            </a:fld>
            <a:endParaRPr lang="en-US" altLang="en-US" sz="1200"/>
          </a:p>
        </p:txBody>
      </p:sp>
    </p:spTree>
    <p:extLst>
      <p:ext uri="{BB962C8B-B14F-4D97-AF65-F5344CB8AC3E}">
        <p14:creationId xmlns:p14="http://schemas.microsoft.com/office/powerpoint/2010/main" val="2488769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Title"/>
          <p:cNvSpPr>
            <a:spLocks noGrp="1" noChangeArrowheads="1"/>
          </p:cNvSpPr>
          <p:nvPr>
            <p:ph type="title"/>
          </p:nvPr>
        </p:nvSpPr>
        <p:spPr>
          <a:xfrm>
            <a:off x="457200" y="76200"/>
            <a:ext cx="8229600" cy="1097279"/>
          </a:xfrm>
        </p:spPr>
        <p:txBody>
          <a:bodyPr/>
          <a:lstStyle/>
          <a:p>
            <a:pPr eaLnBrk="1" hangingPunct="1"/>
            <a:r>
              <a:rPr lang="en-US" altLang="en-US" dirty="0">
                <a:solidFill>
                  <a:schemeClr val="tx1"/>
                </a:solidFill>
              </a:rPr>
              <a:t>Removing Vector Elements</a:t>
            </a:r>
          </a:p>
        </p:txBody>
      </p:sp>
      <p:sp>
        <p:nvSpPr>
          <p:cNvPr id="62467" name="Slide Body"/>
          <p:cNvSpPr>
            <a:spLocks noGrp="1" noChangeArrowheads="1"/>
          </p:cNvSpPr>
          <p:nvPr>
            <p:ph type="body" idx="1"/>
          </p:nvPr>
        </p:nvSpPr>
        <p:spPr>
          <a:xfrm>
            <a:off x="457200" y="1447800"/>
            <a:ext cx="8229600" cy="4800600"/>
          </a:xfrm>
        </p:spPr>
        <p:txBody>
          <a:bodyPr/>
          <a:lstStyle/>
          <a:p>
            <a:pPr eaLnBrk="1" hangingPunct="1">
              <a:lnSpc>
                <a:spcPct val="85000"/>
              </a:lnSpc>
            </a:pPr>
            <a:r>
              <a:rPr lang="en-US" altLang="en-US" sz="2800" dirty="0"/>
              <a:t>Use the </a:t>
            </a:r>
            <a:r>
              <a:rPr lang="en-US" altLang="en-US" sz="2800" b="1" dirty="0" err="1">
                <a:solidFill>
                  <a:schemeClr val="accent2"/>
                </a:solidFill>
                <a:latin typeface="Courier New" pitchFamily="49" charset="0"/>
              </a:rPr>
              <a:t>pop_back</a:t>
            </a:r>
            <a:r>
              <a:rPr lang="en-US" altLang="en-US" sz="2800" dirty="0"/>
              <a:t> member function to remove the last element from a vector </a:t>
            </a:r>
          </a:p>
          <a:p>
            <a:pPr lvl="1" eaLnBrk="1" hangingPunct="1">
              <a:lnSpc>
                <a:spcPct val="85000"/>
              </a:lnSpc>
              <a:buFontTx/>
              <a:buNone/>
            </a:pPr>
            <a:r>
              <a:rPr lang="en-US" altLang="en-US" sz="2400" b="1" dirty="0" err="1">
                <a:solidFill>
                  <a:srgbClr val="3D8963"/>
                </a:solidFill>
                <a:latin typeface="Courier New" pitchFamily="49" charset="0"/>
              </a:rPr>
              <a:t>scores.pop_back</a:t>
            </a:r>
            <a:r>
              <a:rPr lang="en-US" altLang="en-US" sz="2400" b="1" dirty="0">
                <a:solidFill>
                  <a:srgbClr val="3D8963"/>
                </a:solidFill>
                <a:latin typeface="Courier New" pitchFamily="49" charset="0"/>
              </a:rPr>
              <a:t>();</a:t>
            </a:r>
          </a:p>
          <a:p>
            <a:pPr eaLnBrk="1" hangingPunct="1">
              <a:lnSpc>
                <a:spcPct val="85000"/>
              </a:lnSpc>
            </a:pPr>
            <a:r>
              <a:rPr lang="en-US" altLang="en-US" sz="2800" dirty="0"/>
              <a:t>Note:  </a:t>
            </a:r>
            <a:r>
              <a:rPr lang="en-US" altLang="en-US" sz="2800" b="1" dirty="0" err="1">
                <a:solidFill>
                  <a:srgbClr val="3D8963"/>
                </a:solidFill>
                <a:latin typeface="Courier New" pitchFamily="49" charset="0"/>
              </a:rPr>
              <a:t>pop_back</a:t>
            </a:r>
            <a:r>
              <a:rPr lang="en-US" altLang="en-US" sz="2800" b="1" dirty="0">
                <a:solidFill>
                  <a:srgbClr val="3D8963"/>
                </a:solidFill>
                <a:latin typeface="Courier New" pitchFamily="49" charset="0"/>
              </a:rPr>
              <a:t> </a:t>
            </a:r>
            <a:r>
              <a:rPr lang="en-US" altLang="en-US" sz="2800" dirty="0"/>
              <a:t>removes the last element but does not return it</a:t>
            </a:r>
          </a:p>
          <a:p>
            <a:pPr eaLnBrk="1" hangingPunct="1">
              <a:lnSpc>
                <a:spcPct val="85000"/>
              </a:lnSpc>
            </a:pPr>
            <a:r>
              <a:rPr lang="en-US" altLang="en-US" sz="2800" dirty="0"/>
              <a:t>To remove all of the elements from a vector, use the </a:t>
            </a:r>
            <a:r>
              <a:rPr lang="en-US" altLang="en-US" sz="2800" b="1" dirty="0">
                <a:solidFill>
                  <a:schemeClr val="accent2"/>
                </a:solidFill>
                <a:latin typeface="Courier New" pitchFamily="49" charset="0"/>
              </a:rPr>
              <a:t>clear</a:t>
            </a:r>
            <a:r>
              <a:rPr lang="en-US" altLang="en-US" sz="2800" dirty="0"/>
              <a:t> member function </a:t>
            </a:r>
          </a:p>
          <a:p>
            <a:pPr lvl="1" eaLnBrk="1" hangingPunct="1">
              <a:lnSpc>
                <a:spcPct val="85000"/>
              </a:lnSpc>
              <a:buFontTx/>
              <a:buNone/>
            </a:pPr>
            <a:r>
              <a:rPr lang="en-US" altLang="en-US" sz="2400" b="1" dirty="0" err="1">
                <a:solidFill>
                  <a:srgbClr val="3D8963"/>
                </a:solidFill>
                <a:latin typeface="Courier New" pitchFamily="49" charset="0"/>
              </a:rPr>
              <a:t>scores.clear</a:t>
            </a:r>
            <a:r>
              <a:rPr lang="en-US" altLang="en-US" sz="2400" b="1" dirty="0">
                <a:solidFill>
                  <a:srgbClr val="3D8963"/>
                </a:solidFill>
                <a:latin typeface="Courier New" pitchFamily="49" charset="0"/>
              </a:rPr>
              <a:t>();</a:t>
            </a:r>
          </a:p>
          <a:p>
            <a:pPr eaLnBrk="1" hangingPunct="1">
              <a:lnSpc>
                <a:spcPct val="85000"/>
              </a:lnSpc>
            </a:pPr>
            <a:r>
              <a:rPr lang="en-US" altLang="en-US" sz="2800" dirty="0"/>
              <a:t>To determine if a vector is empty, use </a:t>
            </a:r>
            <a:r>
              <a:rPr lang="en-US" altLang="en-US" sz="2800" b="1" dirty="0">
                <a:solidFill>
                  <a:schemeClr val="accent2"/>
                </a:solidFill>
                <a:latin typeface="Courier New" pitchFamily="49" charset="0"/>
              </a:rPr>
              <a:t>empty</a:t>
            </a:r>
            <a:r>
              <a:rPr lang="en-US" altLang="en-US" sz="2800" dirty="0">
                <a:solidFill>
                  <a:schemeClr val="accent2"/>
                </a:solidFill>
              </a:rPr>
              <a:t> </a:t>
            </a:r>
            <a:r>
              <a:rPr lang="en-US" altLang="en-US" sz="2800" dirty="0"/>
              <a:t>member function</a:t>
            </a:r>
          </a:p>
          <a:p>
            <a:pPr lvl="1" eaLnBrk="1" hangingPunct="1">
              <a:lnSpc>
                <a:spcPct val="85000"/>
              </a:lnSpc>
              <a:buFontTx/>
              <a:buNone/>
            </a:pPr>
            <a:r>
              <a:rPr lang="en-US" altLang="en-US" sz="2400" b="1" dirty="0">
                <a:solidFill>
                  <a:srgbClr val="3D8963"/>
                </a:solidFill>
                <a:latin typeface="Courier New" pitchFamily="49" charset="0"/>
              </a:rPr>
              <a:t>while (!</a:t>
            </a:r>
            <a:r>
              <a:rPr lang="en-US" altLang="en-US" sz="2400" b="1" dirty="0" err="1">
                <a:solidFill>
                  <a:srgbClr val="3D8963"/>
                </a:solidFill>
                <a:latin typeface="Courier New" pitchFamily="49" charset="0"/>
              </a:rPr>
              <a:t>scores.empty</a:t>
            </a:r>
            <a:r>
              <a:rPr lang="en-US" altLang="en-US" sz="2400" b="1" dirty="0">
                <a:solidFill>
                  <a:srgbClr val="3D8963"/>
                </a:solidFill>
                <a:latin typeface="Courier New" pitchFamily="49" charset="0"/>
              </a:rPr>
              <a:t>()) ...</a:t>
            </a:r>
          </a:p>
        </p:txBody>
      </p:sp>
      <p:sp>
        <p:nvSpPr>
          <p:cNvPr id="624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6B1218C8-2A9B-4AE2-918E-B83A0A5D3E37}" type="slidenum">
              <a:rPr lang="en-US" altLang="en-US" sz="1200" smtClean="0"/>
              <a:pPr eaLnBrk="1" hangingPunct="1">
                <a:spcBef>
                  <a:spcPct val="0"/>
                </a:spcBef>
                <a:buFontTx/>
                <a:buNone/>
              </a:pPr>
              <a:t>28</a:t>
            </a:fld>
            <a:endParaRPr lang="en-US" altLang="en-US" sz="1200"/>
          </a:p>
        </p:txBody>
      </p:sp>
    </p:spTree>
    <p:extLst>
      <p:ext uri="{BB962C8B-B14F-4D97-AF65-F5344CB8AC3E}">
        <p14:creationId xmlns:p14="http://schemas.microsoft.com/office/powerpoint/2010/main" val="31575311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a:defRPr/>
            </a:pPr>
            <a:r>
              <a:rPr lang="en-US" smtClean="0"/>
              <a:t>1-</a:t>
            </a:r>
            <a:fld id="{CDE7E269-7D0B-4A15-94EF-C1C7F1C7A605}" type="slidenum">
              <a:rPr lang="en-US" smtClean="0"/>
              <a:pPr>
                <a:defRPr/>
              </a:pPr>
              <a:t>29</a:t>
            </a:fld>
            <a:endParaRPr lang="en-US"/>
          </a:p>
        </p:txBody>
      </p:sp>
      <p:pic>
        <p:nvPicPr>
          <p:cNvPr id="6" name="Picture 5"/>
          <p:cNvPicPr>
            <a:picLocks noChangeAspect="1"/>
          </p:cNvPicPr>
          <p:nvPr/>
        </p:nvPicPr>
        <p:blipFill>
          <a:blip r:embed="rId2"/>
          <a:stretch>
            <a:fillRect/>
          </a:stretch>
        </p:blipFill>
        <p:spPr>
          <a:xfrm>
            <a:off x="685800" y="113072"/>
            <a:ext cx="7848600" cy="6592528"/>
          </a:xfrm>
          <a:prstGeom prst="rect">
            <a:avLst/>
          </a:prstGeom>
        </p:spPr>
      </p:pic>
    </p:spTree>
    <p:extLst>
      <p:ext uri="{BB962C8B-B14F-4D97-AF65-F5344CB8AC3E}">
        <p14:creationId xmlns:p14="http://schemas.microsoft.com/office/powerpoint/2010/main" val="1882515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p:txBody>
          <a:bodyPr/>
          <a:lstStyle/>
          <a:p>
            <a:pPr eaLnBrk="1" hangingPunct="1"/>
            <a:r>
              <a:rPr lang="en-US" altLang="en-US" dirty="0">
                <a:solidFill>
                  <a:schemeClr val="tx1"/>
                </a:solidFill>
              </a:rPr>
              <a:t>9.1  Introduction to Search Algorithms</a:t>
            </a:r>
          </a:p>
        </p:txBody>
      </p:sp>
      <p:sp>
        <p:nvSpPr>
          <p:cNvPr id="5123" name="Slide Body"/>
          <p:cNvSpPr>
            <a:spLocks noGrp="1" noChangeArrowheads="1"/>
          </p:cNvSpPr>
          <p:nvPr>
            <p:ph type="body" idx="1"/>
          </p:nvPr>
        </p:nvSpPr>
        <p:spPr>
          <a:xfrm>
            <a:off x="304800" y="1938338"/>
            <a:ext cx="8294688" cy="3810000"/>
          </a:xfrm>
        </p:spPr>
        <p:txBody>
          <a:bodyPr/>
          <a:lstStyle/>
          <a:p>
            <a:pPr eaLnBrk="1" hangingPunct="1"/>
            <a:r>
              <a:rPr lang="en-US" altLang="en-US" sz="2800" dirty="0">
                <a:solidFill>
                  <a:schemeClr val="accent2"/>
                </a:solidFill>
              </a:rPr>
              <a:t>Search</a:t>
            </a:r>
            <a:r>
              <a:rPr lang="en-US" altLang="en-US" sz="2800" dirty="0"/>
              <a:t>: to locate a specific item in a list (array, vector, etc.) of information</a:t>
            </a:r>
          </a:p>
          <a:p>
            <a:pPr eaLnBrk="1" hangingPunct="1"/>
            <a:r>
              <a:rPr lang="en-US" altLang="en-US" sz="2800" dirty="0"/>
              <a:t>Two algorithms (methods) considered here:</a:t>
            </a:r>
          </a:p>
          <a:p>
            <a:pPr lvl="1" eaLnBrk="1" hangingPunct="1"/>
            <a:r>
              <a:rPr lang="en-US" altLang="en-US" sz="2800" dirty="0">
                <a:solidFill>
                  <a:srgbClr val="FF0000"/>
                </a:solidFill>
              </a:rPr>
              <a:t>Linear search </a:t>
            </a:r>
            <a:r>
              <a:rPr lang="en-US" altLang="en-US" sz="2800" dirty="0"/>
              <a:t>(also called </a:t>
            </a:r>
            <a:r>
              <a:rPr lang="en-US" altLang="en-US" sz="2800" dirty="0">
                <a:solidFill>
                  <a:srgbClr val="0070C0"/>
                </a:solidFill>
              </a:rPr>
              <a:t>sequential search</a:t>
            </a:r>
            <a:r>
              <a:rPr lang="en-US" altLang="en-US" sz="2800" dirty="0"/>
              <a:t>)</a:t>
            </a:r>
          </a:p>
          <a:p>
            <a:pPr lvl="1" eaLnBrk="1" hangingPunct="1"/>
            <a:r>
              <a:rPr lang="en-US" altLang="en-US" sz="2800" dirty="0">
                <a:solidFill>
                  <a:srgbClr val="FF0000"/>
                </a:solidFill>
              </a:rPr>
              <a:t>Binary search</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BEC9E40D-B258-492D-8810-3C2129C4FA9F}" type="slidenum">
              <a:rPr lang="en-US" altLang="en-US" sz="1200" smtClean="0"/>
              <a:pPr eaLnBrk="1" hangingPunct="1">
                <a:spcBef>
                  <a:spcPct val="0"/>
                </a:spcBef>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p:txBody>
          <a:bodyPr/>
          <a:lstStyle/>
          <a:p>
            <a:pPr eaLnBrk="1" hangingPunct="1"/>
            <a:r>
              <a:rPr lang="en-US" altLang="en-US" dirty="0">
                <a:solidFill>
                  <a:schemeClr val="tx1"/>
                </a:solidFill>
              </a:rPr>
              <a:t>9.5  Sorting and Searching Vectors</a:t>
            </a:r>
          </a:p>
        </p:txBody>
      </p:sp>
      <p:sp>
        <p:nvSpPr>
          <p:cNvPr id="24579" name="Slide Body"/>
          <p:cNvSpPr>
            <a:spLocks noGrp="1" noChangeArrowheads="1"/>
          </p:cNvSpPr>
          <p:nvPr>
            <p:ph type="body" idx="1"/>
          </p:nvPr>
        </p:nvSpPr>
        <p:spPr>
          <a:xfrm>
            <a:off x="685800" y="1981200"/>
            <a:ext cx="8001000" cy="4114800"/>
          </a:xfrm>
        </p:spPr>
        <p:txBody>
          <a:bodyPr/>
          <a:lstStyle/>
          <a:p>
            <a:pPr eaLnBrk="1" hangingPunct="1">
              <a:lnSpc>
                <a:spcPct val="90000"/>
              </a:lnSpc>
            </a:pPr>
            <a:r>
              <a:rPr lang="en-US" altLang="en-US" sz="2800" dirty="0"/>
              <a:t>Sorting and searching algorithms can be applied to vectors as well as to arrays</a:t>
            </a:r>
          </a:p>
          <a:p>
            <a:pPr eaLnBrk="1" hangingPunct="1">
              <a:lnSpc>
                <a:spcPct val="90000"/>
              </a:lnSpc>
              <a:spcBef>
                <a:spcPct val="40000"/>
              </a:spcBef>
            </a:pPr>
            <a:r>
              <a:rPr lang="en-US" altLang="en-US" sz="2800" dirty="0">
                <a:solidFill>
                  <a:srgbClr val="FF0000"/>
                </a:solidFill>
              </a:rPr>
              <a:t>You need slight modifications to the sorting functions to use vector arguments </a:t>
            </a:r>
          </a:p>
          <a:p>
            <a:pPr lvl="1" eaLnBrk="1" hangingPunct="1"/>
            <a:r>
              <a:rPr lang="en-US" altLang="en-US" sz="2800" b="1" dirty="0">
                <a:solidFill>
                  <a:srgbClr val="FF0000"/>
                </a:solidFill>
              </a:rPr>
              <a:t> </a:t>
            </a:r>
            <a:r>
              <a:rPr lang="en-US" altLang="en-US" sz="2800" b="1" dirty="0">
                <a:solidFill>
                  <a:srgbClr val="FF0000"/>
                </a:solidFill>
                <a:latin typeface="Courier New" pitchFamily="49" charset="0"/>
              </a:rPr>
              <a:t>vector &lt;type&gt; &amp;</a:t>
            </a:r>
            <a:r>
              <a:rPr lang="en-US" altLang="en-US" sz="2800" dirty="0">
                <a:solidFill>
                  <a:srgbClr val="FF0000"/>
                </a:solidFill>
              </a:rPr>
              <a:t>  used in prototype</a:t>
            </a:r>
          </a:p>
          <a:p>
            <a:pPr lvl="1" eaLnBrk="1" hangingPunct="1"/>
            <a:r>
              <a:rPr lang="en-US" altLang="en-US" sz="2800" dirty="0"/>
              <a:t> There is no need to indicate the vector size, as functions can use the vector’s </a:t>
            </a:r>
            <a:r>
              <a:rPr lang="en-US" altLang="en-US" sz="2800" b="1" dirty="0">
                <a:latin typeface="Courier New" pitchFamily="49" charset="0"/>
              </a:rPr>
              <a:t>size</a:t>
            </a:r>
            <a:r>
              <a:rPr lang="en-US" altLang="en-US" sz="2800" dirty="0"/>
              <a:t> member function</a:t>
            </a:r>
            <a:endParaRPr lang="en-US" altLang="en-US" sz="2800" dirty="0">
              <a:latin typeface="Courier New" pitchFamily="49" charset="0"/>
            </a:endParaRPr>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EE788A8B-300E-4228-86D2-DC78C4E85732}" type="slidenum">
              <a:rPr lang="en-US" altLang="en-US" sz="1200" smtClean="0"/>
              <a:pPr eaLnBrk="1" hangingPunct="1">
                <a:spcBef>
                  <a:spcPct val="0"/>
                </a:spcBef>
                <a:buFontTx/>
                <a:buNone/>
              </a:pPr>
              <a:t>30</a:t>
            </a:fld>
            <a:endParaRPr lang="en-US" altLang="en-US" sz="12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p:txBody>
          <a:bodyPr/>
          <a:lstStyle/>
          <a:p>
            <a:pPr eaLnBrk="1" hangingPunct="1"/>
            <a:r>
              <a:rPr lang="en-US" altLang="en-US" dirty="0">
                <a:solidFill>
                  <a:schemeClr val="tx1"/>
                </a:solidFill>
              </a:rPr>
              <a:t>9.6  Introduction to Analysis of Algorithms</a:t>
            </a:r>
          </a:p>
        </p:txBody>
      </p:sp>
      <p:sp>
        <p:nvSpPr>
          <p:cNvPr id="25603" name="Slide Body"/>
          <p:cNvSpPr>
            <a:spLocks noGrp="1" noChangeArrowheads="1"/>
          </p:cNvSpPr>
          <p:nvPr>
            <p:ph type="body" idx="1"/>
          </p:nvPr>
        </p:nvSpPr>
        <p:spPr>
          <a:xfrm>
            <a:off x="685800" y="1981200"/>
            <a:ext cx="8001000" cy="4114800"/>
          </a:xfrm>
        </p:spPr>
        <p:txBody>
          <a:bodyPr/>
          <a:lstStyle/>
          <a:p>
            <a:pPr eaLnBrk="1" hangingPunct="1">
              <a:lnSpc>
                <a:spcPct val="90000"/>
              </a:lnSpc>
            </a:pPr>
            <a:r>
              <a:rPr lang="en-US" altLang="en-US" sz="2800" dirty="0"/>
              <a:t>Given two algorithms to solve a problem, what makes one better than the other?</a:t>
            </a:r>
          </a:p>
          <a:p>
            <a:pPr eaLnBrk="1" hangingPunct="1">
              <a:lnSpc>
                <a:spcPct val="90000"/>
              </a:lnSpc>
            </a:pPr>
            <a:r>
              <a:rPr lang="en-US" altLang="en-US" sz="2800" dirty="0">
                <a:solidFill>
                  <a:srgbClr val="FF0000"/>
                </a:solidFill>
              </a:rPr>
              <a:t>Efficiency of an algorithm is measured by</a:t>
            </a:r>
          </a:p>
          <a:p>
            <a:pPr lvl="1" eaLnBrk="1" hangingPunct="1">
              <a:lnSpc>
                <a:spcPct val="90000"/>
              </a:lnSpc>
            </a:pPr>
            <a:r>
              <a:rPr lang="en-US" altLang="en-US" sz="2800" dirty="0">
                <a:solidFill>
                  <a:srgbClr val="0070C0"/>
                </a:solidFill>
              </a:rPr>
              <a:t>space (computer memory used)</a:t>
            </a:r>
          </a:p>
          <a:p>
            <a:pPr lvl="1" eaLnBrk="1" hangingPunct="1">
              <a:lnSpc>
                <a:spcPct val="90000"/>
              </a:lnSpc>
            </a:pPr>
            <a:r>
              <a:rPr lang="en-US" altLang="en-US" sz="2800" dirty="0">
                <a:solidFill>
                  <a:srgbClr val="0070C0"/>
                </a:solidFill>
              </a:rPr>
              <a:t>time (how long to execute the algorithm)</a:t>
            </a:r>
          </a:p>
          <a:p>
            <a:pPr eaLnBrk="1" hangingPunct="1">
              <a:lnSpc>
                <a:spcPct val="90000"/>
              </a:lnSpc>
            </a:pPr>
            <a:r>
              <a:rPr lang="en-US" altLang="en-US" sz="2800" dirty="0"/>
              <a:t>Analysis of algorithms is a more effective way to find efficiency than by using empirical data</a:t>
            </a: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834B85F1-FB60-460C-B1AC-1684D5C92AB9}" type="slidenum">
              <a:rPr lang="en-US" altLang="en-US" sz="1200" smtClean="0"/>
              <a:pPr eaLnBrk="1" hangingPunct="1">
                <a:spcBef>
                  <a:spcPct val="0"/>
                </a:spcBef>
                <a:buFontTx/>
                <a:buNone/>
              </a:pPr>
              <a:t>31</a:t>
            </a:fld>
            <a:endParaRPr lang="en-US"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a:xfrm>
            <a:off x="457200" y="113071"/>
            <a:ext cx="8229600" cy="908008"/>
          </a:xfrm>
        </p:spPr>
        <p:txBody>
          <a:bodyPr/>
          <a:lstStyle/>
          <a:p>
            <a:pPr eaLnBrk="1" hangingPunct="1"/>
            <a:r>
              <a:rPr lang="en-US" altLang="en-US" dirty="0">
                <a:solidFill>
                  <a:schemeClr val="tx1"/>
                </a:solidFill>
              </a:rPr>
              <a:t>Analysis of Algorithms: Terminology 1 of 3</a:t>
            </a:r>
          </a:p>
        </p:txBody>
      </p:sp>
      <p:sp>
        <p:nvSpPr>
          <p:cNvPr id="26627" name="Slide Body"/>
          <p:cNvSpPr>
            <a:spLocks noGrp="1" noChangeArrowheads="1"/>
          </p:cNvSpPr>
          <p:nvPr>
            <p:ph type="body" idx="1"/>
          </p:nvPr>
        </p:nvSpPr>
        <p:spPr>
          <a:xfrm>
            <a:off x="685800" y="1143000"/>
            <a:ext cx="8001000" cy="4953000"/>
          </a:xfrm>
        </p:spPr>
        <p:txBody>
          <a:bodyPr/>
          <a:lstStyle/>
          <a:p>
            <a:r>
              <a:rPr lang="en-US" sz="2800" dirty="0"/>
              <a:t>An algorithm is </a:t>
            </a:r>
            <a:r>
              <a:rPr lang="en-US" sz="2800" dirty="0">
                <a:solidFill>
                  <a:srgbClr val="FF0000"/>
                </a:solidFill>
              </a:rPr>
              <a:t>a sequence of computational steps</a:t>
            </a:r>
            <a:r>
              <a:rPr lang="en-US" sz="2800" dirty="0"/>
              <a:t> that transform the input into the output.</a:t>
            </a:r>
          </a:p>
          <a:p>
            <a:r>
              <a:rPr lang="en-US" sz="2800" dirty="0"/>
              <a:t>An algorithm is also a tool for solving a well-specified </a:t>
            </a:r>
            <a:r>
              <a:rPr lang="en-US" sz="2800" dirty="0">
                <a:solidFill>
                  <a:srgbClr val="FF0000"/>
                </a:solidFill>
              </a:rPr>
              <a:t>computational problem</a:t>
            </a:r>
            <a:r>
              <a:rPr lang="en-US" sz="2800" dirty="0"/>
              <a:t>. 	</a:t>
            </a:r>
          </a:p>
          <a:p>
            <a:pPr eaLnBrk="1" hangingPunct="1">
              <a:lnSpc>
                <a:spcPct val="90000"/>
              </a:lnSpc>
            </a:pPr>
            <a:r>
              <a:rPr lang="en-US" altLang="en-US" sz="2800" dirty="0" smtClean="0">
                <a:solidFill>
                  <a:schemeClr val="accent2"/>
                </a:solidFill>
              </a:rPr>
              <a:t>Computational </a:t>
            </a:r>
            <a:r>
              <a:rPr lang="en-US" altLang="en-US" sz="2800" dirty="0">
                <a:solidFill>
                  <a:schemeClr val="accent2"/>
                </a:solidFill>
              </a:rPr>
              <a:t>Problem</a:t>
            </a:r>
            <a:r>
              <a:rPr lang="en-US" altLang="en-US" sz="2800" dirty="0"/>
              <a:t>: a problem solved by an algorithm</a:t>
            </a:r>
          </a:p>
          <a:p>
            <a:pPr eaLnBrk="1" hangingPunct="1">
              <a:lnSpc>
                <a:spcPct val="90000"/>
              </a:lnSpc>
            </a:pPr>
            <a:r>
              <a:rPr lang="en-US" altLang="en-US" sz="2800" dirty="0">
                <a:solidFill>
                  <a:srgbClr val="495899"/>
                </a:solidFill>
              </a:rPr>
              <a:t>Instance</a:t>
            </a:r>
            <a:r>
              <a:rPr lang="en-US" altLang="en-US" sz="2800" dirty="0"/>
              <a:t> of the Problem:  a specific problem that is solved by the algorithm</a:t>
            </a:r>
          </a:p>
          <a:p>
            <a:pPr eaLnBrk="1" hangingPunct="1">
              <a:lnSpc>
                <a:spcPct val="90000"/>
              </a:lnSpc>
            </a:pPr>
            <a:r>
              <a:rPr lang="en-US" altLang="en-US" sz="2800" dirty="0">
                <a:solidFill>
                  <a:srgbClr val="495899"/>
                </a:solidFill>
              </a:rPr>
              <a:t>Size</a:t>
            </a:r>
            <a:r>
              <a:rPr lang="en-US" altLang="en-US" sz="2800" dirty="0"/>
              <a:t> of an Instance:  the amount of memory needed to hold the data for the specific problem</a:t>
            </a:r>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55AE3D53-604E-4036-B604-E21561894AEC}" type="slidenum">
              <a:rPr lang="en-US" altLang="en-US" sz="1200" smtClean="0"/>
              <a:pPr eaLnBrk="1" hangingPunct="1">
                <a:spcBef>
                  <a:spcPct val="0"/>
                </a:spcBef>
                <a:buFontTx/>
                <a:buNone/>
              </a:pPr>
              <a:t>32</a:t>
            </a:fld>
            <a:endParaRPr lang="en-US"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p:txBody>
          <a:bodyPr/>
          <a:lstStyle/>
          <a:p>
            <a:pPr eaLnBrk="1" hangingPunct="1"/>
            <a:r>
              <a:rPr lang="en-US" altLang="en-US" dirty="0">
                <a:solidFill>
                  <a:schemeClr val="tx1"/>
                </a:solidFill>
              </a:rPr>
              <a:t>Analysis of Algorithms: Terminology 2 of 3</a:t>
            </a:r>
          </a:p>
        </p:txBody>
      </p:sp>
      <p:sp>
        <p:nvSpPr>
          <p:cNvPr id="27651" name="Slide Body"/>
          <p:cNvSpPr>
            <a:spLocks noGrp="1" noChangeArrowheads="1"/>
          </p:cNvSpPr>
          <p:nvPr>
            <p:ph type="body" idx="1"/>
          </p:nvPr>
        </p:nvSpPr>
        <p:spPr>
          <a:xfrm>
            <a:off x="685800" y="1981200"/>
            <a:ext cx="8001000" cy="4114800"/>
          </a:xfrm>
        </p:spPr>
        <p:txBody>
          <a:bodyPr/>
          <a:lstStyle/>
          <a:p>
            <a:pPr eaLnBrk="1" hangingPunct="1">
              <a:lnSpc>
                <a:spcPct val="90000"/>
              </a:lnSpc>
            </a:pPr>
            <a:r>
              <a:rPr lang="en-US" altLang="en-US" sz="2800" dirty="0">
                <a:solidFill>
                  <a:schemeClr val="accent2"/>
                </a:solidFill>
              </a:rPr>
              <a:t>Basic step</a:t>
            </a:r>
            <a:r>
              <a:rPr lang="en-US" altLang="en-US" sz="2800" dirty="0"/>
              <a:t>: </a:t>
            </a:r>
            <a:r>
              <a:rPr lang="en-US" altLang="en-US" sz="2800" dirty="0">
                <a:solidFill>
                  <a:srgbClr val="FF0000"/>
                </a:solidFill>
              </a:rPr>
              <a:t>an operation in the algorithm that executes in a constant amount of time</a:t>
            </a:r>
          </a:p>
          <a:p>
            <a:pPr eaLnBrk="1" hangingPunct="1">
              <a:lnSpc>
                <a:spcPct val="90000"/>
              </a:lnSpc>
            </a:pPr>
            <a:r>
              <a:rPr lang="en-US" altLang="en-US" sz="2800" dirty="0"/>
              <a:t>Examples of basic steps:</a:t>
            </a:r>
          </a:p>
          <a:p>
            <a:pPr lvl="1" eaLnBrk="1" hangingPunct="1">
              <a:lnSpc>
                <a:spcPct val="90000"/>
              </a:lnSpc>
            </a:pPr>
            <a:r>
              <a:rPr lang="en-US" altLang="en-US" sz="2800" dirty="0"/>
              <a:t>exchange the contents of two variables</a:t>
            </a:r>
          </a:p>
          <a:p>
            <a:pPr lvl="1" eaLnBrk="1" hangingPunct="1">
              <a:lnSpc>
                <a:spcPct val="90000"/>
              </a:lnSpc>
            </a:pPr>
            <a:r>
              <a:rPr lang="en-US" altLang="en-US" sz="2800" dirty="0"/>
              <a:t>compare two values</a:t>
            </a:r>
          </a:p>
          <a:p>
            <a:pPr eaLnBrk="1" hangingPunct="1">
              <a:lnSpc>
                <a:spcPct val="90000"/>
              </a:lnSpc>
            </a:pPr>
            <a:r>
              <a:rPr lang="en-US" altLang="en-US" sz="2800" dirty="0"/>
              <a:t>Non-example of a basic step:</a:t>
            </a:r>
          </a:p>
          <a:p>
            <a:pPr lvl="1" eaLnBrk="1" hangingPunct="1">
              <a:lnSpc>
                <a:spcPct val="90000"/>
              </a:lnSpc>
            </a:pPr>
            <a:r>
              <a:rPr lang="en-US" altLang="en-US" sz="2800" dirty="0"/>
              <a:t>find the largest element in an array</a:t>
            </a:r>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2CE4DFE5-72E4-45C0-96A6-78DAC42185BB}" type="slidenum">
              <a:rPr lang="en-US" altLang="en-US" sz="1200" smtClean="0"/>
              <a:pPr eaLnBrk="1" hangingPunct="1">
                <a:spcBef>
                  <a:spcPct val="0"/>
                </a:spcBef>
                <a:buFontTx/>
                <a:buNone/>
              </a:pPr>
              <a:t>33</a:t>
            </a:fld>
            <a:endParaRPr lang="en-US" altLang="en-US"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p:txBody>
          <a:bodyPr/>
          <a:lstStyle/>
          <a:p>
            <a:pPr eaLnBrk="1" hangingPunct="1"/>
            <a:r>
              <a:rPr lang="en-US" altLang="en-US" dirty="0">
                <a:solidFill>
                  <a:schemeClr val="tx1"/>
                </a:solidFill>
              </a:rPr>
              <a:t>Analysis of Algorithms: Terminology 3 of 3</a:t>
            </a:r>
          </a:p>
        </p:txBody>
      </p:sp>
      <p:sp>
        <p:nvSpPr>
          <p:cNvPr id="28675" name="Slide Body"/>
          <p:cNvSpPr>
            <a:spLocks noGrp="1" noChangeArrowheads="1"/>
          </p:cNvSpPr>
          <p:nvPr>
            <p:ph type="body" idx="1"/>
          </p:nvPr>
        </p:nvSpPr>
        <p:spPr>
          <a:xfrm>
            <a:off x="457200" y="1600200"/>
            <a:ext cx="8229600" cy="4495800"/>
          </a:xfrm>
        </p:spPr>
        <p:txBody>
          <a:bodyPr/>
          <a:lstStyle/>
          <a:p>
            <a:pPr eaLnBrk="1" hangingPunct="1">
              <a:lnSpc>
                <a:spcPct val="90000"/>
              </a:lnSpc>
            </a:pPr>
            <a:r>
              <a:rPr lang="en-US" altLang="en-US" sz="2800" dirty="0">
                <a:solidFill>
                  <a:schemeClr val="accent2"/>
                </a:solidFill>
              </a:rPr>
              <a:t>Complexity of an algorithm</a:t>
            </a:r>
            <a:r>
              <a:rPr lang="en-US" altLang="en-US" sz="2800" dirty="0"/>
              <a:t>: </a:t>
            </a:r>
            <a:r>
              <a:rPr lang="en-US" altLang="en-US" sz="2800" dirty="0">
                <a:solidFill>
                  <a:srgbClr val="FF0000"/>
                </a:solidFill>
              </a:rPr>
              <a:t>the number of basic steps required to execute the algorithm for an input of size N (N = number of input values)</a:t>
            </a:r>
          </a:p>
          <a:p>
            <a:pPr eaLnBrk="1" hangingPunct="1">
              <a:lnSpc>
                <a:spcPct val="90000"/>
              </a:lnSpc>
            </a:pPr>
            <a:r>
              <a:rPr lang="en-US" altLang="en-US" sz="2800" dirty="0">
                <a:solidFill>
                  <a:schemeClr val="accent2"/>
                </a:solidFill>
              </a:rPr>
              <a:t>Worst-case complexity of an algorithm</a:t>
            </a:r>
            <a:r>
              <a:rPr lang="en-US" altLang="en-US" sz="2800" dirty="0"/>
              <a:t>: the number of basic steps for input of size N that requires the most work</a:t>
            </a:r>
          </a:p>
          <a:p>
            <a:pPr eaLnBrk="1" hangingPunct="1">
              <a:lnSpc>
                <a:spcPct val="90000"/>
              </a:lnSpc>
            </a:pPr>
            <a:r>
              <a:rPr lang="en-US" altLang="en-US" sz="2800" dirty="0">
                <a:solidFill>
                  <a:schemeClr val="accent2"/>
                </a:solidFill>
              </a:rPr>
              <a:t>Average case complexity function</a:t>
            </a:r>
            <a:r>
              <a:rPr lang="en-US" altLang="en-US" sz="2800" dirty="0"/>
              <a:t>: the complexity for typical, average inputs of size N</a:t>
            </a:r>
          </a:p>
        </p:txBody>
      </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134F6F2D-B42D-4290-B476-9CEA4F34FF6E}" type="slidenum">
              <a:rPr lang="en-US" altLang="en-US" sz="1200" smtClean="0"/>
              <a:pPr eaLnBrk="1" hangingPunct="1">
                <a:spcBef>
                  <a:spcPct val="0"/>
                </a:spcBef>
                <a:buFontTx/>
                <a:buNone/>
              </a:pPr>
              <a:t>34</a:t>
            </a:fld>
            <a:endParaRPr lang="en-US" altLang="en-US"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Complexity Example</a:t>
            </a:r>
          </a:p>
        </p:txBody>
      </p:sp>
      <p:sp>
        <p:nvSpPr>
          <p:cNvPr id="29701" name="Left column of slide body"/>
          <p:cNvSpPr txBox="1">
            <a:spLocks noChangeArrowheads="1"/>
          </p:cNvSpPr>
          <p:nvPr/>
        </p:nvSpPr>
        <p:spPr bwMode="auto">
          <a:xfrm>
            <a:off x="152400" y="1371600"/>
            <a:ext cx="4495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90000"/>
              </a:lnSpc>
              <a:spcBef>
                <a:spcPct val="25000"/>
              </a:spcBef>
              <a:spcAft>
                <a:spcPct val="25000"/>
              </a:spcAft>
              <a:buFontTx/>
              <a:buNone/>
            </a:pPr>
            <a:r>
              <a:rPr lang="en-US" altLang="en-US" sz="1800" baseline="0" dirty="0"/>
              <a:t>Find the largest value in array A of size n</a:t>
            </a:r>
          </a:p>
          <a:p>
            <a:pPr eaLnBrk="1" hangingPunct="1">
              <a:lnSpc>
                <a:spcPct val="90000"/>
              </a:lnSpc>
              <a:spcBef>
                <a:spcPct val="25000"/>
              </a:spcBef>
              <a:spcAft>
                <a:spcPct val="25000"/>
              </a:spcAft>
              <a:buFontTx/>
              <a:buAutoNum type="arabicPeriod"/>
            </a:pPr>
            <a:r>
              <a:rPr lang="en-US" altLang="en-US" sz="2400" b="1" baseline="0" dirty="0">
                <a:latin typeface="Courier New" pitchFamily="49" charset="0"/>
                <a:cs typeface="Courier New" pitchFamily="49" charset="0"/>
              </a:rPr>
              <a:t>biggest = A[0]</a:t>
            </a:r>
          </a:p>
          <a:p>
            <a:pPr eaLnBrk="1" hangingPunct="1">
              <a:lnSpc>
                <a:spcPct val="90000"/>
              </a:lnSpc>
              <a:spcBef>
                <a:spcPct val="25000"/>
              </a:spcBef>
              <a:spcAft>
                <a:spcPct val="25000"/>
              </a:spcAft>
              <a:buFontTx/>
              <a:buAutoNum type="arabicPeriod"/>
            </a:pPr>
            <a:r>
              <a:rPr lang="en-US" altLang="en-US" sz="2400" b="1" baseline="0" dirty="0" err="1">
                <a:latin typeface="Courier New" pitchFamily="49" charset="0"/>
                <a:cs typeface="Courier New" pitchFamily="49" charset="0"/>
              </a:rPr>
              <a:t>indx</a:t>
            </a:r>
            <a:r>
              <a:rPr lang="en-US" altLang="en-US" sz="2400" b="1" baseline="0" dirty="0">
                <a:latin typeface="Courier New" pitchFamily="49" charset="0"/>
                <a:cs typeface="Courier New" pitchFamily="49" charset="0"/>
              </a:rPr>
              <a:t> = 0</a:t>
            </a:r>
          </a:p>
          <a:p>
            <a:pPr eaLnBrk="1" hangingPunct="1">
              <a:lnSpc>
                <a:spcPct val="90000"/>
              </a:lnSpc>
              <a:spcBef>
                <a:spcPct val="25000"/>
              </a:spcBef>
              <a:spcAft>
                <a:spcPct val="25000"/>
              </a:spcAft>
              <a:buFontTx/>
              <a:buAutoNum type="arabicPeriod"/>
            </a:pPr>
            <a:r>
              <a:rPr lang="en-US" altLang="en-US" sz="2400" b="1" baseline="0" dirty="0">
                <a:latin typeface="Courier New" pitchFamily="49" charset="0"/>
                <a:cs typeface="Courier New" pitchFamily="49" charset="0"/>
              </a:rPr>
              <a:t>while (</a:t>
            </a:r>
            <a:r>
              <a:rPr lang="en-US" altLang="en-US" sz="2400" b="1" baseline="0" dirty="0" err="1">
                <a:latin typeface="Courier New" pitchFamily="49" charset="0"/>
                <a:cs typeface="Courier New" pitchFamily="49" charset="0"/>
              </a:rPr>
              <a:t>indx</a:t>
            </a:r>
            <a:r>
              <a:rPr lang="en-US" altLang="en-US" sz="2400" b="1" baseline="0" dirty="0">
                <a:latin typeface="Courier New" pitchFamily="49" charset="0"/>
                <a:cs typeface="Courier New" pitchFamily="49" charset="0"/>
              </a:rPr>
              <a:t> &lt; n) do</a:t>
            </a:r>
          </a:p>
          <a:p>
            <a:pPr eaLnBrk="1" hangingPunct="1">
              <a:lnSpc>
                <a:spcPct val="90000"/>
              </a:lnSpc>
              <a:spcBef>
                <a:spcPct val="25000"/>
              </a:spcBef>
              <a:spcAft>
                <a:spcPct val="25000"/>
              </a:spcAft>
              <a:buFontTx/>
              <a:buAutoNum type="arabicPeriod"/>
            </a:pPr>
            <a:r>
              <a:rPr lang="en-US" altLang="en-US" sz="2400" b="1" baseline="0" dirty="0">
                <a:latin typeface="Courier New" pitchFamily="49" charset="0"/>
                <a:cs typeface="Courier New" pitchFamily="49" charset="0"/>
              </a:rPr>
              <a:t>  if (A[n] &gt; biggest)</a:t>
            </a:r>
          </a:p>
          <a:p>
            <a:pPr eaLnBrk="1" hangingPunct="1">
              <a:lnSpc>
                <a:spcPct val="90000"/>
              </a:lnSpc>
              <a:spcBef>
                <a:spcPct val="25000"/>
              </a:spcBef>
              <a:spcAft>
                <a:spcPct val="25000"/>
              </a:spcAft>
              <a:buFontTx/>
              <a:buAutoNum type="arabicPeriod"/>
            </a:pPr>
            <a:r>
              <a:rPr lang="en-US" altLang="en-US" sz="2400" b="1" baseline="0" dirty="0">
                <a:latin typeface="Courier New" pitchFamily="49" charset="0"/>
                <a:cs typeface="Courier New" pitchFamily="49" charset="0"/>
              </a:rPr>
              <a:t>  then</a:t>
            </a:r>
          </a:p>
          <a:p>
            <a:pPr eaLnBrk="1" hangingPunct="1">
              <a:lnSpc>
                <a:spcPct val="90000"/>
              </a:lnSpc>
              <a:spcBef>
                <a:spcPct val="25000"/>
              </a:spcBef>
              <a:spcAft>
                <a:spcPct val="25000"/>
              </a:spcAft>
              <a:buFontTx/>
              <a:buAutoNum type="arabicPeriod"/>
            </a:pPr>
            <a:r>
              <a:rPr lang="en-US" altLang="en-US" sz="2400" b="1" baseline="0" dirty="0">
                <a:latin typeface="Courier New" pitchFamily="49" charset="0"/>
                <a:cs typeface="Courier New" pitchFamily="49" charset="0"/>
              </a:rPr>
              <a:t>    biggest = A[n]</a:t>
            </a:r>
          </a:p>
          <a:p>
            <a:pPr eaLnBrk="1" hangingPunct="1">
              <a:lnSpc>
                <a:spcPct val="90000"/>
              </a:lnSpc>
              <a:spcBef>
                <a:spcPct val="25000"/>
              </a:spcBef>
              <a:spcAft>
                <a:spcPct val="25000"/>
              </a:spcAft>
              <a:buFontTx/>
              <a:buAutoNum type="arabicPeriod"/>
            </a:pPr>
            <a:r>
              <a:rPr lang="en-US" altLang="en-US" sz="2400" b="1" baseline="0" dirty="0">
                <a:latin typeface="Courier New" pitchFamily="49" charset="0"/>
                <a:cs typeface="Courier New" pitchFamily="49" charset="0"/>
              </a:rPr>
              <a:t>  end if</a:t>
            </a:r>
          </a:p>
          <a:p>
            <a:pPr eaLnBrk="1" hangingPunct="1">
              <a:lnSpc>
                <a:spcPct val="90000"/>
              </a:lnSpc>
              <a:spcBef>
                <a:spcPct val="25000"/>
              </a:spcBef>
              <a:spcAft>
                <a:spcPct val="25000"/>
              </a:spcAft>
              <a:buFontTx/>
              <a:buAutoNum type="arabicPeriod"/>
            </a:pPr>
            <a:r>
              <a:rPr lang="en-US" altLang="en-US" sz="2400" b="1" baseline="0" dirty="0">
                <a:latin typeface="Courier New" pitchFamily="49" charset="0"/>
                <a:cs typeface="Courier New" pitchFamily="49" charset="0"/>
              </a:rPr>
              <a:t>end while</a:t>
            </a:r>
          </a:p>
        </p:txBody>
      </p:sp>
      <p:sp>
        <p:nvSpPr>
          <p:cNvPr id="28675" name="Right column of slide body"/>
          <p:cNvSpPr>
            <a:spLocks noGrp="1" noChangeArrowheads="1"/>
          </p:cNvSpPr>
          <p:nvPr>
            <p:ph type="body" idx="1"/>
          </p:nvPr>
        </p:nvSpPr>
        <p:spPr>
          <a:xfrm>
            <a:off x="4572000" y="1371600"/>
            <a:ext cx="4343400" cy="4876800"/>
          </a:xfrm>
        </p:spPr>
        <p:txBody>
          <a:bodyPr/>
          <a:lstStyle/>
          <a:p>
            <a:pPr eaLnBrk="1" hangingPunct="1">
              <a:lnSpc>
                <a:spcPct val="90000"/>
              </a:lnSpc>
              <a:spcBef>
                <a:spcPct val="25000"/>
              </a:spcBef>
              <a:spcAft>
                <a:spcPct val="25000"/>
              </a:spcAft>
              <a:buFontTx/>
              <a:buNone/>
              <a:defRPr/>
            </a:pPr>
            <a:r>
              <a:rPr lang="en-US" sz="1800" dirty="0"/>
              <a:t>Analysis:</a:t>
            </a:r>
          </a:p>
          <a:p>
            <a:pPr eaLnBrk="1" hangingPunct="1">
              <a:lnSpc>
                <a:spcPct val="90000"/>
              </a:lnSpc>
              <a:spcBef>
                <a:spcPct val="25000"/>
              </a:spcBef>
              <a:spcAft>
                <a:spcPct val="25000"/>
              </a:spcAft>
              <a:buFontTx/>
              <a:buNone/>
              <a:defRPr/>
            </a:pPr>
            <a:r>
              <a:rPr lang="en-US" sz="1800" dirty="0"/>
              <a:t>Lines 1 and 2 execute once.</a:t>
            </a:r>
          </a:p>
          <a:p>
            <a:pPr eaLnBrk="1" hangingPunct="1">
              <a:lnSpc>
                <a:spcPct val="90000"/>
              </a:lnSpc>
              <a:spcBef>
                <a:spcPct val="25000"/>
              </a:spcBef>
              <a:spcAft>
                <a:spcPct val="25000"/>
              </a:spcAft>
              <a:buFontTx/>
              <a:buNone/>
              <a:defRPr/>
            </a:pPr>
            <a:endParaRPr lang="en-US" sz="1800" dirty="0"/>
          </a:p>
          <a:p>
            <a:pPr eaLnBrk="1" hangingPunct="1">
              <a:lnSpc>
                <a:spcPct val="90000"/>
              </a:lnSpc>
              <a:spcBef>
                <a:spcPct val="25000"/>
              </a:spcBef>
              <a:spcAft>
                <a:spcPct val="25000"/>
              </a:spcAft>
              <a:buFontTx/>
              <a:buNone/>
              <a:defRPr/>
            </a:pPr>
            <a:r>
              <a:rPr lang="en-US" sz="1800" dirty="0"/>
              <a:t>The test in line 3 executes n times.</a:t>
            </a:r>
          </a:p>
          <a:p>
            <a:pPr eaLnBrk="1" hangingPunct="1">
              <a:lnSpc>
                <a:spcPct val="90000"/>
              </a:lnSpc>
              <a:spcBef>
                <a:spcPct val="25000"/>
              </a:spcBef>
              <a:spcAft>
                <a:spcPct val="25000"/>
              </a:spcAft>
              <a:buFontTx/>
              <a:buNone/>
              <a:defRPr/>
            </a:pPr>
            <a:r>
              <a:rPr lang="en-US" sz="1800" dirty="0"/>
              <a:t>The test in line 4 executes n times.</a:t>
            </a:r>
          </a:p>
          <a:p>
            <a:pPr eaLnBrk="1" hangingPunct="1">
              <a:lnSpc>
                <a:spcPct val="90000"/>
              </a:lnSpc>
              <a:spcBef>
                <a:spcPct val="25000"/>
              </a:spcBef>
              <a:spcAft>
                <a:spcPct val="25000"/>
              </a:spcAft>
              <a:buFontTx/>
              <a:buNone/>
              <a:defRPr/>
            </a:pPr>
            <a:endParaRPr lang="en-US" sz="1800" dirty="0"/>
          </a:p>
          <a:p>
            <a:pPr marL="0" eaLnBrk="1" hangingPunct="1">
              <a:lnSpc>
                <a:spcPct val="90000"/>
              </a:lnSpc>
              <a:spcBef>
                <a:spcPct val="25000"/>
              </a:spcBef>
              <a:spcAft>
                <a:spcPct val="25000"/>
              </a:spcAft>
              <a:buFontTx/>
              <a:buNone/>
              <a:defRPr/>
            </a:pPr>
            <a:r>
              <a:rPr lang="en-US" sz="1800" dirty="0"/>
              <a:t>The assignment in line 6 executes at most n times.</a:t>
            </a:r>
          </a:p>
          <a:p>
            <a:pPr marL="0" eaLnBrk="1" hangingPunct="1">
              <a:lnSpc>
                <a:spcPct val="90000"/>
              </a:lnSpc>
              <a:spcBef>
                <a:spcPct val="25000"/>
              </a:spcBef>
              <a:spcAft>
                <a:spcPct val="25000"/>
              </a:spcAft>
              <a:buFontTx/>
              <a:buNone/>
              <a:defRPr/>
            </a:pPr>
            <a:endParaRPr lang="en-US" sz="1800" dirty="0"/>
          </a:p>
          <a:p>
            <a:pPr marL="0" eaLnBrk="1" hangingPunct="1">
              <a:lnSpc>
                <a:spcPct val="90000"/>
              </a:lnSpc>
              <a:spcBef>
                <a:spcPct val="25000"/>
              </a:spcBef>
              <a:spcAft>
                <a:spcPct val="25000"/>
              </a:spcAft>
              <a:buFontTx/>
              <a:buNone/>
              <a:defRPr/>
            </a:pPr>
            <a:r>
              <a:rPr lang="en-US" sz="1800" dirty="0"/>
              <a:t>Due to lines 3 and 4, the algorithm requires execution time proportional to n.</a:t>
            </a:r>
          </a:p>
          <a:p>
            <a:pPr eaLnBrk="1" hangingPunct="1">
              <a:lnSpc>
                <a:spcPct val="90000"/>
              </a:lnSpc>
              <a:spcBef>
                <a:spcPct val="25000"/>
              </a:spcBef>
              <a:spcAft>
                <a:spcPct val="25000"/>
              </a:spcAft>
              <a:buFontTx/>
              <a:buNone/>
              <a:defRPr/>
            </a:pPr>
            <a:r>
              <a:rPr lang="en-US" dirty="0"/>
              <a:t>	</a:t>
            </a:r>
            <a:endParaRPr lang="en-US" sz="2800" dirty="0"/>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E04C6479-0429-4A1E-85A5-93251FBD11F9}" type="slidenum">
              <a:rPr lang="en-US" altLang="en-US" sz="1200" smtClean="0"/>
              <a:pPr eaLnBrk="1" hangingPunct="1">
                <a:spcBef>
                  <a:spcPct val="0"/>
                </a:spcBef>
                <a:buFontTx/>
                <a:buNone/>
              </a:pPr>
              <a:t>35</a:t>
            </a:fld>
            <a:endParaRPr lang="en-US" alt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p:txBody>
          <a:bodyPr/>
          <a:lstStyle/>
          <a:p>
            <a:pPr eaLnBrk="1" hangingPunct="1"/>
            <a:r>
              <a:rPr lang="en-US" altLang="en-US" dirty="0">
                <a:solidFill>
                  <a:schemeClr val="tx1"/>
                </a:solidFill>
              </a:rPr>
              <a:t>Comparison of Algorithmic Complexity</a:t>
            </a:r>
          </a:p>
        </p:txBody>
      </p:sp>
      <mc:AlternateContent xmlns:mc="http://schemas.openxmlformats.org/markup-compatibility/2006" xmlns:a14="http://schemas.microsoft.com/office/drawing/2010/main">
        <mc:Choice Requires="a14">
          <p:sp>
            <p:nvSpPr>
              <p:cNvPr id="30723" name="Slide body"/>
              <p:cNvSpPr>
                <a:spLocks noGrp="1" noChangeArrowheads="1"/>
              </p:cNvSpPr>
              <p:nvPr>
                <p:ph type="body" idx="1"/>
              </p:nvPr>
            </p:nvSpPr>
            <p:spPr>
              <a:xfrm>
                <a:off x="304800" y="1600200"/>
                <a:ext cx="8382000" cy="4495800"/>
              </a:xfrm>
            </p:spPr>
            <p:txBody>
              <a:bodyPr/>
              <a:lstStyle/>
              <a:p>
                <a:pPr eaLnBrk="1" hangingPunct="1">
                  <a:lnSpc>
                    <a:spcPct val="90000"/>
                  </a:lnSpc>
                  <a:spcBef>
                    <a:spcPct val="25000"/>
                  </a:spcBef>
                  <a:spcAft>
                    <a:spcPct val="25000"/>
                  </a:spcAft>
                  <a:buFontTx/>
                  <a:buNone/>
                </a:pPr>
                <a:r>
                  <a:rPr lang="en-US" altLang="en-US" dirty="0"/>
                  <a:t>	</a:t>
                </a:r>
                <a:r>
                  <a:rPr lang="en-US" altLang="en-US" sz="2400" dirty="0"/>
                  <a:t>Given algorithms F and G with complexity functions </a:t>
                </a:r>
                <a:r>
                  <a:rPr lang="en-US" altLang="en-US" sz="2400" i="1" dirty="0">
                    <a:latin typeface="Times New Roman" charset="0"/>
                  </a:rPr>
                  <a:t>f(n)</a:t>
                </a:r>
                <a:r>
                  <a:rPr lang="en-US" altLang="en-US" sz="2400" dirty="0"/>
                  <a:t> and </a:t>
                </a:r>
                <a:r>
                  <a:rPr lang="en-US" altLang="en-US" sz="2400" i="1" dirty="0">
                    <a:latin typeface="Times New Roman" charset="0"/>
                  </a:rPr>
                  <a:t>g(n)</a:t>
                </a:r>
                <a:r>
                  <a:rPr lang="en-US" altLang="en-US" sz="2400" dirty="0"/>
                  <a:t> for input of size n</a:t>
                </a:r>
              </a:p>
              <a:p>
                <a:pPr eaLnBrk="1" hangingPunct="1">
                  <a:spcBef>
                    <a:spcPct val="25000"/>
                  </a:spcBef>
                  <a:spcAft>
                    <a:spcPct val="25000"/>
                  </a:spcAft>
                </a:pPr>
                <a:r>
                  <a:rPr lang="en-US" altLang="en-US" sz="2400" dirty="0"/>
                  <a:t>If the ratio </a:t>
                </a:r>
                <a14:m>
                  <m:oMath xmlns:m="http://schemas.openxmlformats.org/officeDocument/2006/math">
                    <m:f>
                      <m:fPr>
                        <m:ctrlPr>
                          <a:rPr lang="en-US" altLang="en-US" sz="2400" b="0" i="1" smtClean="0">
                            <a:latin typeface="Cambria Math" panose="02040503050406030204" pitchFamily="18" charset="0"/>
                          </a:rPr>
                        </m:ctrlPr>
                      </m:fPr>
                      <m:num>
                        <m:r>
                          <a:rPr lang="en-US" altLang="en-US" sz="2400" b="0" i="1" smtClean="0">
                            <a:latin typeface="Cambria Math"/>
                          </a:rPr>
                          <m:t>𝑓</m:t>
                        </m:r>
                        <m:d>
                          <m:dPr>
                            <m:ctrlPr>
                              <a:rPr lang="en-US" altLang="en-US" sz="2400" b="0" i="1" smtClean="0">
                                <a:latin typeface="Cambria Math" panose="02040503050406030204" pitchFamily="18" charset="0"/>
                              </a:rPr>
                            </m:ctrlPr>
                          </m:dPr>
                          <m:e>
                            <m:r>
                              <a:rPr lang="en-US" altLang="en-US" sz="2400" b="0" i="1" smtClean="0">
                                <a:latin typeface="Cambria Math"/>
                              </a:rPr>
                              <m:t>𝑛</m:t>
                            </m:r>
                          </m:e>
                        </m:d>
                      </m:num>
                      <m:den>
                        <m:r>
                          <a:rPr lang="en-US" altLang="en-US" sz="2400" b="0" i="1" smtClean="0">
                            <a:latin typeface="Cambria Math"/>
                          </a:rPr>
                          <m:t>𝑔</m:t>
                        </m:r>
                        <m:d>
                          <m:dPr>
                            <m:ctrlPr>
                              <a:rPr lang="en-US" altLang="en-US" sz="2400" b="0" i="1" smtClean="0">
                                <a:latin typeface="Cambria Math" panose="02040503050406030204" pitchFamily="18" charset="0"/>
                              </a:rPr>
                            </m:ctrlPr>
                          </m:dPr>
                          <m:e>
                            <m:r>
                              <a:rPr lang="en-US" altLang="en-US" sz="2400" b="0" i="1" smtClean="0">
                                <a:latin typeface="Cambria Math"/>
                              </a:rPr>
                              <m:t>𝑛</m:t>
                            </m:r>
                          </m:e>
                        </m:d>
                      </m:den>
                    </m:f>
                  </m:oMath>
                </a14:m>
                <a:r>
                  <a:rPr lang="en-US" altLang="en-US" sz="2400" dirty="0"/>
                  <a:t> approaches a constant value as n gets large, F and G have equivalent efficiency</a:t>
                </a:r>
              </a:p>
              <a:p>
                <a:pPr>
                  <a:spcBef>
                    <a:spcPct val="25000"/>
                  </a:spcBef>
                  <a:spcAft>
                    <a:spcPct val="25000"/>
                  </a:spcAft>
                </a:pPr>
                <a:r>
                  <a:rPr lang="en-US" altLang="en-US" sz="2400" dirty="0"/>
                  <a:t>If the ratio </a:t>
                </a:r>
                <a14:m>
                  <m:oMath xmlns:m="http://schemas.openxmlformats.org/officeDocument/2006/math">
                    <m:f>
                      <m:fPr>
                        <m:ctrlPr>
                          <a:rPr lang="en-US" altLang="en-US" sz="2400" i="1">
                            <a:latin typeface="Cambria Math" panose="02040503050406030204" pitchFamily="18" charset="0"/>
                          </a:rPr>
                        </m:ctrlPr>
                      </m:fPr>
                      <m:num>
                        <m:r>
                          <a:rPr lang="en-US" altLang="en-US" sz="2400" i="1">
                            <a:latin typeface="Cambria Math"/>
                          </a:rPr>
                          <m:t>𝑓</m:t>
                        </m:r>
                        <m:d>
                          <m:dPr>
                            <m:ctrlPr>
                              <a:rPr lang="en-US" altLang="en-US" sz="2400" i="1">
                                <a:latin typeface="Cambria Math" panose="02040503050406030204" pitchFamily="18" charset="0"/>
                              </a:rPr>
                            </m:ctrlPr>
                          </m:dPr>
                          <m:e>
                            <m:r>
                              <a:rPr lang="en-US" altLang="en-US" sz="2400" i="1">
                                <a:latin typeface="Cambria Math"/>
                              </a:rPr>
                              <m:t>𝑛</m:t>
                            </m:r>
                          </m:e>
                        </m:d>
                      </m:num>
                      <m:den>
                        <m:r>
                          <a:rPr lang="en-US" altLang="en-US" sz="2400" i="1">
                            <a:latin typeface="Cambria Math"/>
                          </a:rPr>
                          <m:t>𝑔</m:t>
                        </m:r>
                        <m:d>
                          <m:dPr>
                            <m:ctrlPr>
                              <a:rPr lang="en-US" altLang="en-US" sz="2400" i="1">
                                <a:latin typeface="Cambria Math" panose="02040503050406030204" pitchFamily="18" charset="0"/>
                              </a:rPr>
                            </m:ctrlPr>
                          </m:dPr>
                          <m:e>
                            <m:r>
                              <a:rPr lang="en-US" altLang="en-US" sz="2400" i="1">
                                <a:latin typeface="Cambria Math"/>
                              </a:rPr>
                              <m:t>𝑛</m:t>
                            </m:r>
                          </m:e>
                        </m:d>
                      </m:den>
                    </m:f>
                  </m:oMath>
                </a14:m>
                <a:r>
                  <a:rPr lang="en-US" altLang="en-US" sz="2400" dirty="0"/>
                  <a:t> gets larger as n gets large, algorithm G is more efficient than algorithm F</a:t>
                </a:r>
              </a:p>
              <a:p>
                <a:pPr>
                  <a:spcBef>
                    <a:spcPct val="25000"/>
                  </a:spcBef>
                  <a:spcAft>
                    <a:spcPct val="25000"/>
                  </a:spcAft>
                </a:pPr>
                <a:r>
                  <a:rPr lang="en-US" altLang="en-US" sz="2400" dirty="0"/>
                  <a:t>If the ratio </a:t>
                </a:r>
                <a14:m>
                  <m:oMath xmlns:m="http://schemas.openxmlformats.org/officeDocument/2006/math">
                    <m:f>
                      <m:fPr>
                        <m:ctrlPr>
                          <a:rPr lang="en-US" altLang="en-US" sz="2400" i="1">
                            <a:latin typeface="Cambria Math" panose="02040503050406030204" pitchFamily="18" charset="0"/>
                          </a:rPr>
                        </m:ctrlPr>
                      </m:fPr>
                      <m:num>
                        <m:r>
                          <a:rPr lang="en-US" altLang="en-US" sz="2400" i="1">
                            <a:latin typeface="Cambria Math"/>
                          </a:rPr>
                          <m:t>𝑓</m:t>
                        </m:r>
                        <m:d>
                          <m:dPr>
                            <m:ctrlPr>
                              <a:rPr lang="en-US" altLang="en-US" sz="2400" i="1">
                                <a:latin typeface="Cambria Math" panose="02040503050406030204" pitchFamily="18" charset="0"/>
                              </a:rPr>
                            </m:ctrlPr>
                          </m:dPr>
                          <m:e>
                            <m:r>
                              <a:rPr lang="en-US" altLang="en-US" sz="2400" i="1">
                                <a:latin typeface="Cambria Math"/>
                              </a:rPr>
                              <m:t>𝑛</m:t>
                            </m:r>
                          </m:e>
                        </m:d>
                      </m:num>
                      <m:den>
                        <m:r>
                          <a:rPr lang="en-US" altLang="en-US" sz="2400" i="1">
                            <a:latin typeface="Cambria Math"/>
                          </a:rPr>
                          <m:t>𝑔</m:t>
                        </m:r>
                        <m:d>
                          <m:dPr>
                            <m:ctrlPr>
                              <a:rPr lang="en-US" altLang="en-US" sz="2400" i="1">
                                <a:latin typeface="Cambria Math" panose="02040503050406030204" pitchFamily="18" charset="0"/>
                              </a:rPr>
                            </m:ctrlPr>
                          </m:dPr>
                          <m:e>
                            <m:r>
                              <a:rPr lang="en-US" altLang="en-US" sz="2400" i="1">
                                <a:latin typeface="Cambria Math"/>
                              </a:rPr>
                              <m:t>𝑛</m:t>
                            </m:r>
                          </m:e>
                        </m:d>
                      </m:den>
                    </m:f>
                  </m:oMath>
                </a14:m>
                <a:r>
                  <a:rPr lang="en-US" altLang="en-US" sz="2400" dirty="0"/>
                  <a:t> approaches 0 as n gets large, algorithm F is more efficient than algorithm G</a:t>
                </a:r>
              </a:p>
            </p:txBody>
          </p:sp>
        </mc:Choice>
        <mc:Fallback xmlns="">
          <p:sp>
            <p:nvSpPr>
              <p:cNvPr id="30723" name="Slide body"/>
              <p:cNvSpPr>
                <a:spLocks noGrp="1" noRot="1" noChangeAspect="1" noMove="1" noResize="1" noEditPoints="1" noAdjustHandles="1" noChangeArrowheads="1" noChangeShapeType="1" noTextEdit="1"/>
              </p:cNvSpPr>
              <p:nvPr>
                <p:ph type="body" idx="1"/>
              </p:nvPr>
            </p:nvSpPr>
            <p:spPr>
              <a:xfrm>
                <a:off x="304800" y="1600200"/>
                <a:ext cx="8382000" cy="4495800"/>
              </a:xfrm>
              <a:blipFill rotWithShape="1">
                <a:blip r:embed="rId3"/>
                <a:stretch>
                  <a:fillRect t="-950" r="-2036" b="-407"/>
                </a:stretch>
              </a:blipFill>
            </p:spPr>
            <p:txBody>
              <a:bodyPr/>
              <a:lstStyle/>
              <a:p>
                <a:r>
                  <a:rPr lang="en-US">
                    <a:noFill/>
                  </a:rPr>
                  <a:t> </a:t>
                </a:r>
              </a:p>
            </p:txBody>
          </p:sp>
        </mc:Fallback>
      </mc:AlternateContent>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F79E0C85-A31A-403E-BA46-99A8FC21206C}" type="slidenum">
              <a:rPr lang="en-US" altLang="en-US" sz="1200" smtClean="0"/>
              <a:pPr eaLnBrk="1" hangingPunct="1">
                <a:spcBef>
                  <a:spcPct val="0"/>
                </a:spcBef>
                <a:buFontTx/>
                <a:buNone/>
              </a:pPr>
              <a:t>36</a:t>
            </a:fld>
            <a:endParaRPr lang="en-US"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p:txBody>
          <a:bodyPr/>
          <a:lstStyle/>
          <a:p>
            <a:pPr eaLnBrk="1" hangingPunct="1"/>
            <a:r>
              <a:rPr lang="en-US" altLang="en-US" dirty="0">
                <a:solidFill>
                  <a:schemeClr val="tx1"/>
                </a:solidFill>
              </a:rPr>
              <a:t>"Big O" Notation</a:t>
            </a:r>
          </a:p>
        </p:txBody>
      </p:sp>
      <mc:AlternateContent xmlns:mc="http://schemas.openxmlformats.org/markup-compatibility/2006" xmlns:a14="http://schemas.microsoft.com/office/drawing/2010/main">
        <mc:Choice Requires="a14">
          <p:sp>
            <p:nvSpPr>
              <p:cNvPr id="31747" name="Slide Body"/>
              <p:cNvSpPr>
                <a:spLocks noGrp="1" noChangeArrowheads="1"/>
              </p:cNvSpPr>
              <p:nvPr>
                <p:ph type="body" idx="1"/>
              </p:nvPr>
            </p:nvSpPr>
            <p:spPr>
              <a:xfrm>
                <a:off x="304800" y="1600200"/>
                <a:ext cx="8382000" cy="4495800"/>
              </a:xfrm>
            </p:spPr>
            <p:txBody>
              <a:bodyPr/>
              <a:lstStyle/>
              <a:p>
                <a:pPr>
                  <a:spcBef>
                    <a:spcPct val="25000"/>
                  </a:spcBef>
                  <a:spcAft>
                    <a:spcPct val="25000"/>
                  </a:spcAft>
                </a:pPr>
                <a:r>
                  <a:rPr lang="en-US" altLang="en-US" sz="2800" dirty="0"/>
                  <a:t>Function </a:t>
                </a:r>
                <a14:m>
                  <m:oMath xmlns:m="http://schemas.openxmlformats.org/officeDocument/2006/math">
                    <m:r>
                      <a:rPr lang="en-US" altLang="en-US" sz="2800" i="1" dirty="0" smtClean="0">
                        <a:latin typeface="Cambria Math"/>
                      </a:rPr>
                      <m:t>𝑓</m:t>
                    </m:r>
                    <m:r>
                      <a:rPr lang="en-US" altLang="en-US" sz="2800" i="1" dirty="0" smtClean="0">
                        <a:latin typeface="Cambria Math"/>
                      </a:rPr>
                      <m:t>(</m:t>
                    </m:r>
                    <m:r>
                      <a:rPr lang="en-US" altLang="en-US" sz="2800" i="1" dirty="0" smtClean="0">
                        <a:latin typeface="Cambria Math"/>
                      </a:rPr>
                      <m:t>𝑛</m:t>
                    </m:r>
                    <m:r>
                      <a:rPr lang="en-US" altLang="en-US" sz="2800" i="1" dirty="0" smtClean="0">
                        <a:latin typeface="Cambria Math"/>
                      </a:rPr>
                      <m:t>) </m:t>
                    </m:r>
                  </m:oMath>
                </a14:m>
                <a:r>
                  <a:rPr lang="en-US" altLang="en-US" sz="2800" dirty="0"/>
                  <a:t>is </a:t>
                </a:r>
                <a14:m>
                  <m:oMath xmlns:m="http://schemas.openxmlformats.org/officeDocument/2006/math">
                    <m:r>
                      <a:rPr lang="en-US" altLang="en-US" sz="2800" i="1" dirty="0" smtClean="0">
                        <a:latin typeface="Cambria Math"/>
                      </a:rPr>
                      <m:t>𝑂</m:t>
                    </m:r>
                    <m:r>
                      <a:rPr lang="en-US" altLang="en-US" sz="2800" i="1" dirty="0" smtClean="0">
                        <a:latin typeface="Cambria Math"/>
                      </a:rPr>
                      <m:t>(</m:t>
                    </m:r>
                    <m:r>
                      <a:rPr lang="en-US" altLang="en-US" sz="2800" i="1" dirty="0" smtClean="0">
                        <a:latin typeface="Cambria Math"/>
                      </a:rPr>
                      <m:t>𝑔</m:t>
                    </m:r>
                    <m:r>
                      <a:rPr lang="en-US" altLang="en-US" sz="2800" i="1" dirty="0" smtClean="0">
                        <a:latin typeface="Cambria Math"/>
                      </a:rPr>
                      <m:t>(</m:t>
                    </m:r>
                    <m:r>
                      <a:rPr lang="en-US" altLang="en-US" sz="2800" i="1" dirty="0" smtClean="0">
                        <a:latin typeface="Cambria Math"/>
                      </a:rPr>
                      <m:t>𝑛</m:t>
                    </m:r>
                    <m:r>
                      <a:rPr lang="en-US" altLang="en-US" sz="2800" i="1" dirty="0" smtClean="0">
                        <a:latin typeface="Cambria Math"/>
                      </a:rPr>
                      <m:t>)) </m:t>
                    </m:r>
                  </m:oMath>
                </a14:m>
                <a:r>
                  <a:rPr lang="en-US" altLang="en-US" sz="2800" dirty="0"/>
                  <a:t>(</a:t>
                </a:r>
                <a:r>
                  <a:rPr lang="en-US" altLang="en-US" sz="2800" dirty="0">
                    <a:latin typeface="Cambria Math" panose="02040503050406030204" pitchFamily="18" charset="0"/>
                    <a:ea typeface="Cambria Math" panose="02040503050406030204" pitchFamily="18" charset="0"/>
                  </a:rPr>
                  <a:t>“</a:t>
                </a:r>
                <a14:m>
                  <m:oMath xmlns:m="http://schemas.openxmlformats.org/officeDocument/2006/math">
                    <m:r>
                      <a:rPr lang="en-US" altLang="en-US" sz="2800" i="1" dirty="0" smtClean="0">
                        <a:latin typeface="Cambria Math"/>
                      </a:rPr>
                      <m:t>𝑓</m:t>
                    </m:r>
                    <m:r>
                      <a:rPr lang="en-US" altLang="en-US" sz="2800" i="1" dirty="0" smtClean="0">
                        <a:latin typeface="Cambria Math"/>
                      </a:rPr>
                      <m:t> </m:t>
                    </m:r>
                    <m:r>
                      <a:rPr lang="en-US" altLang="en-US" sz="2800" i="1" dirty="0" smtClean="0">
                        <a:latin typeface="Cambria Math"/>
                      </a:rPr>
                      <m:t>𝑖𝑠</m:t>
                    </m:r>
                    <m:r>
                      <a:rPr lang="en-US" altLang="en-US" sz="2800" i="1" dirty="0" smtClean="0">
                        <a:latin typeface="Cambria Math"/>
                      </a:rPr>
                      <m:t> </m:t>
                    </m:r>
                    <m:r>
                      <a:rPr lang="en-US" altLang="en-US" sz="2800" i="1" dirty="0" smtClean="0">
                        <a:latin typeface="Cambria Math"/>
                      </a:rPr>
                      <m:t>𝑏𝑖𝑔</m:t>
                    </m:r>
                    <m:r>
                      <a:rPr lang="en-US" altLang="en-US" sz="2800" i="1" dirty="0" smtClean="0">
                        <a:latin typeface="Cambria Math"/>
                      </a:rPr>
                      <m:t> </m:t>
                    </m:r>
                    <m:r>
                      <a:rPr lang="en-US" altLang="en-US" sz="2800" i="1" dirty="0" smtClean="0">
                        <a:latin typeface="Cambria Math"/>
                      </a:rPr>
                      <m:t>𝑂</m:t>
                    </m:r>
                    <m:r>
                      <a:rPr lang="en-US" altLang="en-US" sz="2800" i="1" dirty="0" smtClean="0">
                        <a:latin typeface="Cambria Math"/>
                      </a:rPr>
                      <m:t> </m:t>
                    </m:r>
                    <m:r>
                      <a:rPr lang="en-US" altLang="en-US" sz="2800" i="1" dirty="0" smtClean="0">
                        <a:latin typeface="Cambria Math"/>
                      </a:rPr>
                      <m:t>𝑜𝑓</m:t>
                    </m:r>
                    <m:r>
                      <a:rPr lang="en-US" altLang="en-US" sz="2800" i="1" dirty="0" smtClean="0">
                        <a:latin typeface="Cambria Math"/>
                      </a:rPr>
                      <m:t> </m:t>
                    </m:r>
                    <m:r>
                      <a:rPr lang="en-US" altLang="en-US" sz="2800" i="1" dirty="0" smtClean="0">
                        <a:latin typeface="Cambria Math"/>
                      </a:rPr>
                      <m:t>𝑔</m:t>
                    </m:r>
                    <m:r>
                      <a:rPr lang="en-US" altLang="en-US" sz="2800" b="0" i="0" dirty="0" smtClean="0">
                        <a:latin typeface="Cambria Math"/>
                      </a:rPr>
                      <m:t>"</m:t>
                    </m:r>
                  </m:oMath>
                </a14:m>
                <a:r>
                  <a:rPr lang="en-US" altLang="en-US" sz="2800" dirty="0"/>
                  <a:t>) for some mathematical function </a:t>
                </a:r>
                <a:r>
                  <a:rPr lang="en-US" altLang="en-US" sz="2800" i="1" dirty="0">
                    <a:latin typeface="Times New Roman" charset="0"/>
                  </a:rPr>
                  <a:t>g(n)</a:t>
                </a:r>
                <a:r>
                  <a:rPr lang="en-US" altLang="en-US" sz="2800" dirty="0"/>
                  <a:t> if the ratio </a:t>
                </a:r>
                <a14:m>
                  <m:oMath xmlns:m="http://schemas.openxmlformats.org/officeDocument/2006/math">
                    <m:f>
                      <m:fPr>
                        <m:ctrlPr>
                          <a:rPr lang="en-US" altLang="en-US" sz="2800" i="1">
                            <a:latin typeface="Cambria Math" panose="02040503050406030204" pitchFamily="18" charset="0"/>
                          </a:rPr>
                        </m:ctrlPr>
                      </m:fPr>
                      <m:num>
                        <m:r>
                          <a:rPr lang="en-US" altLang="en-US" sz="2800" i="1">
                            <a:latin typeface="Cambria Math"/>
                          </a:rPr>
                          <m:t>𝑓</m:t>
                        </m:r>
                        <m:d>
                          <m:dPr>
                            <m:ctrlPr>
                              <a:rPr lang="en-US" altLang="en-US" sz="2800" i="1">
                                <a:latin typeface="Cambria Math" panose="02040503050406030204" pitchFamily="18" charset="0"/>
                              </a:rPr>
                            </m:ctrlPr>
                          </m:dPr>
                          <m:e>
                            <m:r>
                              <a:rPr lang="en-US" altLang="en-US" sz="2800" i="1">
                                <a:latin typeface="Cambria Math"/>
                              </a:rPr>
                              <m:t>𝑛</m:t>
                            </m:r>
                          </m:e>
                        </m:d>
                      </m:num>
                      <m:den>
                        <m:r>
                          <a:rPr lang="en-US" altLang="en-US" sz="2800" i="1">
                            <a:latin typeface="Cambria Math"/>
                          </a:rPr>
                          <m:t>𝑔</m:t>
                        </m:r>
                        <m:d>
                          <m:dPr>
                            <m:ctrlPr>
                              <a:rPr lang="en-US" altLang="en-US" sz="2800" i="1">
                                <a:latin typeface="Cambria Math" panose="02040503050406030204" pitchFamily="18" charset="0"/>
                              </a:rPr>
                            </m:ctrlPr>
                          </m:dPr>
                          <m:e>
                            <m:r>
                              <a:rPr lang="en-US" altLang="en-US" sz="2800" i="1">
                                <a:latin typeface="Cambria Math"/>
                              </a:rPr>
                              <m:t>𝑛</m:t>
                            </m:r>
                          </m:e>
                        </m:d>
                      </m:den>
                    </m:f>
                  </m:oMath>
                </a14:m>
                <a:r>
                  <a:rPr lang="en-US" altLang="en-US" sz="2800" dirty="0"/>
                  <a:t>      approaches a positive constant as n gets large</a:t>
                </a:r>
              </a:p>
              <a:p>
                <a:pPr eaLnBrk="1" hangingPunct="1">
                  <a:spcBef>
                    <a:spcPct val="25000"/>
                  </a:spcBef>
                  <a:spcAft>
                    <a:spcPct val="25000"/>
                  </a:spcAft>
                </a:pPr>
                <a14:m>
                  <m:oMath xmlns:m="http://schemas.openxmlformats.org/officeDocument/2006/math">
                    <m:r>
                      <a:rPr lang="en-US" altLang="en-US" sz="2800" i="1" dirty="0" smtClean="0">
                        <a:latin typeface="Cambria Math"/>
                      </a:rPr>
                      <m:t>𝑂</m:t>
                    </m:r>
                    <m:r>
                      <a:rPr lang="en-US" altLang="en-US" sz="2800" i="1" dirty="0" smtClean="0">
                        <a:latin typeface="Cambria Math"/>
                      </a:rPr>
                      <m:t>(</m:t>
                    </m:r>
                    <m:r>
                      <a:rPr lang="en-US" altLang="en-US" sz="2800" i="1" dirty="0" smtClean="0">
                        <a:latin typeface="Cambria Math"/>
                      </a:rPr>
                      <m:t>𝑔</m:t>
                    </m:r>
                    <m:r>
                      <a:rPr lang="en-US" altLang="en-US" sz="2800" i="1" dirty="0" smtClean="0">
                        <a:latin typeface="Cambria Math"/>
                      </a:rPr>
                      <m:t>(</m:t>
                    </m:r>
                    <m:r>
                      <a:rPr lang="en-US" altLang="en-US" sz="2800" i="1" dirty="0" smtClean="0">
                        <a:latin typeface="Cambria Math"/>
                      </a:rPr>
                      <m:t>𝑛</m:t>
                    </m:r>
                    <m:r>
                      <a:rPr lang="en-US" altLang="en-US" sz="2800" i="1" dirty="0" smtClean="0">
                        <a:latin typeface="Cambria Math"/>
                      </a:rPr>
                      <m:t>)) </m:t>
                    </m:r>
                  </m:oMath>
                </a14:m>
                <a:r>
                  <a:rPr lang="en-US" altLang="en-US" sz="2800" dirty="0"/>
                  <a:t>defines a </a:t>
                </a:r>
                <a:r>
                  <a:rPr lang="en-US" altLang="en-US" sz="2800" dirty="0">
                    <a:solidFill>
                      <a:schemeClr val="accent2"/>
                    </a:solidFill>
                  </a:rPr>
                  <a:t>complexity class</a:t>
                </a:r>
                <a:r>
                  <a:rPr lang="en-US" altLang="en-US" sz="2800" dirty="0"/>
                  <a:t> for the function </a:t>
                </a:r>
                <a14:m>
                  <m:oMath xmlns:m="http://schemas.openxmlformats.org/officeDocument/2006/math">
                    <m:r>
                      <a:rPr lang="en-US" altLang="en-US" sz="2800" i="1" dirty="0" smtClean="0">
                        <a:latin typeface="Cambria Math"/>
                      </a:rPr>
                      <m:t>𝑓</m:t>
                    </m:r>
                    <m:r>
                      <a:rPr lang="en-US" altLang="en-US" sz="2800" i="1" dirty="0" smtClean="0">
                        <a:latin typeface="Cambria Math"/>
                      </a:rPr>
                      <m:t>(</m:t>
                    </m:r>
                    <m:r>
                      <a:rPr lang="en-US" altLang="en-US" sz="2800" i="1" dirty="0" smtClean="0">
                        <a:latin typeface="Cambria Math"/>
                      </a:rPr>
                      <m:t>𝑛</m:t>
                    </m:r>
                    <m:r>
                      <a:rPr lang="en-US" altLang="en-US" sz="2800" i="1" dirty="0" smtClean="0">
                        <a:latin typeface="Cambria Math"/>
                      </a:rPr>
                      <m:t>) </m:t>
                    </m:r>
                  </m:oMath>
                </a14:m>
                <a:r>
                  <a:rPr lang="en-US" altLang="en-US" sz="2800" dirty="0"/>
                  <a:t>and for the algorithm F</a:t>
                </a:r>
              </a:p>
              <a:p>
                <a:pPr eaLnBrk="1" hangingPunct="1">
                  <a:spcBef>
                    <a:spcPct val="25000"/>
                  </a:spcBef>
                  <a:spcAft>
                    <a:spcPct val="25000"/>
                  </a:spcAft>
                </a:pPr>
                <a:r>
                  <a:rPr lang="en-US" altLang="en-US" sz="2800" dirty="0"/>
                  <a:t>Increasing complexity classes means faster rate of growth and less efficient algorithms</a:t>
                </a:r>
              </a:p>
              <a:p>
                <a:pPr eaLnBrk="1" hangingPunct="1"/>
                <a:endParaRPr lang="en-US" altLang="en-US" sz="2800" i="1" dirty="0"/>
              </a:p>
            </p:txBody>
          </p:sp>
        </mc:Choice>
        <mc:Fallback xmlns="">
          <p:sp>
            <p:nvSpPr>
              <p:cNvPr id="31747" name="Slide Body"/>
              <p:cNvSpPr>
                <a:spLocks noGrp="1" noRot="1" noChangeAspect="1" noMove="1" noResize="1" noEditPoints="1" noAdjustHandles="1" noChangeArrowheads="1" noChangeShapeType="1" noTextEdit="1"/>
              </p:cNvSpPr>
              <p:nvPr>
                <p:ph type="body" idx="1"/>
              </p:nvPr>
            </p:nvSpPr>
            <p:spPr>
              <a:xfrm>
                <a:off x="304800" y="1600200"/>
                <a:ext cx="8382000" cy="4495800"/>
              </a:xfrm>
              <a:blipFill rotWithShape="1">
                <a:blip r:embed="rId3"/>
                <a:stretch>
                  <a:fillRect l="-73" t="-407"/>
                </a:stretch>
              </a:blipFill>
            </p:spPr>
            <p:txBody>
              <a:bodyPr/>
              <a:lstStyle/>
              <a:p>
                <a:r>
                  <a:rPr lang="en-US">
                    <a:noFill/>
                  </a:rPr>
                  <a:t> </a:t>
                </a:r>
              </a:p>
            </p:txBody>
          </p:sp>
        </mc:Fallback>
      </mc:AlternateContent>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98212C40-34C3-4D23-97A6-644686907ED4}" type="slidenum">
              <a:rPr lang="en-US" altLang="en-US" sz="1200" smtClean="0"/>
              <a:pPr eaLnBrk="1" hangingPunct="1">
                <a:spcBef>
                  <a:spcPct val="0"/>
                </a:spcBef>
                <a:buFontTx/>
                <a:buNone/>
              </a:pPr>
              <a:t>37</a:t>
            </a:fld>
            <a:endParaRPr lang="en-US"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sp>
        <p:nvSpPr>
          <p:cNvPr id="35844" name="Slide Number Placeholder 3"/>
          <p:cNvSpPr>
            <a:spLocks noGrp="1"/>
          </p:cNvSpPr>
          <p:nvPr>
            <p:ph type="sldNum" idx="12"/>
          </p:nvPr>
        </p:nvSpPr>
        <p:spPr>
          <a:xfrm>
            <a:off x="8469311" y="113071"/>
            <a:ext cx="551783" cy="18287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9-</a:t>
            </a:r>
            <a:fld id="{171D7F42-732E-4753-8A37-9BFC64539999}" type="slidenum">
              <a:rPr lang="en-US" altLang="en-US" sz="1200" smtClean="0"/>
              <a:pPr eaLnBrk="1" hangingPunct="1">
                <a:spcBef>
                  <a:spcPct val="0"/>
                </a:spcBef>
                <a:buFontTx/>
                <a:buNone/>
              </a:pPr>
              <a:t>38</a:t>
            </a:fld>
            <a:endParaRPr lang="en-US" altLang="en-US" sz="1200" dirty="0"/>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Tree>
    <p:extLst>
      <p:ext uri="{BB962C8B-B14F-4D97-AF65-F5344CB8AC3E}">
        <p14:creationId xmlns:p14="http://schemas.microsoft.com/office/powerpoint/2010/main" val="213494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a:xfrm>
            <a:off x="304800" y="303213"/>
            <a:ext cx="8610600" cy="661987"/>
          </a:xfrm>
        </p:spPr>
        <p:txBody>
          <a:bodyPr/>
          <a:lstStyle/>
          <a:p>
            <a:pPr eaLnBrk="1" hangingPunct="1"/>
            <a:r>
              <a:rPr lang="en-US" altLang="en-US" dirty="0">
                <a:solidFill>
                  <a:schemeClr val="tx1"/>
                </a:solidFill>
              </a:rPr>
              <a:t>Linear Search Algorithm</a:t>
            </a:r>
          </a:p>
        </p:txBody>
      </p:sp>
      <p:sp>
        <p:nvSpPr>
          <p:cNvPr id="6147" name="Slide Body"/>
          <p:cNvSpPr>
            <a:spLocks noGrp="1" noChangeArrowheads="1"/>
          </p:cNvSpPr>
          <p:nvPr>
            <p:ph type="body" idx="1"/>
          </p:nvPr>
        </p:nvSpPr>
        <p:spPr>
          <a:xfrm>
            <a:off x="685800" y="1295400"/>
            <a:ext cx="7772400" cy="4495800"/>
          </a:xfrm>
        </p:spPr>
        <p:txBody>
          <a:bodyPr/>
          <a:lstStyle/>
          <a:p>
            <a:pPr lvl="1" eaLnBrk="1" hangingPunct="1">
              <a:lnSpc>
                <a:spcPct val="90000"/>
              </a:lnSpc>
              <a:buFontTx/>
              <a:buNone/>
            </a:pPr>
            <a:r>
              <a:rPr lang="en-US" altLang="en-US" sz="2400" dirty="0"/>
              <a:t>	</a:t>
            </a:r>
            <a:r>
              <a:rPr lang="en-US" altLang="en-US" sz="2400" b="1" i="1" dirty="0"/>
              <a:t>Set found to false</a:t>
            </a:r>
          </a:p>
          <a:p>
            <a:pPr lvl="1" eaLnBrk="1" hangingPunct="1">
              <a:lnSpc>
                <a:spcPct val="90000"/>
              </a:lnSpc>
              <a:buFontTx/>
              <a:buNone/>
            </a:pPr>
            <a:r>
              <a:rPr lang="en-US" altLang="en-US" sz="2400" b="1" i="1" dirty="0"/>
              <a:t>   Set position to –1</a:t>
            </a:r>
          </a:p>
          <a:p>
            <a:pPr lvl="1" eaLnBrk="1" hangingPunct="1">
              <a:lnSpc>
                <a:spcPct val="90000"/>
              </a:lnSpc>
              <a:buFontTx/>
              <a:buNone/>
            </a:pPr>
            <a:r>
              <a:rPr lang="en-US" altLang="en-US" sz="2400" b="1" i="1" dirty="0"/>
              <a:t>   Set index to 0</a:t>
            </a:r>
          </a:p>
          <a:p>
            <a:pPr lvl="1" eaLnBrk="1" hangingPunct="1">
              <a:lnSpc>
                <a:spcPct val="90000"/>
              </a:lnSpc>
              <a:buFontTx/>
              <a:buNone/>
            </a:pPr>
            <a:r>
              <a:rPr lang="en-US" altLang="en-US" sz="2400" b="1" i="1" dirty="0"/>
              <a:t>	While index &lt; number of </a:t>
            </a:r>
            <a:r>
              <a:rPr lang="en-US" altLang="en-US" sz="2400" b="1" i="1" dirty="0" err="1"/>
              <a:t>elts</a:t>
            </a:r>
            <a:r>
              <a:rPr lang="en-US" altLang="en-US" sz="2400" b="1" i="1" dirty="0"/>
              <a:t> and found is false</a:t>
            </a:r>
          </a:p>
          <a:p>
            <a:pPr lvl="1" eaLnBrk="1" hangingPunct="1">
              <a:lnSpc>
                <a:spcPct val="90000"/>
              </a:lnSpc>
              <a:buFontTx/>
              <a:buNone/>
            </a:pPr>
            <a:r>
              <a:rPr lang="en-US" altLang="en-US" sz="2400" b="1" i="1" dirty="0"/>
              <a:t>		  If list [index] is equal to search value</a:t>
            </a:r>
          </a:p>
          <a:p>
            <a:pPr lvl="1" eaLnBrk="1" hangingPunct="1">
              <a:lnSpc>
                <a:spcPct val="90000"/>
              </a:lnSpc>
              <a:buFontTx/>
              <a:buNone/>
            </a:pPr>
            <a:r>
              <a:rPr lang="en-US" altLang="en-US" sz="2400" b="1" i="1" dirty="0"/>
              <a:t>   		      found = true</a:t>
            </a:r>
          </a:p>
          <a:p>
            <a:pPr lvl="1" eaLnBrk="1" hangingPunct="1">
              <a:lnSpc>
                <a:spcPct val="90000"/>
              </a:lnSpc>
              <a:buFontTx/>
              <a:buNone/>
            </a:pPr>
            <a:r>
              <a:rPr lang="en-US" altLang="en-US" sz="2400" b="1" i="1" dirty="0"/>
              <a:t>		      	      position = index</a:t>
            </a:r>
          </a:p>
          <a:p>
            <a:pPr lvl="1" eaLnBrk="1" hangingPunct="1">
              <a:lnSpc>
                <a:spcPct val="90000"/>
              </a:lnSpc>
              <a:buFontTx/>
              <a:buNone/>
            </a:pPr>
            <a:r>
              <a:rPr lang="en-US" altLang="en-US" sz="2400" b="1" i="1" dirty="0"/>
              <a:t>		  End If</a:t>
            </a:r>
          </a:p>
          <a:p>
            <a:pPr lvl="1" eaLnBrk="1" hangingPunct="1">
              <a:lnSpc>
                <a:spcPct val="90000"/>
              </a:lnSpc>
              <a:buFontTx/>
              <a:buNone/>
            </a:pPr>
            <a:r>
              <a:rPr lang="en-US" altLang="en-US" sz="2400" b="1" i="1" dirty="0"/>
              <a:t>		  Add 1 to index</a:t>
            </a:r>
          </a:p>
          <a:p>
            <a:pPr lvl="1" eaLnBrk="1" hangingPunct="1">
              <a:lnSpc>
                <a:spcPct val="90000"/>
              </a:lnSpc>
              <a:buFontTx/>
              <a:buNone/>
            </a:pPr>
            <a:r>
              <a:rPr lang="en-US" altLang="en-US" sz="2400" b="1" i="1" dirty="0"/>
              <a:t>	End While</a:t>
            </a:r>
          </a:p>
          <a:p>
            <a:pPr lvl="1" eaLnBrk="1" hangingPunct="1">
              <a:lnSpc>
                <a:spcPct val="90000"/>
              </a:lnSpc>
              <a:buFontTx/>
              <a:buNone/>
            </a:pPr>
            <a:r>
              <a:rPr lang="en-US" altLang="en-US" sz="2400" b="1" i="1" dirty="0"/>
              <a:t>	Return position</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A553D21F-2C61-4BF5-8721-E507A9DCA62F}" type="slidenum">
              <a:rPr lang="en-US" altLang="en-US" sz="1200" smtClean="0"/>
              <a:pPr eaLnBrk="1" hangingPunct="1">
                <a:spcBef>
                  <a:spcPct val="0"/>
                </a:spcBef>
                <a:buFontTx/>
                <a:buNone/>
              </a:pPr>
              <a:t>4</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p:txBody>
          <a:bodyPr/>
          <a:lstStyle/>
          <a:p>
            <a:pPr eaLnBrk="1" hangingPunct="1"/>
            <a:r>
              <a:rPr lang="en-US" altLang="en-US" dirty="0">
                <a:solidFill>
                  <a:schemeClr val="tx1"/>
                </a:solidFill>
              </a:rPr>
              <a:t>Linear Search Example</a:t>
            </a:r>
          </a:p>
        </p:txBody>
      </p:sp>
      <p:sp>
        <p:nvSpPr>
          <p:cNvPr id="7171" name="Slide Body"/>
          <p:cNvSpPr>
            <a:spLocks noGrp="1" noChangeArrowheads="1"/>
          </p:cNvSpPr>
          <p:nvPr>
            <p:ph type="body" idx="1"/>
          </p:nvPr>
        </p:nvSpPr>
        <p:spPr/>
        <p:txBody>
          <a:bodyPr/>
          <a:lstStyle/>
          <a:p>
            <a:pPr eaLnBrk="1" hangingPunct="1"/>
            <a:r>
              <a:rPr lang="en-US" altLang="en-US" sz="2800" dirty="0"/>
              <a:t>Array </a:t>
            </a:r>
            <a:r>
              <a:rPr lang="en-US" altLang="en-US" sz="2800" b="1" dirty="0" err="1">
                <a:latin typeface="Courier New" pitchFamily="49" charset="0"/>
              </a:rPr>
              <a:t>numlist</a:t>
            </a:r>
            <a:r>
              <a:rPr lang="en-US" altLang="en-US" sz="2800" dirty="0"/>
              <a:t> contains </a:t>
            </a:r>
          </a:p>
          <a:p>
            <a:pPr eaLnBrk="1" hangingPunct="1"/>
            <a:endParaRPr lang="en-US" altLang="en-US" sz="2800" dirty="0"/>
          </a:p>
          <a:p>
            <a:pPr eaLnBrk="1" hangingPunct="1"/>
            <a:endParaRPr lang="en-US" altLang="en-US" sz="2800" dirty="0"/>
          </a:p>
          <a:p>
            <a:pPr eaLnBrk="1" hangingPunct="1">
              <a:lnSpc>
                <a:spcPct val="85000"/>
              </a:lnSpc>
              <a:spcBef>
                <a:spcPct val="0"/>
              </a:spcBef>
            </a:pPr>
            <a:endParaRPr lang="en-US" altLang="en-US" sz="2800" dirty="0"/>
          </a:p>
          <a:p>
            <a:pPr eaLnBrk="1" hangingPunct="1">
              <a:lnSpc>
                <a:spcPct val="85000"/>
              </a:lnSpc>
              <a:spcBef>
                <a:spcPct val="0"/>
              </a:spcBef>
            </a:pPr>
            <a:r>
              <a:rPr lang="en-US" altLang="en-US" sz="2800" dirty="0"/>
              <a:t>Searching for the </a:t>
            </a:r>
            <a:r>
              <a:rPr lang="en-US" altLang="en-US" sz="2800" dirty="0" smtClean="0"/>
              <a:t>value </a:t>
            </a:r>
            <a:r>
              <a:rPr lang="en-US" altLang="en-US" sz="2800" b="1" dirty="0">
                <a:latin typeface="Courier New" pitchFamily="49" charset="0"/>
              </a:rPr>
              <a:t>11</a:t>
            </a:r>
            <a:r>
              <a:rPr lang="en-US" altLang="en-US" sz="2800" dirty="0"/>
              <a:t>, linear search examines </a:t>
            </a:r>
            <a:r>
              <a:rPr lang="en-US" altLang="en-US" sz="2800" b="1" dirty="0">
                <a:latin typeface="Courier New" pitchFamily="49" charset="0"/>
              </a:rPr>
              <a:t>17</a:t>
            </a:r>
            <a:r>
              <a:rPr lang="en-US" altLang="en-US" sz="2800" dirty="0">
                <a:latin typeface="Courier New" pitchFamily="49" charset="0"/>
              </a:rPr>
              <a:t>, </a:t>
            </a:r>
            <a:r>
              <a:rPr lang="en-US" altLang="en-US" sz="2800" b="1" dirty="0">
                <a:latin typeface="Courier New" pitchFamily="49" charset="0"/>
              </a:rPr>
              <a:t>23</a:t>
            </a:r>
            <a:r>
              <a:rPr lang="en-US" altLang="en-US" sz="2800" dirty="0">
                <a:latin typeface="Courier New" pitchFamily="49" charset="0"/>
              </a:rPr>
              <a:t>, </a:t>
            </a:r>
            <a:r>
              <a:rPr lang="en-US" altLang="en-US" sz="2800" b="1" dirty="0">
                <a:latin typeface="Courier New" pitchFamily="49" charset="0"/>
              </a:rPr>
              <a:t>5</a:t>
            </a:r>
            <a:r>
              <a:rPr lang="en-US" altLang="en-US" sz="2800" dirty="0">
                <a:latin typeface="Courier New" pitchFamily="49" charset="0"/>
              </a:rPr>
              <a:t>,</a:t>
            </a:r>
            <a:r>
              <a:rPr lang="en-US" altLang="en-US" sz="2800" dirty="0"/>
              <a:t> and </a:t>
            </a:r>
            <a:r>
              <a:rPr lang="en-US" altLang="en-US" sz="2800" b="1" dirty="0">
                <a:latin typeface="Courier New" pitchFamily="49" charset="0"/>
              </a:rPr>
              <a:t>11</a:t>
            </a:r>
          </a:p>
          <a:p>
            <a:pPr eaLnBrk="1" hangingPunct="1">
              <a:lnSpc>
                <a:spcPct val="85000"/>
              </a:lnSpc>
              <a:spcBef>
                <a:spcPct val="40000"/>
              </a:spcBef>
            </a:pPr>
            <a:r>
              <a:rPr lang="en-US" altLang="en-US" sz="2800" dirty="0"/>
              <a:t>Searching for </a:t>
            </a:r>
            <a:r>
              <a:rPr lang="en-US" altLang="en-US" sz="2800" dirty="0" smtClean="0"/>
              <a:t>the </a:t>
            </a:r>
            <a:r>
              <a:rPr lang="en-US" altLang="en-US" sz="2800" dirty="0"/>
              <a:t>value </a:t>
            </a:r>
            <a:r>
              <a:rPr lang="en-US" altLang="en-US" sz="2800" b="1" dirty="0">
                <a:latin typeface="Courier New" pitchFamily="49" charset="0"/>
              </a:rPr>
              <a:t>7</a:t>
            </a:r>
            <a:r>
              <a:rPr lang="en-US" altLang="en-US" sz="2800" dirty="0"/>
              <a:t>, linear </a:t>
            </a:r>
          </a:p>
          <a:p>
            <a:pPr eaLnBrk="1" hangingPunct="1">
              <a:lnSpc>
                <a:spcPct val="85000"/>
              </a:lnSpc>
              <a:spcBef>
                <a:spcPct val="0"/>
              </a:spcBef>
              <a:buFontTx/>
              <a:buNone/>
            </a:pPr>
            <a:r>
              <a:rPr lang="en-US" altLang="en-US" sz="2800" dirty="0"/>
              <a:t>   search examines </a:t>
            </a:r>
            <a:r>
              <a:rPr lang="en-US" altLang="en-US" sz="2800" b="1" dirty="0">
                <a:latin typeface="Courier New" pitchFamily="49" charset="0"/>
              </a:rPr>
              <a:t>17</a:t>
            </a:r>
            <a:r>
              <a:rPr lang="en-US" altLang="en-US" sz="2800" dirty="0">
                <a:latin typeface="Courier New" pitchFamily="49" charset="0"/>
              </a:rPr>
              <a:t>, </a:t>
            </a:r>
            <a:r>
              <a:rPr lang="en-US" altLang="en-US" sz="2800" b="1" dirty="0">
                <a:latin typeface="Courier New" pitchFamily="49" charset="0"/>
              </a:rPr>
              <a:t>23</a:t>
            </a:r>
            <a:r>
              <a:rPr lang="en-US" altLang="en-US" sz="2800" dirty="0">
                <a:latin typeface="Courier New" pitchFamily="49" charset="0"/>
              </a:rPr>
              <a:t>, </a:t>
            </a:r>
            <a:r>
              <a:rPr lang="en-US" altLang="en-US" sz="2800" b="1" dirty="0">
                <a:latin typeface="Courier New" pitchFamily="49" charset="0"/>
              </a:rPr>
              <a:t>5</a:t>
            </a:r>
            <a:r>
              <a:rPr lang="en-US" altLang="en-US" sz="2800" dirty="0">
                <a:latin typeface="Courier New" pitchFamily="49" charset="0"/>
              </a:rPr>
              <a:t>, </a:t>
            </a:r>
            <a:r>
              <a:rPr lang="en-US" altLang="en-US" sz="2800" b="1" dirty="0">
                <a:latin typeface="Courier New" pitchFamily="49" charset="0"/>
              </a:rPr>
              <a:t>11</a:t>
            </a:r>
            <a:r>
              <a:rPr lang="en-US" altLang="en-US" sz="2800" dirty="0">
                <a:latin typeface="Courier New" pitchFamily="49" charset="0"/>
              </a:rPr>
              <a:t>, </a:t>
            </a:r>
            <a:r>
              <a:rPr lang="en-US" altLang="en-US" sz="2800" b="1" dirty="0">
                <a:latin typeface="Courier New" pitchFamily="49" charset="0"/>
              </a:rPr>
              <a:t>2</a:t>
            </a:r>
            <a:r>
              <a:rPr lang="en-US" altLang="en-US" sz="2800" dirty="0">
                <a:latin typeface="Courier New" pitchFamily="49" charset="0"/>
              </a:rPr>
              <a:t>, </a:t>
            </a:r>
            <a:r>
              <a:rPr lang="en-US" altLang="en-US" sz="2800" b="1" dirty="0">
                <a:latin typeface="Courier New" pitchFamily="49" charset="0"/>
              </a:rPr>
              <a:t>29</a:t>
            </a:r>
            <a:r>
              <a:rPr lang="en-US" altLang="en-US" sz="2800" dirty="0">
                <a:latin typeface="Courier New" pitchFamily="49" charset="0"/>
              </a:rPr>
              <a:t>,</a:t>
            </a:r>
            <a:r>
              <a:rPr lang="en-US" altLang="en-US" sz="2800" dirty="0"/>
              <a:t> and </a:t>
            </a:r>
            <a:r>
              <a:rPr lang="en-US" altLang="en-US" sz="2800" b="1" dirty="0">
                <a:latin typeface="Courier New" pitchFamily="49" charset="0"/>
              </a:rPr>
              <a:t>3</a:t>
            </a:r>
          </a:p>
        </p:txBody>
      </p:sp>
      <p:pic>
        <p:nvPicPr>
          <p:cNvPr id="2" name="Image of an array" descr="An array with seven elements is shown, arranged horizontally.  The values of the elements are 17, 23, 5, 11, 2, 29, and 3." title="Image of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2362200"/>
            <a:ext cx="6126480" cy="911352"/>
          </a:xfrm>
          <a:prstGeom prst="rect">
            <a:avLst/>
          </a:prstGeom>
        </p:spPr>
      </p:pic>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8097FE44-96DD-46B3-9CD3-1DC1662C86CB}" type="slidenum">
              <a:rPr lang="en-US" altLang="en-US" sz="1200" smtClean="0"/>
              <a:pPr eaLnBrk="1" hangingPunct="1">
                <a:spcBef>
                  <a:spcPct val="0"/>
                </a:spcBef>
                <a:buFontTx/>
                <a:buNone/>
              </a:pPr>
              <a:t>5</a:t>
            </a:fld>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p:txBody>
          <a:bodyPr/>
          <a:lstStyle/>
          <a:p>
            <a:pPr eaLnBrk="1" hangingPunct="1"/>
            <a:r>
              <a:rPr lang="en-US" altLang="en-US" dirty="0">
                <a:solidFill>
                  <a:schemeClr val="tx1"/>
                </a:solidFill>
              </a:rPr>
              <a:t>Linear Search Tradeoffs</a:t>
            </a:r>
          </a:p>
        </p:txBody>
      </p:sp>
      <mc:AlternateContent xmlns:mc="http://schemas.openxmlformats.org/markup-compatibility/2006" xmlns:a14="http://schemas.microsoft.com/office/drawing/2010/main">
        <mc:Choice Requires="a14">
          <p:sp>
            <p:nvSpPr>
              <p:cNvPr id="8195" name="Slide Body"/>
              <p:cNvSpPr>
                <a:spLocks noGrp="1" noChangeArrowheads="1"/>
              </p:cNvSpPr>
              <p:nvPr>
                <p:ph type="body" idx="1"/>
              </p:nvPr>
            </p:nvSpPr>
            <p:spPr>
              <a:xfrm>
                <a:off x="304800" y="1600200"/>
                <a:ext cx="8382000" cy="4572000"/>
              </a:xfrm>
            </p:spPr>
            <p:txBody>
              <a:bodyPr/>
              <a:lstStyle/>
              <a:p>
                <a:pPr eaLnBrk="1" hangingPunct="1"/>
                <a:r>
                  <a:rPr lang="en-US" altLang="en-US" sz="2800" dirty="0"/>
                  <a:t>Benefits</a:t>
                </a:r>
              </a:p>
              <a:p>
                <a:pPr lvl="1" eaLnBrk="1" hangingPunct="1"/>
                <a:r>
                  <a:rPr lang="en-US" altLang="en-US" sz="2800" dirty="0"/>
                  <a:t>Easy algorithm to understand and to implement</a:t>
                </a:r>
              </a:p>
              <a:p>
                <a:pPr lvl="1" eaLnBrk="1" hangingPunct="1"/>
                <a:r>
                  <a:rPr lang="en-US" altLang="en-US" sz="2800" dirty="0">
                    <a:solidFill>
                      <a:srgbClr val="FF3300"/>
                    </a:solidFill>
                  </a:rPr>
                  <a:t>Elements in array can be in any order</a:t>
                </a:r>
              </a:p>
              <a:p>
                <a:pPr eaLnBrk="1" hangingPunct="1"/>
                <a:r>
                  <a:rPr lang="en-US" altLang="en-US" sz="2800" dirty="0"/>
                  <a:t>Disadvantage</a:t>
                </a:r>
              </a:p>
              <a:p>
                <a:pPr lvl="1" eaLnBrk="1" hangingPunct="1"/>
                <a:r>
                  <a:rPr lang="en-US" altLang="en-US" sz="2800" dirty="0">
                    <a:solidFill>
                      <a:srgbClr val="FF0000"/>
                    </a:solidFill>
                  </a:rPr>
                  <a:t>Inefficient (slow): </a:t>
                </a:r>
                <a:r>
                  <a:rPr lang="en-US" altLang="en-US" sz="2800" dirty="0"/>
                  <a:t>for array of N elements, it examines </a:t>
                </a:r>
                <a14:m>
                  <m:oMath xmlns:m="http://schemas.openxmlformats.org/officeDocument/2006/math">
                    <m:r>
                      <a:rPr lang="en-US" altLang="en-US" sz="2800" b="1" i="1" u="sng" dirty="0" smtClean="0">
                        <a:solidFill>
                          <a:srgbClr val="0070C0"/>
                        </a:solidFill>
                        <a:effectLst>
                          <a:outerShdw blurRad="38100" dist="38100" dir="2700000" algn="tl">
                            <a:srgbClr val="000000">
                              <a:alpha val="43137"/>
                            </a:srgbClr>
                          </a:outerShdw>
                        </a:effectLst>
                        <a:latin typeface="Cambria Math"/>
                      </a:rPr>
                      <m:t>𝑵</m:t>
                    </m:r>
                    <m:r>
                      <a:rPr lang="en-US" altLang="en-US" sz="2800" b="1" i="1" u="sng" dirty="0" smtClean="0">
                        <a:solidFill>
                          <a:srgbClr val="0070C0"/>
                        </a:solidFill>
                        <a:effectLst>
                          <a:outerShdw blurRad="38100" dist="38100" dir="2700000" algn="tl">
                            <a:srgbClr val="000000">
                              <a:alpha val="43137"/>
                            </a:srgbClr>
                          </a:outerShdw>
                        </a:effectLst>
                        <a:latin typeface="Cambria Math"/>
                      </a:rPr>
                      <m:t>/</m:t>
                    </m:r>
                    <m:r>
                      <a:rPr lang="en-US" altLang="en-US" sz="2800" b="1" i="1" u="sng" dirty="0" smtClean="0">
                        <a:solidFill>
                          <a:srgbClr val="0070C0"/>
                        </a:solidFill>
                        <a:effectLst>
                          <a:outerShdw blurRad="38100" dist="38100" dir="2700000" algn="tl">
                            <a:srgbClr val="000000">
                              <a:alpha val="43137"/>
                            </a:srgbClr>
                          </a:outerShdw>
                        </a:effectLst>
                        <a:latin typeface="Cambria Math"/>
                      </a:rPr>
                      <m:t>𝟐</m:t>
                    </m:r>
                  </m:oMath>
                </a14:m>
                <a:r>
                  <a:rPr lang="en-US" altLang="en-US" sz="2800" u="sng" dirty="0">
                    <a:solidFill>
                      <a:srgbClr val="0070C0"/>
                    </a:solidFill>
                  </a:rPr>
                  <a:t> elements on average for a value that is found in the array</a:t>
                </a:r>
                <a:r>
                  <a:rPr lang="en-US" altLang="en-US" sz="2800" u="sng" dirty="0"/>
                  <a:t>, </a:t>
                </a:r>
                <a:r>
                  <a:rPr lang="en-US" altLang="en-US" sz="2800" u="sng" dirty="0">
                    <a:solidFill>
                      <a:schemeClr val="accent3">
                        <a:lumMod val="75000"/>
                      </a:schemeClr>
                    </a:solidFill>
                  </a:rPr>
                  <a:t>N elements for a value that is not in the array</a:t>
                </a:r>
              </a:p>
            </p:txBody>
          </p:sp>
        </mc:Choice>
        <mc:Fallback xmlns="">
          <p:sp>
            <p:nvSpPr>
              <p:cNvPr id="8195" name="Slide Body"/>
              <p:cNvSpPr>
                <a:spLocks noGrp="1" noRot="1" noChangeAspect="1" noMove="1" noResize="1" noEditPoints="1" noAdjustHandles="1" noChangeArrowheads="1" noChangeShapeType="1" noTextEdit="1"/>
              </p:cNvSpPr>
              <p:nvPr>
                <p:ph type="body" idx="1"/>
              </p:nvPr>
            </p:nvSpPr>
            <p:spPr>
              <a:xfrm>
                <a:off x="304800" y="1600200"/>
                <a:ext cx="8382000" cy="4572000"/>
              </a:xfrm>
              <a:blipFill>
                <a:blip r:embed="rId3"/>
                <a:stretch>
                  <a:fillRect l="-73" t="-533" r="-582"/>
                </a:stretch>
              </a:blipFill>
            </p:spPr>
            <p:txBody>
              <a:bodyPr/>
              <a:lstStyle/>
              <a:p>
                <a:r>
                  <a:rPr lang="en-US">
                    <a:noFill/>
                  </a:rPr>
                  <a:t> </a:t>
                </a:r>
              </a:p>
            </p:txBody>
          </p:sp>
        </mc:Fallback>
      </mc:AlternateContent>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50510A68-3AC2-444B-AF50-EBD8D45F35CB}" type="slidenum">
              <a:rPr lang="en-US" altLang="en-US" sz="1200" smtClean="0"/>
              <a:pPr eaLnBrk="1" hangingPunct="1">
                <a:spcBef>
                  <a:spcPct val="0"/>
                </a:spcBef>
                <a:buFontTx/>
                <a:buNone/>
              </a:pPr>
              <a:t>6</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p:txBody>
          <a:bodyPr/>
          <a:lstStyle/>
          <a:p>
            <a:pPr eaLnBrk="1" hangingPunct="1"/>
            <a:r>
              <a:rPr lang="en-US" altLang="en-US" dirty="0">
                <a:solidFill>
                  <a:schemeClr val="tx1"/>
                </a:solidFill>
              </a:rPr>
              <a:t>Binary Search Algorithm</a:t>
            </a:r>
          </a:p>
        </p:txBody>
      </p:sp>
      <p:sp>
        <p:nvSpPr>
          <p:cNvPr id="9219" name="Slide Body"/>
          <p:cNvSpPr>
            <a:spLocks noGrp="1" noChangeArrowheads="1"/>
          </p:cNvSpPr>
          <p:nvPr>
            <p:ph type="body" idx="1"/>
          </p:nvPr>
        </p:nvSpPr>
        <p:spPr>
          <a:xfrm>
            <a:off x="152400" y="1676400"/>
            <a:ext cx="8610600" cy="4343400"/>
          </a:xfrm>
        </p:spPr>
        <p:txBody>
          <a:bodyPr/>
          <a:lstStyle/>
          <a:p>
            <a:pPr marL="0" indent="0" eaLnBrk="1" hangingPunct="1">
              <a:lnSpc>
                <a:spcPct val="80000"/>
              </a:lnSpc>
              <a:buFontTx/>
              <a:buNone/>
              <a:defRPr/>
            </a:pPr>
            <a:r>
              <a:rPr lang="en-US" altLang="en-US" sz="2800" dirty="0"/>
              <a:t>Binary search requires that </a:t>
            </a:r>
            <a:r>
              <a:rPr lang="en-US" altLang="en-US" sz="2800" dirty="0">
                <a:solidFill>
                  <a:srgbClr val="FF0000"/>
                </a:solidFill>
              </a:rPr>
              <a:t>the array is in order</a:t>
            </a:r>
            <a:r>
              <a:rPr lang="en-US" altLang="en-US" sz="2800" dirty="0"/>
              <a:t>.</a:t>
            </a:r>
          </a:p>
          <a:p>
            <a:pPr marL="609600" indent="-609600" eaLnBrk="1" hangingPunct="1">
              <a:lnSpc>
                <a:spcPct val="80000"/>
              </a:lnSpc>
              <a:spcBef>
                <a:spcPts val="1800"/>
              </a:spcBef>
              <a:buFontTx/>
              <a:buAutoNum type="arabicPeriod"/>
              <a:defRPr/>
            </a:pPr>
            <a:r>
              <a:rPr lang="en-US" altLang="en-US" sz="2800" dirty="0"/>
              <a:t>Examine the value of the middle element</a:t>
            </a:r>
            <a:endParaRPr lang="en-US" altLang="en-US" sz="2400" dirty="0"/>
          </a:p>
          <a:p>
            <a:pPr marL="609600" indent="-609600" eaLnBrk="1" hangingPunct="1">
              <a:lnSpc>
                <a:spcPct val="85000"/>
              </a:lnSpc>
              <a:spcBef>
                <a:spcPts val="1800"/>
              </a:spcBef>
              <a:buFontTx/>
              <a:buAutoNum type="arabicPeriod" startAt="2"/>
              <a:defRPr/>
            </a:pPr>
            <a:r>
              <a:rPr lang="en-US" altLang="en-US" sz="2800" dirty="0"/>
              <a:t>If the middle element has the desired value, done.  Otherwise, determine which half of the array may have the desired value.  Continue working with this portion of the array.</a:t>
            </a:r>
          </a:p>
          <a:p>
            <a:pPr marL="609600" indent="-609600" eaLnBrk="1" hangingPunct="1">
              <a:lnSpc>
                <a:spcPct val="80000"/>
              </a:lnSpc>
              <a:spcBef>
                <a:spcPts val="1800"/>
              </a:spcBef>
              <a:buFontTx/>
              <a:buAutoNum type="arabicPeriod" startAt="2"/>
              <a:defRPr/>
            </a:pPr>
            <a:r>
              <a:rPr lang="en-US" altLang="en-US" sz="2800" dirty="0"/>
              <a:t>Repeat steps 1 and 2 until either the element with the desired value is found or there are no more elements to examine.</a:t>
            </a:r>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D8A0A77D-9377-46F0-8C85-ADE90FFE698A}" type="slidenum">
              <a:rPr lang="en-US" altLang="en-US" sz="1200" smtClean="0"/>
              <a:pPr eaLnBrk="1" hangingPunct="1">
                <a:spcBef>
                  <a:spcPct val="0"/>
                </a:spcBef>
                <a:buFontTx/>
                <a:buNone/>
              </a:pPr>
              <a:t>7</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p:txBody>
          <a:bodyPr/>
          <a:lstStyle/>
          <a:p>
            <a:pPr eaLnBrk="1" hangingPunct="1"/>
            <a:r>
              <a:rPr lang="en-US" altLang="en-US" dirty="0">
                <a:solidFill>
                  <a:schemeClr val="tx1"/>
                </a:solidFill>
              </a:rPr>
              <a:t>Binary Search Example</a:t>
            </a:r>
          </a:p>
        </p:txBody>
      </p:sp>
      <p:sp>
        <p:nvSpPr>
          <p:cNvPr id="10243" name="Slide Body"/>
          <p:cNvSpPr>
            <a:spLocks noGrp="1" noChangeArrowheads="1"/>
          </p:cNvSpPr>
          <p:nvPr>
            <p:ph type="body" idx="1"/>
          </p:nvPr>
        </p:nvSpPr>
        <p:spPr>
          <a:xfrm>
            <a:off x="685800" y="1981200"/>
            <a:ext cx="8001000" cy="4114800"/>
          </a:xfrm>
        </p:spPr>
        <p:txBody>
          <a:bodyPr/>
          <a:lstStyle/>
          <a:p>
            <a:pPr eaLnBrk="1" hangingPunct="1"/>
            <a:r>
              <a:rPr lang="en-US" altLang="en-US" sz="2800" dirty="0"/>
              <a:t>Array </a:t>
            </a:r>
            <a:r>
              <a:rPr lang="en-US" altLang="en-US" sz="2800" b="1" dirty="0">
                <a:latin typeface="Courier New" pitchFamily="49" charset="0"/>
              </a:rPr>
              <a:t>numlist2</a:t>
            </a:r>
            <a:r>
              <a:rPr lang="en-US" altLang="en-US" sz="2800" dirty="0"/>
              <a:t> contains</a:t>
            </a:r>
          </a:p>
          <a:p>
            <a:pPr eaLnBrk="1" hangingPunct="1"/>
            <a:endParaRPr lang="en-US" altLang="en-US" sz="2800" dirty="0"/>
          </a:p>
          <a:p>
            <a:pPr marL="101600" indent="0" eaLnBrk="1" hangingPunct="1">
              <a:buNone/>
            </a:pPr>
            <a:endParaRPr lang="en-US" altLang="en-US" sz="2800" dirty="0"/>
          </a:p>
          <a:p>
            <a:pPr eaLnBrk="1" hangingPunct="1">
              <a:lnSpc>
                <a:spcPct val="90000"/>
              </a:lnSpc>
              <a:spcBef>
                <a:spcPct val="0"/>
              </a:spcBef>
            </a:pPr>
            <a:r>
              <a:rPr lang="en-US" altLang="en-US" sz="2800" dirty="0"/>
              <a:t>Searching for </a:t>
            </a:r>
            <a:r>
              <a:rPr lang="en-US" altLang="en-US" sz="2800" dirty="0" smtClean="0"/>
              <a:t>the </a:t>
            </a:r>
            <a:r>
              <a:rPr lang="en-US" altLang="en-US" sz="2800" dirty="0"/>
              <a:t>value </a:t>
            </a:r>
            <a:r>
              <a:rPr lang="en-US" altLang="en-US" sz="2800" b="1" dirty="0">
                <a:latin typeface="Courier New" pitchFamily="49" charset="0"/>
              </a:rPr>
              <a:t>11</a:t>
            </a:r>
            <a:r>
              <a:rPr lang="en-US" altLang="en-US" sz="2800" dirty="0"/>
              <a:t>, binary search examines </a:t>
            </a:r>
            <a:r>
              <a:rPr lang="en-US" altLang="en-US" sz="2800" b="1" dirty="0">
                <a:latin typeface="Courier New" pitchFamily="49" charset="0"/>
              </a:rPr>
              <a:t>11</a:t>
            </a:r>
            <a:r>
              <a:rPr lang="en-US" altLang="en-US" sz="2800" dirty="0"/>
              <a:t> and stops</a:t>
            </a:r>
          </a:p>
          <a:p>
            <a:pPr eaLnBrk="1" hangingPunct="1">
              <a:lnSpc>
                <a:spcPct val="90000"/>
              </a:lnSpc>
              <a:spcBef>
                <a:spcPct val="40000"/>
              </a:spcBef>
            </a:pPr>
            <a:r>
              <a:rPr lang="en-US" altLang="en-US" sz="2800" dirty="0"/>
              <a:t>Searching for </a:t>
            </a:r>
            <a:r>
              <a:rPr lang="en-US" altLang="en-US" sz="2800" dirty="0" smtClean="0"/>
              <a:t>the value </a:t>
            </a:r>
            <a:r>
              <a:rPr lang="en-US" altLang="en-US" sz="2800" b="1" dirty="0">
                <a:latin typeface="Courier New" pitchFamily="49" charset="0"/>
              </a:rPr>
              <a:t>7</a:t>
            </a:r>
            <a:r>
              <a:rPr lang="en-US" altLang="en-US" sz="2800" dirty="0"/>
              <a:t>, binary </a:t>
            </a:r>
          </a:p>
          <a:p>
            <a:pPr eaLnBrk="1" hangingPunct="1">
              <a:lnSpc>
                <a:spcPct val="90000"/>
              </a:lnSpc>
              <a:spcBef>
                <a:spcPct val="0"/>
              </a:spcBef>
              <a:buFontTx/>
              <a:buNone/>
            </a:pPr>
            <a:r>
              <a:rPr lang="en-US" altLang="en-US" sz="2800" dirty="0"/>
              <a:t>   search examines </a:t>
            </a:r>
            <a:r>
              <a:rPr lang="en-US" altLang="en-US" sz="2800" b="1" dirty="0">
                <a:latin typeface="Courier New" pitchFamily="49" charset="0"/>
              </a:rPr>
              <a:t>11</a:t>
            </a:r>
            <a:r>
              <a:rPr lang="en-US" altLang="en-US" sz="2800" dirty="0">
                <a:latin typeface="Courier New" pitchFamily="49" charset="0"/>
              </a:rPr>
              <a:t>, </a:t>
            </a:r>
            <a:r>
              <a:rPr lang="en-US" altLang="en-US" sz="2800" b="1" dirty="0">
                <a:latin typeface="Courier New" pitchFamily="49" charset="0"/>
              </a:rPr>
              <a:t>3</a:t>
            </a:r>
            <a:r>
              <a:rPr lang="en-US" altLang="en-US" sz="2800" dirty="0">
                <a:latin typeface="Courier New" pitchFamily="49" charset="0"/>
              </a:rPr>
              <a:t>, </a:t>
            </a:r>
            <a:r>
              <a:rPr lang="en-US" altLang="en-US" sz="2800" b="1" dirty="0">
                <a:latin typeface="Courier New" pitchFamily="49" charset="0"/>
              </a:rPr>
              <a:t>5</a:t>
            </a:r>
            <a:r>
              <a:rPr lang="en-US" altLang="en-US" sz="2800" dirty="0">
                <a:latin typeface="Courier New" pitchFamily="49" charset="0"/>
              </a:rPr>
              <a:t>,</a:t>
            </a:r>
            <a:r>
              <a:rPr lang="en-US" altLang="en-US" sz="2800" dirty="0"/>
              <a:t> then stops</a:t>
            </a:r>
            <a:endParaRPr lang="en-US" altLang="en-US" sz="2800" dirty="0">
              <a:latin typeface="Courier New" pitchFamily="49" charset="0"/>
            </a:endParaRPr>
          </a:p>
        </p:txBody>
      </p:sp>
      <p:pic>
        <p:nvPicPr>
          <p:cNvPr id="2" name="image of an array" descr="The array has seven elements and is arranged horizontally.  The contents of the elements of the array are 2, 3, 5, 11, 17, 23, and 29." title="image of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2667000"/>
            <a:ext cx="6126480" cy="911352"/>
          </a:xfrm>
          <a:prstGeom prst="rect">
            <a:avLst/>
          </a:prstGeom>
        </p:spPr>
      </p:pic>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7C3B9978-483D-4031-94E0-3E1DEE8495E7}" type="slidenum">
              <a:rPr lang="en-US" altLang="en-US" sz="1200" smtClean="0"/>
              <a:pPr eaLnBrk="1" hangingPunct="1">
                <a:spcBef>
                  <a:spcPct val="0"/>
                </a:spcBef>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Binary Search Tradeoffs</a:t>
            </a:r>
          </a:p>
        </p:txBody>
      </p:sp>
      <mc:AlternateContent xmlns:mc="http://schemas.openxmlformats.org/markup-compatibility/2006" xmlns:a14="http://schemas.microsoft.com/office/drawing/2010/main">
        <mc:Choice Requires="a14">
          <p:sp>
            <p:nvSpPr>
              <p:cNvPr id="12293" name="Slide Body"/>
              <p:cNvSpPr>
                <a:spLocks noGrp="1"/>
              </p:cNvSpPr>
              <p:nvPr>
                <p:ph type="body" idx="1"/>
              </p:nvPr>
            </p:nvSpPr>
            <p:spPr/>
            <p:txBody>
              <a:bodyPr/>
              <a:lstStyle/>
              <a:p>
                <a:pPr>
                  <a:defRPr/>
                </a:pPr>
                <a:r>
                  <a:rPr lang="en-US" altLang="en-US" sz="2800" dirty="0"/>
                  <a:t>Benefit</a:t>
                </a:r>
              </a:p>
              <a:p>
                <a:pPr lvl="1">
                  <a:defRPr/>
                </a:pPr>
                <a:r>
                  <a:rPr lang="en-US" altLang="en-US" sz="2800" dirty="0"/>
                  <a:t>It is much </a:t>
                </a:r>
                <a:r>
                  <a:rPr lang="en-US" altLang="en-US" sz="2800" dirty="0">
                    <a:solidFill>
                      <a:srgbClr val="FF0000"/>
                    </a:solidFill>
                  </a:rPr>
                  <a:t>more efficient than linear search</a:t>
                </a:r>
                <a:r>
                  <a:rPr lang="en-US" altLang="en-US" sz="2800" dirty="0"/>
                  <a:t>.  For an array of N elements, the number of comparisons is the smallest integer x such that  </a:t>
                </a:r>
                <a14:m>
                  <m:oMath xmlns:m="http://schemas.openxmlformats.org/officeDocument/2006/math">
                    <m:sSup>
                      <m:sSupPr>
                        <m:ctrlPr>
                          <a:rPr lang="en-US" altLang="en-US" sz="2800" b="0" i="1" smtClean="0">
                            <a:latin typeface="Cambria Math" panose="02040503050406030204" pitchFamily="18" charset="0"/>
                          </a:rPr>
                        </m:ctrlPr>
                      </m:sSupPr>
                      <m:e>
                        <m:r>
                          <a:rPr lang="en-US" altLang="en-US" sz="2800" b="0" i="1" smtClean="0">
                            <a:latin typeface="Cambria Math"/>
                          </a:rPr>
                          <m:t>2</m:t>
                        </m:r>
                      </m:e>
                      <m:sup>
                        <m:r>
                          <a:rPr lang="en-US" altLang="en-US" sz="2800" b="0" i="1" smtClean="0">
                            <a:latin typeface="Cambria Math"/>
                          </a:rPr>
                          <m:t>𝑥</m:t>
                        </m:r>
                      </m:sup>
                    </m:sSup>
                    <m:r>
                      <a:rPr lang="en-US" altLang="en-US" sz="2800" b="0" i="1" smtClean="0">
                        <a:latin typeface="Cambria Math"/>
                      </a:rPr>
                      <m:t>&gt;</m:t>
                    </m:r>
                    <m:r>
                      <a:rPr lang="en-US" altLang="en-US" sz="2800" b="0" i="1" smtClean="0">
                        <a:latin typeface="Cambria Math"/>
                      </a:rPr>
                      <m:t>𝑁</m:t>
                    </m:r>
                  </m:oMath>
                </a14:m>
                <a:r>
                  <a:rPr lang="en-US" altLang="en-US" sz="2800" dirty="0" smtClean="0"/>
                  <a:t> </a:t>
                </a:r>
                <a:r>
                  <a:rPr lang="en-US" altLang="en-US" sz="2800" dirty="0" smtClean="0">
                    <a:solidFill>
                      <a:srgbClr val="FF0000"/>
                    </a:solidFill>
                  </a:rPr>
                  <a:t>(</a:t>
                </a:r>
                <a:r>
                  <a:rPr lang="en-US" altLang="en-US" sz="2800" b="1" i="1" dirty="0" smtClean="0">
                    <a:solidFill>
                      <a:srgbClr val="FF0000"/>
                    </a:solidFill>
                  </a:rPr>
                  <a:t>log</a:t>
                </a:r>
                <a:r>
                  <a:rPr lang="en-US" altLang="en-US" sz="2800" b="1" i="1" baseline="-25000" dirty="0" smtClean="0">
                    <a:solidFill>
                      <a:srgbClr val="FF0000"/>
                    </a:solidFill>
                  </a:rPr>
                  <a:t>2</a:t>
                </a:r>
                <a:r>
                  <a:rPr lang="en-US" altLang="en-US" sz="2800" b="1" i="1" dirty="0" smtClean="0">
                    <a:solidFill>
                      <a:srgbClr val="FF0000"/>
                    </a:solidFill>
                  </a:rPr>
                  <a:t>N</a:t>
                </a:r>
                <a:r>
                  <a:rPr lang="en-US" altLang="en-US" sz="2800" dirty="0" smtClean="0">
                    <a:solidFill>
                      <a:srgbClr val="FF0000"/>
                    </a:solidFill>
                  </a:rPr>
                  <a:t>)</a:t>
                </a:r>
                <a:r>
                  <a:rPr lang="en-US" altLang="en-US" sz="2800" dirty="0" smtClean="0"/>
                  <a:t>.  </a:t>
                </a:r>
                <a:r>
                  <a:rPr lang="en-US" altLang="en-US" sz="2800" dirty="0">
                    <a:solidFill>
                      <a:srgbClr val="0070C0"/>
                    </a:solidFill>
                  </a:rPr>
                  <a:t>When N = 20,000, x is 15.</a:t>
                </a:r>
              </a:p>
              <a:p>
                <a:pPr marL="514350" indent="-457200">
                  <a:buFont typeface="Arial" panose="020B0604020202020204" pitchFamily="34" charset="0"/>
                  <a:buChar char="•"/>
                  <a:defRPr/>
                </a:pPr>
                <a:r>
                  <a:rPr lang="en-US" altLang="en-US" sz="2800" dirty="0"/>
                  <a:t>However,</a:t>
                </a:r>
              </a:p>
              <a:p>
                <a:pPr lvl="1">
                  <a:buFont typeface="Arial" panose="020B0604020202020204" pitchFamily="34" charset="0"/>
                  <a:buChar char="‒"/>
                  <a:defRPr/>
                </a:pPr>
                <a:r>
                  <a:rPr lang="en-US" altLang="en-US" sz="2800" dirty="0">
                    <a:solidFill>
                      <a:srgbClr val="FF0000"/>
                    </a:solidFill>
                  </a:rPr>
                  <a:t>It requires that the array elements be in order</a:t>
                </a:r>
              </a:p>
            </p:txBody>
          </p:sp>
        </mc:Choice>
        <mc:Fallback xmlns="">
          <p:sp>
            <p:nvSpPr>
              <p:cNvPr id="12293" name="Slide Body"/>
              <p:cNvSpPr>
                <a:spLocks noGrp="1" noRot="1" noChangeAspect="1" noMove="1" noResize="1" noEditPoints="1" noAdjustHandles="1" noChangeArrowheads="1" noChangeShapeType="1" noTextEdit="1"/>
              </p:cNvSpPr>
              <p:nvPr>
                <p:ph type="body" idx="1"/>
              </p:nvPr>
            </p:nvSpPr>
            <p:spPr>
              <a:blipFill>
                <a:blip r:embed="rId3"/>
                <a:stretch>
                  <a:fillRect l="-667" t="-539"/>
                </a:stretch>
              </a:blipFill>
            </p:spPr>
            <p:txBody>
              <a:bodyPr/>
              <a:lstStyle/>
              <a:p>
                <a:r>
                  <a:rPr lang="en-US">
                    <a:noFill/>
                  </a:rPr>
                  <a:t> </a:t>
                </a:r>
              </a:p>
            </p:txBody>
          </p:sp>
        </mc:Fallback>
      </mc:AlternateContent>
      <p:sp>
        <p:nvSpPr>
          <p:cNvPr id="11267"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9-</a:t>
            </a:r>
            <a:fld id="{370033D1-DDE9-40B6-A08B-1A731AF32CE2}" type="slidenum">
              <a:rPr lang="en-US" altLang="en-US" sz="1200" smtClean="0"/>
              <a:pPr eaLnBrk="1" hangingPunct="1">
                <a:spcBef>
                  <a:spcPct val="0"/>
                </a:spcBef>
                <a:buFontTx/>
                <a:buNone/>
              </a:pPr>
              <a:t>9</a:t>
            </a:fld>
            <a:endParaRPr lang="en-US" altLang="en-US" sz="120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2556</TotalTime>
  <Words>1749</Words>
  <Application>Microsoft Office PowerPoint</Application>
  <PresentationFormat>On-screen Show (4:3)</PresentationFormat>
  <Paragraphs>345</Paragraphs>
  <Slides>38</Slides>
  <Notes>35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Cambria Math</vt:lpstr>
      <vt:lpstr>Courier New</vt:lpstr>
      <vt:lpstr>Noto Sans Symbols</vt:lpstr>
      <vt:lpstr>Times New Roman</vt:lpstr>
      <vt:lpstr>Verdana</vt:lpstr>
      <vt:lpstr>508 Lecture</vt:lpstr>
      <vt:lpstr>Custom Design</vt:lpstr>
      <vt:lpstr>Starting Out with C++ Early Objects </vt:lpstr>
      <vt:lpstr>Topics</vt:lpstr>
      <vt:lpstr>9.1  Introduction to Search Algorithms</vt:lpstr>
      <vt:lpstr>Linear Search Algorithm</vt:lpstr>
      <vt:lpstr>Linear Search Example</vt:lpstr>
      <vt:lpstr>Linear Search Tradeoffs</vt:lpstr>
      <vt:lpstr>Binary Search Algorithm</vt:lpstr>
      <vt:lpstr>Binary Search Example</vt:lpstr>
      <vt:lpstr>Binary Search Tradeoffs</vt:lpstr>
      <vt:lpstr>9.2  Searching an Array of Objects</vt:lpstr>
      <vt:lpstr>9.3  Introduction to Sorting Algorithms</vt:lpstr>
      <vt:lpstr>Bubble Sort Algorithm</vt:lpstr>
      <vt:lpstr>Bubble Sort Example 1 of 3</vt:lpstr>
      <vt:lpstr>Bubble Sort Example 2 of 3</vt:lpstr>
      <vt:lpstr>Bubble Sort Example 3 of 3</vt:lpstr>
      <vt:lpstr>Bubble Sort Tradeoffs</vt:lpstr>
      <vt:lpstr>An Improved Bubble Sort </vt:lpstr>
      <vt:lpstr>Selection Sort Algorithm</vt:lpstr>
      <vt:lpstr>Selection Sort Example 1 of 2</vt:lpstr>
      <vt:lpstr>Selection Sort Example 2 of 2</vt:lpstr>
      <vt:lpstr>Sorting Considerations</vt:lpstr>
      <vt:lpstr>9.4  Sorting an Array of Objects</vt:lpstr>
      <vt:lpstr>8.12 Introduction to the STL Vector</vt:lpstr>
      <vt:lpstr>Vectors</vt:lpstr>
      <vt:lpstr>Defining Vectors</vt:lpstr>
      <vt:lpstr>C++ 11 Features for Vectors</vt:lpstr>
      <vt:lpstr>Growing a Vector’s Size</vt:lpstr>
      <vt:lpstr>Removing Vector Elements</vt:lpstr>
      <vt:lpstr>PowerPoint Presentation</vt:lpstr>
      <vt:lpstr>9.5  Sorting and Searching Vectors</vt:lpstr>
      <vt:lpstr>9.6  Introduction to Analysis of Algorithms</vt:lpstr>
      <vt:lpstr>Analysis of Algorithms: Terminology 1 of 3</vt:lpstr>
      <vt:lpstr>Analysis of Algorithms: Terminology 2 of 3</vt:lpstr>
      <vt:lpstr>Analysis of Algorithms: Terminology 3 of 3</vt:lpstr>
      <vt:lpstr>Complexity Example</vt:lpstr>
      <vt:lpstr>Comparison of Algorithmic Complexity</vt:lpstr>
      <vt:lpstr>"Big O" Notation</vt:lpstr>
      <vt:lpstr>Copyright</vt:lpstr>
    </vt:vector>
  </TitlesOfParts>
  <Company>North Central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Windows User</cp:lastModifiedBy>
  <cp:revision>57</cp:revision>
  <cp:lastPrinted>2009-04-22T19:24:48Z</cp:lastPrinted>
  <dcterms:created xsi:type="dcterms:W3CDTF">2013-06-10T23:57:29Z</dcterms:created>
  <dcterms:modified xsi:type="dcterms:W3CDTF">2019-09-12T00:01:09Z</dcterms:modified>
</cp:coreProperties>
</file>