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0" r:id="rId2"/>
    <p:sldMasterId id="2147483732" r:id="rId3"/>
    <p:sldMasterId id="2147483744" r:id="rId4"/>
    <p:sldMasterId id="2147483756" r:id="rId5"/>
    <p:sldMasterId id="2147483768" r:id="rId6"/>
    <p:sldMasterId id="2147483780" r:id="rId7"/>
    <p:sldMasterId id="2147483792" r:id="rId8"/>
    <p:sldMasterId id="2147483804" r:id="rId9"/>
    <p:sldMasterId id="2147483816" r:id="rId10"/>
    <p:sldMasterId id="2147483828" r:id="rId11"/>
    <p:sldMasterId id="2147483852" r:id="rId12"/>
    <p:sldMasterId id="2147483864" r:id="rId13"/>
    <p:sldMasterId id="2147483876" r:id="rId14"/>
    <p:sldMasterId id="2147483888" r:id="rId15"/>
    <p:sldMasterId id="2147483900" r:id="rId16"/>
    <p:sldMasterId id="2147483912" r:id="rId17"/>
  </p:sldMasterIdLst>
  <p:notesMasterIdLst>
    <p:notesMasterId r:id="rId101"/>
  </p:notesMasterIdLst>
  <p:sldIdLst>
    <p:sldId id="256" r:id="rId18"/>
    <p:sldId id="314" r:id="rId19"/>
    <p:sldId id="342" r:id="rId20"/>
    <p:sldId id="343" r:id="rId21"/>
    <p:sldId id="391" r:id="rId22"/>
    <p:sldId id="392" r:id="rId23"/>
    <p:sldId id="393" r:id="rId24"/>
    <p:sldId id="394" r:id="rId25"/>
    <p:sldId id="395" r:id="rId26"/>
    <p:sldId id="344" r:id="rId27"/>
    <p:sldId id="345" r:id="rId28"/>
    <p:sldId id="353" r:id="rId29"/>
    <p:sldId id="347" r:id="rId30"/>
    <p:sldId id="401" r:id="rId31"/>
    <p:sldId id="406" r:id="rId32"/>
    <p:sldId id="407" r:id="rId33"/>
    <p:sldId id="396" r:id="rId34"/>
    <p:sldId id="397" r:id="rId35"/>
    <p:sldId id="398" r:id="rId36"/>
    <p:sldId id="399" r:id="rId37"/>
    <p:sldId id="349" r:id="rId38"/>
    <p:sldId id="400" r:id="rId39"/>
    <p:sldId id="457" r:id="rId40"/>
    <p:sldId id="350" r:id="rId41"/>
    <p:sldId id="351" r:id="rId42"/>
    <p:sldId id="352" r:id="rId43"/>
    <p:sldId id="458" r:id="rId44"/>
    <p:sldId id="402" r:id="rId45"/>
    <p:sldId id="403" r:id="rId46"/>
    <p:sldId id="404" r:id="rId47"/>
    <p:sldId id="405" r:id="rId48"/>
    <p:sldId id="445" r:id="rId49"/>
    <p:sldId id="446" r:id="rId50"/>
    <p:sldId id="447" r:id="rId51"/>
    <p:sldId id="448" r:id="rId52"/>
    <p:sldId id="449" r:id="rId53"/>
    <p:sldId id="451" r:id="rId54"/>
    <p:sldId id="452" r:id="rId55"/>
    <p:sldId id="453" r:id="rId56"/>
    <p:sldId id="454" r:id="rId57"/>
    <p:sldId id="455" r:id="rId58"/>
    <p:sldId id="456" r:id="rId59"/>
    <p:sldId id="459" r:id="rId60"/>
    <p:sldId id="408" r:id="rId61"/>
    <p:sldId id="409" r:id="rId62"/>
    <p:sldId id="410" r:id="rId63"/>
    <p:sldId id="411" r:id="rId64"/>
    <p:sldId id="462" r:id="rId65"/>
    <p:sldId id="412" r:id="rId66"/>
    <p:sldId id="413" r:id="rId67"/>
    <p:sldId id="414" r:id="rId68"/>
    <p:sldId id="415" r:id="rId69"/>
    <p:sldId id="444" r:id="rId70"/>
    <p:sldId id="461" r:id="rId71"/>
    <p:sldId id="428" r:id="rId72"/>
    <p:sldId id="429" r:id="rId73"/>
    <p:sldId id="359" r:id="rId74"/>
    <p:sldId id="430" r:id="rId75"/>
    <p:sldId id="431" r:id="rId76"/>
    <p:sldId id="360" r:id="rId77"/>
    <p:sldId id="372" r:id="rId78"/>
    <p:sldId id="380" r:id="rId79"/>
    <p:sldId id="381" r:id="rId80"/>
    <p:sldId id="382" r:id="rId81"/>
    <p:sldId id="363" r:id="rId82"/>
    <p:sldId id="384" r:id="rId83"/>
    <p:sldId id="441" r:id="rId84"/>
    <p:sldId id="442" r:id="rId85"/>
    <p:sldId id="364" r:id="rId86"/>
    <p:sldId id="437" r:id="rId87"/>
    <p:sldId id="385" r:id="rId88"/>
    <p:sldId id="386" r:id="rId89"/>
    <p:sldId id="434" r:id="rId90"/>
    <p:sldId id="435" r:id="rId91"/>
    <p:sldId id="436" r:id="rId92"/>
    <p:sldId id="438" r:id="rId93"/>
    <p:sldId id="439" r:id="rId94"/>
    <p:sldId id="440" r:id="rId95"/>
    <p:sldId id="387" r:id="rId96"/>
    <p:sldId id="388" r:id="rId97"/>
    <p:sldId id="389" r:id="rId98"/>
    <p:sldId id="390" r:id="rId99"/>
    <p:sldId id="460"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CC0099"/>
    <a:srgbClr val="0000FF"/>
    <a:srgbClr val="008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690"/>
  </p:normalViewPr>
  <p:slideViewPr>
    <p:cSldViewPr>
      <p:cViewPr varScale="1">
        <p:scale>
          <a:sx n="109" d="100"/>
          <a:sy n="109" d="100"/>
        </p:scale>
        <p:origin x="16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7" Type="http://schemas.openxmlformats.org/officeDocument/2006/relationships/slideMaster" Target="slideMasters/slideMaster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slide" Target="slides/slide41.xml"/><Relationship Id="rId66" Type="http://schemas.openxmlformats.org/officeDocument/2006/relationships/slide" Target="slides/slide49.xml"/><Relationship Id="rId74" Type="http://schemas.openxmlformats.org/officeDocument/2006/relationships/slide" Target="slides/slide57.xml"/><Relationship Id="rId79" Type="http://schemas.openxmlformats.org/officeDocument/2006/relationships/slide" Target="slides/slide62.xml"/><Relationship Id="rId87" Type="http://schemas.openxmlformats.org/officeDocument/2006/relationships/slide" Target="slides/slide70.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4.xml"/><Relationship Id="rId82" Type="http://schemas.openxmlformats.org/officeDocument/2006/relationships/slide" Target="slides/slide65.xml"/><Relationship Id="rId90" Type="http://schemas.openxmlformats.org/officeDocument/2006/relationships/slide" Target="slides/slide73.xml"/><Relationship Id="rId95" Type="http://schemas.openxmlformats.org/officeDocument/2006/relationships/slide" Target="slides/slide78.xml"/><Relationship Id="rId19" Type="http://schemas.openxmlformats.org/officeDocument/2006/relationships/slide" Target="slides/slide2.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100" Type="http://schemas.openxmlformats.org/officeDocument/2006/relationships/slide" Target="slides/slide83.xml"/><Relationship Id="rId105"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slide" Target="slides/slide63.xml"/><Relationship Id="rId85" Type="http://schemas.openxmlformats.org/officeDocument/2006/relationships/slide" Target="slides/slide68.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103" Type="http://schemas.openxmlformats.org/officeDocument/2006/relationships/viewProps" Target="viewProps.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slide" Target="slides/slide82.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49B1F67-935D-4F31-9981-363CBB311D31}" type="slidenum">
              <a:rPr lang="en-CA" altLang="en-US">
                <a:solidFill>
                  <a:prstClr val="black"/>
                </a:solidFill>
              </a:rPr>
              <a:pPr eaLnBrk="1" hangingPunct="1"/>
              <a:t>5</a:t>
            </a:fld>
            <a:endParaRPr lang="en-CA" altLang="en-US">
              <a:solidFill>
                <a:prstClr val="black"/>
              </a:solidFill>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709872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6E3DCB2-2192-47CC-AB3B-103E0F49EA75}" type="slidenum">
              <a:rPr lang="en-CA" altLang="en-US">
                <a:solidFill>
                  <a:prstClr val="black"/>
                </a:solidFill>
              </a:rPr>
              <a:pPr eaLnBrk="1" hangingPunct="1"/>
              <a:t>33</a:t>
            </a:fld>
            <a:endParaRPr lang="en-CA" altLang="en-US">
              <a:solidFill>
                <a:prstClr val="black"/>
              </a:solidFill>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839698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653D70F-1B57-424A-8D8A-709ADF22C4AE}" type="slidenum">
              <a:rPr lang="en-CA" altLang="en-US">
                <a:solidFill>
                  <a:prstClr val="black"/>
                </a:solidFill>
              </a:rPr>
              <a:pPr eaLnBrk="1" hangingPunct="1"/>
              <a:t>37</a:t>
            </a:fld>
            <a:endParaRPr lang="en-CA" altLang="en-US">
              <a:solidFill>
                <a:prstClr val="black"/>
              </a:solidFill>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a:p>
            <a:pPr>
              <a:spcBef>
                <a:spcPct val="0"/>
              </a:spcBef>
            </a:pPr>
            <a:endParaRPr lang="en-US" altLang="en-US" smtClean="0"/>
          </a:p>
        </p:txBody>
      </p:sp>
    </p:spTree>
    <p:extLst>
      <p:ext uri="{BB962C8B-B14F-4D97-AF65-F5344CB8AC3E}">
        <p14:creationId xmlns:p14="http://schemas.microsoft.com/office/powerpoint/2010/main" val="350551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8029AE8-BE4B-44D0-BBC1-F8EFF69EF614}" type="slidenum">
              <a:rPr lang="en-CA" altLang="en-US">
                <a:solidFill>
                  <a:prstClr val="black"/>
                </a:solidFill>
              </a:rPr>
              <a:pPr eaLnBrk="1" hangingPunct="1"/>
              <a:t>55</a:t>
            </a:fld>
            <a:endParaRPr lang="en-CA" altLang="en-US">
              <a:solidFill>
                <a:prstClr val="black"/>
              </a:solidFill>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17782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BF77B333-9765-4893-8B82-502BF74C0597}" type="slidenum">
              <a:rPr lang="en-CA" altLang="en-US">
                <a:solidFill>
                  <a:prstClr val="black"/>
                </a:solidFill>
              </a:rPr>
              <a:pPr eaLnBrk="1" hangingPunct="1"/>
              <a:t>56</a:t>
            </a:fld>
            <a:endParaRPr lang="en-CA" altLang="en-US">
              <a:solidFill>
                <a:prstClr val="black"/>
              </a:solidFill>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20616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BFC40C6-6C99-4775-BA08-0EF13F41A98F}" type="slidenum">
              <a:rPr lang="en-CA" altLang="en-US">
                <a:solidFill>
                  <a:prstClr val="black"/>
                </a:solidFill>
              </a:rPr>
              <a:pPr eaLnBrk="1" hangingPunct="1"/>
              <a:t>67</a:t>
            </a:fld>
            <a:endParaRPr lang="en-CA" altLang="en-US">
              <a:solidFill>
                <a:prstClr val="black"/>
              </a:solidFill>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02151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7095D9E-0BC6-4356-AC16-2707BC98DE75}" type="slidenum">
              <a:rPr lang="en-CA" altLang="en-US">
                <a:solidFill>
                  <a:prstClr val="black"/>
                </a:solidFill>
              </a:rPr>
              <a:pPr eaLnBrk="1" hangingPunct="1"/>
              <a:t>68</a:t>
            </a:fld>
            <a:endParaRPr lang="en-CA" altLang="en-US">
              <a:solidFill>
                <a:prstClr val="black"/>
              </a:solidFill>
            </a:endParaRPr>
          </a:p>
        </p:txBody>
      </p:sp>
      <p:sp>
        <p:nvSpPr>
          <p:cNvPr id="111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450991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733F29E-5B1F-4C4C-B83F-AB974286580C}" type="slidenum">
              <a:rPr lang="en-CA" altLang="en-US">
                <a:solidFill>
                  <a:prstClr val="black"/>
                </a:solidFill>
              </a:rPr>
              <a:pPr eaLnBrk="1" hangingPunct="1"/>
              <a:t>70</a:t>
            </a:fld>
            <a:endParaRPr lang="en-CA" altLang="en-US">
              <a:solidFill>
                <a:prstClr val="black"/>
              </a:solidFill>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519301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1A28288-9BFE-4ABF-91F1-B1A4905D1F7B}" type="slidenum">
              <a:rPr lang="en-CA" altLang="en-US">
                <a:solidFill>
                  <a:prstClr val="black"/>
                </a:solidFill>
              </a:rPr>
              <a:pPr eaLnBrk="1" hangingPunct="1"/>
              <a:t>76</a:t>
            </a:fld>
            <a:endParaRPr lang="en-CA" altLang="en-US">
              <a:solidFill>
                <a:prstClr val="black"/>
              </a:solidFill>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513785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9E03A778-1654-481F-A8F1-5AEF51DBB3E8}" type="slidenum">
              <a:rPr lang="en-CA" altLang="en-US">
                <a:solidFill>
                  <a:prstClr val="black"/>
                </a:solidFill>
              </a:rPr>
              <a:pPr eaLnBrk="1" hangingPunct="1"/>
              <a:t>83</a:t>
            </a:fld>
            <a:endParaRPr lang="en-CA" altLang="en-US">
              <a:solidFill>
                <a:prstClr val="black"/>
              </a:solidFill>
            </a:endParaRPr>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95073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EC448C4-3029-475F-9961-67EF0EA49E78}" type="slidenum">
              <a:rPr lang="en-CA" altLang="en-US">
                <a:solidFill>
                  <a:prstClr val="black"/>
                </a:solidFill>
              </a:rPr>
              <a:pPr eaLnBrk="1" hangingPunct="1"/>
              <a:t>6</a:t>
            </a:fld>
            <a:endParaRPr lang="en-CA" altLang="en-US">
              <a:solidFill>
                <a:prstClr val="black"/>
              </a:solidFill>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0648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6A402854-1DC2-4C55-BC54-679D6BA61A34}" type="slidenum">
              <a:rPr lang="en-CA" altLang="en-US">
                <a:solidFill>
                  <a:prstClr val="black"/>
                </a:solidFill>
              </a:rPr>
              <a:pPr eaLnBrk="1" hangingPunct="1"/>
              <a:t>7</a:t>
            </a:fld>
            <a:endParaRPr lang="en-CA" altLang="en-US">
              <a:solidFill>
                <a:prstClr val="black"/>
              </a:solidFill>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41497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180CAC6E-5285-4D75-9CCC-655992A23E08}" type="slidenum">
              <a:rPr lang="en-CA" altLang="en-US">
                <a:solidFill>
                  <a:prstClr val="black"/>
                </a:solidFill>
              </a:rPr>
              <a:pPr eaLnBrk="1" hangingPunct="1"/>
              <a:t>8</a:t>
            </a:fld>
            <a:endParaRPr lang="en-CA" altLang="en-US">
              <a:solidFill>
                <a:prstClr val="black"/>
              </a:solidFill>
            </a:endParaRPr>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1128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2A5E57B-102D-4D32-ACAC-22AA6DD2C422}" type="slidenum">
              <a:rPr lang="en-CA" altLang="en-US">
                <a:solidFill>
                  <a:prstClr val="black"/>
                </a:solidFill>
              </a:rPr>
              <a:pPr eaLnBrk="1" hangingPunct="1"/>
              <a:t>14</a:t>
            </a:fld>
            <a:endParaRPr lang="en-CA" altLang="en-US">
              <a:solidFill>
                <a:prstClr val="black"/>
              </a:solidFill>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07281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E759A7F0-E5E9-471E-9DEB-5899E8F28C3F}" type="slidenum">
              <a:rPr lang="en-CA" altLang="en-US">
                <a:solidFill>
                  <a:prstClr val="black"/>
                </a:solidFill>
              </a:rPr>
              <a:pPr eaLnBrk="1" hangingPunct="1"/>
              <a:t>15</a:t>
            </a:fld>
            <a:endParaRPr lang="en-CA" altLang="en-US">
              <a:solidFill>
                <a:prstClr val="black"/>
              </a:solidFill>
            </a:endParaRPr>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248351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C4D585C-10F8-4EC0-8FF4-79D4CC0F6609}" type="slidenum">
              <a:rPr lang="en-CA" altLang="en-US">
                <a:solidFill>
                  <a:prstClr val="black"/>
                </a:solidFill>
              </a:rPr>
              <a:pPr eaLnBrk="1" hangingPunct="1"/>
              <a:t>16</a:t>
            </a:fld>
            <a:endParaRPr lang="en-CA" altLang="en-US">
              <a:solidFill>
                <a:prstClr val="black"/>
              </a:solidFill>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513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4003D3F-69FE-43BD-AF9A-7040F46E1B31}" type="slidenum">
              <a:rPr lang="en-CA" altLang="en-US">
                <a:solidFill>
                  <a:prstClr val="black"/>
                </a:solidFill>
              </a:rPr>
              <a:pPr eaLnBrk="1" hangingPunct="1"/>
              <a:t>17</a:t>
            </a:fld>
            <a:endParaRPr lang="en-CA" altLang="en-US">
              <a:solidFill>
                <a:prstClr val="black"/>
              </a:solidFill>
            </a:endParaRPr>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28822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31</a:t>
            </a:fld>
            <a:endParaRPr lang="en-US"/>
          </a:p>
        </p:txBody>
      </p:sp>
    </p:spTree>
    <p:extLst>
      <p:ext uri="{BB962C8B-B14F-4D97-AF65-F5344CB8AC3E}">
        <p14:creationId xmlns:p14="http://schemas.microsoft.com/office/powerpoint/2010/main" val="1352417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3A9F95-D88F-4FB7-9343-BDA04FA3BD18}" type="datetime1">
              <a:rPr lang="en-US" smtClean="0"/>
              <a:t>1/29/2019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6A58D-1E32-4B14-A640-6C10B7AA545A}"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2609566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044706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18704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0142153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08528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1151951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035377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010541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520880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624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B4CE7C-D378-490F-9039-2FA8867D0D93}"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646496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488987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6034090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3929571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34262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958342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180325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7004520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622576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511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8686012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940008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795405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795532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380874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5471977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68199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19819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243454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5263058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8016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2094330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3367923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950471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993248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126665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0969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266110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848458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618893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6456403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9090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642871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978226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977212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6980078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40336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610551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86316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282160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303137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6531177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63166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8214696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5748964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614932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7389749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728242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3887471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9471499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44210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034991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40512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77301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5062488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9975778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644314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9688016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450076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2224632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216131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3A9F95-D88F-4FB7-9343-BDA04FA3BD18}" type="datetime1">
              <a:rPr lang="en-US" smtClean="0">
                <a:solidFill>
                  <a:srgbClr val="DBF5F9">
                    <a:shade val="90000"/>
                  </a:srgbClr>
                </a:solidFill>
              </a:rPr>
              <a:pPr/>
              <a:t>1/29/2019</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811922849"/>
      </p:ext>
    </p:extLst>
  </p:cSld>
  <p:clrMapOvr>
    <a:overrideClrMapping bg1="dk1" tx1="lt1" bg2="dk2" tx2="lt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FA84D-FC44-4FCB-9BDA-3D4CC592D77B}"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404530528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302B69-24D6-4B06-8EDC-A97B39E92424}" type="datetime1">
              <a:rPr lang="en-US" smtClean="0">
                <a:solidFill>
                  <a:srgbClr val="DBF5F9">
                    <a:shade val="90000"/>
                  </a:srgbClr>
                </a:solidFill>
              </a:rPr>
              <a:pPr/>
              <a:t>1/29/2019</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869981511"/>
      </p:ext>
    </p:extLst>
  </p:cSld>
  <p:clrMapOvr>
    <a:overrideClrMapping bg1="dk1" tx1="lt1" bg2="dk2" tx2="lt2" accent1="accent1" accent2="accent2" accent3="accent3" accent4="accent4" accent5="accent5" accent6="accent6" hlink="hlink" folHlink="folHlink"/>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FA0D9B-CD09-4814-9D0E-F8DCF1214C15}"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38337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26751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E2DDCA-861A-475E-9CE6-120F2B6ADC93}" type="datetime1">
              <a:rPr lang="en-US" smtClean="0">
                <a:solidFill>
                  <a:srgbClr val="04617B">
                    <a:shade val="90000"/>
                  </a:srgbClr>
                </a:solidFill>
              </a:rPr>
              <a:pPr/>
              <a:t>1/29/2019</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96623597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FE9481-E3CF-41CC-8D88-7F1BBA8EF9FC}" type="datetime1">
              <a:rPr lang="en-US" smtClean="0">
                <a:solidFill>
                  <a:srgbClr val="04617B">
                    <a:shade val="90000"/>
                  </a:srgbClr>
                </a:solidFill>
              </a:rPr>
              <a:pPr/>
              <a:t>1/29/2019</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50145689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58AAC-9E8B-4208-ADBA-1191D67B9ACC}" type="datetime1">
              <a:rPr lang="en-US" smtClean="0">
                <a:solidFill>
                  <a:srgbClr val="04617B">
                    <a:shade val="90000"/>
                  </a:srgbClr>
                </a:solidFill>
              </a:rPr>
              <a:pPr/>
              <a:t>1/29/2019</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08883942"/>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0EE558-4C61-46B4-8941-7598020C82E7}"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72199230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DF9C20-1FD7-41A6-A901-65DEAC17B082}"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50895879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6A58D-1E32-4B14-A640-6C10B7AA545A}"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92335392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B4CE7C-D378-490F-9039-2FA8867D0D93}"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39929226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13A9F95-D88F-4FB7-9343-BDA04FA3BD18}" type="datetime1">
              <a:rPr lang="en-US" smtClean="0">
                <a:solidFill>
                  <a:srgbClr val="DBF5F9">
                    <a:shade val="90000"/>
                  </a:srgbClr>
                </a:solidFill>
              </a:rPr>
              <a:pPr/>
              <a:t>1/29/2019</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599769630"/>
      </p:ext>
    </p:extLst>
  </p:cSld>
  <p:clrMapOvr>
    <a:overrideClrMapping bg1="dk1" tx1="lt1" bg2="dk2" tx2="lt2" accent1="accent1" accent2="accent2" accent3="accent3" accent4="accent4" accent5="accent5" accent6="accent6" hlink="hlink" folHlink="folHlink"/>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FA84D-FC44-4FCB-9BDA-3D4CC592D77B}"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24744032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302B69-24D6-4B06-8EDC-A97B39E92424}" type="datetime1">
              <a:rPr lang="en-US" smtClean="0">
                <a:solidFill>
                  <a:srgbClr val="DBF5F9">
                    <a:shade val="90000"/>
                  </a:srgbClr>
                </a:solidFill>
              </a:rPr>
              <a:pPr/>
              <a:t>1/29/2019</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4377490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5091014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FA0D9B-CD09-4814-9D0E-F8DCF1214C15}"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44546024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E2DDCA-861A-475E-9CE6-120F2B6ADC93}" type="datetime1">
              <a:rPr lang="en-US" smtClean="0">
                <a:solidFill>
                  <a:srgbClr val="04617B">
                    <a:shade val="90000"/>
                  </a:srgbClr>
                </a:solidFill>
              </a:rPr>
              <a:pPr/>
              <a:t>1/29/2019</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50059308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FE9481-E3CF-41CC-8D88-7F1BBA8EF9FC}" type="datetime1">
              <a:rPr lang="en-US" smtClean="0">
                <a:solidFill>
                  <a:srgbClr val="04617B">
                    <a:shade val="90000"/>
                  </a:srgbClr>
                </a:solidFill>
              </a:rPr>
              <a:pPr/>
              <a:t>1/29/2019</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43446811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58AAC-9E8B-4208-ADBA-1191D67B9ACC}" type="datetime1">
              <a:rPr lang="en-US" smtClean="0">
                <a:solidFill>
                  <a:srgbClr val="04617B">
                    <a:shade val="90000"/>
                  </a:srgbClr>
                </a:solidFill>
              </a:rPr>
              <a:pPr/>
              <a:t>1/29/2019</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4564181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0EE558-4C61-46B4-8941-7598020C82E7}"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69657852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DF9C20-1FD7-41A6-A901-65DEAC17B082}" type="datetime1">
              <a:rPr lang="en-US" smtClean="0">
                <a:solidFill>
                  <a:srgbClr val="04617B">
                    <a:shade val="90000"/>
                  </a:srgbClr>
                </a:solidFill>
              </a:rPr>
              <a:pPr/>
              <a:t>1/29/2019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72101965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96A58D-1E32-4B14-A640-6C10B7AA545A}"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9362846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DB4CE7C-D378-490F-9039-2FA8867D0D93}" type="datetime1">
              <a:rPr lang="en-US" smtClean="0">
                <a:solidFill>
                  <a:srgbClr val="04617B">
                    <a:shade val="90000"/>
                  </a:srgbClr>
                </a:solidFill>
              </a:rPr>
              <a:pPr/>
              <a:t>1/29/2019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195967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7621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5FA84D-FC44-4FCB-9BDA-3D4CC592D77B}"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5190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73184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9408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034169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61946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45914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295271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918560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67684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5045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302B69-24D6-4B06-8EDC-A97B39E92424}" type="datetime1">
              <a:rPr lang="en-US" smtClean="0"/>
              <a:t>1/29/2019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11431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98180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1577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660341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8423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855871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29792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1969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199853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9399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FA0D9B-CD09-4814-9D0E-F8DCF1214C15}"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85228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6844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1770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40843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15251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1080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686768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98272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937422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8572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1E2DDCA-861A-475E-9CE6-120F2B6ADC93}" type="datetime1">
              <a:rPr lang="en-US" smtClean="0"/>
              <a:t>1/29/2019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47603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5790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12872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148882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958540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68604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455772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613812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921352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998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FE9481-E3CF-41CC-8D88-7F1BBA8EF9FC}" type="datetime1">
              <a:rPr lang="en-US" smtClean="0"/>
              <a:t>1/29/2019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28907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62612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069473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44413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524763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201700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9975306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7742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47769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3342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58AAC-9E8B-4208-ADBA-1191D67B9ACC}" type="datetime1">
              <a:rPr lang="en-US" smtClean="0"/>
              <a:t>1/29/2019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411665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829836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4550989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01024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19631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623254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778599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151663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0722378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9370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0EE558-4C61-46B4-8941-7598020C82E7}"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4944236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997555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492605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7882071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94232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8565084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329976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2058326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58437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D839F445-8EDB-4A17-9ABA-D6B526E22D3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0599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DF9C20-1FD7-41A6-A901-65DEAC17B082}" type="datetime1">
              <a:rPr lang="en-US" smtClean="0"/>
              <a:t>1/29/2019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A95A283-D23F-4933-94BB-31CA0F6FD25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452424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58A97E19-0F7E-4C7B-B6DA-2EEC2F5D1C2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7244482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59AD2909-7BE3-4AAB-B668-E5FC51C1849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94365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3EC7CDD-B10E-42A6-96D3-CC373CE6EE4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127243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1753161A-EDD2-4A55-BB52-1592CDA8FD7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8147202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B7DE90DE-B952-4EDB-BD98-E2FCACDA88A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9645698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139CB2E-CC89-40A6-A3DC-B1A6451CEC6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51611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94B7E0C-F859-48A8-B402-BF6A5A2AD4C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894723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9EE9D13A-CA0D-43F0-AA27-C4E0F263421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21978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EF56BA7-26F3-4D1D-9F6B-9980337068A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8385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2.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2.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2.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2.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103061-C9AB-4869-8690-CB12A29AE9B5}" type="datetime1">
              <a:rPr lang="en-US" smtClean="0"/>
              <a:t>1/29/2019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3938480"/>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6445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99477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2094927"/>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918203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980659"/>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103061-C9AB-4869-8690-CB12A29AE9B5}" type="datetime1">
              <a:rPr lang="en-US" smtClean="0">
                <a:solidFill>
                  <a:srgbClr val="04617B">
                    <a:shade val="90000"/>
                  </a:srgbClr>
                </a:solidFill>
              </a:rPr>
              <a:pPr/>
              <a:t>1/29/2019</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441619007"/>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103061-C9AB-4869-8690-CB12A29AE9B5}" type="datetime1">
              <a:rPr lang="en-US" smtClean="0">
                <a:solidFill>
                  <a:srgbClr val="04617B">
                    <a:shade val="90000"/>
                  </a:srgbClr>
                </a:solidFill>
              </a:rPr>
              <a:pPr/>
              <a:t>1/29/2019</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77912257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0147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14372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439006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66679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504349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45176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3093438"/>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B1FD617C-B669-40B0-A302-F66B66C017EC}"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316996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0.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1.xml"/></Relationships>
</file>

<file path=ppt/slides/_rels/slide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1.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6.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0.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II </a:t>
            </a:r>
            <a:br>
              <a:rPr lang="en-US" dirty="0">
                <a:effectLst/>
              </a:rPr>
            </a:br>
            <a:r>
              <a:rPr lang="en-US" dirty="0">
                <a:effectLst/>
              </a:rPr>
              <a:t>Advanced C++</a:t>
            </a:r>
            <a:endParaRPr lang="en-US" dirty="0"/>
          </a:p>
        </p:txBody>
      </p:sp>
      <p:sp>
        <p:nvSpPr>
          <p:cNvPr id="3" name="Subtitle 2"/>
          <p:cNvSpPr>
            <a:spLocks noGrp="1"/>
          </p:cNvSpPr>
          <p:nvPr>
            <p:ph type="subTitle" idx="1"/>
          </p:nvPr>
        </p:nvSpPr>
        <p:spPr/>
        <p:txBody>
          <a:bodyPr/>
          <a:lstStyle/>
          <a:p>
            <a:r>
              <a:rPr lang="en-US" smtClean="0">
                <a:latin typeface="Calibri" panose="020F0502020204030204" pitchFamily="34" charset="0"/>
              </a:rPr>
              <a:t>Spring 2019</a:t>
            </a:r>
            <a:endParaRPr lang="en-US" dirty="0">
              <a:latin typeface="Calibri" panose="020F0502020204030204" pitchFamily="34" charset="0"/>
            </a:endParaRPr>
          </a:p>
        </p:txBody>
      </p:sp>
    </p:spTree>
    <p:extLst>
      <p:ext uri="{BB962C8B-B14F-4D97-AF65-F5344CB8AC3E}">
        <p14:creationId xmlns:p14="http://schemas.microsoft.com/office/powerpoint/2010/main" val="2861398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Array?		</a:t>
            </a:r>
            <a:endParaRPr lang="en-US" dirty="0"/>
          </a:p>
        </p:txBody>
      </p:sp>
      <p:sp>
        <p:nvSpPr>
          <p:cNvPr id="3" name="Content Placeholder 2"/>
          <p:cNvSpPr>
            <a:spLocks noGrp="1"/>
          </p:cNvSpPr>
          <p:nvPr>
            <p:ph idx="1"/>
          </p:nvPr>
        </p:nvSpPr>
        <p:spPr/>
        <p:txBody>
          <a:bodyPr/>
          <a:lstStyle/>
          <a:p>
            <a:r>
              <a:rPr lang="en-US" dirty="0"/>
              <a:t>In C++, the </a:t>
            </a:r>
            <a:r>
              <a:rPr lang="en-US" b="1" dirty="0"/>
              <a:t>first element </a:t>
            </a:r>
            <a:r>
              <a:rPr lang="en-US" dirty="0"/>
              <a:t>in an array is always </a:t>
            </a:r>
            <a:r>
              <a:rPr lang="en-US" dirty="0" smtClean="0"/>
              <a:t>indexed </a:t>
            </a:r>
            <a:br>
              <a:rPr lang="en-US" dirty="0" smtClean="0"/>
            </a:br>
            <a:r>
              <a:rPr lang="en-US" dirty="0" smtClean="0"/>
              <a:t>with </a:t>
            </a:r>
            <a:r>
              <a:rPr lang="en-US" b="1" dirty="0" smtClean="0">
                <a:solidFill>
                  <a:srgbClr val="FF0000"/>
                </a:solidFill>
              </a:rPr>
              <a:t>0</a:t>
            </a:r>
            <a:r>
              <a:rPr lang="en-US" dirty="0" smtClean="0"/>
              <a:t> (</a:t>
            </a:r>
            <a:r>
              <a:rPr lang="en-US" b="1" dirty="0" smtClean="0">
                <a:solidFill>
                  <a:srgbClr val="FF0000"/>
                </a:solidFill>
              </a:rPr>
              <a:t>zero</a:t>
            </a:r>
            <a:r>
              <a:rPr lang="en-US" dirty="0" smtClean="0"/>
              <a:t>) (</a:t>
            </a:r>
            <a:r>
              <a:rPr lang="en-US" b="1" dirty="0"/>
              <a:t>not </a:t>
            </a:r>
            <a:r>
              <a:rPr lang="en-US" b="1" dirty="0" smtClean="0">
                <a:solidFill>
                  <a:srgbClr val="800080"/>
                </a:solidFill>
              </a:rPr>
              <a:t>one</a:t>
            </a:r>
            <a:r>
              <a:rPr lang="en-US" dirty="0" smtClean="0">
                <a:solidFill>
                  <a:srgbClr val="800080"/>
                </a:solidFill>
              </a:rPr>
              <a:t> </a:t>
            </a:r>
            <a:r>
              <a:rPr lang="en-US" dirty="0" smtClean="0"/>
              <a:t>!!!), </a:t>
            </a:r>
            <a:r>
              <a:rPr lang="en-US" dirty="0"/>
              <a:t>no matter its </a:t>
            </a:r>
            <a:r>
              <a:rPr lang="en-US" dirty="0" smtClean="0"/>
              <a:t>length. </a:t>
            </a:r>
            <a:r>
              <a:rPr lang="en-US" dirty="0"/>
              <a:t>Hence </a:t>
            </a:r>
            <a:r>
              <a:rPr lang="en-US" dirty="0" smtClean="0"/>
              <a:t>the </a:t>
            </a:r>
            <a:r>
              <a:rPr lang="en-US" b="1" dirty="0"/>
              <a:t>last element’s</a:t>
            </a:r>
            <a:r>
              <a:rPr lang="en-US" dirty="0"/>
              <a:t> </a:t>
            </a:r>
            <a:r>
              <a:rPr lang="en-US" dirty="0" smtClean="0"/>
              <a:t>index </a:t>
            </a:r>
            <a:r>
              <a:rPr lang="en-US" dirty="0"/>
              <a:t>is </a:t>
            </a:r>
            <a:r>
              <a:rPr lang="en-US" b="1" i="1" dirty="0">
                <a:solidFill>
                  <a:srgbClr val="FF0000"/>
                </a:solidFill>
              </a:rPr>
              <a:t>n</a:t>
            </a:r>
            <a:r>
              <a:rPr lang="en-US" b="1" dirty="0">
                <a:solidFill>
                  <a:srgbClr val="FF0000"/>
                </a:solidFill>
              </a:rPr>
              <a:t>-1</a:t>
            </a:r>
            <a:r>
              <a:rPr lang="en-US" dirty="0"/>
              <a:t> where </a:t>
            </a:r>
            <a:r>
              <a:rPr lang="en-US" b="1" i="1" dirty="0">
                <a:solidFill>
                  <a:srgbClr val="FF0000"/>
                </a:solidFill>
              </a:rPr>
              <a:t>n</a:t>
            </a:r>
            <a:r>
              <a:rPr lang="en-US" dirty="0" smtClean="0"/>
              <a:t> </a:t>
            </a:r>
            <a:r>
              <a:rPr lang="en-US" dirty="0"/>
              <a:t>is the number of elements in the array</a:t>
            </a:r>
            <a:endParaRPr lang="en-US" dirty="0" smtClean="0"/>
          </a:p>
          <a:p>
            <a:r>
              <a:rPr lang="en-US" dirty="0" smtClean="0"/>
              <a:t>How to represents array elements?</a:t>
            </a:r>
          </a:p>
          <a:p>
            <a:pPr lvl="1"/>
            <a:r>
              <a:rPr lang="en-US" dirty="0" smtClean="0"/>
              <a:t>Use a </a:t>
            </a:r>
            <a:r>
              <a:rPr lang="en-US" dirty="0" smtClean="0">
                <a:solidFill>
                  <a:srgbClr val="C00000"/>
                </a:solidFill>
              </a:rPr>
              <a:t>name</a:t>
            </a:r>
            <a:r>
              <a:rPr lang="en-US" dirty="0" smtClean="0"/>
              <a:t> of an array and the </a:t>
            </a:r>
            <a:r>
              <a:rPr lang="en-US" dirty="0" smtClean="0">
                <a:solidFill>
                  <a:srgbClr val="FF0066"/>
                </a:solidFill>
              </a:rPr>
              <a:t>index</a:t>
            </a:r>
            <a:r>
              <a:rPr lang="en-US" dirty="0" smtClean="0"/>
              <a:t> of a particular element in the array</a:t>
            </a:r>
          </a:p>
          <a:p>
            <a:pPr lvl="1"/>
            <a:r>
              <a:rPr lang="en-US" dirty="0" smtClean="0"/>
              <a:t>Example: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30069387"/>
              </p:ext>
            </p:extLst>
          </p:nvPr>
        </p:nvGraphicFramePr>
        <p:xfrm>
          <a:off x="6553200" y="4535760"/>
          <a:ext cx="990600" cy="1943105"/>
        </p:xfrm>
        <a:graphic>
          <a:graphicData uri="http://schemas.openxmlformats.org/drawingml/2006/table">
            <a:tbl>
              <a:tblPr firstRow="1" bandRow="1"/>
              <a:tblGrid>
                <a:gridCol w="990600">
                  <a:extLst>
                    <a:ext uri="{9D8B030D-6E8A-4147-A177-3AD203B41FA5}">
                      <a16:colId xmlns:a16="http://schemas.microsoft.com/office/drawing/2014/main" val="20000"/>
                    </a:ext>
                  </a:extLst>
                </a:gridCol>
              </a:tblGrid>
              <a:tr h="388621">
                <a:tc>
                  <a:txBody>
                    <a:bodyPr/>
                    <a:lstStyle/>
                    <a:p>
                      <a:pPr algn="ctr"/>
                      <a:r>
                        <a:rPr lang="en-US" sz="1400" dirty="0" smtClean="0">
                          <a:latin typeface="Courier" panose="02060409020205020404" pitchFamily="49" charset="0"/>
                        </a:rPr>
                        <a:t>21</a:t>
                      </a:r>
                      <a:endParaRPr lang="en-US" sz="1400" dirty="0">
                        <a:latin typeface="Courier" panose="02060409020205020404" pitchFamily="49" charset="0"/>
                      </a:endParaRPr>
                    </a:p>
                  </a:txBody>
                  <a:tcPr anchor="ctr"/>
                </a:tc>
                <a:extLst>
                  <a:ext uri="{0D108BD9-81ED-4DB2-BD59-A6C34878D82A}">
                    <a16:rowId xmlns:a16="http://schemas.microsoft.com/office/drawing/2014/main" val="10000"/>
                  </a:ext>
                </a:extLst>
              </a:tr>
              <a:tr h="388621">
                <a:tc>
                  <a:txBody>
                    <a:bodyPr/>
                    <a:lstStyle/>
                    <a:p>
                      <a:pPr algn="ctr"/>
                      <a:r>
                        <a:rPr lang="en-US" sz="1400" dirty="0" smtClean="0">
                          <a:latin typeface="Courier" panose="02060409020205020404" pitchFamily="49" charset="0"/>
                        </a:rPr>
                        <a:t>99</a:t>
                      </a:r>
                      <a:endParaRPr lang="en-US" sz="1400" dirty="0">
                        <a:latin typeface="Courier" panose="02060409020205020404" pitchFamily="49" charset="0"/>
                      </a:endParaRPr>
                    </a:p>
                  </a:txBody>
                  <a:tcPr anchor="ctr"/>
                </a:tc>
                <a:extLst>
                  <a:ext uri="{0D108BD9-81ED-4DB2-BD59-A6C34878D82A}">
                    <a16:rowId xmlns:a16="http://schemas.microsoft.com/office/drawing/2014/main" val="10001"/>
                  </a:ext>
                </a:extLst>
              </a:tr>
              <a:tr h="388621">
                <a:tc>
                  <a:txBody>
                    <a:bodyPr/>
                    <a:lstStyle/>
                    <a:p>
                      <a:pPr algn="ctr"/>
                      <a:r>
                        <a:rPr lang="en-US" sz="1400" dirty="0" smtClean="0">
                          <a:latin typeface="Courier" panose="02060409020205020404" pitchFamily="49" charset="0"/>
                        </a:rPr>
                        <a:t>230</a:t>
                      </a:r>
                      <a:endParaRPr lang="en-US" sz="1400" dirty="0">
                        <a:latin typeface="Courier" panose="02060409020205020404" pitchFamily="49" charset="0"/>
                      </a:endParaRPr>
                    </a:p>
                  </a:txBody>
                  <a:tcPr anchor="ctr"/>
                </a:tc>
                <a:extLst>
                  <a:ext uri="{0D108BD9-81ED-4DB2-BD59-A6C34878D82A}">
                    <a16:rowId xmlns:a16="http://schemas.microsoft.com/office/drawing/2014/main" val="10002"/>
                  </a:ext>
                </a:extLst>
              </a:tr>
              <a:tr h="388621">
                <a:tc>
                  <a:txBody>
                    <a:bodyPr/>
                    <a:lstStyle/>
                    <a:p>
                      <a:pPr algn="ctr"/>
                      <a:r>
                        <a:rPr lang="en-US" sz="1400" dirty="0" smtClean="0">
                          <a:latin typeface="Courier" panose="02060409020205020404" pitchFamily="49" charset="0"/>
                        </a:rPr>
                        <a:t>50</a:t>
                      </a:r>
                      <a:endParaRPr lang="en-US" sz="1400" dirty="0">
                        <a:latin typeface="Courier" panose="02060409020205020404" pitchFamily="49" charset="0"/>
                      </a:endParaRPr>
                    </a:p>
                  </a:txBody>
                  <a:tcPr anchor="ctr"/>
                </a:tc>
                <a:extLst>
                  <a:ext uri="{0D108BD9-81ED-4DB2-BD59-A6C34878D82A}">
                    <a16:rowId xmlns:a16="http://schemas.microsoft.com/office/drawing/2014/main" val="10003"/>
                  </a:ext>
                </a:extLst>
              </a:tr>
              <a:tr h="388621">
                <a:tc>
                  <a:txBody>
                    <a:bodyPr/>
                    <a:lstStyle/>
                    <a:p>
                      <a:pPr algn="ctr"/>
                      <a:r>
                        <a:rPr lang="en-US" sz="1400" dirty="0" smtClean="0">
                          <a:latin typeface="Courier" panose="02060409020205020404" pitchFamily="49" charset="0"/>
                        </a:rPr>
                        <a:t>37</a:t>
                      </a:r>
                      <a:endParaRPr lang="en-US" sz="1400" dirty="0">
                        <a:latin typeface="Courier" panose="02060409020205020404" pitchFamily="49" charset="0"/>
                      </a:endParaRPr>
                    </a:p>
                  </a:txBody>
                  <a:tcPr anchor="ctr"/>
                </a:tc>
                <a:extLst>
                  <a:ext uri="{0D108BD9-81ED-4DB2-BD59-A6C34878D82A}">
                    <a16:rowId xmlns:a16="http://schemas.microsoft.com/office/drawing/2014/main" val="10004"/>
                  </a:ext>
                </a:extLst>
              </a:tr>
            </a:tbl>
          </a:graphicData>
        </a:graphic>
      </p:graphicFrame>
      <p:sp>
        <p:nvSpPr>
          <p:cNvPr id="5" name="TextBox 4"/>
          <p:cNvSpPr txBox="1"/>
          <p:nvPr/>
        </p:nvSpPr>
        <p:spPr>
          <a:xfrm>
            <a:off x="5361847" y="4608189"/>
            <a:ext cx="1191353" cy="307777"/>
          </a:xfrm>
          <a:prstGeom prst="rect">
            <a:avLst/>
          </a:prstGeom>
          <a:noFill/>
        </p:spPr>
        <p:txBody>
          <a:bodyPr wrap="square" rtlCol="0">
            <a:spAutoFit/>
          </a:bodyPr>
          <a:lstStyle/>
          <a:p>
            <a:r>
              <a:rPr lang="en-US" sz="1400" dirty="0" smtClean="0">
                <a:latin typeface="Courier" panose="02060409020205020404" pitchFamily="49" charset="0"/>
              </a:rPr>
              <a:t>Andrew[0]</a:t>
            </a:r>
            <a:endParaRPr lang="en-US" sz="1400" dirty="0">
              <a:latin typeface="Courier" panose="02060409020205020404" pitchFamily="49" charset="0"/>
            </a:endParaRPr>
          </a:p>
        </p:txBody>
      </p:sp>
      <p:sp>
        <p:nvSpPr>
          <p:cNvPr id="6" name="TextBox 5"/>
          <p:cNvSpPr txBox="1"/>
          <p:nvPr/>
        </p:nvSpPr>
        <p:spPr>
          <a:xfrm>
            <a:off x="5347953" y="4989189"/>
            <a:ext cx="1191353" cy="307777"/>
          </a:xfrm>
          <a:prstGeom prst="rect">
            <a:avLst/>
          </a:prstGeom>
          <a:noFill/>
        </p:spPr>
        <p:txBody>
          <a:bodyPr wrap="square" rtlCol="0">
            <a:spAutoFit/>
          </a:bodyPr>
          <a:lstStyle/>
          <a:p>
            <a:r>
              <a:rPr lang="en-US" sz="1400" dirty="0" smtClean="0">
                <a:latin typeface="Courier" panose="02060409020205020404" pitchFamily="49" charset="0"/>
              </a:rPr>
              <a:t>Andrew[1]</a:t>
            </a:r>
            <a:endParaRPr lang="en-US" sz="1400" dirty="0">
              <a:latin typeface="Courier" panose="02060409020205020404" pitchFamily="49" charset="0"/>
            </a:endParaRPr>
          </a:p>
        </p:txBody>
      </p:sp>
      <p:sp>
        <p:nvSpPr>
          <p:cNvPr id="7" name="TextBox 6"/>
          <p:cNvSpPr txBox="1"/>
          <p:nvPr/>
        </p:nvSpPr>
        <p:spPr>
          <a:xfrm>
            <a:off x="5341171" y="5373166"/>
            <a:ext cx="1191353" cy="307777"/>
          </a:xfrm>
          <a:prstGeom prst="rect">
            <a:avLst/>
          </a:prstGeom>
          <a:noFill/>
        </p:spPr>
        <p:txBody>
          <a:bodyPr wrap="square" rtlCol="0">
            <a:spAutoFit/>
          </a:bodyPr>
          <a:lstStyle/>
          <a:p>
            <a:r>
              <a:rPr lang="en-US" sz="1400" dirty="0" smtClean="0">
                <a:latin typeface="Courier" panose="02060409020205020404" pitchFamily="49" charset="0"/>
              </a:rPr>
              <a:t>Andrew[2]</a:t>
            </a:r>
            <a:endParaRPr lang="en-US" sz="1400" dirty="0">
              <a:latin typeface="Courier" panose="02060409020205020404" pitchFamily="49" charset="0"/>
            </a:endParaRPr>
          </a:p>
        </p:txBody>
      </p:sp>
      <p:sp>
        <p:nvSpPr>
          <p:cNvPr id="8" name="TextBox 7"/>
          <p:cNvSpPr txBox="1"/>
          <p:nvPr/>
        </p:nvSpPr>
        <p:spPr>
          <a:xfrm>
            <a:off x="5345871" y="5754166"/>
            <a:ext cx="1191353" cy="307777"/>
          </a:xfrm>
          <a:prstGeom prst="rect">
            <a:avLst/>
          </a:prstGeom>
          <a:noFill/>
        </p:spPr>
        <p:txBody>
          <a:bodyPr wrap="square" rtlCol="0">
            <a:spAutoFit/>
          </a:bodyPr>
          <a:lstStyle/>
          <a:p>
            <a:r>
              <a:rPr lang="en-US" sz="1400" dirty="0" smtClean="0">
                <a:latin typeface="Courier" panose="02060409020205020404" pitchFamily="49" charset="0"/>
              </a:rPr>
              <a:t>Andrew[3]</a:t>
            </a:r>
            <a:endParaRPr lang="en-US" sz="1400" dirty="0">
              <a:latin typeface="Courier" panose="02060409020205020404" pitchFamily="49" charset="0"/>
            </a:endParaRPr>
          </a:p>
        </p:txBody>
      </p:sp>
      <p:sp>
        <p:nvSpPr>
          <p:cNvPr id="9" name="TextBox 8"/>
          <p:cNvSpPr txBox="1"/>
          <p:nvPr/>
        </p:nvSpPr>
        <p:spPr>
          <a:xfrm>
            <a:off x="5334000" y="6135166"/>
            <a:ext cx="1191353" cy="307777"/>
          </a:xfrm>
          <a:prstGeom prst="rect">
            <a:avLst/>
          </a:prstGeom>
          <a:noFill/>
        </p:spPr>
        <p:txBody>
          <a:bodyPr wrap="square" rtlCol="0">
            <a:spAutoFit/>
          </a:bodyPr>
          <a:lstStyle/>
          <a:p>
            <a:r>
              <a:rPr lang="en-US" sz="1400" dirty="0" smtClean="0">
                <a:latin typeface="Courier" panose="02060409020205020404" pitchFamily="49" charset="0"/>
              </a:rPr>
              <a:t>Andrew[4]</a:t>
            </a:r>
            <a:endParaRPr lang="en-US" sz="1400" dirty="0">
              <a:latin typeface="Courier" panose="02060409020205020404" pitchFamily="49" charset="0"/>
            </a:endParaRPr>
          </a:p>
        </p:txBody>
      </p:sp>
      <p:sp>
        <p:nvSpPr>
          <p:cNvPr id="10" name="TextBox 9"/>
          <p:cNvSpPr txBox="1"/>
          <p:nvPr/>
        </p:nvSpPr>
        <p:spPr>
          <a:xfrm>
            <a:off x="2971800" y="5339390"/>
            <a:ext cx="1506566" cy="307777"/>
          </a:xfrm>
          <a:prstGeom prst="rect">
            <a:avLst/>
          </a:prstGeom>
          <a:noFill/>
        </p:spPr>
        <p:txBody>
          <a:bodyPr wrap="none" rtlCol="0">
            <a:spAutoFit/>
          </a:bodyPr>
          <a:lstStyle/>
          <a:p>
            <a:r>
              <a:rPr lang="en-US" sz="1400" dirty="0" smtClean="0">
                <a:solidFill>
                  <a:srgbClr val="C00000"/>
                </a:solidFill>
              </a:rPr>
              <a:t>Name of the array</a:t>
            </a:r>
            <a:endParaRPr lang="en-US" sz="1400" dirty="0">
              <a:solidFill>
                <a:srgbClr val="C00000"/>
              </a:solidFill>
            </a:endParaRPr>
          </a:p>
        </p:txBody>
      </p:sp>
      <p:sp>
        <p:nvSpPr>
          <p:cNvPr id="11" name="TextBox 10"/>
          <p:cNvSpPr txBox="1"/>
          <p:nvPr/>
        </p:nvSpPr>
        <p:spPr>
          <a:xfrm>
            <a:off x="2590800" y="6058966"/>
            <a:ext cx="1642244" cy="307777"/>
          </a:xfrm>
          <a:prstGeom prst="rect">
            <a:avLst/>
          </a:prstGeom>
          <a:noFill/>
        </p:spPr>
        <p:txBody>
          <a:bodyPr wrap="none" rtlCol="0">
            <a:spAutoFit/>
          </a:bodyPr>
          <a:lstStyle/>
          <a:p>
            <a:r>
              <a:rPr lang="en-US" sz="1400" dirty="0" smtClean="0">
                <a:solidFill>
                  <a:srgbClr val="FF0066"/>
                </a:solidFill>
              </a:rPr>
              <a:t>Index of an element</a:t>
            </a:r>
            <a:endParaRPr lang="en-US" sz="1400" dirty="0">
              <a:solidFill>
                <a:srgbClr val="FF0066"/>
              </a:solidFill>
            </a:endParaRPr>
          </a:p>
        </p:txBody>
      </p:sp>
      <p:cxnSp>
        <p:nvCxnSpPr>
          <p:cNvPr id="13" name="Straight Arrow Connector 12"/>
          <p:cNvCxnSpPr>
            <a:stCxn id="10" idx="3"/>
            <a:endCxn id="5" idx="1"/>
          </p:cNvCxnSpPr>
          <p:nvPr/>
        </p:nvCxnSpPr>
        <p:spPr>
          <a:xfrm flipV="1">
            <a:off x="4478366" y="4762078"/>
            <a:ext cx="883481" cy="731201"/>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hape 25"/>
          <p:cNvCxnSpPr>
            <a:stCxn id="11" idx="2"/>
          </p:cNvCxnSpPr>
          <p:nvPr/>
        </p:nvCxnSpPr>
        <p:spPr>
          <a:xfrm rot="16200000" flipH="1">
            <a:off x="4678851" y="5099814"/>
            <a:ext cx="302616" cy="28364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133306" y="6554266"/>
            <a:ext cx="228600" cy="1588"/>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p:cNvCxnSpPr>
          <p:nvPr/>
        </p:nvCxnSpPr>
        <p:spPr>
          <a:xfrm flipV="1">
            <a:off x="4478366" y="5143077"/>
            <a:ext cx="855634" cy="350202"/>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p:cNvCxnSpPr>
          <p:nvPr/>
        </p:nvCxnSpPr>
        <p:spPr>
          <a:xfrm flipV="1">
            <a:off x="4478366" y="5493278"/>
            <a:ext cx="855634" cy="1"/>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p:cNvCxnSpPr>
          <p:nvPr/>
        </p:nvCxnSpPr>
        <p:spPr>
          <a:xfrm>
            <a:off x="4478366" y="5493279"/>
            <a:ext cx="855634" cy="414775"/>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9" idx="1"/>
          </p:cNvCxnSpPr>
          <p:nvPr/>
        </p:nvCxnSpPr>
        <p:spPr>
          <a:xfrm>
            <a:off x="4478366" y="5493279"/>
            <a:ext cx="855634" cy="795776"/>
          </a:xfrm>
          <a:prstGeom prst="straightConnector1">
            <a:avLst/>
          </a:prstGeom>
          <a:ln>
            <a:tailEnd type="triangle" w="med" len="lg"/>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12"/>
          </p:nvPr>
        </p:nvSpPr>
        <p:spPr/>
        <p:txBody>
          <a:bodyPr/>
          <a:lstStyle/>
          <a:p>
            <a:fld id="{911E4C43-30DC-40C6-8400-D754E7A063DA}" type="slidenum">
              <a:rPr lang="en-US" smtClean="0"/>
              <a:t>10</a:t>
            </a:fld>
            <a:endParaRPr lang="en-US" dirty="0"/>
          </a:p>
        </p:txBody>
      </p:sp>
    </p:spTree>
    <p:extLst>
      <p:ext uri="{BB962C8B-B14F-4D97-AF65-F5344CB8AC3E}">
        <p14:creationId xmlns:p14="http://schemas.microsoft.com/office/powerpoint/2010/main" val="3179548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an Array?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use of arrays make it possible to reduce the amount of coding to a minimum, especially if the same operation shall be applied to all elements of an array</a:t>
            </a:r>
          </a:p>
          <a:p>
            <a:r>
              <a:rPr lang="en-US" dirty="0"/>
              <a:t>Suppose we want to use 5 properties characterized by the following integers</a:t>
            </a:r>
          </a:p>
          <a:p>
            <a:pPr>
              <a:buNone/>
            </a:pPr>
            <a:r>
              <a:rPr lang="en-US" sz="1800" dirty="0" smtClean="0"/>
              <a:t>	</a:t>
            </a:r>
            <a:r>
              <a:rPr lang="en-US" sz="1800" dirty="0" err="1" smtClean="0">
                <a:solidFill>
                  <a:srgbClr val="0000FF"/>
                </a:solidFill>
                <a:latin typeface="Courier" panose="02060409020205020404" pitchFamily="49" charset="0"/>
              </a:rPr>
              <a:t>int</a:t>
            </a:r>
            <a:r>
              <a:rPr lang="en-US" sz="1800" dirty="0" smtClean="0">
                <a:solidFill>
                  <a:srgbClr val="FF0000"/>
                </a:solidFill>
                <a:latin typeface="Courier" panose="02060409020205020404" pitchFamily="49" charset="0"/>
              </a:rPr>
              <a:t> </a:t>
            </a:r>
            <a:r>
              <a:rPr lang="en-US" sz="1800" dirty="0" smtClean="0">
                <a:solidFill>
                  <a:srgbClr val="C00000"/>
                </a:solidFill>
                <a:latin typeface="Courier" panose="02060409020205020404" pitchFamily="49" charset="0"/>
              </a:rPr>
              <a:t>number_1, number_2, number_3, number_4, number_5;</a:t>
            </a:r>
          </a:p>
          <a:p>
            <a:pPr>
              <a:buNone/>
            </a:pPr>
            <a:r>
              <a:rPr lang="en-US" sz="1800" dirty="0" smtClean="0">
                <a:solidFill>
                  <a:srgbClr val="FF0000"/>
                </a:solidFill>
                <a:latin typeface="Courier" panose="02060409020205020404" pitchFamily="49" charset="0"/>
              </a:rPr>
              <a:t>     </a:t>
            </a:r>
            <a:r>
              <a:rPr lang="en-US" sz="1800" dirty="0" smtClean="0">
                <a:solidFill>
                  <a:srgbClr val="C00000"/>
                </a:solidFill>
                <a:latin typeface="Courier" panose="02060409020205020404" pitchFamily="49" charset="0"/>
              </a:rPr>
              <a:t>number_1=54;</a:t>
            </a:r>
          </a:p>
          <a:p>
            <a:pPr>
              <a:buNone/>
            </a:pPr>
            <a:r>
              <a:rPr lang="en-US" sz="1800" dirty="0" smtClean="0">
                <a:solidFill>
                  <a:srgbClr val="C00000"/>
                </a:solidFill>
                <a:latin typeface="Courier" panose="02060409020205020404" pitchFamily="49" charset="0"/>
              </a:rPr>
              <a:t>     number_2=26;</a:t>
            </a:r>
          </a:p>
          <a:p>
            <a:pPr>
              <a:buNone/>
            </a:pPr>
            <a:r>
              <a:rPr lang="en-US" sz="1800" dirty="0" smtClean="0">
                <a:solidFill>
                  <a:srgbClr val="C00000"/>
                </a:solidFill>
                <a:latin typeface="Courier" panose="02060409020205020404" pitchFamily="49" charset="0"/>
              </a:rPr>
              <a:t>     number_3=99;</a:t>
            </a:r>
          </a:p>
          <a:p>
            <a:pPr>
              <a:buNone/>
            </a:pPr>
            <a:r>
              <a:rPr lang="en-US" sz="1800" dirty="0" smtClean="0">
                <a:solidFill>
                  <a:srgbClr val="C00000"/>
                </a:solidFill>
                <a:latin typeface="Courier" panose="02060409020205020404" pitchFamily="49" charset="0"/>
              </a:rPr>
              <a:t>     number_4= -25;</a:t>
            </a:r>
          </a:p>
          <a:p>
            <a:pPr>
              <a:buNone/>
            </a:pPr>
            <a:r>
              <a:rPr lang="en-US" sz="1800" dirty="0" smtClean="0">
                <a:solidFill>
                  <a:srgbClr val="C00000"/>
                </a:solidFill>
                <a:latin typeface="Courier" panose="02060409020205020404" pitchFamily="49" charset="0"/>
              </a:rPr>
              <a:t>     number_5=13;</a:t>
            </a:r>
          </a:p>
          <a:p>
            <a:r>
              <a:rPr lang="en-US" dirty="0" smtClean="0"/>
              <a:t>The same properties can easily be determined using an array</a:t>
            </a:r>
            <a:r>
              <a:rPr lang="en-US" dirty="0"/>
              <a:t>:</a:t>
            </a:r>
          </a:p>
          <a:p>
            <a:pPr lvl="1">
              <a:buNone/>
            </a:pPr>
            <a:r>
              <a:rPr lang="en-US" sz="1800" dirty="0" err="1">
                <a:solidFill>
                  <a:srgbClr val="0000FF"/>
                </a:solidFill>
                <a:latin typeface="Courier" panose="02060409020205020404" pitchFamily="49" charset="0"/>
              </a:rPr>
              <a:t>int</a:t>
            </a:r>
            <a:r>
              <a:rPr lang="en-US" sz="1800" dirty="0">
                <a:latin typeface="Courier" panose="02060409020205020404" pitchFamily="49" charset="0"/>
              </a:rPr>
              <a:t> </a:t>
            </a:r>
            <a:r>
              <a:rPr lang="en-US" sz="1800" dirty="0" smtClean="0">
                <a:solidFill>
                  <a:srgbClr val="CC0099"/>
                </a:solidFill>
                <a:latin typeface="Courier" panose="02060409020205020404" pitchFamily="49" charset="0"/>
              </a:rPr>
              <a:t>number</a:t>
            </a:r>
            <a:r>
              <a:rPr lang="en-US" sz="1800" b="1" dirty="0" smtClean="0">
                <a:solidFill>
                  <a:srgbClr val="CC0099"/>
                </a:solidFill>
                <a:latin typeface="Courier" panose="02060409020205020404" pitchFamily="49" charset="0"/>
              </a:rPr>
              <a:t>[5]</a:t>
            </a:r>
            <a:r>
              <a:rPr lang="en-US" sz="1800" dirty="0" smtClean="0">
                <a:solidFill>
                  <a:srgbClr val="CC0099"/>
                </a:solidFill>
                <a:latin typeface="Courier" panose="02060409020205020404" pitchFamily="49" charset="0"/>
              </a:rPr>
              <a:t> </a:t>
            </a:r>
            <a:r>
              <a:rPr lang="en-US" sz="1800" dirty="0">
                <a:solidFill>
                  <a:srgbClr val="CC0099"/>
                </a:solidFill>
                <a:latin typeface="Courier" panose="02060409020205020404" pitchFamily="49" charset="0"/>
              </a:rPr>
              <a:t>= </a:t>
            </a:r>
            <a:r>
              <a:rPr lang="en-US" sz="1800" b="1" dirty="0">
                <a:solidFill>
                  <a:srgbClr val="CC0099"/>
                </a:solidFill>
                <a:latin typeface="Courier" panose="02060409020205020404" pitchFamily="49" charset="0"/>
              </a:rPr>
              <a:t>{</a:t>
            </a:r>
            <a:r>
              <a:rPr lang="en-US" sz="1800" dirty="0">
                <a:solidFill>
                  <a:srgbClr val="CC0099"/>
                </a:solidFill>
                <a:latin typeface="Courier" panose="02060409020205020404" pitchFamily="49" charset="0"/>
              </a:rPr>
              <a:t> 54, 26, 99, -25, 13 </a:t>
            </a:r>
            <a:r>
              <a:rPr lang="en-US" sz="1800" b="1" dirty="0">
                <a:solidFill>
                  <a:srgbClr val="CC0099"/>
                </a:solidFill>
                <a:latin typeface="Courier" panose="02060409020205020404" pitchFamily="49" charset="0"/>
              </a:rPr>
              <a:t>};</a:t>
            </a:r>
            <a:r>
              <a:rPr lang="en-US" sz="1800" dirty="0">
                <a:solidFill>
                  <a:srgbClr val="CC0099"/>
                </a:solidFill>
                <a:latin typeface="Courier" panose="02060409020205020404" pitchFamily="49" charset="0"/>
              </a:rPr>
              <a:t>   </a:t>
            </a:r>
            <a:r>
              <a:rPr lang="en-US" sz="1800" dirty="0">
                <a:latin typeface="Courier" panose="02060409020205020404" pitchFamily="49" charset="0"/>
              </a:rPr>
              <a:t> </a:t>
            </a:r>
          </a:p>
          <a:p>
            <a:pPr>
              <a:buNone/>
            </a:pPr>
            <a:endParaRPr lang="en-US" sz="1800" dirty="0" smtClean="0">
              <a:solidFill>
                <a:srgbClr val="FF0000"/>
              </a:solidFill>
              <a:latin typeface="Courier" panose="02060409020205020404" pitchFamily="49" charset="0"/>
            </a:endParaRPr>
          </a:p>
          <a:p>
            <a:pPr lvl="1"/>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11</a:t>
            </a:fld>
            <a:endParaRPr lang="en-US" dirty="0"/>
          </a:p>
        </p:txBody>
      </p:sp>
    </p:spTree>
    <p:extLst>
      <p:ext uri="{BB962C8B-B14F-4D97-AF65-F5344CB8AC3E}">
        <p14:creationId xmlns:p14="http://schemas.microsoft.com/office/powerpoint/2010/main" val="40837308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Array in C++</a:t>
            </a:r>
            <a:endParaRPr lang="en-US" dirty="0"/>
          </a:p>
        </p:txBody>
      </p:sp>
      <p:sp>
        <p:nvSpPr>
          <p:cNvPr id="3" name="Content Placeholder 2"/>
          <p:cNvSpPr>
            <a:spLocks noGrp="1"/>
          </p:cNvSpPr>
          <p:nvPr>
            <p:ph idx="1"/>
          </p:nvPr>
        </p:nvSpPr>
        <p:spPr/>
        <p:txBody>
          <a:bodyPr>
            <a:normAutofit/>
          </a:bodyPr>
          <a:lstStyle/>
          <a:p>
            <a:r>
              <a:rPr lang="en-US" dirty="0" smtClean="0"/>
              <a:t>Syntax of Array:  </a:t>
            </a:r>
          </a:p>
          <a:p>
            <a:r>
              <a:rPr lang="en-US" dirty="0" smtClean="0"/>
              <a:t>for one dimensional array</a:t>
            </a:r>
          </a:p>
          <a:p>
            <a:pPr lvl="1"/>
            <a:r>
              <a:rPr lang="en-US" sz="1900" b="1" dirty="0" smtClean="0">
                <a:solidFill>
                  <a:srgbClr val="FF0000"/>
                </a:solidFill>
                <a:latin typeface="Courier" panose="02060409020205020404" pitchFamily="49" charset="0"/>
              </a:rPr>
              <a:t>Data_type_in_array </a:t>
            </a:r>
            <a:r>
              <a:rPr lang="en-US" sz="1900" b="1" dirty="0" err="1" smtClean="0">
                <a:solidFill>
                  <a:srgbClr val="800080"/>
                </a:solidFill>
                <a:latin typeface="Courier" panose="02060409020205020404" pitchFamily="49" charset="0"/>
              </a:rPr>
              <a:t>array_name</a:t>
            </a:r>
            <a:r>
              <a:rPr lang="en-US" sz="1900" b="1" dirty="0" smtClean="0">
                <a:solidFill>
                  <a:srgbClr val="FF0000"/>
                </a:solidFill>
                <a:latin typeface="Courier" panose="02060409020205020404" pitchFamily="49" charset="0"/>
              </a:rPr>
              <a:t> </a:t>
            </a:r>
            <a:r>
              <a:rPr lang="en-US" sz="1900" b="1" dirty="0" smtClean="0">
                <a:solidFill>
                  <a:srgbClr val="0000FF"/>
                </a:solidFill>
                <a:latin typeface="Courier" panose="02060409020205020404" pitchFamily="49" charset="0"/>
              </a:rPr>
              <a:t>[</a:t>
            </a:r>
            <a:r>
              <a:rPr lang="en-US" sz="1900" b="1" dirty="0" smtClean="0">
                <a:solidFill>
                  <a:srgbClr val="FF0066"/>
                </a:solidFill>
                <a:latin typeface="Courier" panose="02060409020205020404" pitchFamily="49" charset="0"/>
              </a:rPr>
              <a:t>number of elements</a:t>
            </a:r>
            <a:r>
              <a:rPr lang="en-US" sz="1900" b="1" dirty="0" smtClean="0">
                <a:solidFill>
                  <a:srgbClr val="0000FF"/>
                </a:solidFill>
                <a:latin typeface="Courier" panose="02060409020205020404" pitchFamily="49" charset="0"/>
              </a:rPr>
              <a:t>]</a:t>
            </a:r>
            <a:r>
              <a:rPr lang="en-US" sz="1900" b="1" dirty="0" smtClean="0">
                <a:latin typeface="Courier" panose="02060409020205020404" pitchFamily="49" charset="0"/>
              </a:rPr>
              <a:t>; </a:t>
            </a:r>
            <a:r>
              <a:rPr lang="en-US" sz="1900" b="1" dirty="0" err="1" smtClean="0">
                <a:solidFill>
                  <a:srgbClr val="FF0000"/>
                </a:solidFill>
                <a:latin typeface="Courier" panose="02060409020205020404" pitchFamily="49" charset="0"/>
              </a:rPr>
              <a:t>Data_type_in_array</a:t>
            </a:r>
            <a:r>
              <a:rPr lang="en-US" sz="1900" b="1" dirty="0" smtClean="0">
                <a:solidFill>
                  <a:srgbClr val="FF0000"/>
                </a:solidFill>
                <a:latin typeface="Courier" panose="02060409020205020404" pitchFamily="49" charset="0"/>
              </a:rPr>
              <a:t> </a:t>
            </a:r>
            <a:r>
              <a:rPr lang="en-US" sz="1900" b="1" dirty="0" err="1">
                <a:solidFill>
                  <a:srgbClr val="800080"/>
                </a:solidFill>
                <a:latin typeface="Courier" panose="02060409020205020404" pitchFamily="49" charset="0"/>
              </a:rPr>
              <a:t>array_name</a:t>
            </a:r>
            <a:r>
              <a:rPr lang="en-US" sz="1900" b="1" dirty="0">
                <a:solidFill>
                  <a:srgbClr val="FF0000"/>
                </a:solidFill>
                <a:latin typeface="Courier" panose="02060409020205020404" pitchFamily="49" charset="0"/>
              </a:rPr>
              <a:t> </a:t>
            </a:r>
            <a:r>
              <a:rPr lang="en-US" sz="1900" b="1" dirty="0">
                <a:solidFill>
                  <a:srgbClr val="0000FF"/>
                </a:solidFill>
                <a:latin typeface="Courier" panose="02060409020205020404" pitchFamily="49" charset="0"/>
              </a:rPr>
              <a:t>[</a:t>
            </a:r>
            <a:r>
              <a:rPr lang="en-US" sz="1900" b="1" dirty="0">
                <a:solidFill>
                  <a:srgbClr val="FF0066"/>
                </a:solidFill>
                <a:latin typeface="Courier" panose="02060409020205020404" pitchFamily="49" charset="0"/>
              </a:rPr>
              <a:t>number of elements</a:t>
            </a:r>
            <a:r>
              <a:rPr lang="en-US" sz="1900" b="1" dirty="0" smtClean="0">
                <a:solidFill>
                  <a:srgbClr val="0000FF"/>
                </a:solidFill>
                <a:latin typeface="Courier" panose="02060409020205020404" pitchFamily="49" charset="0"/>
              </a:rPr>
              <a:t>]</a:t>
            </a:r>
            <a:r>
              <a:rPr lang="en-US" sz="1900" b="1" dirty="0" smtClean="0">
                <a:solidFill>
                  <a:srgbClr val="FF0000"/>
                </a:solidFill>
                <a:latin typeface="Courier" panose="02060409020205020404" pitchFamily="49" charset="0"/>
              </a:rPr>
              <a:t> </a:t>
            </a:r>
            <a:r>
              <a:rPr lang="en-US" sz="1900" b="1" dirty="0" smtClean="0">
                <a:solidFill>
                  <a:srgbClr val="0000FF"/>
                </a:solidFill>
                <a:latin typeface="Courier" panose="02060409020205020404" pitchFamily="49" charset="0"/>
              </a:rPr>
              <a:t>=</a:t>
            </a:r>
            <a:r>
              <a:rPr lang="en-US" sz="1900" b="1" dirty="0" smtClean="0">
                <a:solidFill>
                  <a:srgbClr val="FF0066"/>
                </a:solidFill>
                <a:latin typeface="Courier" panose="02060409020205020404" pitchFamily="49" charset="0"/>
              </a:rPr>
              <a:t> </a:t>
            </a:r>
            <a:r>
              <a:rPr lang="en-US" sz="1900" b="1" dirty="0" smtClean="0">
                <a:solidFill>
                  <a:srgbClr val="0000FF"/>
                </a:solidFill>
                <a:latin typeface="Courier" panose="02060409020205020404" pitchFamily="49" charset="0"/>
              </a:rPr>
              <a:t>{</a:t>
            </a:r>
            <a:r>
              <a:rPr lang="en-US" sz="1900" b="1" dirty="0" smtClean="0">
                <a:solidFill>
                  <a:srgbClr val="FF0066"/>
                </a:solidFill>
                <a:latin typeface="Courier" panose="02060409020205020404" pitchFamily="49" charset="0"/>
              </a:rPr>
              <a:t>element1, element2,…</a:t>
            </a:r>
            <a:r>
              <a:rPr lang="en-US" sz="1900" b="1" dirty="0" smtClean="0">
                <a:solidFill>
                  <a:srgbClr val="0000FF"/>
                </a:solidFill>
                <a:latin typeface="Courier" panose="02060409020205020404" pitchFamily="49" charset="0"/>
              </a:rPr>
              <a:t>}</a:t>
            </a:r>
            <a:r>
              <a:rPr lang="en-US" sz="1900" b="1" dirty="0" smtClean="0">
                <a:solidFill>
                  <a:srgbClr val="FF0066"/>
                </a:solidFill>
                <a:latin typeface="Courier" panose="02060409020205020404" pitchFamily="49" charset="0"/>
              </a:rPr>
              <a:t>;</a:t>
            </a:r>
            <a:r>
              <a:rPr lang="en-US" sz="1900" b="1" dirty="0" smtClean="0">
                <a:latin typeface="Courier" panose="02060409020205020404" pitchFamily="49" charset="0"/>
              </a:rPr>
              <a:t> </a:t>
            </a:r>
            <a:endParaRPr lang="en-US" sz="1900" b="1" dirty="0">
              <a:solidFill>
                <a:srgbClr val="FF0000"/>
              </a:solidFill>
              <a:latin typeface="Courier" panose="02060409020205020404" pitchFamily="49" charset="0"/>
            </a:endParaRPr>
          </a:p>
          <a:p>
            <a:r>
              <a:rPr lang="en-US" sz="2200" dirty="0" smtClean="0"/>
              <a:t>The </a:t>
            </a:r>
            <a:r>
              <a:rPr lang="en-US" sz="2200" dirty="0"/>
              <a:t>elements in an array can be explicitly initialized to specific values when it is declared, by enclosing those initial values in braces </a:t>
            </a:r>
            <a:r>
              <a:rPr lang="en-US" sz="2200" b="1" dirty="0" smtClean="0">
                <a:solidFill>
                  <a:srgbClr val="0000FF"/>
                </a:solidFill>
              </a:rPr>
              <a:t>{}</a:t>
            </a:r>
          </a:p>
          <a:p>
            <a:r>
              <a:rPr lang="en-US" sz="2200" u="sng" dirty="0"/>
              <a:t>When an initialization of values is provided for an array, C++ allows the possibility of leaving the square brackets empty []. In this case, the compiler will assume automatically a size for the array that matches the number of values included between the braces</a:t>
            </a:r>
            <a:r>
              <a:rPr lang="en-US" sz="2200" dirty="0"/>
              <a:t> </a:t>
            </a:r>
            <a:r>
              <a:rPr lang="en-US" sz="2200" b="1" dirty="0" smtClean="0">
                <a:solidFill>
                  <a:srgbClr val="0000FF"/>
                </a:solidFill>
              </a:rPr>
              <a:t>{}</a:t>
            </a:r>
          </a:p>
        </p:txBody>
      </p:sp>
      <p:sp>
        <p:nvSpPr>
          <p:cNvPr id="4" name="Slide Number Placeholder 3"/>
          <p:cNvSpPr>
            <a:spLocks noGrp="1"/>
          </p:cNvSpPr>
          <p:nvPr>
            <p:ph type="sldNum" sz="quarter" idx="12"/>
          </p:nvPr>
        </p:nvSpPr>
        <p:spPr/>
        <p:txBody>
          <a:bodyPr/>
          <a:lstStyle/>
          <a:p>
            <a:fld id="{911E4C43-30DC-40C6-8400-D754E7A063DA}" type="slidenum">
              <a:rPr lang="en-US" smtClean="0"/>
              <a:t>12</a:t>
            </a:fld>
            <a:endParaRPr lang="en-US" dirty="0"/>
          </a:p>
        </p:txBody>
      </p:sp>
    </p:spTree>
    <p:extLst>
      <p:ext uri="{BB962C8B-B14F-4D97-AF65-F5344CB8AC3E}">
        <p14:creationId xmlns:p14="http://schemas.microsoft.com/office/powerpoint/2010/main" val="3806567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t>
            </a:r>
            <a:r>
              <a:rPr lang="en-US" dirty="0"/>
              <a:t>Array in C++</a:t>
            </a:r>
          </a:p>
        </p:txBody>
      </p:sp>
      <p:sp>
        <p:nvSpPr>
          <p:cNvPr id="3" name="Content Placeholder 2"/>
          <p:cNvSpPr>
            <a:spLocks noGrp="1"/>
          </p:cNvSpPr>
          <p:nvPr>
            <p:ph idx="1"/>
          </p:nvPr>
        </p:nvSpPr>
        <p:spPr/>
        <p:txBody>
          <a:bodyPr>
            <a:normAutofit/>
          </a:bodyPr>
          <a:lstStyle/>
          <a:p>
            <a:r>
              <a:rPr lang="en-US" sz="2000" b="1" dirty="0" smtClean="0"/>
              <a:t>Examples:</a:t>
            </a:r>
          </a:p>
          <a:p>
            <a:pPr lvl="1">
              <a:buNone/>
            </a:pPr>
            <a:r>
              <a:rPr lang="en-US" sz="1600" dirty="0" err="1" smtClean="0">
                <a:latin typeface="Courier" panose="02060409020205020404" pitchFamily="49" charset="0"/>
              </a:rPr>
              <a:t>int</a:t>
            </a:r>
            <a:r>
              <a:rPr lang="en-US" sz="1600" dirty="0" smtClean="0">
                <a:latin typeface="Courier" panose="02060409020205020404" pitchFamily="49" charset="0"/>
              </a:rPr>
              <a:t> c[12]</a:t>
            </a:r>
          </a:p>
          <a:p>
            <a:pPr lvl="1">
              <a:buNone/>
            </a:pPr>
            <a:r>
              <a:rPr lang="en-US" sz="1600" dirty="0" err="1" smtClean="0">
                <a:latin typeface="Courier" panose="02060409020205020404" pitchFamily="49" charset="0"/>
              </a:rPr>
              <a:t>int</a:t>
            </a:r>
            <a:r>
              <a:rPr lang="en-US" sz="1600" dirty="0" smtClean="0">
                <a:latin typeface="Courier" panose="02060409020205020404" pitchFamily="49" charset="0"/>
              </a:rPr>
              <a:t> b[100], x[27];</a:t>
            </a:r>
          </a:p>
          <a:p>
            <a:pPr lvl="1">
              <a:buNone/>
            </a:pPr>
            <a:r>
              <a:rPr lang="en-US" sz="1600" dirty="0" err="1" smtClean="0">
                <a:latin typeface="Courier" panose="02060409020205020404" pitchFamily="49" charset="0"/>
              </a:rPr>
              <a:t>int</a:t>
            </a:r>
            <a:r>
              <a:rPr lang="en-US" sz="1600" dirty="0" smtClean="0">
                <a:latin typeface="Courier" panose="02060409020205020404" pitchFamily="49" charset="0"/>
              </a:rPr>
              <a:t> numbers[5];</a:t>
            </a:r>
          </a:p>
          <a:p>
            <a:pPr lvl="1">
              <a:buNone/>
            </a:pPr>
            <a:r>
              <a:rPr lang="en-US" sz="1600" dirty="0" err="1">
                <a:latin typeface="Courier" panose="02060409020205020404" pitchFamily="49" charset="0"/>
              </a:rPr>
              <a:t>int</a:t>
            </a:r>
            <a:r>
              <a:rPr lang="en-US" sz="1600" dirty="0">
                <a:latin typeface="Courier" panose="02060409020205020404" pitchFamily="49" charset="0"/>
              </a:rPr>
              <a:t> </a:t>
            </a:r>
            <a:r>
              <a:rPr lang="en-US" sz="1600" dirty="0" smtClean="0">
                <a:latin typeface="Courier" panose="02060409020205020404" pitchFamily="49" charset="0"/>
              </a:rPr>
              <a:t>number</a:t>
            </a:r>
            <a:r>
              <a:rPr lang="en-US" sz="1600" b="1" dirty="0" smtClean="0">
                <a:latin typeface="Courier" panose="02060409020205020404" pitchFamily="49" charset="0"/>
              </a:rPr>
              <a:t>[5]</a:t>
            </a:r>
            <a:r>
              <a:rPr lang="en-US" sz="1600" dirty="0" smtClean="0">
                <a:latin typeface="Courier" panose="02060409020205020404" pitchFamily="49" charset="0"/>
              </a:rPr>
              <a:t> </a:t>
            </a:r>
            <a:r>
              <a:rPr lang="en-US" sz="1600" dirty="0">
                <a:latin typeface="Courier" panose="02060409020205020404" pitchFamily="49" charset="0"/>
              </a:rPr>
              <a:t>= </a:t>
            </a:r>
            <a:r>
              <a:rPr lang="en-US" sz="1600" b="1" dirty="0">
                <a:latin typeface="Courier" panose="02060409020205020404" pitchFamily="49" charset="0"/>
              </a:rPr>
              <a:t>{</a:t>
            </a:r>
            <a:r>
              <a:rPr lang="en-US" sz="1600" dirty="0">
                <a:latin typeface="Courier" panose="02060409020205020404" pitchFamily="49" charset="0"/>
              </a:rPr>
              <a:t> 54, 26, 99, -25, 13 </a:t>
            </a:r>
            <a:r>
              <a:rPr lang="en-US" sz="1600" b="1" dirty="0">
                <a:latin typeface="Courier" panose="02060409020205020404" pitchFamily="49" charset="0"/>
              </a:rPr>
              <a:t>};</a:t>
            </a:r>
            <a:r>
              <a:rPr lang="en-US" sz="1600" dirty="0">
                <a:latin typeface="Courier" panose="02060409020205020404" pitchFamily="49" charset="0"/>
              </a:rPr>
              <a:t> </a:t>
            </a:r>
            <a:endParaRPr lang="en-US" sz="1600" dirty="0" smtClean="0">
              <a:latin typeface="Courier" panose="02060409020205020404" pitchFamily="49" charset="0"/>
            </a:endParaRPr>
          </a:p>
          <a:p>
            <a:pPr lvl="1">
              <a:buNone/>
            </a:pPr>
            <a:r>
              <a:rPr lang="en-US" sz="1600" dirty="0" err="1">
                <a:latin typeface="Courier" panose="02060409020205020404" pitchFamily="49" charset="0"/>
              </a:rPr>
              <a:t>int</a:t>
            </a:r>
            <a:r>
              <a:rPr lang="en-US" sz="1600" dirty="0">
                <a:latin typeface="Courier" panose="02060409020205020404" pitchFamily="49" charset="0"/>
              </a:rPr>
              <a:t> number</a:t>
            </a:r>
            <a:r>
              <a:rPr lang="en-US" sz="1600" b="1" dirty="0" smtClean="0">
                <a:latin typeface="Courier" panose="02060409020205020404" pitchFamily="49" charset="0"/>
              </a:rPr>
              <a:t>[]</a:t>
            </a:r>
            <a:r>
              <a:rPr lang="en-US" sz="1600" dirty="0" smtClean="0">
                <a:latin typeface="Courier" panose="02060409020205020404" pitchFamily="49" charset="0"/>
              </a:rPr>
              <a:t> </a:t>
            </a:r>
            <a:r>
              <a:rPr lang="en-US" sz="1600" dirty="0">
                <a:latin typeface="Courier" panose="02060409020205020404" pitchFamily="49" charset="0"/>
              </a:rPr>
              <a:t>= </a:t>
            </a:r>
            <a:r>
              <a:rPr lang="en-US" sz="1600" b="1" dirty="0">
                <a:latin typeface="Courier" panose="02060409020205020404" pitchFamily="49" charset="0"/>
              </a:rPr>
              <a:t>{</a:t>
            </a:r>
            <a:r>
              <a:rPr lang="en-US" sz="1600" dirty="0">
                <a:latin typeface="Courier" panose="02060409020205020404" pitchFamily="49" charset="0"/>
              </a:rPr>
              <a:t> 54, 26, 99, -25, 13 </a:t>
            </a:r>
            <a:r>
              <a:rPr lang="en-US" sz="1600" b="1" dirty="0">
                <a:latin typeface="Courier" panose="02060409020205020404" pitchFamily="49" charset="0"/>
              </a:rPr>
              <a:t>};</a:t>
            </a:r>
            <a:r>
              <a:rPr lang="en-US" sz="1600" dirty="0">
                <a:latin typeface="Courier" panose="02060409020205020404" pitchFamily="49" charset="0"/>
              </a:rPr>
              <a:t> </a:t>
            </a:r>
          </a:p>
          <a:p>
            <a:pPr lvl="1">
              <a:buNone/>
            </a:pPr>
            <a:r>
              <a:rPr lang="en-US" sz="1600" dirty="0" err="1" smtClean="0">
                <a:latin typeface="Courier" panose="02060409020205020404" pitchFamily="49" charset="0"/>
              </a:rPr>
              <a:t>int</a:t>
            </a:r>
            <a:r>
              <a:rPr lang="en-US" sz="1600" dirty="0" smtClean="0">
                <a:latin typeface="Courier" panose="02060409020205020404" pitchFamily="49" charset="0"/>
              </a:rPr>
              <a:t> </a:t>
            </a:r>
            <a:r>
              <a:rPr lang="en-US" sz="1600" dirty="0">
                <a:latin typeface="Courier" panose="02060409020205020404" pitchFamily="49" charset="0"/>
              </a:rPr>
              <a:t>number</a:t>
            </a:r>
            <a:r>
              <a:rPr lang="en-US" sz="1600" b="1" dirty="0">
                <a:latin typeface="Courier" panose="02060409020205020404" pitchFamily="49" charset="0"/>
              </a:rPr>
              <a:t>[5]</a:t>
            </a:r>
            <a:r>
              <a:rPr lang="en-US" sz="1600" dirty="0">
                <a:latin typeface="Courier" panose="02060409020205020404" pitchFamily="49" charset="0"/>
              </a:rPr>
              <a:t> = </a:t>
            </a:r>
            <a:r>
              <a:rPr lang="en-US" sz="1600" b="1" dirty="0" smtClean="0">
                <a:latin typeface="Courier" panose="02060409020205020404" pitchFamily="49" charset="0"/>
              </a:rPr>
              <a:t>{}; </a:t>
            </a:r>
            <a:r>
              <a:rPr lang="en-US" sz="1600" b="1" dirty="0" smtClean="0">
                <a:solidFill>
                  <a:srgbClr val="008000"/>
                </a:solidFill>
                <a:latin typeface="Courier" panose="02060409020205020404" pitchFamily="49" charset="0"/>
              </a:rPr>
              <a:t>// initializes an array containing 5 			// zeros</a:t>
            </a:r>
          </a:p>
          <a:p>
            <a:endParaRPr lang="en-US" sz="2000" b="1" dirty="0" smtClean="0">
              <a:solidFill>
                <a:srgbClr val="FF0000"/>
              </a:solidFill>
            </a:endParaRPr>
          </a:p>
          <a:p>
            <a:r>
              <a:rPr lang="en-US" sz="2000" dirty="0" smtClean="0"/>
              <a:t>Storing value in specific location in Array:</a:t>
            </a:r>
          </a:p>
          <a:p>
            <a:pPr>
              <a:buNone/>
            </a:pPr>
            <a:r>
              <a:rPr lang="en-US" sz="1600" dirty="0">
                <a:latin typeface="Courier" panose="02060409020205020404" pitchFamily="49" charset="0"/>
              </a:rPr>
              <a:t>	</a:t>
            </a:r>
            <a:r>
              <a:rPr lang="en-US" sz="1600" dirty="0" smtClean="0">
                <a:latin typeface="Courier" panose="02060409020205020404" pitchFamily="49" charset="0"/>
              </a:rPr>
              <a:t>numbers[0] = 54; </a:t>
            </a:r>
          </a:p>
          <a:p>
            <a:pPr>
              <a:buNone/>
            </a:pPr>
            <a:r>
              <a:rPr lang="en-US" sz="1600" dirty="0" smtClean="0">
                <a:latin typeface="Courier" panose="02060409020205020404" pitchFamily="49" charset="0"/>
              </a:rPr>
              <a:t>	numbers[1] = 26;</a:t>
            </a:r>
          </a:p>
        </p:txBody>
      </p:sp>
      <p:sp>
        <p:nvSpPr>
          <p:cNvPr id="4" name="Slide Number Placeholder 3"/>
          <p:cNvSpPr>
            <a:spLocks noGrp="1"/>
          </p:cNvSpPr>
          <p:nvPr>
            <p:ph type="sldNum" sz="quarter" idx="12"/>
          </p:nvPr>
        </p:nvSpPr>
        <p:spPr/>
        <p:txBody>
          <a:bodyPr/>
          <a:lstStyle/>
          <a:p>
            <a:fld id="{911E4C43-30DC-40C6-8400-D754E7A063DA}" type="slidenum">
              <a:rPr lang="en-US" smtClean="0"/>
              <a:t>13</a:t>
            </a:fld>
            <a:endParaRPr lang="en-US" dirty="0"/>
          </a:p>
        </p:txBody>
      </p:sp>
    </p:spTree>
    <p:extLst>
      <p:ext uri="{BB962C8B-B14F-4D97-AF65-F5344CB8AC3E}">
        <p14:creationId xmlns:p14="http://schemas.microsoft.com/office/powerpoint/2010/main" val="16574023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Default Initialization</a:t>
            </a:r>
          </a:p>
        </p:txBody>
      </p:sp>
      <p:sp>
        <p:nvSpPr>
          <p:cNvPr id="19459" name="Rectangle 3"/>
          <p:cNvSpPr>
            <a:spLocks noGrp="1" noChangeArrowheads="1"/>
          </p:cNvSpPr>
          <p:nvPr>
            <p:ph idx="1"/>
          </p:nvPr>
        </p:nvSpPr>
        <p:spPr>
          <a:xfrm>
            <a:off x="457200" y="1600200"/>
            <a:ext cx="8224838" cy="4114800"/>
          </a:xfrm>
        </p:spPr>
        <p:txBody>
          <a:bodyPr/>
          <a:lstStyle/>
          <a:p>
            <a:r>
              <a:rPr lang="en-US" altLang="en-US" smtClean="0"/>
              <a:t>Global array </a:t>
            </a:r>
            <a:r>
              <a:rPr lang="en-US" altLang="en-US" smtClean="0">
                <a:sym typeface="Wingdings" pitchFamily="2" charset="2"/>
              </a:rPr>
              <a:t> all elements initialized to </a:t>
            </a:r>
            <a:r>
              <a:rPr lang="en-US" altLang="en-US" smtClean="0">
                <a:latin typeface="Courier New" pitchFamily="49" charset="0"/>
                <a:sym typeface="Wingdings" pitchFamily="2" charset="2"/>
              </a:rPr>
              <a:t>0</a:t>
            </a:r>
            <a:r>
              <a:rPr lang="en-US" altLang="en-US" smtClean="0">
                <a:sym typeface="Wingdings" pitchFamily="2" charset="2"/>
              </a:rPr>
              <a:t> by default</a:t>
            </a:r>
            <a:br>
              <a:rPr lang="en-US" altLang="en-US" smtClean="0">
                <a:sym typeface="Wingdings" pitchFamily="2" charset="2"/>
              </a:rPr>
            </a:br>
            <a:endParaRPr lang="en-US" altLang="en-US" smtClean="0">
              <a:sym typeface="Wingdings" pitchFamily="2" charset="2"/>
            </a:endParaRPr>
          </a:p>
          <a:p>
            <a:r>
              <a:rPr lang="en-US" altLang="en-US" smtClean="0">
                <a:sym typeface="Wingdings" pitchFamily="2" charset="2"/>
              </a:rPr>
              <a:t>Local array  all elements </a:t>
            </a:r>
            <a:r>
              <a:rPr lang="en-US" altLang="en-US" i="1" smtClean="0">
                <a:sym typeface="Wingdings" pitchFamily="2" charset="2"/>
              </a:rPr>
              <a:t>uninitialized</a:t>
            </a:r>
            <a:r>
              <a:rPr lang="en-US" altLang="en-US" smtClean="0">
                <a:sym typeface="Wingdings" pitchFamily="2" charset="2"/>
              </a:rPr>
              <a:t> by default</a:t>
            </a:r>
            <a:endParaRPr lang="en-US" altLang="en-US" smtClean="0">
              <a:latin typeface="Courier New" pitchFamily="49" charset="0"/>
            </a:endParaRP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14</a:t>
            </a:fld>
            <a:endParaRPr lang="en-US">
              <a:solidFill>
                <a:srgbClr val="000000"/>
              </a:solidFill>
            </a:endParaRPr>
          </a:p>
        </p:txBody>
      </p:sp>
    </p:spTree>
    <p:extLst>
      <p:ext uri="{BB962C8B-B14F-4D97-AF65-F5344CB8AC3E}">
        <p14:creationId xmlns:p14="http://schemas.microsoft.com/office/powerpoint/2010/main" val="4234451644"/>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152400"/>
            <a:ext cx="7772400" cy="1143000"/>
          </a:xfrm>
        </p:spPr>
        <p:txBody>
          <a:bodyPr/>
          <a:lstStyle/>
          <a:p>
            <a:r>
              <a:rPr lang="en-US" altLang="en-US" smtClean="0"/>
              <a:t>Partial Array Initialization</a:t>
            </a:r>
          </a:p>
        </p:txBody>
      </p:sp>
      <p:sp>
        <p:nvSpPr>
          <p:cNvPr id="29699" name="Rectangle 3"/>
          <p:cNvSpPr>
            <a:spLocks noGrp="1" noChangeArrowheads="1"/>
          </p:cNvSpPr>
          <p:nvPr>
            <p:ph idx="1"/>
          </p:nvPr>
        </p:nvSpPr>
        <p:spPr>
          <a:xfrm>
            <a:off x="304800" y="1676400"/>
            <a:ext cx="7924800" cy="4648200"/>
          </a:xfrm>
        </p:spPr>
        <p:txBody>
          <a:bodyPr/>
          <a:lstStyle/>
          <a:p>
            <a:r>
              <a:rPr lang="en-US" altLang="en-US" smtClean="0"/>
              <a:t>If array is initialized with fewer initial values than the size declarator, the remaining elements will be set to </a:t>
            </a:r>
            <a:r>
              <a:rPr lang="en-US" altLang="en-US" smtClean="0">
                <a:latin typeface="Courier New" pitchFamily="49" charset="0"/>
              </a:rPr>
              <a:t>0:</a:t>
            </a:r>
          </a:p>
          <a:p>
            <a:pPr lvl="1">
              <a:buFontTx/>
              <a:buNone/>
            </a:pPr>
            <a:r>
              <a:rPr lang="en-US" altLang="en-US" smtClean="0">
                <a:latin typeface="Courier New" pitchFamily="49" charset="0"/>
              </a:rPr>
              <a:t/>
            </a:r>
            <a:br>
              <a:rPr lang="en-US" altLang="en-US" smtClean="0">
                <a:latin typeface="Courier New" pitchFamily="49" charset="0"/>
              </a:rPr>
            </a:br>
            <a:r>
              <a:rPr lang="en-US" altLang="en-US" smtClean="0">
                <a:latin typeface="Courier New" pitchFamily="49" charset="0"/>
              </a:rPr>
              <a:t/>
            </a:r>
            <a:br>
              <a:rPr lang="en-US" altLang="en-US" smtClean="0">
                <a:latin typeface="Courier New" pitchFamily="49" charset="0"/>
              </a:rPr>
            </a:br>
            <a:endParaRPr lang="en-US" altLang="en-US" smtClean="0">
              <a:latin typeface="Courier New" pitchFamily="49" charset="0"/>
            </a:endParaRPr>
          </a:p>
        </p:txBody>
      </p:sp>
      <p:pic>
        <p:nvPicPr>
          <p:cNvPr id="29700" name="Picture 4" descr="0711sowc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8375"/>
            <a:ext cx="80772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3070703235"/>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Implicit Array Sizing</a:t>
            </a:r>
          </a:p>
        </p:txBody>
      </p:sp>
      <p:sp>
        <p:nvSpPr>
          <p:cNvPr id="30723" name="Rectangle 3"/>
          <p:cNvSpPr>
            <a:spLocks noGrp="1" noChangeArrowheads="1"/>
          </p:cNvSpPr>
          <p:nvPr>
            <p:ph idx="1"/>
          </p:nvPr>
        </p:nvSpPr>
        <p:spPr/>
        <p:txBody>
          <a:bodyPr/>
          <a:lstStyle/>
          <a:p>
            <a:r>
              <a:rPr lang="en-US" altLang="en-US" smtClean="0"/>
              <a:t>Can determine array size by the size of the initialization list:</a:t>
            </a:r>
          </a:p>
          <a:p>
            <a:pPr lvl="1">
              <a:buFontTx/>
              <a:buNone/>
            </a:pPr>
            <a:r>
              <a:rPr lang="en-US" altLang="en-US" smtClean="0"/>
              <a:t>	</a:t>
            </a:r>
            <a:r>
              <a:rPr lang="en-US" altLang="en-US" smtClean="0">
                <a:latin typeface="Courier New" pitchFamily="49" charset="0"/>
              </a:rPr>
              <a:t>int quizzes[]={12,17,15,11};</a:t>
            </a:r>
            <a:endParaRPr lang="en-US" altLang="en-US" smtClean="0"/>
          </a:p>
          <a:p>
            <a:pPr lvl="1">
              <a:buFontTx/>
              <a:buNone/>
            </a:pPr>
            <a:endParaRPr lang="en-US" altLang="en-US" smtClean="0"/>
          </a:p>
          <a:p>
            <a:pPr lvl="1">
              <a:buFontTx/>
              <a:buNone/>
            </a:pPr>
            <a:endParaRPr lang="en-US" altLang="en-US" smtClean="0"/>
          </a:p>
          <a:p>
            <a:r>
              <a:rPr lang="en-US" altLang="en-US" smtClean="0"/>
              <a:t>Must use either array size declarator or initialization list at array definition</a:t>
            </a:r>
          </a:p>
        </p:txBody>
      </p:sp>
      <p:graphicFrame>
        <p:nvGraphicFramePr>
          <p:cNvPr id="757764" name="Group 4"/>
          <p:cNvGraphicFramePr>
            <a:graphicFrameLocks noGrp="1"/>
          </p:cNvGraphicFramePr>
          <p:nvPr/>
        </p:nvGraphicFramePr>
        <p:xfrm>
          <a:off x="1524000" y="3657600"/>
          <a:ext cx="6096000" cy="381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2586111575"/>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Accessing Array Elements</a:t>
            </a:r>
          </a:p>
        </p:txBody>
      </p:sp>
      <p:sp>
        <p:nvSpPr>
          <p:cNvPr id="13315" name="Rectangle 3"/>
          <p:cNvSpPr>
            <a:spLocks noGrp="1" noChangeArrowheads="1"/>
          </p:cNvSpPr>
          <p:nvPr>
            <p:ph idx="1"/>
          </p:nvPr>
        </p:nvSpPr>
        <p:spPr>
          <a:xfrm>
            <a:off x="304800" y="1752600"/>
            <a:ext cx="8294688" cy="4572000"/>
          </a:xfrm>
        </p:spPr>
        <p:txBody>
          <a:bodyPr/>
          <a:lstStyle/>
          <a:p>
            <a:r>
              <a:rPr lang="en-US" altLang="en-US" sz="2800" smtClean="0"/>
              <a:t>Array elements can be used as regular variables:  </a:t>
            </a:r>
          </a:p>
          <a:p>
            <a:pPr lvl="1">
              <a:buFontTx/>
              <a:buNone/>
            </a:pPr>
            <a:r>
              <a:rPr lang="en-US" altLang="en-US" sz="2000" smtClean="0">
                <a:latin typeface="Courier New" pitchFamily="49" charset="0"/>
              </a:rPr>
              <a:t>	</a:t>
            </a:r>
            <a:r>
              <a:rPr lang="en-US" altLang="en-US" sz="2400" smtClean="0">
                <a:latin typeface="Courier New" pitchFamily="49" charset="0"/>
              </a:rPr>
              <a:t>tests[0] = 79;</a:t>
            </a:r>
          </a:p>
          <a:p>
            <a:pPr lvl="1">
              <a:buFontTx/>
              <a:buNone/>
            </a:pPr>
            <a:r>
              <a:rPr lang="en-US" altLang="en-US" sz="2400" smtClean="0">
                <a:latin typeface="Courier New" pitchFamily="49" charset="0"/>
              </a:rPr>
              <a:t>	cout &lt;&lt; tests[0];</a:t>
            </a:r>
          </a:p>
          <a:p>
            <a:pPr lvl="1">
              <a:buFontTx/>
              <a:buNone/>
            </a:pPr>
            <a:r>
              <a:rPr lang="en-US" altLang="en-US" sz="2400" smtClean="0">
                <a:latin typeface="Courier New" pitchFamily="49" charset="0"/>
              </a:rPr>
              <a:t>	cin &gt;&gt; tests[1];</a:t>
            </a:r>
          </a:p>
          <a:p>
            <a:pPr lvl="1">
              <a:buFontTx/>
              <a:buNone/>
            </a:pPr>
            <a:r>
              <a:rPr lang="en-US" altLang="en-US" sz="2400" smtClean="0">
                <a:latin typeface="Courier New" pitchFamily="49" charset="0"/>
              </a:rPr>
              <a:t>	tests[4] = tests[0] + tests[1];</a:t>
            </a:r>
          </a:p>
          <a:p>
            <a:r>
              <a:rPr lang="en-US" altLang="en-US" sz="2800" smtClean="0"/>
              <a:t>Arrays must be accessed via individual elements:</a:t>
            </a:r>
          </a:p>
          <a:p>
            <a:pPr lvl="1">
              <a:buClr>
                <a:schemeClr val="tx1"/>
              </a:buClr>
              <a:buFontTx/>
              <a:buNone/>
            </a:pPr>
            <a:r>
              <a:rPr lang="en-US" altLang="en-US" sz="2400" smtClean="0"/>
              <a:t>	</a:t>
            </a:r>
            <a:r>
              <a:rPr lang="en-US" altLang="en-US" sz="2400" smtClean="0">
                <a:latin typeface="Courier New" pitchFamily="49" charset="0"/>
              </a:rPr>
              <a:t>cout &lt;&lt; tests; // not legal</a:t>
            </a:r>
            <a:endParaRPr lang="en-US" altLang="en-US" sz="2400"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2814248993"/>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Pink tissue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601980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5486400" y="5791200"/>
            <a:ext cx="301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1800" i="1" smtClean="0">
                <a:solidFill>
                  <a:srgbClr val="000000"/>
                </a:solidFill>
              </a:rPr>
              <a:t>(Program Continues)</a:t>
            </a:r>
          </a:p>
        </p:txBody>
      </p:sp>
      <p:sp>
        <p:nvSpPr>
          <p:cNvPr id="4"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3200" kern="0" dirty="0" smtClean="0"/>
              <a:t>Accessing Array Elements in Program 7-1</a:t>
            </a:r>
            <a:endParaRPr lang="en-US" sz="32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18</a:t>
            </a:fld>
            <a:endParaRPr lang="en-US">
              <a:solidFill>
                <a:srgbClr val="000000"/>
              </a:solidFill>
            </a:endParaRPr>
          </a:p>
        </p:txBody>
      </p:sp>
    </p:spTree>
    <p:extLst>
      <p:ext uri="{BB962C8B-B14F-4D97-AF65-F5344CB8AC3E}">
        <p14:creationId xmlns:p14="http://schemas.microsoft.com/office/powerpoint/2010/main" val="384787110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609600" y="4327525"/>
            <a:ext cx="708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2000" smtClean="0">
                <a:solidFill>
                  <a:srgbClr val="000000"/>
                </a:solidFill>
              </a:rPr>
              <a:t>Here are the contents of the </a:t>
            </a:r>
            <a:r>
              <a:rPr lang="en-US" altLang="en-US" sz="2000" smtClean="0">
                <a:solidFill>
                  <a:srgbClr val="000000"/>
                </a:solidFill>
                <a:latin typeface="Courier New" pitchFamily="49" charset="0"/>
              </a:rPr>
              <a:t>hours</a:t>
            </a:r>
            <a:r>
              <a:rPr lang="en-US" altLang="en-US" sz="2000" smtClean="0">
                <a:solidFill>
                  <a:srgbClr val="000000"/>
                </a:solidFill>
              </a:rPr>
              <a:t> array, with the values entered by the user in the example output:</a:t>
            </a:r>
          </a:p>
        </p:txBody>
      </p:sp>
      <p:pic>
        <p:nvPicPr>
          <p:cNvPr id="15363" name="Picture 4" descr="0707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5181600"/>
            <a:ext cx="5534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5"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295400"/>
            <a:ext cx="565467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3200" kern="0" dirty="0" smtClean="0"/>
              <a:t>Accessing Array Elements in Program 7-1</a:t>
            </a:r>
            <a:endParaRPr lang="en-US" sz="32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279920224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in C++</a:t>
            </a:r>
            <a:endParaRPr lang="en-US" dirty="0"/>
          </a:p>
        </p:txBody>
      </p:sp>
      <p:sp>
        <p:nvSpPr>
          <p:cNvPr id="3" name="Text Placeholder 2"/>
          <p:cNvSpPr>
            <a:spLocks noGrp="1"/>
          </p:cNvSpPr>
          <p:nvPr>
            <p:ph type="body" idx="1"/>
          </p:nvPr>
        </p:nvSpPr>
        <p:spPr/>
        <p:txBody>
          <a:bodyPr/>
          <a:lstStyle/>
          <a:p>
            <a:r>
              <a:rPr lang="en-US" sz="2400" dirty="0" smtClean="0"/>
              <a:t>Compound Data Types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a:t>
            </a:fld>
            <a:endParaRPr lang="en-US" dirty="0"/>
          </a:p>
        </p:txBody>
      </p:sp>
    </p:spTree>
    <p:extLst>
      <p:ext uri="{BB962C8B-B14F-4D97-AF65-F5344CB8AC3E}">
        <p14:creationId xmlns:p14="http://schemas.microsoft.com/office/powerpoint/2010/main" val="924294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Using a Loop to Step Through an Array</a:t>
            </a:r>
          </a:p>
        </p:txBody>
      </p:sp>
      <p:sp>
        <p:nvSpPr>
          <p:cNvPr id="17411" name="Rectangle 3"/>
          <p:cNvSpPr>
            <a:spLocks noGrp="1" noChangeArrowheads="1"/>
          </p:cNvSpPr>
          <p:nvPr>
            <p:ph idx="1"/>
          </p:nvPr>
        </p:nvSpPr>
        <p:spPr>
          <a:xfrm>
            <a:off x="457200" y="1600200"/>
            <a:ext cx="8305800" cy="1454150"/>
          </a:xfrm>
        </p:spPr>
        <p:txBody>
          <a:bodyPr/>
          <a:lstStyle/>
          <a:p>
            <a:pPr>
              <a:lnSpc>
                <a:spcPct val="90000"/>
              </a:lnSpc>
            </a:pPr>
            <a:r>
              <a:rPr lang="en-US" altLang="en-US" smtClean="0"/>
              <a:t>Example – The following code defines an array, </a:t>
            </a:r>
            <a:r>
              <a:rPr lang="en-US" altLang="en-US" smtClean="0">
                <a:latin typeface="Courier New" pitchFamily="49" charset="0"/>
              </a:rPr>
              <a:t>numbers</a:t>
            </a:r>
            <a:r>
              <a:rPr lang="en-US" altLang="en-US" smtClean="0"/>
              <a:t>, and assigns 99 to each element:</a:t>
            </a:r>
          </a:p>
        </p:txBody>
      </p:sp>
      <p:sp>
        <p:nvSpPr>
          <p:cNvPr id="17412" name="Text Box 4"/>
          <p:cNvSpPr txBox="1">
            <a:spLocks noChangeArrowheads="1"/>
          </p:cNvSpPr>
          <p:nvPr/>
        </p:nvSpPr>
        <p:spPr bwMode="auto">
          <a:xfrm>
            <a:off x="304800" y="3505200"/>
            <a:ext cx="85344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2200" smtClean="0">
                <a:solidFill>
                  <a:srgbClr val="000000"/>
                </a:solidFill>
                <a:latin typeface="Courier New" pitchFamily="49" charset="0"/>
              </a:rPr>
              <a:t>const int ARRAY_SIZE = 5;</a:t>
            </a:r>
          </a:p>
          <a:p>
            <a:pPr eaLnBrk="1" fontAlgn="base" hangingPunct="1">
              <a:spcBef>
                <a:spcPct val="0"/>
              </a:spcBef>
              <a:spcAft>
                <a:spcPct val="0"/>
              </a:spcAft>
              <a:buFontTx/>
              <a:buNone/>
            </a:pPr>
            <a:r>
              <a:rPr lang="en-US" altLang="en-US" sz="2200" smtClean="0">
                <a:solidFill>
                  <a:srgbClr val="000000"/>
                </a:solidFill>
                <a:latin typeface="Courier New" pitchFamily="49" charset="0"/>
              </a:rPr>
              <a:t>int numbers[ARRAY_SIZE];</a:t>
            </a:r>
            <a:br>
              <a:rPr lang="en-US" altLang="en-US" sz="2200" smtClean="0">
                <a:solidFill>
                  <a:srgbClr val="000000"/>
                </a:solidFill>
                <a:latin typeface="Courier New" pitchFamily="49" charset="0"/>
              </a:rPr>
            </a:br>
            <a:endParaRPr lang="en-US" altLang="en-US" sz="2200" smtClean="0">
              <a:solidFill>
                <a:srgbClr val="000000"/>
              </a:solidFill>
              <a:latin typeface="Courier New" pitchFamily="49" charset="0"/>
            </a:endParaRPr>
          </a:p>
          <a:p>
            <a:pPr eaLnBrk="1" fontAlgn="base" hangingPunct="1">
              <a:spcBef>
                <a:spcPct val="0"/>
              </a:spcBef>
              <a:spcAft>
                <a:spcPct val="0"/>
              </a:spcAft>
              <a:buFontTx/>
              <a:buNone/>
            </a:pPr>
            <a:r>
              <a:rPr lang="en-US" altLang="en-US" sz="2200" smtClean="0">
                <a:solidFill>
                  <a:srgbClr val="000000"/>
                </a:solidFill>
                <a:latin typeface="Courier New" pitchFamily="49" charset="0"/>
              </a:rPr>
              <a:t>for (int count = 0; count &lt; ARRAY_SIZE; count++)</a:t>
            </a:r>
          </a:p>
          <a:p>
            <a:pPr eaLnBrk="1" fontAlgn="base" hangingPunct="1">
              <a:spcBef>
                <a:spcPct val="0"/>
              </a:spcBef>
              <a:spcAft>
                <a:spcPct val="0"/>
              </a:spcAft>
              <a:buFontTx/>
              <a:buNone/>
            </a:pPr>
            <a:r>
              <a:rPr lang="en-US" altLang="en-US" sz="2200" smtClean="0">
                <a:solidFill>
                  <a:srgbClr val="000000"/>
                </a:solidFill>
                <a:latin typeface="Courier New" pitchFamily="49" charset="0"/>
              </a:rPr>
              <a:t>     numbers[count] = 99;</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24128184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a:t>
            </a:r>
            <a:endParaRPr lang="en-US" dirty="0"/>
          </a:p>
        </p:txBody>
      </p:sp>
      <p:sp>
        <p:nvSpPr>
          <p:cNvPr id="3" name="Content Placeholder 2"/>
          <p:cNvSpPr>
            <a:spLocks noGrp="1"/>
          </p:cNvSpPr>
          <p:nvPr>
            <p:ph sz="half" idx="1"/>
          </p:nvPr>
        </p:nvSpPr>
        <p:spPr/>
        <p:txBody>
          <a:bodyPr>
            <a:normAutofit fontScale="55000" lnSpcReduction="20000"/>
          </a:bodyPr>
          <a:lstStyle/>
          <a:p>
            <a:pPr>
              <a:buNone/>
            </a:pPr>
            <a:r>
              <a:rPr lang="en-US" dirty="0" smtClean="0">
                <a:latin typeface="Courier" panose="02060409020205020404" pitchFamily="49" charset="0"/>
              </a:rPr>
              <a:t>#</a:t>
            </a:r>
            <a:r>
              <a:rPr lang="en-US" dirty="0">
                <a:latin typeface="Courier" panose="02060409020205020404" pitchFamily="49" charset="0"/>
              </a:rPr>
              <a:t>include &lt;</a:t>
            </a:r>
            <a:r>
              <a:rPr lang="en-US" dirty="0" err="1">
                <a:latin typeface="Courier" panose="02060409020205020404" pitchFamily="49" charset="0"/>
              </a:rPr>
              <a:t>iostream</a:t>
            </a:r>
            <a:r>
              <a:rPr lang="en-US" dirty="0" smtClean="0">
                <a:latin typeface="Courier" panose="02060409020205020404" pitchFamily="49" charset="0"/>
              </a:rPr>
              <a:t>&gt;</a:t>
            </a:r>
          </a:p>
          <a:p>
            <a:pPr>
              <a:buNone/>
            </a:pPr>
            <a:r>
              <a:rPr lang="en-US" dirty="0" smtClean="0">
                <a:latin typeface="Courier" panose="02060409020205020404" pitchFamily="49" charset="0"/>
              </a:rPr>
              <a:t>using </a:t>
            </a:r>
            <a:r>
              <a:rPr lang="en-US" dirty="0">
                <a:latin typeface="Courier" panose="02060409020205020404" pitchFamily="49" charset="0"/>
              </a:rPr>
              <a:t>namespace </a:t>
            </a:r>
            <a:r>
              <a:rPr lang="en-US" dirty="0" err="1">
                <a:latin typeface="Courier" panose="02060409020205020404" pitchFamily="49" charset="0"/>
              </a:rPr>
              <a:t>std</a:t>
            </a:r>
            <a:r>
              <a:rPr lang="en-US" dirty="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err="1" smtClean="0">
                <a:latin typeface="Courier" panose="02060409020205020404" pitchFamily="49" charset="0"/>
              </a:rPr>
              <a:t>int</a:t>
            </a:r>
            <a:r>
              <a:rPr lang="en-US" dirty="0" smtClean="0">
                <a:latin typeface="Courier" panose="02060409020205020404" pitchFamily="49" charset="0"/>
              </a:rPr>
              <a:t> main()</a:t>
            </a:r>
          </a:p>
          <a:p>
            <a:pPr>
              <a:buNone/>
            </a:pP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hello[5];</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hello[0] = 12;</a:t>
            </a:r>
          </a:p>
          <a:p>
            <a:pPr>
              <a:buNone/>
            </a:pPr>
            <a:r>
              <a:rPr lang="en-US" dirty="0" smtClean="0">
                <a:latin typeface="Courier" panose="02060409020205020404" pitchFamily="49" charset="0"/>
              </a:rPr>
              <a:t>    hello[1] = 20;</a:t>
            </a:r>
          </a:p>
          <a:p>
            <a:pPr>
              <a:buNone/>
            </a:pPr>
            <a:r>
              <a:rPr lang="en-US" dirty="0" smtClean="0">
                <a:latin typeface="Courier" panose="02060409020205020404" pitchFamily="49" charset="0"/>
              </a:rPr>
              <a:t>    hello[2] = 100;</a:t>
            </a:r>
          </a:p>
          <a:p>
            <a:pPr>
              <a:buNone/>
            </a:pPr>
            <a:r>
              <a:rPr lang="en-US" dirty="0" smtClean="0">
                <a:latin typeface="Courier" panose="02060409020205020404" pitchFamily="49" charset="0"/>
              </a:rPr>
              <a:t>    hello[3] = 77;</a:t>
            </a:r>
          </a:p>
          <a:p>
            <a:pPr>
              <a:buNone/>
            </a:pPr>
            <a:r>
              <a:rPr lang="en-US" dirty="0" smtClean="0">
                <a:latin typeface="Courier" panose="02060409020205020404" pitchFamily="49" charset="0"/>
              </a:rPr>
              <a:t>    hello[4] = 54;</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for(</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5;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hello[</a:t>
            </a:r>
            <a:r>
              <a:rPr lang="en-US" dirty="0" err="1" smtClean="0">
                <a:latin typeface="Courier" panose="02060409020205020404" pitchFamily="49" charset="0"/>
              </a:rPr>
              <a:t>i</a:t>
            </a:r>
            <a:r>
              <a:rPr lang="en-US" dirty="0">
                <a:latin typeface="Courier" panose="02060409020205020404" pitchFamily="49" charset="0"/>
              </a:rPr>
              <a:t>] &lt;&lt; ‘\n</a:t>
            </a:r>
            <a:r>
              <a:rPr lang="en-US" dirty="0" smtClean="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return 0;</a:t>
            </a:r>
          </a:p>
          <a:p>
            <a:pPr>
              <a:buNone/>
            </a:pPr>
            <a:r>
              <a:rPr lang="en-US" dirty="0" smtClean="0">
                <a:latin typeface="Courier" panose="02060409020205020404" pitchFamily="49" charset="0"/>
              </a:rPr>
              <a:t>}</a:t>
            </a:r>
          </a:p>
          <a:p>
            <a:pPr>
              <a:buNone/>
            </a:pPr>
            <a:endParaRPr lang="en-US" dirty="0">
              <a:latin typeface="Courier" panose="02060409020205020404" pitchFamily="49" charset="0"/>
            </a:endParaRPr>
          </a:p>
        </p:txBody>
      </p:sp>
      <p:sp>
        <p:nvSpPr>
          <p:cNvPr id="4" name="Content Placeholder 3"/>
          <p:cNvSpPr>
            <a:spLocks noGrp="1"/>
          </p:cNvSpPr>
          <p:nvPr>
            <p:ph sz="half" idx="2"/>
          </p:nvPr>
        </p:nvSpPr>
        <p:spPr>
          <a:xfrm>
            <a:off x="4343400" y="1920085"/>
            <a:ext cx="4572000" cy="4434840"/>
          </a:xfrm>
        </p:spPr>
        <p:txBody>
          <a:bodyPr>
            <a:normAutofit fontScale="55000" lnSpcReduction="20000"/>
          </a:bodyPr>
          <a:lstStyle/>
          <a:p>
            <a:pPr>
              <a:buNone/>
            </a:pPr>
            <a:r>
              <a:rPr lang="en-US" dirty="0" smtClean="0">
                <a:latin typeface="Courier" panose="02060409020205020404" pitchFamily="49" charset="0"/>
              </a:rPr>
              <a:t>#</a:t>
            </a:r>
            <a:r>
              <a:rPr lang="en-US" dirty="0">
                <a:latin typeface="Courier" panose="02060409020205020404" pitchFamily="49" charset="0"/>
              </a:rPr>
              <a:t>include &lt;</a:t>
            </a:r>
            <a:r>
              <a:rPr lang="en-US" dirty="0" err="1">
                <a:latin typeface="Courier" panose="02060409020205020404" pitchFamily="49" charset="0"/>
              </a:rPr>
              <a:t>iostream</a:t>
            </a:r>
            <a:r>
              <a:rPr lang="en-US" dirty="0" smtClean="0">
                <a:latin typeface="Courier" panose="02060409020205020404" pitchFamily="49" charset="0"/>
              </a:rPr>
              <a:t>&gt;</a:t>
            </a:r>
          </a:p>
          <a:p>
            <a:pPr>
              <a:buNone/>
            </a:pPr>
            <a:r>
              <a:rPr lang="en-US" dirty="0" smtClean="0">
                <a:latin typeface="Courier" panose="02060409020205020404" pitchFamily="49" charset="0"/>
              </a:rPr>
              <a:t>using </a:t>
            </a:r>
            <a:r>
              <a:rPr lang="en-US" dirty="0">
                <a:latin typeface="Courier" panose="02060409020205020404" pitchFamily="49" charset="0"/>
              </a:rPr>
              <a:t>namespace </a:t>
            </a:r>
            <a:r>
              <a:rPr lang="en-US" dirty="0" err="1">
                <a:latin typeface="Courier" panose="02060409020205020404" pitchFamily="49" charset="0"/>
              </a:rPr>
              <a:t>std</a:t>
            </a:r>
            <a:r>
              <a:rPr lang="en-US" dirty="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err="1" smtClean="0">
                <a:latin typeface="Courier" panose="02060409020205020404" pitchFamily="49" charset="0"/>
              </a:rPr>
              <a:t>int</a:t>
            </a:r>
            <a:r>
              <a:rPr lang="en-US" dirty="0" smtClean="0">
                <a:latin typeface="Courier" panose="02060409020205020404" pitchFamily="49" charset="0"/>
              </a:rPr>
              <a:t> main()</a:t>
            </a:r>
          </a:p>
          <a:p>
            <a:pPr>
              <a:buNone/>
            </a:pP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hello[5] = {12, 20, 100, 77, 44};</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r>
              <a:rPr lang="en-US" dirty="0">
                <a:latin typeface="Courier" panose="02060409020205020404" pitchFamily="49" charset="0"/>
              </a:rPr>
              <a:t> </a:t>
            </a:r>
            <a:r>
              <a:rPr lang="en-US" dirty="0" smtClean="0">
                <a:latin typeface="Courier" panose="02060409020205020404" pitchFamily="49" charset="0"/>
              </a:rPr>
              <a:t>for(</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5;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dirty="0" err="1">
                <a:latin typeface="Courier" panose="02060409020205020404" pitchFamily="49" charset="0"/>
              </a:rPr>
              <a:t>cout</a:t>
            </a:r>
            <a:r>
              <a:rPr lang="en-US" dirty="0">
                <a:latin typeface="Courier" panose="02060409020205020404" pitchFamily="49" charset="0"/>
              </a:rPr>
              <a:t> &lt;&lt; hello[</a:t>
            </a:r>
            <a:r>
              <a:rPr lang="en-US" dirty="0" err="1">
                <a:latin typeface="Courier" panose="02060409020205020404" pitchFamily="49" charset="0"/>
              </a:rPr>
              <a:t>i</a:t>
            </a:r>
            <a:r>
              <a:rPr lang="en-US" dirty="0">
                <a:latin typeface="Courier" panose="02060409020205020404" pitchFamily="49" charset="0"/>
              </a:rPr>
              <a:t>] &lt;&lt; ‘\n’;</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return 0;</a:t>
            </a:r>
          </a:p>
          <a:p>
            <a:pPr>
              <a:buNone/>
            </a:pPr>
            <a:r>
              <a:rPr lang="en-US" dirty="0" smtClean="0">
                <a:latin typeface="Courier" panose="02060409020205020404" pitchFamily="49" charset="0"/>
              </a:rPr>
              <a:t>}</a:t>
            </a:r>
          </a:p>
          <a:p>
            <a:pPr>
              <a:buNone/>
            </a:pPr>
            <a:endParaRPr lang="en-US" dirty="0">
              <a:latin typeface="Courier" panose="02060409020205020404" pitchFamily="49" charset="0"/>
            </a:endParaRPr>
          </a:p>
        </p:txBody>
      </p:sp>
      <p:sp>
        <p:nvSpPr>
          <p:cNvPr id="6" name="TextBox 5"/>
          <p:cNvSpPr txBox="1"/>
          <p:nvPr/>
        </p:nvSpPr>
        <p:spPr>
          <a:xfrm>
            <a:off x="6553200" y="4941168"/>
            <a:ext cx="914400" cy="1569660"/>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en-US" sz="1600" dirty="0" smtClean="0">
                <a:latin typeface="Courier" panose="02060409020205020404" pitchFamily="49" charset="0"/>
              </a:rPr>
              <a:t>12</a:t>
            </a:r>
            <a:endParaRPr lang="en-US" sz="1600" dirty="0">
              <a:latin typeface="Courier" panose="02060409020205020404" pitchFamily="49" charset="0"/>
            </a:endParaRPr>
          </a:p>
          <a:p>
            <a:r>
              <a:rPr lang="en-US" sz="1600" dirty="0">
                <a:latin typeface="Courier" panose="02060409020205020404" pitchFamily="49" charset="0"/>
              </a:rPr>
              <a:t>20</a:t>
            </a:r>
          </a:p>
          <a:p>
            <a:r>
              <a:rPr lang="en-US" sz="1600" dirty="0">
                <a:latin typeface="Courier" panose="02060409020205020404" pitchFamily="49" charset="0"/>
              </a:rPr>
              <a:t>100</a:t>
            </a:r>
          </a:p>
          <a:p>
            <a:r>
              <a:rPr lang="en-US" sz="1600" dirty="0">
                <a:latin typeface="Courier" panose="02060409020205020404" pitchFamily="49" charset="0"/>
              </a:rPr>
              <a:t>77</a:t>
            </a:r>
          </a:p>
          <a:p>
            <a:r>
              <a:rPr lang="en-US" sz="1600" dirty="0" smtClean="0">
                <a:latin typeface="Courier" panose="02060409020205020404" pitchFamily="49" charset="0"/>
              </a:rPr>
              <a:t>54</a:t>
            </a:r>
            <a:endParaRPr lang="en-US" sz="16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21</a:t>
            </a:fld>
            <a:endParaRPr lang="en-US" dirty="0"/>
          </a:p>
        </p:txBody>
      </p:sp>
    </p:spTree>
    <p:extLst>
      <p:ext uri="{BB962C8B-B14F-4D97-AF65-F5344CB8AC3E}">
        <p14:creationId xmlns:p14="http://schemas.microsoft.com/office/powerpoint/2010/main" val="6268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A Closer Look At the Loop</a:t>
            </a:r>
          </a:p>
        </p:txBody>
      </p:sp>
      <p:pic>
        <p:nvPicPr>
          <p:cNvPr id="18435" name="Picture 3" descr="070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2362200"/>
            <a:ext cx="7138987"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310096805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Example 2- displaying array elements before and after initialization</a:t>
            </a:r>
            <a:endParaRPr lang="en-US" sz="4000" dirty="0"/>
          </a:p>
        </p:txBody>
      </p:sp>
      <p:sp>
        <p:nvSpPr>
          <p:cNvPr id="3" name="Content Placeholder 2"/>
          <p:cNvSpPr>
            <a:spLocks noGrp="1"/>
          </p:cNvSpPr>
          <p:nvPr>
            <p:ph idx="1"/>
          </p:nvPr>
        </p:nvSpPr>
        <p:spPr/>
        <p:txBody>
          <a:bodyPr>
            <a:noAutofit/>
          </a:bodyPr>
          <a:lstStyle/>
          <a:p>
            <a:pPr>
              <a:buNone/>
            </a:pPr>
            <a:r>
              <a:rPr lang="nn-NO" sz="1000" dirty="0">
                <a:latin typeface="Courier" panose="02060409020205020404" pitchFamily="49" charset="0"/>
              </a:rPr>
              <a:t>#include &lt;iostream&gt;</a:t>
            </a:r>
          </a:p>
          <a:p>
            <a:pPr>
              <a:buNone/>
            </a:pPr>
            <a:r>
              <a:rPr lang="nn-NO" sz="1000" dirty="0">
                <a:latin typeface="Courier" panose="02060409020205020404" pitchFamily="49" charset="0"/>
              </a:rPr>
              <a:t>using namespace std;</a:t>
            </a:r>
          </a:p>
          <a:p>
            <a:pPr>
              <a:buNone/>
            </a:pPr>
            <a:endParaRPr lang="nn-NO" sz="1000" dirty="0">
              <a:latin typeface="Courier" panose="02060409020205020404" pitchFamily="49" charset="0"/>
            </a:endParaRPr>
          </a:p>
          <a:p>
            <a:pPr>
              <a:buNone/>
            </a:pPr>
            <a:r>
              <a:rPr lang="nn-NO" sz="1000" dirty="0">
                <a:latin typeface="Courier" panose="02060409020205020404" pitchFamily="49" charset="0"/>
              </a:rPr>
              <a:t>int main()</a:t>
            </a:r>
          </a:p>
          <a:p>
            <a:pPr>
              <a:buNone/>
            </a:pPr>
            <a:r>
              <a:rPr lang="nn-NO" sz="1000" dirty="0">
                <a:latin typeface="Courier" panose="02060409020205020404" pitchFamily="49" charset="0"/>
              </a:rPr>
              <a:t>{</a:t>
            </a:r>
          </a:p>
          <a:p>
            <a:pPr>
              <a:buNone/>
            </a:pPr>
            <a:r>
              <a:rPr lang="nn-NO" sz="1000" dirty="0">
                <a:latin typeface="Courier" panose="02060409020205020404" pitchFamily="49" charset="0"/>
              </a:rPr>
              <a:t>   int </a:t>
            </a:r>
            <a:r>
              <a:rPr lang="nn-NO" sz="1000" dirty="0" smtClean="0">
                <a:latin typeface="Courier" panose="02060409020205020404" pitchFamily="49" charset="0"/>
              </a:rPr>
              <a:t>hello[10</a:t>
            </a:r>
            <a:r>
              <a:rPr lang="nn-NO" sz="1000" dirty="0">
                <a:latin typeface="Courier" panose="02060409020205020404" pitchFamily="49" charset="0"/>
              </a:rPr>
              <a:t>];</a:t>
            </a:r>
          </a:p>
          <a:p>
            <a:pPr>
              <a:buNone/>
            </a:pPr>
            <a:r>
              <a:rPr lang="nn-NO" sz="1000" dirty="0">
                <a:latin typeface="Courier" panose="02060409020205020404" pitchFamily="49" charset="0"/>
              </a:rPr>
              <a:t>   int i;</a:t>
            </a:r>
          </a:p>
          <a:p>
            <a:pPr>
              <a:buNone/>
            </a:pPr>
            <a:r>
              <a:rPr lang="nn-NO" sz="1000" dirty="0">
                <a:latin typeface="Courier" panose="02060409020205020404" pitchFamily="49" charset="0"/>
              </a:rPr>
              <a:t>   cout &lt;&lt;"\tbefore initializing the array"&lt;&lt;endl;</a:t>
            </a:r>
          </a:p>
          <a:p>
            <a:pPr>
              <a:buNone/>
            </a:pPr>
            <a:r>
              <a:rPr lang="nn-NO" sz="1000" dirty="0">
                <a:latin typeface="Courier" panose="02060409020205020404" pitchFamily="49" charset="0"/>
              </a:rPr>
              <a:t>   for(i = 0; i &lt; 10; i++)</a:t>
            </a:r>
          </a:p>
          <a:p>
            <a:pPr>
              <a:buNone/>
            </a:pPr>
            <a:r>
              <a:rPr lang="nn-NO" sz="1000" dirty="0">
                <a:latin typeface="Courier" panose="02060409020205020404" pitchFamily="49" charset="0"/>
              </a:rPr>
              <a:t>   {</a:t>
            </a:r>
          </a:p>
          <a:p>
            <a:pPr>
              <a:buNone/>
            </a:pPr>
            <a:r>
              <a:rPr lang="nn-NO" sz="1000" dirty="0">
                <a:latin typeface="Courier" panose="02060409020205020404" pitchFamily="49" charset="0"/>
              </a:rPr>
              <a:t>       cout&lt;&lt;"\t"&lt;&lt;i&lt;&lt;"\t\t"&lt;&lt;n[i]&lt;&lt;"\n";</a:t>
            </a:r>
          </a:p>
          <a:p>
            <a:pPr>
              <a:buNone/>
            </a:pPr>
            <a:r>
              <a:rPr lang="nn-NO" sz="1000" dirty="0">
                <a:latin typeface="Courier" panose="02060409020205020404" pitchFamily="49" charset="0"/>
              </a:rPr>
              <a:t>   }</a:t>
            </a:r>
          </a:p>
          <a:p>
            <a:pPr>
              <a:buNone/>
            </a:pPr>
            <a:r>
              <a:rPr lang="nn-NO" sz="1000" dirty="0">
                <a:latin typeface="Courier" panose="02060409020205020404" pitchFamily="49" charset="0"/>
              </a:rPr>
              <a:t>   cout&lt;&lt;"\t-----------------------------";</a:t>
            </a:r>
          </a:p>
          <a:p>
            <a:pPr>
              <a:buNone/>
            </a:pPr>
            <a:r>
              <a:rPr lang="nn-NO" sz="1000" dirty="0">
                <a:latin typeface="Courier" panose="02060409020205020404" pitchFamily="49" charset="0"/>
              </a:rPr>
              <a:t>   cout&lt;&lt;endl;</a:t>
            </a:r>
          </a:p>
          <a:p>
            <a:pPr>
              <a:buNone/>
            </a:pPr>
            <a:r>
              <a:rPr lang="nn-NO" sz="1000" dirty="0">
                <a:latin typeface="Courier" panose="02060409020205020404" pitchFamily="49" charset="0"/>
              </a:rPr>
              <a:t>   for(i = 0; i &lt; 10; i</a:t>
            </a:r>
            <a:r>
              <a:rPr lang="nn-NO" sz="1000" dirty="0" smtClean="0">
                <a:latin typeface="Courier" panose="02060409020205020404" pitchFamily="49" charset="0"/>
              </a:rPr>
              <a:t>++) {    </a:t>
            </a:r>
          </a:p>
          <a:p>
            <a:pPr>
              <a:buNone/>
            </a:pPr>
            <a:r>
              <a:rPr lang="nn-NO" sz="1000" dirty="0">
                <a:latin typeface="Courier" panose="02060409020205020404" pitchFamily="49" charset="0"/>
              </a:rPr>
              <a:t>	 </a:t>
            </a:r>
            <a:r>
              <a:rPr lang="nn-NO" sz="1000" dirty="0" smtClean="0">
                <a:latin typeface="Courier" panose="02060409020205020404" pitchFamily="49" charset="0"/>
              </a:rPr>
              <a:t>   </a:t>
            </a:r>
            <a:r>
              <a:rPr lang="nn-NO" sz="1000" dirty="0" err="1" smtClean="0">
                <a:latin typeface="Courier" panose="02060409020205020404" pitchFamily="49" charset="0"/>
              </a:rPr>
              <a:t>hello</a:t>
            </a:r>
            <a:r>
              <a:rPr lang="nn-NO" sz="1000" dirty="0" smtClean="0">
                <a:latin typeface="Courier" panose="02060409020205020404" pitchFamily="49" charset="0"/>
              </a:rPr>
              <a:t>[i</a:t>
            </a:r>
            <a:r>
              <a:rPr lang="nn-NO" sz="1000" dirty="0">
                <a:latin typeface="Courier" panose="02060409020205020404" pitchFamily="49" charset="0"/>
              </a:rPr>
              <a:t>] = 0;</a:t>
            </a:r>
          </a:p>
          <a:p>
            <a:pPr>
              <a:buNone/>
            </a:pPr>
            <a:r>
              <a:rPr lang="nn-NO" sz="1000" dirty="0">
                <a:latin typeface="Courier" panose="02060409020205020404" pitchFamily="49" charset="0"/>
              </a:rPr>
              <a:t>   }</a:t>
            </a:r>
          </a:p>
          <a:p>
            <a:pPr>
              <a:buNone/>
            </a:pPr>
            <a:r>
              <a:rPr lang="nn-NO" sz="1000" dirty="0">
                <a:latin typeface="Courier" panose="02060409020205020404" pitchFamily="49" charset="0"/>
              </a:rPr>
              <a:t>   cout&lt;&lt;"\tElement\t\tValue"&lt;&lt;endl;</a:t>
            </a:r>
          </a:p>
          <a:p>
            <a:pPr>
              <a:buNone/>
            </a:pPr>
            <a:r>
              <a:rPr lang="nn-NO" sz="1000" dirty="0">
                <a:latin typeface="Courier" panose="02060409020205020404" pitchFamily="49" charset="0"/>
              </a:rPr>
              <a:t>   for(i = 0; i &lt; 10; i++)</a:t>
            </a:r>
          </a:p>
          <a:p>
            <a:pPr>
              <a:buNone/>
            </a:pPr>
            <a:r>
              <a:rPr lang="nn-NO" sz="1000" dirty="0">
                <a:latin typeface="Courier" panose="02060409020205020404" pitchFamily="49" charset="0"/>
              </a:rPr>
              <a:t>   {</a:t>
            </a:r>
          </a:p>
          <a:p>
            <a:pPr>
              <a:buNone/>
            </a:pPr>
            <a:r>
              <a:rPr lang="nn-NO" sz="1000" dirty="0">
                <a:latin typeface="Courier" panose="02060409020205020404" pitchFamily="49" charset="0"/>
              </a:rPr>
              <a:t>       cout&lt;&lt;"\t"&lt;&lt;i&lt;&lt;"\</a:t>
            </a:r>
            <a:r>
              <a:rPr lang="nn-NO" sz="1000" dirty="0" smtClean="0">
                <a:latin typeface="Courier" panose="02060409020205020404" pitchFamily="49" charset="0"/>
              </a:rPr>
              <a:t>t\t &lt;&lt; hello[i</a:t>
            </a:r>
            <a:r>
              <a:rPr lang="nn-NO" sz="1000" dirty="0">
                <a:latin typeface="Courier" panose="02060409020205020404" pitchFamily="49" charset="0"/>
              </a:rPr>
              <a:t>]&lt;&lt;"\n";</a:t>
            </a:r>
          </a:p>
          <a:p>
            <a:pPr>
              <a:buNone/>
            </a:pPr>
            <a:r>
              <a:rPr lang="nn-NO" sz="1000" dirty="0">
                <a:latin typeface="Courier" panose="02060409020205020404" pitchFamily="49" charset="0"/>
              </a:rPr>
              <a:t>   </a:t>
            </a:r>
            <a:r>
              <a:rPr lang="nn-NO" sz="1000" dirty="0" smtClean="0">
                <a:latin typeface="Courier" panose="02060409020205020404" pitchFamily="49" charset="0"/>
              </a:rPr>
              <a:t>}</a:t>
            </a:r>
            <a:endParaRPr lang="nn-NO" sz="1000" dirty="0">
              <a:latin typeface="Courier" panose="02060409020205020404" pitchFamily="49" charset="0"/>
            </a:endParaRPr>
          </a:p>
          <a:p>
            <a:pPr>
              <a:buNone/>
            </a:pPr>
            <a:r>
              <a:rPr lang="nn-NO" sz="1000" dirty="0">
                <a:latin typeface="Courier" panose="02060409020205020404" pitchFamily="49" charset="0"/>
              </a:rPr>
              <a:t>    return 0;</a:t>
            </a:r>
          </a:p>
          <a:p>
            <a:pPr>
              <a:buNone/>
            </a:pPr>
            <a:r>
              <a:rPr lang="nn-NO" sz="1000" dirty="0">
                <a:latin typeface="Courier" panose="02060409020205020404" pitchFamily="49" charset="0"/>
              </a:rPr>
              <a:t>}</a:t>
            </a:r>
          </a:p>
        </p:txBody>
      </p:sp>
      <p:sp>
        <p:nvSpPr>
          <p:cNvPr id="4" name="TextBox 3"/>
          <p:cNvSpPr txBox="1"/>
          <p:nvPr/>
        </p:nvSpPr>
        <p:spPr>
          <a:xfrm>
            <a:off x="4876800" y="1905000"/>
            <a:ext cx="3657600" cy="4524315"/>
          </a:xfrm>
          <a:prstGeom prst="rect">
            <a:avLst/>
          </a:prstGeom>
          <a:noFill/>
          <a:ln>
            <a:solidFill>
              <a:srgbClr val="FF0066"/>
            </a:solidFill>
          </a:ln>
        </p:spPr>
        <p:txBody>
          <a:bodyPr wrap="square" rtlCol="0">
            <a:spAutoFit/>
          </a:bodyPr>
          <a:lstStyle/>
          <a:p>
            <a:r>
              <a:rPr lang="en-US" sz="1200" b="1" dirty="0" smtClean="0">
                <a:solidFill>
                  <a:srgbClr val="0000FF"/>
                </a:solidFill>
                <a:latin typeface="Courier" panose="02060409020205020404" pitchFamily="49" charset="0"/>
              </a:rPr>
              <a:t>Run: </a:t>
            </a:r>
          </a:p>
          <a:p>
            <a:r>
              <a:rPr lang="en-US" sz="1200" dirty="0" smtClean="0">
                <a:latin typeface="Courier" panose="02060409020205020404" pitchFamily="49" charset="0"/>
              </a:rPr>
              <a:t>before </a:t>
            </a:r>
            <a:r>
              <a:rPr lang="en-US" sz="1200" dirty="0">
                <a:latin typeface="Courier" panose="02060409020205020404" pitchFamily="49" charset="0"/>
              </a:rPr>
              <a:t>initializing the array</a:t>
            </a:r>
          </a:p>
          <a:p>
            <a:r>
              <a:rPr lang="en-US" sz="1200" dirty="0">
                <a:latin typeface="Courier" panose="02060409020205020404" pitchFamily="49" charset="0"/>
              </a:rPr>
              <a:t>        0               0</a:t>
            </a:r>
          </a:p>
          <a:p>
            <a:r>
              <a:rPr lang="en-US" sz="1200" dirty="0">
                <a:latin typeface="Courier" panose="02060409020205020404" pitchFamily="49" charset="0"/>
              </a:rPr>
              <a:t>        1               0</a:t>
            </a:r>
          </a:p>
          <a:p>
            <a:r>
              <a:rPr lang="en-US" sz="1200" dirty="0">
                <a:latin typeface="Courier" panose="02060409020205020404" pitchFamily="49" charset="0"/>
              </a:rPr>
              <a:t>        2               0</a:t>
            </a:r>
          </a:p>
          <a:p>
            <a:r>
              <a:rPr lang="en-US" sz="1200" dirty="0">
                <a:latin typeface="Courier" panose="02060409020205020404" pitchFamily="49" charset="0"/>
              </a:rPr>
              <a:t>        3               4286192</a:t>
            </a:r>
          </a:p>
          <a:p>
            <a:r>
              <a:rPr lang="en-US" sz="1200" dirty="0">
                <a:latin typeface="Courier" panose="02060409020205020404" pitchFamily="49" charset="0"/>
              </a:rPr>
              <a:t>        4               2686672</a:t>
            </a:r>
          </a:p>
          <a:p>
            <a:r>
              <a:rPr lang="en-US" sz="1200" dirty="0">
                <a:latin typeface="Courier" panose="02060409020205020404" pitchFamily="49" charset="0"/>
              </a:rPr>
              <a:t>        5               2686728</a:t>
            </a:r>
          </a:p>
          <a:p>
            <a:r>
              <a:rPr lang="en-US" sz="1200" dirty="0">
                <a:latin typeface="Courier" panose="02060409020205020404" pitchFamily="49" charset="0"/>
              </a:rPr>
              <a:t>        6               2686916</a:t>
            </a:r>
          </a:p>
          <a:p>
            <a:r>
              <a:rPr lang="en-US" sz="1200" dirty="0">
                <a:latin typeface="Courier" panose="02060409020205020404" pitchFamily="49" charset="0"/>
              </a:rPr>
              <a:t>        7               1994362069</a:t>
            </a:r>
          </a:p>
          <a:p>
            <a:r>
              <a:rPr lang="en-US" sz="1200" dirty="0">
                <a:latin typeface="Courier" panose="02060409020205020404" pitchFamily="49" charset="0"/>
              </a:rPr>
              <a:t>        8               388492688</a:t>
            </a:r>
          </a:p>
          <a:p>
            <a:r>
              <a:rPr lang="en-US" sz="1200" dirty="0">
                <a:latin typeface="Courier" panose="02060409020205020404" pitchFamily="49" charset="0"/>
              </a:rPr>
              <a:t>        9               -2</a:t>
            </a:r>
          </a:p>
          <a:p>
            <a:r>
              <a:rPr lang="en-US" sz="1200" dirty="0">
                <a:latin typeface="Courier" panose="02060409020205020404" pitchFamily="49" charset="0"/>
              </a:rPr>
              <a:t>        -----------------------------</a:t>
            </a:r>
          </a:p>
          <a:p>
            <a:r>
              <a:rPr lang="en-US" sz="1200" dirty="0">
                <a:latin typeface="Courier" panose="02060409020205020404" pitchFamily="49" charset="0"/>
              </a:rPr>
              <a:t>        Element         Value</a:t>
            </a:r>
          </a:p>
          <a:p>
            <a:r>
              <a:rPr lang="en-US" sz="1200" dirty="0">
                <a:latin typeface="Courier" panose="02060409020205020404" pitchFamily="49" charset="0"/>
              </a:rPr>
              <a:t>        0               0</a:t>
            </a:r>
          </a:p>
          <a:p>
            <a:r>
              <a:rPr lang="en-US" sz="1200" dirty="0">
                <a:latin typeface="Courier" panose="02060409020205020404" pitchFamily="49" charset="0"/>
              </a:rPr>
              <a:t>        1               0</a:t>
            </a:r>
          </a:p>
          <a:p>
            <a:r>
              <a:rPr lang="en-US" sz="1200" dirty="0">
                <a:latin typeface="Courier" panose="02060409020205020404" pitchFamily="49" charset="0"/>
              </a:rPr>
              <a:t>        2               0</a:t>
            </a:r>
          </a:p>
          <a:p>
            <a:r>
              <a:rPr lang="en-US" sz="1200" dirty="0">
                <a:latin typeface="Courier" panose="02060409020205020404" pitchFamily="49" charset="0"/>
              </a:rPr>
              <a:t>        3               0</a:t>
            </a:r>
          </a:p>
          <a:p>
            <a:r>
              <a:rPr lang="en-US" sz="1200" dirty="0">
                <a:latin typeface="Courier" panose="02060409020205020404" pitchFamily="49" charset="0"/>
              </a:rPr>
              <a:t>        4               0</a:t>
            </a:r>
          </a:p>
          <a:p>
            <a:r>
              <a:rPr lang="en-US" sz="1200" dirty="0">
                <a:latin typeface="Courier" panose="02060409020205020404" pitchFamily="49" charset="0"/>
              </a:rPr>
              <a:t>        5               0</a:t>
            </a:r>
          </a:p>
          <a:p>
            <a:r>
              <a:rPr lang="en-US" sz="1200" dirty="0">
                <a:latin typeface="Courier" panose="02060409020205020404" pitchFamily="49" charset="0"/>
              </a:rPr>
              <a:t>        6               0</a:t>
            </a:r>
          </a:p>
          <a:p>
            <a:r>
              <a:rPr lang="en-US" sz="1200" dirty="0">
                <a:latin typeface="Courier" panose="02060409020205020404" pitchFamily="49" charset="0"/>
              </a:rPr>
              <a:t>        7               0</a:t>
            </a:r>
          </a:p>
          <a:p>
            <a:r>
              <a:rPr lang="en-US" sz="1200" dirty="0">
                <a:latin typeface="Courier" panose="02060409020205020404" pitchFamily="49" charset="0"/>
              </a:rPr>
              <a:t>        8               0</a:t>
            </a:r>
          </a:p>
          <a:p>
            <a:r>
              <a:rPr lang="en-US" sz="1200" dirty="0">
                <a:latin typeface="Courier" panose="02060409020205020404" pitchFamily="49" charset="0"/>
              </a:rPr>
              <a:t>        9               </a:t>
            </a:r>
            <a:r>
              <a:rPr lang="en-US" sz="1200" dirty="0" smtClean="0">
                <a:latin typeface="Courier" panose="02060409020205020404" pitchFamily="49" charset="0"/>
              </a:rPr>
              <a:t>0</a:t>
            </a:r>
            <a:endParaRPr lang="en-US" sz="12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23</a:t>
            </a:fld>
            <a:endParaRPr lang="en-US" dirty="0"/>
          </a:p>
        </p:txBody>
      </p:sp>
    </p:spTree>
    <p:extLst>
      <p:ext uri="{BB962C8B-B14F-4D97-AF65-F5344CB8AC3E}">
        <p14:creationId xmlns:p14="http://schemas.microsoft.com/office/powerpoint/2010/main" val="264485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3 – assigning values to the array elements in a loop</a:t>
            </a:r>
            <a:endParaRPr lang="en-US" dirty="0"/>
          </a:p>
        </p:txBody>
      </p:sp>
      <p:sp>
        <p:nvSpPr>
          <p:cNvPr id="3" name="Content Placeholder 2"/>
          <p:cNvSpPr>
            <a:spLocks noGrp="1"/>
          </p:cNvSpPr>
          <p:nvPr>
            <p:ph idx="1"/>
          </p:nvPr>
        </p:nvSpPr>
        <p:spPr>
          <a:xfrm>
            <a:off x="457200" y="1935480"/>
            <a:ext cx="8229600" cy="4805888"/>
          </a:xfrm>
        </p:spPr>
        <p:txBody>
          <a:bodyPr>
            <a:normAutofit fontScale="55000" lnSpcReduction="20000"/>
          </a:bodyPr>
          <a:lstStyle/>
          <a:p>
            <a:pPr>
              <a:buNone/>
            </a:pPr>
            <a:r>
              <a:rPr lang="nn-NO" sz="2800" dirty="0" smtClean="0">
                <a:latin typeface="Courier" panose="02060409020205020404" pitchFamily="49" charset="0"/>
              </a:rPr>
              <a:t>#</a:t>
            </a:r>
            <a:r>
              <a:rPr lang="nn-NO" sz="2800" dirty="0">
                <a:latin typeface="Courier" panose="02060409020205020404" pitchFamily="49" charset="0"/>
              </a:rPr>
              <a:t>include &lt;iostream</a:t>
            </a:r>
            <a:r>
              <a:rPr lang="nn-NO" sz="2800" dirty="0" smtClean="0">
                <a:latin typeface="Courier" panose="02060409020205020404" pitchFamily="49" charset="0"/>
              </a:rPr>
              <a:t>&gt;</a:t>
            </a:r>
          </a:p>
          <a:p>
            <a:pPr>
              <a:buNone/>
            </a:pPr>
            <a:r>
              <a:rPr lang="en-US" sz="2800" dirty="0" smtClean="0">
                <a:latin typeface="Courier" panose="02060409020205020404" pitchFamily="49" charset="0"/>
              </a:rPr>
              <a:t>using </a:t>
            </a:r>
            <a:r>
              <a:rPr lang="en-US" sz="2800" dirty="0">
                <a:latin typeface="Courier" panose="02060409020205020404" pitchFamily="49" charset="0"/>
              </a:rPr>
              <a:t>namespace </a:t>
            </a:r>
            <a:r>
              <a:rPr lang="en-US" sz="2800" dirty="0" err="1">
                <a:latin typeface="Courier" panose="02060409020205020404" pitchFamily="49" charset="0"/>
              </a:rPr>
              <a:t>std</a:t>
            </a:r>
            <a:r>
              <a:rPr lang="en-US" sz="2800" dirty="0">
                <a:latin typeface="Courier" panose="02060409020205020404" pitchFamily="49" charset="0"/>
              </a:rPr>
              <a:t>;</a:t>
            </a:r>
          </a:p>
          <a:p>
            <a:pPr>
              <a:buNone/>
            </a:pPr>
            <a:endParaRPr lang="nn-NO" sz="2800" dirty="0" smtClean="0">
              <a:latin typeface="Courier" panose="02060409020205020404" pitchFamily="49" charset="0"/>
            </a:endParaRPr>
          </a:p>
          <a:p>
            <a:pPr>
              <a:buNone/>
            </a:pPr>
            <a:r>
              <a:rPr lang="nn-NO" sz="2800" dirty="0" smtClean="0">
                <a:latin typeface="Courier" panose="02060409020205020404" pitchFamily="49" charset="0"/>
              </a:rPr>
              <a:t>int </a:t>
            </a:r>
            <a:r>
              <a:rPr lang="nn-NO" sz="2800" dirty="0">
                <a:latin typeface="Courier" panose="02060409020205020404" pitchFamily="49" charset="0"/>
              </a:rPr>
              <a:t>main(void)</a:t>
            </a:r>
          </a:p>
          <a:p>
            <a:pPr>
              <a:buNone/>
            </a:pPr>
            <a:r>
              <a:rPr lang="nn-NO" sz="2800" dirty="0">
                <a:latin typeface="Courier" panose="02060409020205020404" pitchFamily="49" charset="0"/>
              </a:rPr>
              <a:t>{</a:t>
            </a:r>
          </a:p>
          <a:p>
            <a:pPr>
              <a:buNone/>
            </a:pPr>
            <a:r>
              <a:rPr lang="nn-NO" sz="2800" dirty="0">
                <a:latin typeface="Courier" panose="02060409020205020404" pitchFamily="49" charset="0"/>
              </a:rPr>
              <a:t>   int i;</a:t>
            </a:r>
          </a:p>
          <a:p>
            <a:pPr>
              <a:buNone/>
            </a:pPr>
            <a:r>
              <a:rPr lang="nn-NO" sz="2800" dirty="0">
                <a:latin typeface="Courier" panose="02060409020205020404" pitchFamily="49" charset="0"/>
              </a:rPr>
              <a:t>   int </a:t>
            </a:r>
            <a:r>
              <a:rPr lang="nn-NO" sz="2800" dirty="0" smtClean="0">
                <a:latin typeface="Courier" panose="02060409020205020404" pitchFamily="49" charset="0"/>
              </a:rPr>
              <a:t>hello[10</a:t>
            </a:r>
            <a:r>
              <a:rPr lang="nn-NO" sz="2800" dirty="0">
                <a:latin typeface="Courier" panose="02060409020205020404" pitchFamily="49" charset="0"/>
              </a:rPr>
              <a:t>];</a:t>
            </a:r>
          </a:p>
          <a:p>
            <a:pPr>
              <a:buNone/>
            </a:pPr>
            <a:r>
              <a:rPr lang="nn-NO" sz="2800" dirty="0">
                <a:latin typeface="Courier" panose="02060409020205020404" pitchFamily="49" charset="0"/>
              </a:rPr>
              <a:t>   for(i = 0; i &lt; 10; i++)</a:t>
            </a:r>
          </a:p>
          <a:p>
            <a:pPr>
              <a:buNone/>
            </a:pPr>
            <a:r>
              <a:rPr lang="nn-NO" sz="2800" dirty="0">
                <a:latin typeface="Courier" panose="02060409020205020404" pitchFamily="49" charset="0"/>
              </a:rPr>
              <a:t>   {</a:t>
            </a:r>
          </a:p>
          <a:p>
            <a:pPr>
              <a:buNone/>
            </a:pPr>
            <a:r>
              <a:rPr lang="nn-NO" sz="2800" dirty="0">
                <a:latin typeface="Courier" panose="02060409020205020404" pitchFamily="49" charset="0"/>
              </a:rPr>
              <a:t>        </a:t>
            </a:r>
            <a:r>
              <a:rPr lang="nn-NO" sz="2800" dirty="0" smtClean="0">
                <a:latin typeface="Courier" panose="02060409020205020404" pitchFamily="49" charset="0"/>
              </a:rPr>
              <a:t>hello[i</a:t>
            </a:r>
            <a:r>
              <a:rPr lang="nn-NO" sz="2800" dirty="0">
                <a:latin typeface="Courier" panose="02060409020205020404" pitchFamily="49" charset="0"/>
              </a:rPr>
              <a:t>] = i+1;</a:t>
            </a:r>
          </a:p>
          <a:p>
            <a:pPr>
              <a:buNone/>
            </a:pPr>
            <a:r>
              <a:rPr lang="nn-NO" sz="2800" dirty="0">
                <a:latin typeface="Courier" panose="02060409020205020404" pitchFamily="49" charset="0"/>
              </a:rPr>
              <a:t>   }</a:t>
            </a:r>
          </a:p>
          <a:p>
            <a:pPr>
              <a:buNone/>
            </a:pPr>
            <a:r>
              <a:rPr lang="nn-NO" sz="2800" dirty="0">
                <a:latin typeface="Courier" panose="02060409020205020404" pitchFamily="49" charset="0"/>
              </a:rPr>
              <a:t>   cout&lt;&lt;"\</a:t>
            </a:r>
            <a:r>
              <a:rPr lang="nn-NO" sz="2800" dirty="0" smtClean="0">
                <a:latin typeface="Courier" panose="02060409020205020404" pitchFamily="49" charset="0"/>
              </a:rPr>
              <a:t>tIndex\t\tValue</a:t>
            </a:r>
            <a:r>
              <a:rPr lang="nn-NO" sz="2800" dirty="0">
                <a:latin typeface="Courier" panose="02060409020205020404" pitchFamily="49" charset="0"/>
              </a:rPr>
              <a:t>"&lt;&lt;endl</a:t>
            </a:r>
            <a:r>
              <a:rPr lang="nn-NO" sz="2800" dirty="0" smtClean="0">
                <a:latin typeface="Courier" panose="02060409020205020404" pitchFamily="49" charset="0"/>
              </a:rPr>
              <a:t>;</a:t>
            </a:r>
          </a:p>
          <a:p>
            <a:pPr>
              <a:buNone/>
            </a:pPr>
            <a:endParaRPr lang="nn-NO" sz="2800" dirty="0">
              <a:latin typeface="Courier" panose="02060409020205020404" pitchFamily="49" charset="0"/>
            </a:endParaRPr>
          </a:p>
          <a:p>
            <a:pPr>
              <a:buNone/>
            </a:pPr>
            <a:r>
              <a:rPr lang="nn-NO" sz="2800" dirty="0">
                <a:latin typeface="Courier" panose="02060409020205020404" pitchFamily="49" charset="0"/>
              </a:rPr>
              <a:t>   for(i = 0; i &lt; 10; i++)</a:t>
            </a:r>
          </a:p>
          <a:p>
            <a:pPr>
              <a:buNone/>
            </a:pPr>
            <a:r>
              <a:rPr lang="nn-NO" sz="2800" dirty="0">
                <a:latin typeface="Courier" panose="02060409020205020404" pitchFamily="49" charset="0"/>
              </a:rPr>
              <a:t>   {</a:t>
            </a:r>
          </a:p>
          <a:p>
            <a:pPr>
              <a:buNone/>
            </a:pPr>
            <a:r>
              <a:rPr lang="nn-NO" sz="2800" dirty="0">
                <a:latin typeface="Courier" panose="02060409020205020404" pitchFamily="49" charset="0"/>
              </a:rPr>
              <a:t>       cout&lt;&lt;"\t"&lt;&lt;i&lt;&lt;"\t\t &lt;&lt; hello[i]&lt;&lt;"\n";</a:t>
            </a:r>
          </a:p>
          <a:p>
            <a:pPr>
              <a:buNone/>
            </a:pPr>
            <a:r>
              <a:rPr lang="nn-NO" sz="2800" dirty="0" smtClean="0">
                <a:latin typeface="Courier" panose="02060409020205020404" pitchFamily="49" charset="0"/>
              </a:rPr>
              <a:t>   </a:t>
            </a:r>
            <a:r>
              <a:rPr lang="nn-NO" sz="2800" dirty="0">
                <a:latin typeface="Courier" panose="02060409020205020404" pitchFamily="49" charset="0"/>
              </a:rPr>
              <a:t>}</a:t>
            </a:r>
          </a:p>
          <a:p>
            <a:pPr>
              <a:buNone/>
            </a:pPr>
            <a:r>
              <a:rPr lang="nn-NO" sz="2800" dirty="0">
                <a:latin typeface="Courier" panose="02060409020205020404" pitchFamily="49" charset="0"/>
              </a:rPr>
              <a:t>    return 0;</a:t>
            </a:r>
          </a:p>
          <a:p>
            <a:pPr>
              <a:buNone/>
            </a:pPr>
            <a:r>
              <a:rPr lang="nn-NO" sz="2800" dirty="0" smtClean="0">
                <a:latin typeface="Courier" panose="02060409020205020404" pitchFamily="49" charset="0"/>
              </a:rPr>
              <a:t>}</a:t>
            </a:r>
            <a:endParaRPr lang="en-US" dirty="0"/>
          </a:p>
        </p:txBody>
      </p:sp>
      <p:sp>
        <p:nvSpPr>
          <p:cNvPr id="4" name="TextBox 3"/>
          <p:cNvSpPr txBox="1"/>
          <p:nvPr/>
        </p:nvSpPr>
        <p:spPr>
          <a:xfrm>
            <a:off x="5867400" y="2210812"/>
            <a:ext cx="2971800" cy="3046988"/>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en-US" sz="1600" dirty="0" smtClean="0">
                <a:latin typeface="Courier" panose="02060409020205020404" pitchFamily="49" charset="0"/>
              </a:rPr>
              <a:t>Index        </a:t>
            </a:r>
            <a:r>
              <a:rPr lang="en-US" sz="1600" dirty="0">
                <a:latin typeface="Courier" panose="02060409020205020404" pitchFamily="49" charset="0"/>
              </a:rPr>
              <a:t>Value</a:t>
            </a:r>
          </a:p>
          <a:p>
            <a:r>
              <a:rPr lang="en-US" sz="1600" dirty="0">
                <a:latin typeface="Courier" panose="02060409020205020404" pitchFamily="49" charset="0"/>
              </a:rPr>
              <a:t>     </a:t>
            </a:r>
            <a:r>
              <a:rPr lang="en-US" sz="1600" dirty="0" smtClean="0">
                <a:latin typeface="Courier" panose="02060409020205020404" pitchFamily="49" charset="0"/>
              </a:rPr>
              <a:t>0            </a:t>
            </a:r>
            <a:r>
              <a:rPr lang="en-US" sz="1600" dirty="0">
                <a:latin typeface="Courier" panose="02060409020205020404" pitchFamily="49" charset="0"/>
              </a:rPr>
              <a:t>1</a:t>
            </a:r>
          </a:p>
          <a:p>
            <a:r>
              <a:rPr lang="en-US" sz="1600" dirty="0">
                <a:latin typeface="Courier" panose="02060409020205020404" pitchFamily="49" charset="0"/>
              </a:rPr>
              <a:t>     </a:t>
            </a:r>
            <a:r>
              <a:rPr lang="en-US" sz="1600" dirty="0" smtClean="0">
                <a:latin typeface="Courier" panose="02060409020205020404" pitchFamily="49" charset="0"/>
              </a:rPr>
              <a:t>1            </a:t>
            </a:r>
            <a:r>
              <a:rPr lang="en-US" sz="1600" dirty="0">
                <a:latin typeface="Courier" panose="02060409020205020404" pitchFamily="49" charset="0"/>
              </a:rPr>
              <a:t>2</a:t>
            </a:r>
          </a:p>
          <a:p>
            <a:r>
              <a:rPr lang="en-US" sz="1600" dirty="0">
                <a:latin typeface="Courier" panose="02060409020205020404" pitchFamily="49" charset="0"/>
              </a:rPr>
              <a:t>     </a:t>
            </a:r>
            <a:r>
              <a:rPr lang="en-US" sz="1600" dirty="0" smtClean="0">
                <a:latin typeface="Courier" panose="02060409020205020404" pitchFamily="49" charset="0"/>
              </a:rPr>
              <a:t>2            </a:t>
            </a:r>
            <a:r>
              <a:rPr lang="en-US" sz="1600" dirty="0">
                <a:latin typeface="Courier" panose="02060409020205020404" pitchFamily="49" charset="0"/>
              </a:rPr>
              <a:t>3</a:t>
            </a:r>
          </a:p>
          <a:p>
            <a:r>
              <a:rPr lang="en-US" sz="1600" dirty="0">
                <a:latin typeface="Courier" panose="02060409020205020404" pitchFamily="49" charset="0"/>
              </a:rPr>
              <a:t>     </a:t>
            </a:r>
            <a:r>
              <a:rPr lang="en-US" sz="1600" dirty="0" smtClean="0">
                <a:latin typeface="Courier" panose="02060409020205020404" pitchFamily="49" charset="0"/>
              </a:rPr>
              <a:t>3            </a:t>
            </a:r>
            <a:r>
              <a:rPr lang="en-US" sz="1600" dirty="0">
                <a:latin typeface="Courier" panose="02060409020205020404" pitchFamily="49" charset="0"/>
              </a:rPr>
              <a:t>4</a:t>
            </a:r>
          </a:p>
          <a:p>
            <a:r>
              <a:rPr lang="en-US" sz="1600" dirty="0">
                <a:latin typeface="Courier" panose="02060409020205020404" pitchFamily="49" charset="0"/>
              </a:rPr>
              <a:t>     </a:t>
            </a:r>
            <a:r>
              <a:rPr lang="en-US" sz="1600" dirty="0" smtClean="0">
                <a:latin typeface="Courier" panose="02060409020205020404" pitchFamily="49" charset="0"/>
              </a:rPr>
              <a:t>4            </a:t>
            </a:r>
            <a:r>
              <a:rPr lang="en-US" sz="1600" dirty="0">
                <a:latin typeface="Courier" panose="02060409020205020404" pitchFamily="49" charset="0"/>
              </a:rPr>
              <a:t>5</a:t>
            </a:r>
          </a:p>
          <a:p>
            <a:r>
              <a:rPr lang="en-US" sz="1600" dirty="0">
                <a:latin typeface="Courier" panose="02060409020205020404" pitchFamily="49" charset="0"/>
              </a:rPr>
              <a:t>     </a:t>
            </a:r>
            <a:r>
              <a:rPr lang="en-US" sz="1600" dirty="0" smtClean="0">
                <a:latin typeface="Courier" panose="02060409020205020404" pitchFamily="49" charset="0"/>
              </a:rPr>
              <a:t>5            </a:t>
            </a:r>
            <a:r>
              <a:rPr lang="en-US" sz="1600" dirty="0">
                <a:latin typeface="Courier" panose="02060409020205020404" pitchFamily="49" charset="0"/>
              </a:rPr>
              <a:t>6</a:t>
            </a:r>
          </a:p>
          <a:p>
            <a:r>
              <a:rPr lang="en-US" sz="1600" dirty="0">
                <a:latin typeface="Courier" panose="02060409020205020404" pitchFamily="49" charset="0"/>
              </a:rPr>
              <a:t>     </a:t>
            </a:r>
            <a:r>
              <a:rPr lang="en-US" sz="1600" dirty="0" smtClean="0">
                <a:latin typeface="Courier" panose="02060409020205020404" pitchFamily="49" charset="0"/>
              </a:rPr>
              <a:t>6            </a:t>
            </a:r>
            <a:r>
              <a:rPr lang="en-US" sz="1600" dirty="0">
                <a:latin typeface="Courier" panose="02060409020205020404" pitchFamily="49" charset="0"/>
              </a:rPr>
              <a:t>7</a:t>
            </a:r>
          </a:p>
          <a:p>
            <a:r>
              <a:rPr lang="en-US" sz="1600" dirty="0">
                <a:latin typeface="Courier" panose="02060409020205020404" pitchFamily="49" charset="0"/>
              </a:rPr>
              <a:t>     </a:t>
            </a:r>
            <a:r>
              <a:rPr lang="en-US" sz="1600" dirty="0" smtClean="0">
                <a:latin typeface="Courier" panose="02060409020205020404" pitchFamily="49" charset="0"/>
              </a:rPr>
              <a:t>7            </a:t>
            </a:r>
            <a:r>
              <a:rPr lang="en-US" sz="1600" dirty="0">
                <a:latin typeface="Courier" panose="02060409020205020404" pitchFamily="49" charset="0"/>
              </a:rPr>
              <a:t>8</a:t>
            </a:r>
          </a:p>
          <a:p>
            <a:r>
              <a:rPr lang="en-US" sz="1600" dirty="0">
                <a:latin typeface="Courier" panose="02060409020205020404" pitchFamily="49" charset="0"/>
              </a:rPr>
              <a:t>     </a:t>
            </a:r>
            <a:r>
              <a:rPr lang="en-US" sz="1600" dirty="0" smtClean="0">
                <a:latin typeface="Courier" panose="02060409020205020404" pitchFamily="49" charset="0"/>
              </a:rPr>
              <a:t>8            </a:t>
            </a:r>
            <a:r>
              <a:rPr lang="en-US" sz="1600" dirty="0">
                <a:latin typeface="Courier" panose="02060409020205020404" pitchFamily="49" charset="0"/>
              </a:rPr>
              <a:t>9</a:t>
            </a:r>
          </a:p>
          <a:p>
            <a:r>
              <a:rPr lang="en-US" sz="1600" dirty="0">
                <a:latin typeface="Courier" panose="02060409020205020404" pitchFamily="49" charset="0"/>
              </a:rPr>
              <a:t>     </a:t>
            </a:r>
            <a:r>
              <a:rPr lang="en-US" sz="1600" dirty="0" smtClean="0">
                <a:latin typeface="Courier" panose="02060409020205020404" pitchFamily="49" charset="0"/>
              </a:rPr>
              <a:t>9           10</a:t>
            </a:r>
            <a:endParaRPr lang="en-US" sz="16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24</a:t>
            </a:fld>
            <a:endParaRPr lang="en-US" dirty="0"/>
          </a:p>
        </p:txBody>
      </p:sp>
    </p:spTree>
    <p:extLst>
      <p:ext uri="{BB962C8B-B14F-4D97-AF65-F5344CB8AC3E}">
        <p14:creationId xmlns:p14="http://schemas.microsoft.com/office/powerpoint/2010/main" val="12164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4 – initialization of the array </a:t>
            </a:r>
            <a:r>
              <a:rPr lang="en-US" dirty="0"/>
              <a:t>elements values using </a:t>
            </a:r>
            <a:r>
              <a:rPr lang="en-US" dirty="0" smtClean="0">
                <a:solidFill>
                  <a:srgbClr val="0000FF"/>
                </a:solidFill>
              </a:rPr>
              <a:t>{ </a:t>
            </a:r>
            <a:r>
              <a:rPr lang="en-US" dirty="0">
                <a:solidFill>
                  <a:srgbClr val="0000FF"/>
                </a:solidFill>
              </a:rPr>
              <a:t>}</a:t>
            </a:r>
          </a:p>
        </p:txBody>
      </p:sp>
      <p:sp>
        <p:nvSpPr>
          <p:cNvPr id="3" name="Content Placeholder 2"/>
          <p:cNvSpPr>
            <a:spLocks noGrp="1"/>
          </p:cNvSpPr>
          <p:nvPr>
            <p:ph idx="1"/>
          </p:nvPr>
        </p:nvSpPr>
        <p:spPr/>
        <p:txBody>
          <a:bodyPr>
            <a:normAutofit lnSpcReduction="10000"/>
          </a:bodyPr>
          <a:lstStyle/>
          <a:p>
            <a:pPr>
              <a:buNone/>
            </a:pPr>
            <a:r>
              <a:rPr lang="en-US" sz="1400" dirty="0" smtClean="0">
                <a:latin typeface="Courier" panose="02060409020205020404" pitchFamily="49" charset="0"/>
              </a:rPr>
              <a:t>#</a:t>
            </a:r>
            <a:r>
              <a:rPr lang="en-US" sz="1400" dirty="0">
                <a:latin typeface="Courier" panose="02060409020205020404" pitchFamily="49" charset="0"/>
              </a:rPr>
              <a:t>include &lt;</a:t>
            </a:r>
            <a:r>
              <a:rPr lang="en-US" sz="1400" dirty="0" err="1">
                <a:latin typeface="Courier" panose="02060409020205020404" pitchFamily="49" charset="0"/>
              </a:rPr>
              <a:t>iostream</a:t>
            </a:r>
            <a:r>
              <a:rPr lang="en-US" sz="1400" dirty="0" smtClean="0">
                <a:latin typeface="Courier" panose="02060409020205020404" pitchFamily="49" charset="0"/>
              </a:rPr>
              <a:t>&gt;</a:t>
            </a:r>
          </a:p>
          <a:p>
            <a:pPr>
              <a:buNone/>
            </a:pPr>
            <a:r>
              <a:rPr lang="en-US" sz="1400" dirty="0" smtClean="0">
                <a:latin typeface="Courier" panose="02060409020205020404" pitchFamily="49" charset="0"/>
              </a:rPr>
              <a:t>using </a:t>
            </a:r>
            <a:r>
              <a:rPr lang="en-US" sz="1400" dirty="0">
                <a:latin typeface="Courier" panose="02060409020205020404" pitchFamily="49" charset="0"/>
              </a:rPr>
              <a:t>namespace </a:t>
            </a:r>
            <a:r>
              <a:rPr lang="en-US" sz="1400" dirty="0" err="1">
                <a:latin typeface="Courier" panose="02060409020205020404" pitchFamily="49" charset="0"/>
              </a:rPr>
              <a:t>std</a:t>
            </a:r>
            <a:r>
              <a:rPr lang="en-US" sz="1400" dirty="0">
                <a:latin typeface="Courier" panose="02060409020205020404" pitchFamily="49" charset="0"/>
              </a:rPr>
              <a:t>;</a:t>
            </a:r>
          </a:p>
          <a:p>
            <a:pPr>
              <a:buNone/>
            </a:pPr>
            <a:endParaRPr lang="en-US" sz="1400" dirty="0">
              <a:latin typeface="Courier" panose="02060409020205020404" pitchFamily="49" charset="0"/>
            </a:endParaRPr>
          </a:p>
          <a:p>
            <a:pPr>
              <a:buNone/>
            </a:pPr>
            <a:r>
              <a:rPr lang="en-US" sz="1400" dirty="0" err="1">
                <a:latin typeface="Courier" panose="02060409020205020404" pitchFamily="49" charset="0"/>
              </a:rPr>
              <a:t>int</a:t>
            </a:r>
            <a:r>
              <a:rPr lang="en-US" sz="1400" dirty="0">
                <a:latin typeface="Courier" panose="02060409020205020404" pitchFamily="49" charset="0"/>
              </a:rPr>
              <a:t> main()</a:t>
            </a:r>
          </a:p>
          <a:p>
            <a:pPr>
              <a:buNone/>
            </a:pPr>
            <a:r>
              <a:rPr lang="en-US" sz="1400" dirty="0">
                <a:latin typeface="Courier" panose="02060409020205020404" pitchFamily="49" charset="0"/>
              </a:rPr>
              <a:t>{</a:t>
            </a:r>
          </a:p>
          <a:p>
            <a:pPr>
              <a:buNone/>
            </a:pPr>
            <a:r>
              <a:rPr lang="en-US" sz="1400" dirty="0">
                <a:latin typeface="Courier" panose="02060409020205020404" pitchFamily="49" charset="0"/>
              </a:rPr>
              <a:t>	</a:t>
            </a:r>
            <a:r>
              <a:rPr lang="en-US" sz="1400" dirty="0" err="1">
                <a:latin typeface="Courier" panose="02060409020205020404" pitchFamily="49" charset="0"/>
              </a:rPr>
              <a:t>int</a:t>
            </a:r>
            <a:r>
              <a:rPr lang="en-US" sz="1400" dirty="0">
                <a:latin typeface="Courier" panose="02060409020205020404" pitchFamily="49" charset="0"/>
              </a:rPr>
              <a:t> </a:t>
            </a:r>
            <a:r>
              <a:rPr lang="en-US" sz="1400" dirty="0" err="1">
                <a:latin typeface="Courier" panose="02060409020205020404" pitchFamily="49" charset="0"/>
              </a:rPr>
              <a:t>i</a:t>
            </a:r>
            <a:r>
              <a:rPr lang="en-US" sz="1400" dirty="0">
                <a:latin typeface="Courier" panose="02060409020205020404" pitchFamily="49" charset="0"/>
              </a:rPr>
              <a:t>;</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int</a:t>
            </a:r>
            <a:r>
              <a:rPr lang="en-US" sz="1400" dirty="0" smtClean="0">
                <a:latin typeface="Courier" panose="02060409020205020404" pitchFamily="49" charset="0"/>
              </a:rPr>
              <a:t> hello[10</a:t>
            </a:r>
            <a:r>
              <a:rPr lang="en-US" sz="1400" dirty="0">
                <a:latin typeface="Courier" panose="02060409020205020404" pitchFamily="49" charset="0"/>
              </a:rPr>
              <a:t>] = {32, 27, 64, 18, 95, 14, 90, 70, 60, 37};</a:t>
            </a:r>
          </a:p>
          <a:p>
            <a:pPr>
              <a:buNone/>
            </a:pPr>
            <a:endParaRPr lang="en-US" sz="1400" dirty="0">
              <a:latin typeface="Courier" panose="02060409020205020404" pitchFamily="49" charset="0"/>
            </a:endParaRPr>
          </a:p>
          <a:p>
            <a:pPr>
              <a:buNone/>
            </a:pPr>
            <a:r>
              <a:rPr lang="en-US" sz="1400" dirty="0" smtClean="0">
                <a:latin typeface="Courier" panose="02060409020205020404" pitchFamily="49" charset="0"/>
              </a:rPr>
              <a:t>	</a:t>
            </a:r>
            <a:r>
              <a:rPr lang="nn-NO" sz="1400" dirty="0">
                <a:latin typeface="Courier" panose="02060409020205020404" pitchFamily="49" charset="0"/>
              </a:rPr>
              <a:t>cout&lt;&lt;"\</a:t>
            </a:r>
            <a:r>
              <a:rPr lang="nn-NO" sz="1400" dirty="0" smtClean="0">
                <a:latin typeface="Courier" panose="02060409020205020404" pitchFamily="49" charset="0"/>
              </a:rPr>
              <a:t>tIndex\t\tValue</a:t>
            </a:r>
            <a:r>
              <a:rPr lang="nn-NO" sz="1400" dirty="0">
                <a:latin typeface="Courier" panose="02060409020205020404" pitchFamily="49" charset="0"/>
              </a:rPr>
              <a:t>"&lt;&lt;endl</a:t>
            </a:r>
            <a:r>
              <a:rPr lang="nn-NO" sz="1400" dirty="0" smtClean="0">
                <a:latin typeface="Courier" panose="02060409020205020404" pitchFamily="49" charset="0"/>
              </a:rPr>
              <a:t>;</a:t>
            </a:r>
          </a:p>
          <a:p>
            <a:pPr>
              <a:buNone/>
            </a:pPr>
            <a:endParaRPr lang="nn-NO" sz="1400" dirty="0">
              <a:latin typeface="Courier" panose="02060409020205020404" pitchFamily="49" charset="0"/>
            </a:endParaRPr>
          </a:p>
          <a:p>
            <a:pPr>
              <a:buNone/>
            </a:pPr>
            <a:r>
              <a:rPr lang="nn-NO" sz="1400" dirty="0">
                <a:latin typeface="Courier" panose="02060409020205020404" pitchFamily="49" charset="0"/>
              </a:rPr>
              <a:t>   for(i = 0; i &lt; 10; i++)</a:t>
            </a:r>
          </a:p>
          <a:p>
            <a:pPr>
              <a:buNone/>
            </a:pPr>
            <a:r>
              <a:rPr lang="nn-NO" sz="1400" dirty="0">
                <a:latin typeface="Courier" panose="02060409020205020404" pitchFamily="49" charset="0"/>
              </a:rPr>
              <a:t>   {</a:t>
            </a:r>
          </a:p>
          <a:p>
            <a:pPr>
              <a:buNone/>
            </a:pPr>
            <a:r>
              <a:rPr lang="nn-NO" sz="1400" dirty="0">
                <a:latin typeface="Courier" panose="02060409020205020404" pitchFamily="49" charset="0"/>
              </a:rPr>
              <a:t>       cout&lt;&lt;"\t"&lt;&lt;i&lt;&lt;"\t\t &lt;&lt; hello[i]&lt;&lt;"\n";</a:t>
            </a:r>
          </a:p>
          <a:p>
            <a:pPr>
              <a:buNone/>
            </a:pPr>
            <a:endParaRPr lang="nn-NO" sz="1400" dirty="0" smtClean="0">
              <a:latin typeface="Courier" panose="02060409020205020404" pitchFamily="49" charset="0"/>
            </a:endParaRPr>
          </a:p>
          <a:p>
            <a:pPr>
              <a:buNone/>
            </a:pPr>
            <a:r>
              <a:rPr lang="en-US" sz="1400" dirty="0" smtClean="0">
                <a:latin typeface="Courier" panose="02060409020205020404" pitchFamily="49" charset="0"/>
              </a:rPr>
              <a:t>	}</a:t>
            </a:r>
            <a:endParaRPr lang="en-US" sz="1400" dirty="0">
              <a:latin typeface="Courier" panose="02060409020205020404" pitchFamily="49" charset="0"/>
            </a:endParaRPr>
          </a:p>
          <a:p>
            <a:pPr>
              <a:buNone/>
            </a:pPr>
            <a:r>
              <a:rPr lang="en-US" sz="1400" dirty="0" smtClean="0">
                <a:latin typeface="Courier" panose="02060409020205020404" pitchFamily="49" charset="0"/>
              </a:rPr>
              <a:t>	return </a:t>
            </a:r>
            <a:r>
              <a:rPr lang="en-US" sz="1400" dirty="0">
                <a:latin typeface="Courier" panose="02060409020205020404" pitchFamily="49" charset="0"/>
              </a:rPr>
              <a:t>0;</a:t>
            </a:r>
          </a:p>
          <a:p>
            <a:pPr>
              <a:buNone/>
            </a:pPr>
            <a:r>
              <a:rPr lang="en-US" sz="1400" dirty="0">
                <a:latin typeface="Courier" panose="02060409020205020404" pitchFamily="49" charset="0"/>
              </a:rPr>
              <a:t>}</a:t>
            </a:r>
          </a:p>
          <a:p>
            <a:pPr marL="0" indent="0">
              <a:buNone/>
            </a:pPr>
            <a:endParaRPr lang="en-US" sz="1400" dirty="0"/>
          </a:p>
        </p:txBody>
      </p:sp>
      <p:sp>
        <p:nvSpPr>
          <p:cNvPr id="4" name="TextBox 3"/>
          <p:cNvSpPr txBox="1"/>
          <p:nvPr/>
        </p:nvSpPr>
        <p:spPr>
          <a:xfrm>
            <a:off x="5508104" y="3654167"/>
            <a:ext cx="2971800" cy="3046988"/>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en-US" sz="1600" dirty="0" smtClean="0">
                <a:latin typeface="Courier" panose="02060409020205020404" pitchFamily="49" charset="0"/>
              </a:rPr>
              <a:t>Index        </a:t>
            </a:r>
            <a:r>
              <a:rPr lang="en-US" sz="1600" dirty="0">
                <a:latin typeface="Courier" panose="02060409020205020404" pitchFamily="49" charset="0"/>
              </a:rPr>
              <a:t>Value</a:t>
            </a:r>
          </a:p>
          <a:p>
            <a:r>
              <a:rPr lang="en-US" sz="1600" dirty="0">
                <a:latin typeface="Courier" panose="02060409020205020404" pitchFamily="49" charset="0"/>
              </a:rPr>
              <a:t>     </a:t>
            </a:r>
            <a:r>
              <a:rPr lang="en-US" sz="1600" dirty="0" smtClean="0">
                <a:latin typeface="Courier" panose="02060409020205020404" pitchFamily="49" charset="0"/>
              </a:rPr>
              <a:t>0           </a:t>
            </a:r>
            <a:r>
              <a:rPr lang="en-US" sz="1600" dirty="0">
                <a:latin typeface="Courier" panose="02060409020205020404" pitchFamily="49" charset="0"/>
              </a:rPr>
              <a:t>32</a:t>
            </a:r>
          </a:p>
          <a:p>
            <a:r>
              <a:rPr lang="en-US" sz="1600" dirty="0">
                <a:latin typeface="Courier" panose="02060409020205020404" pitchFamily="49" charset="0"/>
              </a:rPr>
              <a:t>     </a:t>
            </a:r>
            <a:r>
              <a:rPr lang="en-US" sz="1600" dirty="0" smtClean="0">
                <a:latin typeface="Courier" panose="02060409020205020404" pitchFamily="49" charset="0"/>
              </a:rPr>
              <a:t>1           </a:t>
            </a:r>
            <a:r>
              <a:rPr lang="en-US" sz="1600" dirty="0">
                <a:latin typeface="Courier" panose="02060409020205020404" pitchFamily="49" charset="0"/>
              </a:rPr>
              <a:t>27</a:t>
            </a:r>
          </a:p>
          <a:p>
            <a:r>
              <a:rPr lang="en-US" sz="1600" dirty="0">
                <a:latin typeface="Courier" panose="02060409020205020404" pitchFamily="49" charset="0"/>
              </a:rPr>
              <a:t>     </a:t>
            </a:r>
            <a:r>
              <a:rPr lang="en-US" sz="1600" dirty="0" smtClean="0">
                <a:latin typeface="Courier" panose="02060409020205020404" pitchFamily="49" charset="0"/>
              </a:rPr>
              <a:t>2           </a:t>
            </a:r>
            <a:r>
              <a:rPr lang="en-US" sz="1600" dirty="0">
                <a:latin typeface="Courier" panose="02060409020205020404" pitchFamily="49" charset="0"/>
              </a:rPr>
              <a:t>64</a:t>
            </a:r>
          </a:p>
          <a:p>
            <a:r>
              <a:rPr lang="en-US" sz="1600" dirty="0">
                <a:latin typeface="Courier" panose="02060409020205020404" pitchFamily="49" charset="0"/>
              </a:rPr>
              <a:t>     </a:t>
            </a:r>
            <a:r>
              <a:rPr lang="en-US" sz="1600" dirty="0" smtClean="0">
                <a:latin typeface="Courier" panose="02060409020205020404" pitchFamily="49" charset="0"/>
              </a:rPr>
              <a:t>3           </a:t>
            </a:r>
            <a:r>
              <a:rPr lang="en-US" sz="1600" dirty="0">
                <a:latin typeface="Courier" panose="02060409020205020404" pitchFamily="49" charset="0"/>
              </a:rPr>
              <a:t>18</a:t>
            </a:r>
          </a:p>
          <a:p>
            <a:r>
              <a:rPr lang="en-US" sz="1600" dirty="0">
                <a:latin typeface="Courier" panose="02060409020205020404" pitchFamily="49" charset="0"/>
              </a:rPr>
              <a:t>     </a:t>
            </a:r>
            <a:r>
              <a:rPr lang="en-US" sz="1600" dirty="0" smtClean="0">
                <a:latin typeface="Courier" panose="02060409020205020404" pitchFamily="49" charset="0"/>
              </a:rPr>
              <a:t>4           </a:t>
            </a:r>
            <a:r>
              <a:rPr lang="en-US" sz="1600" dirty="0">
                <a:latin typeface="Courier" panose="02060409020205020404" pitchFamily="49" charset="0"/>
              </a:rPr>
              <a:t>95</a:t>
            </a:r>
          </a:p>
          <a:p>
            <a:r>
              <a:rPr lang="en-US" sz="1600" dirty="0">
                <a:latin typeface="Courier" panose="02060409020205020404" pitchFamily="49" charset="0"/>
              </a:rPr>
              <a:t>     </a:t>
            </a:r>
            <a:r>
              <a:rPr lang="en-US" sz="1600" dirty="0" smtClean="0">
                <a:latin typeface="Courier" panose="02060409020205020404" pitchFamily="49" charset="0"/>
              </a:rPr>
              <a:t>5           </a:t>
            </a:r>
            <a:r>
              <a:rPr lang="en-US" sz="1600" dirty="0">
                <a:latin typeface="Courier" panose="02060409020205020404" pitchFamily="49" charset="0"/>
              </a:rPr>
              <a:t>14</a:t>
            </a:r>
          </a:p>
          <a:p>
            <a:r>
              <a:rPr lang="en-US" sz="1600" dirty="0">
                <a:latin typeface="Courier" panose="02060409020205020404" pitchFamily="49" charset="0"/>
              </a:rPr>
              <a:t>     </a:t>
            </a:r>
            <a:r>
              <a:rPr lang="en-US" sz="1600" dirty="0" smtClean="0">
                <a:latin typeface="Courier" panose="02060409020205020404" pitchFamily="49" charset="0"/>
              </a:rPr>
              <a:t>6           </a:t>
            </a:r>
            <a:r>
              <a:rPr lang="en-US" sz="1600" dirty="0">
                <a:latin typeface="Courier" panose="02060409020205020404" pitchFamily="49" charset="0"/>
              </a:rPr>
              <a:t>90</a:t>
            </a:r>
          </a:p>
          <a:p>
            <a:r>
              <a:rPr lang="en-US" sz="1600" dirty="0">
                <a:latin typeface="Courier" panose="02060409020205020404" pitchFamily="49" charset="0"/>
              </a:rPr>
              <a:t>     </a:t>
            </a:r>
            <a:r>
              <a:rPr lang="en-US" sz="1600" dirty="0" smtClean="0">
                <a:latin typeface="Courier" panose="02060409020205020404" pitchFamily="49" charset="0"/>
              </a:rPr>
              <a:t>7           </a:t>
            </a:r>
            <a:r>
              <a:rPr lang="en-US" sz="1600" dirty="0">
                <a:latin typeface="Courier" panose="02060409020205020404" pitchFamily="49" charset="0"/>
              </a:rPr>
              <a:t>70</a:t>
            </a:r>
          </a:p>
          <a:p>
            <a:r>
              <a:rPr lang="en-US" sz="1600" dirty="0">
                <a:latin typeface="Courier" panose="02060409020205020404" pitchFamily="49" charset="0"/>
              </a:rPr>
              <a:t>     </a:t>
            </a:r>
            <a:r>
              <a:rPr lang="en-US" sz="1600" dirty="0" smtClean="0">
                <a:latin typeface="Courier" panose="02060409020205020404" pitchFamily="49" charset="0"/>
              </a:rPr>
              <a:t>8           </a:t>
            </a:r>
            <a:r>
              <a:rPr lang="en-US" sz="1600" dirty="0">
                <a:latin typeface="Courier" panose="02060409020205020404" pitchFamily="49" charset="0"/>
              </a:rPr>
              <a:t>60</a:t>
            </a:r>
          </a:p>
          <a:p>
            <a:r>
              <a:rPr lang="en-US" sz="1600" dirty="0">
                <a:latin typeface="Courier" panose="02060409020205020404" pitchFamily="49" charset="0"/>
              </a:rPr>
              <a:t>     </a:t>
            </a:r>
            <a:r>
              <a:rPr lang="en-US" sz="1600" dirty="0" smtClean="0">
                <a:latin typeface="Courier" panose="02060409020205020404" pitchFamily="49" charset="0"/>
              </a:rPr>
              <a:t>9           37</a:t>
            </a:r>
            <a:endParaRPr lang="en-US" sz="16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25</a:t>
            </a:fld>
            <a:endParaRPr lang="en-US" dirty="0"/>
          </a:p>
        </p:txBody>
      </p:sp>
    </p:spTree>
    <p:extLst>
      <p:ext uri="{BB962C8B-B14F-4D97-AF65-F5344CB8AC3E}">
        <p14:creationId xmlns:p14="http://schemas.microsoft.com/office/powerpoint/2010/main" val="182278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Example 5 – displaying of even numbers from 0 to 20</a:t>
            </a:r>
            <a:endParaRPr lang="en-US" dirty="0"/>
          </a:p>
        </p:txBody>
      </p:sp>
      <p:sp>
        <p:nvSpPr>
          <p:cNvPr id="6" name="Content Placeholder 5"/>
          <p:cNvSpPr>
            <a:spLocks noGrp="1"/>
          </p:cNvSpPr>
          <p:nvPr>
            <p:ph idx="1"/>
          </p:nvPr>
        </p:nvSpPr>
        <p:spPr>
          <a:xfrm>
            <a:off x="457200" y="1772816"/>
            <a:ext cx="8229600" cy="4968552"/>
          </a:xfrm>
        </p:spPr>
        <p:txBody>
          <a:bodyPr>
            <a:normAutofit fontScale="25000" lnSpcReduction="20000"/>
          </a:bodyPr>
          <a:lstStyle/>
          <a:p>
            <a:pPr>
              <a:buNone/>
            </a:pPr>
            <a:r>
              <a:rPr lang="nn-NO" sz="5600" dirty="0" smtClean="0">
                <a:latin typeface="Courier" panose="02060409020205020404" pitchFamily="49" charset="0"/>
              </a:rPr>
              <a:t>#</a:t>
            </a:r>
            <a:r>
              <a:rPr lang="nn-NO" sz="5600" dirty="0">
                <a:latin typeface="Courier" panose="02060409020205020404" pitchFamily="49" charset="0"/>
              </a:rPr>
              <a:t>include &lt;iostream</a:t>
            </a:r>
            <a:r>
              <a:rPr lang="nn-NO" sz="5600" dirty="0" smtClean="0">
                <a:latin typeface="Courier" panose="02060409020205020404" pitchFamily="49" charset="0"/>
              </a:rPr>
              <a:t>&gt;</a:t>
            </a:r>
          </a:p>
          <a:p>
            <a:pPr>
              <a:buNone/>
            </a:pPr>
            <a:r>
              <a:rPr lang="en-US" sz="5600" dirty="0" smtClean="0">
                <a:latin typeface="Courier" panose="02060409020205020404" pitchFamily="49" charset="0"/>
              </a:rPr>
              <a:t>using </a:t>
            </a:r>
            <a:r>
              <a:rPr lang="en-US" sz="5600" dirty="0">
                <a:latin typeface="Courier" panose="02060409020205020404" pitchFamily="49" charset="0"/>
              </a:rPr>
              <a:t>namespace </a:t>
            </a:r>
            <a:r>
              <a:rPr lang="en-US" sz="5600" dirty="0" err="1">
                <a:latin typeface="Courier" panose="02060409020205020404" pitchFamily="49" charset="0"/>
              </a:rPr>
              <a:t>std</a:t>
            </a:r>
            <a:r>
              <a:rPr lang="en-US" sz="5600" dirty="0">
                <a:latin typeface="Courier" panose="02060409020205020404" pitchFamily="49" charset="0"/>
              </a:rPr>
              <a:t>;</a:t>
            </a:r>
          </a:p>
          <a:p>
            <a:pPr>
              <a:buNone/>
            </a:pPr>
            <a:endParaRPr lang="nn-NO" sz="5600" dirty="0" smtClean="0">
              <a:latin typeface="Courier" panose="02060409020205020404" pitchFamily="49" charset="0"/>
            </a:endParaRPr>
          </a:p>
          <a:p>
            <a:pPr>
              <a:buNone/>
            </a:pPr>
            <a:r>
              <a:rPr lang="nn-NO" sz="5600" dirty="0" smtClean="0">
                <a:latin typeface="Courier" panose="02060409020205020404" pitchFamily="49" charset="0"/>
              </a:rPr>
              <a:t>int main(void)</a:t>
            </a:r>
          </a:p>
          <a:p>
            <a:pPr>
              <a:buNone/>
            </a:pPr>
            <a:r>
              <a:rPr lang="nn-NO" sz="5600" dirty="0" smtClean="0">
                <a:latin typeface="Courier" panose="02060409020205020404" pitchFamily="49" charset="0"/>
              </a:rPr>
              <a:t>{</a:t>
            </a:r>
          </a:p>
          <a:p>
            <a:pPr>
              <a:buNone/>
            </a:pPr>
            <a:r>
              <a:rPr lang="nn-NO" sz="5600" dirty="0" smtClean="0">
                <a:latin typeface="Courier" panose="02060409020205020404" pitchFamily="49" charset="0"/>
              </a:rPr>
              <a:t>   int i, j;</a:t>
            </a:r>
          </a:p>
          <a:p>
            <a:pPr>
              <a:buNone/>
            </a:pPr>
            <a:r>
              <a:rPr lang="nn-NO" sz="5600" dirty="0" smtClean="0">
                <a:latin typeface="Courier" panose="02060409020205020404" pitchFamily="49" charset="0"/>
              </a:rPr>
              <a:t>   int hello[11];</a:t>
            </a:r>
          </a:p>
          <a:p>
            <a:pPr>
              <a:buNone/>
            </a:pPr>
            <a:endParaRPr lang="nn-NO" sz="5600" dirty="0" smtClean="0">
              <a:latin typeface="Courier" panose="02060409020205020404" pitchFamily="49" charset="0"/>
            </a:endParaRPr>
          </a:p>
          <a:p>
            <a:pPr>
              <a:buNone/>
            </a:pPr>
            <a:r>
              <a:rPr lang="nn-NO" sz="5600" dirty="0" smtClean="0">
                <a:latin typeface="Courier" panose="02060409020205020404" pitchFamily="49" charset="0"/>
              </a:rPr>
              <a:t>   j = 0;</a:t>
            </a:r>
          </a:p>
          <a:p>
            <a:pPr>
              <a:buNone/>
            </a:pPr>
            <a:endParaRPr lang="nn-NO" sz="5600" dirty="0" smtClean="0">
              <a:latin typeface="Courier" panose="02060409020205020404" pitchFamily="49" charset="0"/>
            </a:endParaRPr>
          </a:p>
          <a:p>
            <a:pPr>
              <a:buNone/>
            </a:pPr>
            <a:r>
              <a:rPr lang="nn-NO" sz="5600" dirty="0" smtClean="0">
                <a:latin typeface="Courier" panose="02060409020205020404" pitchFamily="49" charset="0"/>
              </a:rPr>
              <a:t>   for(i = 0; i &lt;= 10; i++)</a:t>
            </a:r>
          </a:p>
          <a:p>
            <a:pPr>
              <a:buNone/>
            </a:pPr>
            <a:r>
              <a:rPr lang="nn-NO" sz="5600" dirty="0" smtClean="0">
                <a:latin typeface="Courier" panose="02060409020205020404" pitchFamily="49" charset="0"/>
              </a:rPr>
              <a:t>   {</a:t>
            </a:r>
          </a:p>
          <a:p>
            <a:pPr>
              <a:buNone/>
            </a:pPr>
            <a:r>
              <a:rPr lang="nn-NO" sz="5600" dirty="0" smtClean="0">
                <a:latin typeface="Courier" panose="02060409020205020404" pitchFamily="49" charset="0"/>
              </a:rPr>
              <a:t>        hello[i] = j;</a:t>
            </a:r>
          </a:p>
          <a:p>
            <a:pPr>
              <a:buNone/>
            </a:pPr>
            <a:r>
              <a:rPr lang="nn-NO" sz="5600" dirty="0" smtClean="0">
                <a:latin typeface="Courier" panose="02060409020205020404" pitchFamily="49" charset="0"/>
              </a:rPr>
              <a:t>        j+=2;</a:t>
            </a:r>
          </a:p>
          <a:p>
            <a:pPr>
              <a:buNone/>
            </a:pPr>
            <a:r>
              <a:rPr lang="nn-NO" sz="5600" dirty="0" smtClean="0">
                <a:latin typeface="Courier" panose="02060409020205020404" pitchFamily="49" charset="0"/>
              </a:rPr>
              <a:t>   }</a:t>
            </a:r>
          </a:p>
          <a:p>
            <a:pPr>
              <a:buNone/>
            </a:pPr>
            <a:r>
              <a:rPr lang="nn-NO" sz="6000" dirty="0">
                <a:latin typeface="Courier" panose="02060409020205020404" pitchFamily="49" charset="0"/>
              </a:rPr>
              <a:t>cout&lt;&lt;"\tElement\t\tValue"&lt;&lt;endl;</a:t>
            </a:r>
          </a:p>
          <a:p>
            <a:pPr>
              <a:buNone/>
            </a:pPr>
            <a:r>
              <a:rPr lang="nn-NO" sz="6000" dirty="0">
                <a:latin typeface="Courier" panose="02060409020205020404" pitchFamily="49" charset="0"/>
              </a:rPr>
              <a:t>   for(i = 0; </a:t>
            </a:r>
            <a:r>
              <a:rPr lang="nn-NO" sz="6000">
                <a:latin typeface="Courier" panose="02060409020205020404" pitchFamily="49" charset="0"/>
              </a:rPr>
              <a:t>i </a:t>
            </a:r>
            <a:r>
              <a:rPr lang="nn-NO" sz="6000" smtClean="0">
                <a:latin typeface="Courier" panose="02060409020205020404" pitchFamily="49" charset="0"/>
              </a:rPr>
              <a:t>&lt;= </a:t>
            </a:r>
            <a:r>
              <a:rPr lang="nn-NO" sz="6000" dirty="0">
                <a:latin typeface="Courier" panose="02060409020205020404" pitchFamily="49" charset="0"/>
              </a:rPr>
              <a:t>10; i++)</a:t>
            </a:r>
          </a:p>
          <a:p>
            <a:pPr>
              <a:buNone/>
            </a:pPr>
            <a:r>
              <a:rPr lang="nn-NO" sz="6000" dirty="0">
                <a:latin typeface="Courier" panose="02060409020205020404" pitchFamily="49" charset="0"/>
              </a:rPr>
              <a:t>   {</a:t>
            </a:r>
          </a:p>
          <a:p>
            <a:pPr>
              <a:buNone/>
            </a:pPr>
            <a:r>
              <a:rPr lang="nn-NO" sz="6000" dirty="0">
                <a:latin typeface="Courier" panose="02060409020205020404" pitchFamily="49" charset="0"/>
              </a:rPr>
              <a:t>       cout&lt;&lt;"\t"&lt;&lt;i&lt;&lt;"\</a:t>
            </a:r>
            <a:r>
              <a:rPr lang="nn-NO" sz="6000" dirty="0">
                <a:latin typeface="Courier" panose="02060409020205020404" pitchFamily="49" charset="0"/>
              </a:rPr>
              <a:t>t\t" </a:t>
            </a:r>
            <a:r>
              <a:rPr lang="nn-NO" sz="6000" dirty="0">
                <a:latin typeface="Courier" panose="02060409020205020404" pitchFamily="49" charset="0"/>
              </a:rPr>
              <a:t>&lt;&lt; hello[i]&lt;&lt;"\n";</a:t>
            </a:r>
          </a:p>
          <a:p>
            <a:pPr>
              <a:buNone/>
            </a:pPr>
            <a:r>
              <a:rPr lang="nn-NO" sz="5600" dirty="0" smtClean="0">
                <a:latin typeface="Courier" panose="02060409020205020404" pitchFamily="49" charset="0"/>
              </a:rPr>
              <a:t>   }</a:t>
            </a:r>
          </a:p>
          <a:p>
            <a:pPr>
              <a:buNone/>
            </a:pPr>
            <a:r>
              <a:rPr lang="nn-NO" sz="5600" dirty="0" smtClean="0">
                <a:latin typeface="Courier" panose="02060409020205020404" pitchFamily="49" charset="0"/>
              </a:rPr>
              <a:t>    return 0;</a:t>
            </a:r>
          </a:p>
          <a:p>
            <a:pPr>
              <a:buNone/>
            </a:pPr>
            <a:r>
              <a:rPr lang="nn-NO" sz="5600" dirty="0" smtClean="0">
                <a:latin typeface="Courier" panose="02060409020205020404" pitchFamily="49" charset="0"/>
              </a:rPr>
              <a:t>}</a:t>
            </a:r>
          </a:p>
          <a:p>
            <a:pPr>
              <a:buNone/>
            </a:pPr>
            <a:endParaRPr lang="en-US" dirty="0">
              <a:latin typeface="Courier" panose="02060409020205020404" pitchFamily="49" charset="0"/>
            </a:endParaRPr>
          </a:p>
        </p:txBody>
      </p:sp>
      <p:sp>
        <p:nvSpPr>
          <p:cNvPr id="4" name="TextBox 3"/>
          <p:cNvSpPr txBox="1"/>
          <p:nvPr/>
        </p:nvSpPr>
        <p:spPr>
          <a:xfrm>
            <a:off x="5715000" y="2276872"/>
            <a:ext cx="2971800" cy="3293209"/>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a:t>
            </a:r>
          </a:p>
          <a:p>
            <a:r>
              <a:rPr lang="en-US" sz="1600" dirty="0">
                <a:latin typeface="Courier" panose="02060409020205020404" pitchFamily="49" charset="0"/>
              </a:rPr>
              <a:t>Element        Value</a:t>
            </a:r>
          </a:p>
          <a:p>
            <a:r>
              <a:rPr lang="en-US" sz="1600" dirty="0">
                <a:latin typeface="Courier" panose="02060409020205020404" pitchFamily="49" charset="0"/>
              </a:rPr>
              <a:t>      0            0</a:t>
            </a:r>
          </a:p>
          <a:p>
            <a:r>
              <a:rPr lang="en-US" sz="1600" dirty="0">
                <a:latin typeface="Courier" panose="02060409020205020404" pitchFamily="49" charset="0"/>
              </a:rPr>
              <a:t>      1            2</a:t>
            </a:r>
          </a:p>
          <a:p>
            <a:r>
              <a:rPr lang="en-US" sz="1600" dirty="0">
                <a:latin typeface="Courier" panose="02060409020205020404" pitchFamily="49" charset="0"/>
              </a:rPr>
              <a:t>      2            4</a:t>
            </a:r>
          </a:p>
          <a:p>
            <a:r>
              <a:rPr lang="en-US" sz="1600" dirty="0">
                <a:latin typeface="Courier" panose="02060409020205020404" pitchFamily="49" charset="0"/>
              </a:rPr>
              <a:t>      3            6</a:t>
            </a:r>
          </a:p>
          <a:p>
            <a:r>
              <a:rPr lang="en-US" sz="1600" dirty="0">
                <a:latin typeface="Courier" panose="02060409020205020404" pitchFamily="49" charset="0"/>
              </a:rPr>
              <a:t>      4            8</a:t>
            </a:r>
          </a:p>
          <a:p>
            <a:r>
              <a:rPr lang="en-US" sz="1600" dirty="0">
                <a:latin typeface="Courier" panose="02060409020205020404" pitchFamily="49" charset="0"/>
              </a:rPr>
              <a:t>      5           10</a:t>
            </a:r>
          </a:p>
          <a:p>
            <a:r>
              <a:rPr lang="en-US" sz="1600" dirty="0">
                <a:latin typeface="Courier" panose="02060409020205020404" pitchFamily="49" charset="0"/>
              </a:rPr>
              <a:t>      6           12</a:t>
            </a:r>
          </a:p>
          <a:p>
            <a:r>
              <a:rPr lang="en-US" sz="1600" dirty="0">
                <a:latin typeface="Courier" panose="02060409020205020404" pitchFamily="49" charset="0"/>
              </a:rPr>
              <a:t>      7           14</a:t>
            </a:r>
          </a:p>
          <a:p>
            <a:r>
              <a:rPr lang="en-US" sz="1600" dirty="0">
                <a:latin typeface="Courier" panose="02060409020205020404" pitchFamily="49" charset="0"/>
              </a:rPr>
              <a:t>      8           16</a:t>
            </a:r>
          </a:p>
          <a:p>
            <a:r>
              <a:rPr lang="en-US" sz="1600" dirty="0">
                <a:latin typeface="Courier" panose="02060409020205020404" pitchFamily="49" charset="0"/>
              </a:rPr>
              <a:t>      9           18</a:t>
            </a:r>
          </a:p>
          <a:p>
            <a:r>
              <a:rPr lang="en-US" sz="1600" dirty="0">
                <a:latin typeface="Courier" panose="02060409020205020404" pitchFamily="49" charset="0"/>
              </a:rPr>
              <a:t>     10           </a:t>
            </a:r>
            <a:r>
              <a:rPr lang="en-US" sz="1600" dirty="0" smtClean="0">
                <a:latin typeface="Courier" panose="02060409020205020404" pitchFamily="49" charset="0"/>
              </a:rPr>
              <a:t>20</a:t>
            </a:r>
            <a:endParaRPr lang="en-US" sz="1600" dirty="0">
              <a:latin typeface="Courier" panose="02060409020205020404" pitchFamily="49" charset="0"/>
            </a:endParaRPr>
          </a:p>
        </p:txBody>
      </p:sp>
      <p:sp>
        <p:nvSpPr>
          <p:cNvPr id="2" name="Slide Number Placeholder 1"/>
          <p:cNvSpPr>
            <a:spLocks noGrp="1"/>
          </p:cNvSpPr>
          <p:nvPr>
            <p:ph type="sldNum" sz="quarter" idx="12"/>
          </p:nvPr>
        </p:nvSpPr>
        <p:spPr/>
        <p:txBody>
          <a:bodyPr/>
          <a:lstStyle/>
          <a:p>
            <a:fld id="{911E4C43-30DC-40C6-8400-D754E7A063DA}" type="slidenum">
              <a:rPr lang="en-US" smtClean="0"/>
              <a:t>26</a:t>
            </a:fld>
            <a:endParaRPr lang="en-US" dirty="0"/>
          </a:p>
        </p:txBody>
      </p:sp>
    </p:spTree>
    <p:extLst>
      <p:ext uri="{BB962C8B-B14F-4D97-AF65-F5344CB8AC3E}">
        <p14:creationId xmlns:p14="http://schemas.microsoft.com/office/powerpoint/2010/main" val="326347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dirty="0"/>
              <a:t>Write a program that stores all </a:t>
            </a:r>
            <a:r>
              <a:rPr lang="en-US" dirty="0" smtClean="0"/>
              <a:t>odd numbers </a:t>
            </a:r>
            <a:r>
              <a:rPr lang="en-US" dirty="0"/>
              <a:t>from </a:t>
            </a:r>
            <a:r>
              <a:rPr lang="en-US" dirty="0" smtClean="0">
                <a:latin typeface="Courier" panose="02060409020205020404" pitchFamily="49" charset="0"/>
              </a:rPr>
              <a:t>1</a:t>
            </a:r>
            <a:r>
              <a:rPr lang="en-US" dirty="0" smtClean="0"/>
              <a:t> </a:t>
            </a:r>
            <a:r>
              <a:rPr lang="en-US" dirty="0"/>
              <a:t>to </a:t>
            </a:r>
            <a:r>
              <a:rPr lang="en-US" dirty="0" smtClean="0">
                <a:latin typeface="Courier" panose="02060409020205020404" pitchFamily="49" charset="0"/>
              </a:rPr>
              <a:t>21</a:t>
            </a:r>
            <a:r>
              <a:rPr lang="en-US" dirty="0" smtClean="0"/>
              <a:t> </a:t>
            </a:r>
            <a:r>
              <a:rPr lang="en-US" dirty="0"/>
              <a:t>to the array </a:t>
            </a:r>
            <a:r>
              <a:rPr lang="en-US" dirty="0" smtClean="0"/>
              <a:t>and then </a:t>
            </a:r>
            <a:r>
              <a:rPr lang="en-US" dirty="0"/>
              <a:t>adds all array </a:t>
            </a:r>
            <a:r>
              <a:rPr lang="en-US" dirty="0" smtClean="0"/>
              <a:t>values</a:t>
            </a:r>
          </a:p>
          <a:p>
            <a:pPr>
              <a:buNone/>
            </a:pPr>
            <a:endParaRPr lang="en-US" dirty="0"/>
          </a:p>
        </p:txBody>
      </p:sp>
      <p:sp>
        <p:nvSpPr>
          <p:cNvPr id="4" name="Slide Number Placeholder 3"/>
          <p:cNvSpPr>
            <a:spLocks noGrp="1"/>
          </p:cNvSpPr>
          <p:nvPr>
            <p:ph type="sldNum" sz="quarter" idx="4294967295"/>
          </p:nvPr>
        </p:nvSpPr>
        <p:spPr>
          <a:xfrm>
            <a:off x="7924800" y="6356350"/>
            <a:ext cx="762000" cy="365125"/>
          </a:xfrm>
          <a:prstGeom prst="rect">
            <a:avLst/>
          </a:prstGeom>
        </p:spPr>
        <p:txBody>
          <a:bodyPr/>
          <a:lstStyle/>
          <a:p>
            <a:fld id="{911E4C43-30DC-40C6-8400-D754E7A063DA}" type="slidenum">
              <a:rPr lang="en-US" smtClean="0">
                <a:solidFill>
                  <a:srgbClr val="04617B">
                    <a:shade val="90000"/>
                  </a:srgbClr>
                </a:solidFill>
              </a:rPr>
              <a:pPr/>
              <a:t>27</a:t>
            </a:fld>
            <a:endParaRPr lang="en-US" dirty="0">
              <a:solidFill>
                <a:srgbClr val="04617B">
                  <a:shade val="90000"/>
                </a:srgbClr>
              </a:solidFill>
            </a:endParaRPr>
          </a:p>
        </p:txBody>
      </p:sp>
    </p:spTree>
    <p:extLst>
      <p:ext uri="{BB962C8B-B14F-4D97-AF65-F5344CB8AC3E}">
        <p14:creationId xmlns:p14="http://schemas.microsoft.com/office/powerpoint/2010/main" val="1236751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No Bounds Checking in C++</a:t>
            </a:r>
          </a:p>
        </p:txBody>
      </p:sp>
      <p:sp>
        <p:nvSpPr>
          <p:cNvPr id="21507" name="Rectangle 3"/>
          <p:cNvSpPr>
            <a:spLocks noGrp="1" noChangeArrowheads="1"/>
          </p:cNvSpPr>
          <p:nvPr>
            <p:ph idx="1"/>
          </p:nvPr>
        </p:nvSpPr>
        <p:spPr>
          <a:xfrm>
            <a:off x="457200" y="1946275"/>
            <a:ext cx="8229600" cy="3741738"/>
          </a:xfrm>
        </p:spPr>
        <p:txBody>
          <a:bodyPr/>
          <a:lstStyle/>
          <a:p>
            <a:r>
              <a:rPr lang="en-US" altLang="en-US" dirty="0" smtClean="0"/>
              <a:t>When you use a value as an array subscript, </a:t>
            </a:r>
            <a:r>
              <a:rPr lang="en-US" altLang="en-US" b="1" dirty="0" smtClean="0">
                <a:solidFill>
                  <a:srgbClr val="FF0000"/>
                </a:solidFill>
              </a:rPr>
              <a:t>C++ does not check </a:t>
            </a:r>
            <a:r>
              <a:rPr lang="en-US" altLang="en-US" dirty="0" smtClean="0"/>
              <a:t>it to make sure it is a </a:t>
            </a:r>
            <a:r>
              <a:rPr lang="en-US" altLang="en-US" i="1" dirty="0" smtClean="0">
                <a:solidFill>
                  <a:srgbClr val="FF0000"/>
                </a:solidFill>
              </a:rPr>
              <a:t>valid</a:t>
            </a:r>
            <a:r>
              <a:rPr lang="en-US" altLang="en-US" dirty="0" smtClean="0"/>
              <a:t> subscript</a:t>
            </a:r>
            <a:br>
              <a:rPr lang="en-US" altLang="en-US" dirty="0" smtClean="0"/>
            </a:br>
            <a:endParaRPr lang="en-US" altLang="en-US" dirty="0" smtClean="0"/>
          </a:p>
          <a:p>
            <a:r>
              <a:rPr lang="en-US" altLang="en-US" dirty="0" smtClean="0"/>
              <a:t>In other words, you can use subscripts that are beyond the bounds of the array</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28</a:t>
            </a:fld>
            <a:endParaRPr lang="en-US">
              <a:solidFill>
                <a:srgbClr val="000000"/>
              </a:solidFill>
            </a:endParaRPr>
          </a:p>
        </p:txBody>
      </p:sp>
    </p:spTree>
    <p:extLst>
      <p:ext uri="{BB962C8B-B14F-4D97-AF65-F5344CB8AC3E}">
        <p14:creationId xmlns:p14="http://schemas.microsoft.com/office/powerpoint/2010/main" val="254222631"/>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smtClean="0"/>
              <a:t>Code From Program 7-5</a:t>
            </a:r>
          </a:p>
        </p:txBody>
      </p:sp>
      <p:sp>
        <p:nvSpPr>
          <p:cNvPr id="22531" name="Rectangle 3"/>
          <p:cNvSpPr>
            <a:spLocks noGrp="1" noChangeArrowheads="1"/>
          </p:cNvSpPr>
          <p:nvPr>
            <p:ph idx="1"/>
          </p:nvPr>
        </p:nvSpPr>
        <p:spPr>
          <a:xfrm>
            <a:off x="457200" y="1600200"/>
            <a:ext cx="8305800" cy="1593850"/>
          </a:xfrm>
        </p:spPr>
        <p:txBody>
          <a:bodyPr/>
          <a:lstStyle/>
          <a:p>
            <a:r>
              <a:rPr lang="en-US" altLang="en-US" smtClean="0"/>
              <a:t>The following code defines a three-element array, and then writes five values to it!</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27388"/>
            <a:ext cx="8534400"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29</a:t>
            </a:fld>
            <a:endParaRPr lang="en-US">
              <a:solidFill>
                <a:srgbClr val="000000"/>
              </a:solidFill>
            </a:endParaRPr>
          </a:p>
        </p:txBody>
      </p:sp>
    </p:spTree>
    <p:extLst>
      <p:ext uri="{BB962C8B-B14F-4D97-AF65-F5344CB8AC3E}">
        <p14:creationId xmlns:p14="http://schemas.microsoft.com/office/powerpoint/2010/main" val="81263203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arrays in C++ at</a:t>
            </a:r>
          </a:p>
          <a:p>
            <a:r>
              <a:rPr lang="en-US" dirty="0">
                <a:latin typeface="Calibri" panose="020F0502020204030204" pitchFamily="34" charset="0"/>
              </a:rPr>
              <a:t>http://www.cplusplus.com/doc/tutorial/arrays/</a:t>
            </a:r>
            <a:endParaRPr lang="en-US" dirty="0" smtClean="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3</a:t>
            </a:fld>
            <a:endParaRPr lang="en-US" dirty="0"/>
          </a:p>
        </p:txBody>
      </p:sp>
    </p:spTree>
    <p:extLst>
      <p:ext uri="{BB962C8B-B14F-4D97-AF65-F5344CB8AC3E}">
        <p14:creationId xmlns:p14="http://schemas.microsoft.com/office/powerpoint/2010/main" val="763832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4800" y="150813"/>
            <a:ext cx="7743825" cy="992187"/>
          </a:xfrm>
        </p:spPr>
        <p:txBody>
          <a:bodyPr/>
          <a:lstStyle/>
          <a:p>
            <a:r>
              <a:rPr lang="en-US" altLang="en-US" smtClean="0"/>
              <a:t>What the Code Does</a:t>
            </a:r>
          </a:p>
        </p:txBody>
      </p:sp>
      <p:pic>
        <p:nvPicPr>
          <p:cNvPr id="23555" name="Picture 3" descr="070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68438"/>
            <a:ext cx="83058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30</a:t>
            </a:fld>
            <a:endParaRPr lang="en-US">
              <a:solidFill>
                <a:srgbClr val="000000"/>
              </a:solidFill>
            </a:endParaRPr>
          </a:p>
        </p:txBody>
      </p:sp>
    </p:spTree>
    <p:extLst>
      <p:ext uri="{BB962C8B-B14F-4D97-AF65-F5344CB8AC3E}">
        <p14:creationId xmlns:p14="http://schemas.microsoft.com/office/powerpoint/2010/main" val="3291301778"/>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No Bounds Checking in C++</a:t>
            </a:r>
          </a:p>
        </p:txBody>
      </p:sp>
      <p:sp>
        <p:nvSpPr>
          <p:cNvPr id="24579" name="Rectangle 3"/>
          <p:cNvSpPr>
            <a:spLocks noGrp="1" noChangeArrowheads="1"/>
          </p:cNvSpPr>
          <p:nvPr>
            <p:ph idx="1"/>
          </p:nvPr>
        </p:nvSpPr>
        <p:spPr>
          <a:xfrm>
            <a:off x="457200" y="1946275"/>
            <a:ext cx="8229600" cy="3741738"/>
          </a:xfrm>
        </p:spPr>
        <p:txBody>
          <a:bodyPr/>
          <a:lstStyle/>
          <a:p>
            <a:r>
              <a:rPr lang="en-US" altLang="en-US" dirty="0" smtClean="0"/>
              <a:t>Be careful </a:t>
            </a:r>
            <a:r>
              <a:rPr lang="en-US" altLang="en-US" b="1" dirty="0" smtClean="0">
                <a:solidFill>
                  <a:srgbClr val="FF0000"/>
                </a:solidFill>
              </a:rPr>
              <a:t>not to use invalid indexes (subscripts)</a:t>
            </a:r>
            <a:r>
              <a:rPr lang="en-US" altLang="en-US" dirty="0" smtClean="0"/>
              <a:t>!</a:t>
            </a:r>
          </a:p>
          <a:p>
            <a:r>
              <a:rPr lang="en-US" altLang="en-US" dirty="0" smtClean="0">
                <a:solidFill>
                  <a:srgbClr val="C00000"/>
                </a:solidFill>
              </a:rPr>
              <a:t>Doing so can corrupt other memory locations, crash program, or lock up computer, and cause elusive bugs</a:t>
            </a:r>
            <a:r>
              <a:rPr lang="en-US" altLang="en-US" dirty="0" smtClean="0"/>
              <a:t>.</a:t>
            </a:r>
          </a:p>
          <a:p>
            <a:pPr>
              <a:buFont typeface="Times" pitchFamily="18" charset="0"/>
              <a:buNone/>
            </a:pPr>
            <a:endParaRPr lang="en-US" altLang="en-US" dirty="0"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31</a:t>
            </a:fld>
            <a:endParaRPr lang="en-US">
              <a:solidFill>
                <a:srgbClr val="000000"/>
              </a:solidFill>
            </a:endParaRPr>
          </a:p>
        </p:txBody>
      </p:sp>
    </p:spTree>
    <p:extLst>
      <p:ext uri="{BB962C8B-B14F-4D97-AF65-F5344CB8AC3E}">
        <p14:creationId xmlns:p14="http://schemas.microsoft.com/office/powerpoint/2010/main" val="83132002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p:txBody>
          <a:bodyPr/>
          <a:lstStyle/>
          <a:p>
            <a:r>
              <a:rPr lang="en-US" altLang="en-US" smtClean="0"/>
              <a:t>7.6</a:t>
            </a:r>
          </a:p>
        </p:txBody>
      </p:sp>
      <p:sp>
        <p:nvSpPr>
          <p:cNvPr id="39939" name="Subtitle 2"/>
          <p:cNvSpPr>
            <a:spLocks noGrp="1"/>
          </p:cNvSpPr>
          <p:nvPr>
            <p:ph type="subTitle" idx="1"/>
          </p:nvPr>
        </p:nvSpPr>
        <p:spPr/>
        <p:txBody>
          <a:bodyPr/>
          <a:lstStyle/>
          <a:p>
            <a:r>
              <a:rPr lang="en-US" altLang="en-US" smtClean="0"/>
              <a:t>Processing Array Contents</a:t>
            </a:r>
          </a:p>
        </p:txBody>
      </p:sp>
    </p:spTree>
    <p:extLst>
      <p:ext uri="{BB962C8B-B14F-4D97-AF65-F5344CB8AC3E}">
        <p14:creationId xmlns:p14="http://schemas.microsoft.com/office/powerpoint/2010/main" val="13428318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Processing Array Contents</a:t>
            </a:r>
          </a:p>
        </p:txBody>
      </p:sp>
      <p:sp>
        <p:nvSpPr>
          <p:cNvPr id="40963" name="Rectangle 3"/>
          <p:cNvSpPr>
            <a:spLocks noGrp="1" noChangeArrowheads="1"/>
          </p:cNvSpPr>
          <p:nvPr>
            <p:ph idx="1"/>
          </p:nvPr>
        </p:nvSpPr>
        <p:spPr/>
        <p:txBody>
          <a:bodyPr/>
          <a:lstStyle/>
          <a:p>
            <a:pPr>
              <a:lnSpc>
                <a:spcPct val="90000"/>
              </a:lnSpc>
            </a:pPr>
            <a:r>
              <a:rPr lang="en-US" altLang="en-US" smtClean="0"/>
              <a:t>Array elements can be treated as ordinary variables of the same type as the array</a:t>
            </a:r>
            <a:br>
              <a:rPr lang="en-US" altLang="en-US" smtClean="0"/>
            </a:br>
            <a:endParaRPr lang="en-US" altLang="en-US" smtClean="0"/>
          </a:p>
          <a:p>
            <a:pPr>
              <a:lnSpc>
                <a:spcPct val="90000"/>
              </a:lnSpc>
            </a:pPr>
            <a:r>
              <a:rPr lang="en-US" altLang="en-US" smtClean="0"/>
              <a:t>When using </a:t>
            </a:r>
            <a:r>
              <a:rPr lang="en-US" altLang="en-US" smtClean="0">
                <a:latin typeface="Courier New" pitchFamily="49" charset="0"/>
              </a:rPr>
              <a:t>++</a:t>
            </a:r>
            <a:r>
              <a:rPr lang="en-US" altLang="en-US" smtClean="0"/>
              <a:t>, </a:t>
            </a:r>
            <a:r>
              <a:rPr lang="en-US" altLang="en-US" smtClean="0">
                <a:latin typeface="Courier New" pitchFamily="49" charset="0"/>
              </a:rPr>
              <a:t>--</a:t>
            </a:r>
            <a:r>
              <a:rPr lang="en-US" altLang="en-US" smtClean="0"/>
              <a:t> operators, don’t confuse the element with the subscript:</a:t>
            </a:r>
          </a:p>
          <a:p>
            <a:pPr lvl="1">
              <a:lnSpc>
                <a:spcPct val="90000"/>
              </a:lnSpc>
              <a:buFontTx/>
              <a:buNone/>
            </a:pPr>
            <a:r>
              <a:rPr lang="en-US" altLang="en-US" smtClean="0"/>
              <a:t>	</a:t>
            </a:r>
            <a:r>
              <a:rPr lang="en-US" altLang="en-US" smtClean="0">
                <a:latin typeface="Courier New" pitchFamily="49" charset="0"/>
              </a:rPr>
              <a:t>tests[i]++; // add 1 to tests[i]</a:t>
            </a:r>
          </a:p>
          <a:p>
            <a:pPr lvl="1">
              <a:lnSpc>
                <a:spcPct val="90000"/>
              </a:lnSpc>
              <a:buFontTx/>
              <a:buNone/>
            </a:pPr>
            <a:r>
              <a:rPr lang="en-US" altLang="en-US" smtClean="0">
                <a:latin typeface="Courier New" pitchFamily="49" charset="0"/>
              </a:rPr>
              <a:t>	tests[i++]; // increment i, no</a:t>
            </a:r>
          </a:p>
          <a:p>
            <a:pPr lvl="1">
              <a:lnSpc>
                <a:spcPct val="90000"/>
              </a:lnSpc>
              <a:buFontTx/>
              <a:buNone/>
            </a:pPr>
            <a:r>
              <a:rPr lang="en-US" altLang="en-US" smtClean="0">
                <a:latin typeface="Courier New" pitchFamily="49" charset="0"/>
              </a:rPr>
              <a:t>				</a:t>
            </a:r>
            <a:r>
              <a:rPr lang="en-US" altLang="en-US" smtClean="0"/>
              <a:t>     </a:t>
            </a:r>
            <a:r>
              <a:rPr lang="en-US" altLang="en-US" smtClean="0">
                <a:latin typeface="Courier New" pitchFamily="49" charset="0"/>
              </a:rPr>
              <a:t>// effect on tests</a:t>
            </a:r>
            <a:r>
              <a:rPr lang="en-US" altLang="en-US" smtClean="0"/>
              <a:t> </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33</a:t>
            </a:fld>
            <a:endParaRPr lang="en-US">
              <a:solidFill>
                <a:srgbClr val="000000"/>
              </a:solidFill>
            </a:endParaRPr>
          </a:p>
        </p:txBody>
      </p:sp>
    </p:spTree>
    <p:extLst>
      <p:ext uri="{BB962C8B-B14F-4D97-AF65-F5344CB8AC3E}">
        <p14:creationId xmlns:p14="http://schemas.microsoft.com/office/powerpoint/2010/main" val="422846417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Array Assignment</a:t>
            </a:r>
          </a:p>
        </p:txBody>
      </p:sp>
      <p:sp>
        <p:nvSpPr>
          <p:cNvPr id="41987" name="Rectangle 3"/>
          <p:cNvSpPr>
            <a:spLocks noGrp="1" noChangeArrowheads="1"/>
          </p:cNvSpPr>
          <p:nvPr>
            <p:ph idx="1"/>
          </p:nvPr>
        </p:nvSpPr>
        <p:spPr>
          <a:xfrm>
            <a:off x="457200" y="1736725"/>
            <a:ext cx="7999413" cy="3743325"/>
          </a:xfrm>
        </p:spPr>
        <p:txBody>
          <a:bodyPr/>
          <a:lstStyle/>
          <a:p>
            <a:pPr>
              <a:buFont typeface="Times" pitchFamily="18" charset="0"/>
              <a:buNone/>
            </a:pPr>
            <a:r>
              <a:rPr lang="en-US" altLang="en-US" smtClean="0"/>
              <a:t>To copy one array to another,</a:t>
            </a:r>
          </a:p>
          <a:p>
            <a:r>
              <a:rPr lang="en-US" altLang="en-US" smtClean="0"/>
              <a:t>Don’t try to assign one array to the other:</a:t>
            </a:r>
          </a:p>
          <a:p>
            <a:pPr lvl="1">
              <a:buClr>
                <a:srgbClr val="3333CC"/>
              </a:buClr>
              <a:buFontTx/>
              <a:buNone/>
            </a:pPr>
            <a:r>
              <a:rPr lang="en-US" altLang="en-US" smtClean="0"/>
              <a:t>	</a:t>
            </a:r>
            <a:r>
              <a:rPr lang="en-US" altLang="en-US" smtClean="0">
                <a:latin typeface="Courier New" pitchFamily="49" charset="0"/>
              </a:rPr>
              <a:t>newTests = tests;  // Won't work</a:t>
            </a:r>
            <a:br>
              <a:rPr lang="en-US" altLang="en-US" smtClean="0">
                <a:latin typeface="Courier New" pitchFamily="49" charset="0"/>
              </a:rPr>
            </a:br>
            <a:endParaRPr lang="en-US" altLang="en-US" smtClean="0">
              <a:latin typeface="Courier New" pitchFamily="49" charset="0"/>
            </a:endParaRPr>
          </a:p>
          <a:p>
            <a:r>
              <a:rPr lang="en-US" altLang="en-US" smtClean="0"/>
              <a:t>Instead, assign element-by-element:</a:t>
            </a:r>
          </a:p>
          <a:p>
            <a:pPr lvl="1">
              <a:buClr>
                <a:srgbClr val="3333CC"/>
              </a:buClr>
              <a:buFontTx/>
              <a:buNone/>
            </a:pPr>
            <a:r>
              <a:rPr lang="en-US" altLang="en-US" smtClean="0"/>
              <a:t>	</a:t>
            </a:r>
            <a:r>
              <a:rPr lang="en-US" altLang="en-US" smtClean="0">
                <a:latin typeface="Courier New" pitchFamily="49" charset="0"/>
              </a:rPr>
              <a:t>for (i = 0; i &lt; ARRAY_SIZE; i++)</a:t>
            </a:r>
          </a:p>
          <a:p>
            <a:pPr lvl="1">
              <a:buClr>
                <a:srgbClr val="3333CC"/>
              </a:buClr>
              <a:buFontTx/>
              <a:buNone/>
            </a:pPr>
            <a:r>
              <a:rPr lang="en-US" altLang="en-US" smtClean="0">
                <a:latin typeface="Courier New" pitchFamily="49" charset="0"/>
              </a:rPr>
              <a:t>		  newTests[i] = tests[i];</a:t>
            </a:r>
            <a:endParaRPr lang="en-US" altLang="en-US"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34</a:t>
            </a:fld>
            <a:endParaRPr lang="en-US">
              <a:solidFill>
                <a:srgbClr val="000000"/>
              </a:solidFill>
            </a:endParaRPr>
          </a:p>
        </p:txBody>
      </p:sp>
    </p:spTree>
    <p:extLst>
      <p:ext uri="{BB962C8B-B14F-4D97-AF65-F5344CB8AC3E}">
        <p14:creationId xmlns:p14="http://schemas.microsoft.com/office/powerpoint/2010/main" val="246973659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Printing the Contents of an Array</a:t>
            </a:r>
          </a:p>
        </p:txBody>
      </p:sp>
      <p:sp>
        <p:nvSpPr>
          <p:cNvPr id="43011" name="Rectangle 3"/>
          <p:cNvSpPr>
            <a:spLocks noGrp="1" noChangeArrowheads="1"/>
          </p:cNvSpPr>
          <p:nvPr>
            <p:ph idx="1"/>
          </p:nvPr>
        </p:nvSpPr>
        <p:spPr>
          <a:xfrm>
            <a:off x="457200" y="1946275"/>
            <a:ext cx="7999413" cy="3741738"/>
          </a:xfrm>
        </p:spPr>
        <p:txBody>
          <a:bodyPr/>
          <a:lstStyle/>
          <a:p>
            <a:pPr>
              <a:lnSpc>
                <a:spcPct val="90000"/>
              </a:lnSpc>
            </a:pPr>
            <a:r>
              <a:rPr lang="en-US" altLang="en-US" smtClean="0"/>
              <a:t>You can display the contents of a </a:t>
            </a:r>
            <a:r>
              <a:rPr lang="en-US" altLang="en-US" i="1" smtClean="0"/>
              <a:t>character</a:t>
            </a:r>
            <a:r>
              <a:rPr lang="en-US" altLang="en-US" smtClean="0"/>
              <a:t> array by sending its name to cout:</a:t>
            </a:r>
            <a:br>
              <a:rPr lang="en-US" altLang="en-US" smtClean="0"/>
            </a:br>
            <a:r>
              <a:rPr lang="en-US" altLang="en-US" smtClean="0"/>
              <a:t/>
            </a:r>
            <a:br>
              <a:rPr lang="en-US" altLang="en-US" smtClean="0"/>
            </a:br>
            <a:r>
              <a:rPr lang="en-US" altLang="en-US" smtClean="0"/>
              <a:t> </a:t>
            </a:r>
            <a:r>
              <a:rPr lang="en-US" altLang="en-US" smtClean="0">
                <a:latin typeface="Courier New" pitchFamily="49" charset="0"/>
              </a:rPr>
              <a:t>char fName[] = "Henry";</a:t>
            </a:r>
          </a:p>
          <a:p>
            <a:pPr lvl="1">
              <a:lnSpc>
                <a:spcPct val="90000"/>
              </a:lnSpc>
              <a:buClr>
                <a:srgbClr val="3333CC"/>
              </a:buClr>
              <a:buFontTx/>
              <a:buNone/>
            </a:pPr>
            <a:r>
              <a:rPr lang="en-US" altLang="en-US" smtClean="0">
                <a:latin typeface="Courier New" pitchFamily="49" charset="0"/>
              </a:rPr>
              <a:t>cout &lt;&lt; fName &lt;&lt; endl;</a:t>
            </a:r>
          </a:p>
          <a:p>
            <a:pPr lvl="1">
              <a:lnSpc>
                <a:spcPct val="90000"/>
              </a:lnSpc>
              <a:buClr>
                <a:srgbClr val="3333CC"/>
              </a:buClr>
              <a:buFontTx/>
              <a:buNone/>
            </a:pPr>
            <a:endParaRPr lang="en-US" altLang="en-US" smtClean="0">
              <a:latin typeface="Courier New" pitchFamily="49" charset="0"/>
            </a:endParaRPr>
          </a:p>
          <a:p>
            <a:pPr lvl="1">
              <a:lnSpc>
                <a:spcPct val="90000"/>
              </a:lnSpc>
              <a:buClr>
                <a:srgbClr val="3333CC"/>
              </a:buClr>
              <a:buFontTx/>
              <a:buNone/>
            </a:pPr>
            <a:r>
              <a:rPr lang="en-US" altLang="en-US" smtClean="0"/>
              <a:t>But, this ONLY works with character arrays!</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35</a:t>
            </a:fld>
            <a:endParaRPr lang="en-US">
              <a:solidFill>
                <a:srgbClr val="000000"/>
              </a:solidFill>
            </a:endParaRPr>
          </a:p>
        </p:txBody>
      </p:sp>
    </p:spTree>
    <p:extLst>
      <p:ext uri="{BB962C8B-B14F-4D97-AF65-F5344CB8AC3E}">
        <p14:creationId xmlns:p14="http://schemas.microsoft.com/office/powerpoint/2010/main" val="370587566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Printing the Contents of an Array</a:t>
            </a:r>
          </a:p>
        </p:txBody>
      </p:sp>
      <p:sp>
        <p:nvSpPr>
          <p:cNvPr id="44035" name="Rectangle 3"/>
          <p:cNvSpPr>
            <a:spLocks noGrp="1" noChangeArrowheads="1"/>
          </p:cNvSpPr>
          <p:nvPr>
            <p:ph idx="1"/>
          </p:nvPr>
        </p:nvSpPr>
        <p:spPr>
          <a:xfrm>
            <a:off x="457200" y="1946275"/>
            <a:ext cx="7999413" cy="3741738"/>
          </a:xfrm>
        </p:spPr>
        <p:txBody>
          <a:bodyPr/>
          <a:lstStyle/>
          <a:p>
            <a:r>
              <a:rPr lang="en-US" altLang="en-US" smtClean="0"/>
              <a:t>For other types of arrays, you must print element-by-element:</a:t>
            </a:r>
            <a:br>
              <a:rPr lang="en-US" altLang="en-US" smtClean="0"/>
            </a:br>
            <a:endParaRPr lang="en-US" altLang="en-US" smtClean="0"/>
          </a:p>
          <a:p>
            <a:pPr lvl="1">
              <a:buClr>
                <a:srgbClr val="3333CC"/>
              </a:buClr>
              <a:buFontTx/>
              <a:buNone/>
            </a:pPr>
            <a:r>
              <a:rPr lang="en-US" altLang="en-US" smtClean="0"/>
              <a:t>	</a:t>
            </a:r>
            <a:r>
              <a:rPr lang="en-US" altLang="en-US" smtClean="0">
                <a:latin typeface="Courier New" pitchFamily="49" charset="0"/>
              </a:rPr>
              <a:t>for (i = 0; i &lt; ARRAY_SIZE; i++)</a:t>
            </a:r>
          </a:p>
          <a:p>
            <a:pPr lvl="1">
              <a:buClr>
                <a:srgbClr val="3333CC"/>
              </a:buClr>
              <a:buFontTx/>
              <a:buNone/>
            </a:pPr>
            <a:r>
              <a:rPr lang="en-US" altLang="en-US" smtClean="0">
                <a:latin typeface="Courier New" pitchFamily="49" charset="0"/>
              </a:rPr>
              <a:t>		  cout &lt;&lt; tests[i] &lt;&lt; endl;</a:t>
            </a:r>
            <a:endParaRPr lang="en-US" altLang="en-US"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36</a:t>
            </a:fld>
            <a:endParaRPr lang="en-US">
              <a:solidFill>
                <a:srgbClr val="000000"/>
              </a:solidFill>
            </a:endParaRPr>
          </a:p>
        </p:txBody>
      </p:sp>
    </p:spTree>
    <p:extLst>
      <p:ext uri="{BB962C8B-B14F-4D97-AF65-F5344CB8AC3E}">
        <p14:creationId xmlns:p14="http://schemas.microsoft.com/office/powerpoint/2010/main" val="2341208033"/>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mtClean="0"/>
              <a:t>Summing and Averaging                  Array Elements</a:t>
            </a:r>
          </a:p>
        </p:txBody>
      </p:sp>
      <p:sp>
        <p:nvSpPr>
          <p:cNvPr id="46083" name="Rectangle 3"/>
          <p:cNvSpPr>
            <a:spLocks noGrp="1" noChangeArrowheads="1"/>
          </p:cNvSpPr>
          <p:nvPr>
            <p:ph idx="1"/>
          </p:nvPr>
        </p:nvSpPr>
        <p:spPr>
          <a:xfrm>
            <a:off x="304800" y="1981200"/>
            <a:ext cx="8610600" cy="4114800"/>
          </a:xfrm>
        </p:spPr>
        <p:txBody>
          <a:bodyPr/>
          <a:lstStyle/>
          <a:p>
            <a:pPr>
              <a:lnSpc>
                <a:spcPct val="90000"/>
              </a:lnSpc>
            </a:pPr>
            <a:r>
              <a:rPr lang="en-US" altLang="en-US" smtClean="0"/>
              <a:t>Use a simple loop to add together array elements:</a:t>
            </a:r>
          </a:p>
          <a:p>
            <a:pPr lvl="1">
              <a:lnSpc>
                <a:spcPct val="90000"/>
              </a:lnSpc>
              <a:buClr>
                <a:srgbClr val="3333CC"/>
              </a:buClr>
              <a:buFontTx/>
              <a:buNone/>
            </a:pPr>
            <a:r>
              <a:rPr lang="en-US" altLang="en-US" smtClean="0"/>
              <a:t>	</a:t>
            </a:r>
            <a:r>
              <a:rPr lang="en-US" altLang="en-US" smtClean="0">
                <a:latin typeface="Courier New" pitchFamily="49" charset="0"/>
              </a:rPr>
              <a:t>int tnum;</a:t>
            </a:r>
          </a:p>
          <a:p>
            <a:pPr lvl="1">
              <a:lnSpc>
                <a:spcPct val="90000"/>
              </a:lnSpc>
              <a:buClr>
                <a:srgbClr val="3333CC"/>
              </a:buClr>
              <a:buFontTx/>
              <a:buNone/>
            </a:pPr>
            <a:r>
              <a:rPr lang="en-US" altLang="en-US" smtClean="0">
                <a:latin typeface="Courier New" pitchFamily="49" charset="0"/>
              </a:rPr>
              <a:t>	double average, sum = 0;</a:t>
            </a:r>
          </a:p>
          <a:p>
            <a:pPr lvl="1">
              <a:lnSpc>
                <a:spcPct val="90000"/>
              </a:lnSpc>
              <a:buClr>
                <a:srgbClr val="3333CC"/>
              </a:buClr>
              <a:buFontTx/>
              <a:buNone/>
            </a:pPr>
            <a:r>
              <a:rPr lang="en-US" altLang="en-US" smtClean="0">
                <a:latin typeface="Courier New" pitchFamily="49" charset="0"/>
              </a:rPr>
              <a:t>	for(tnum = 0; tnum &lt; SIZE; tnum++)</a:t>
            </a:r>
          </a:p>
          <a:p>
            <a:pPr lvl="1">
              <a:lnSpc>
                <a:spcPct val="90000"/>
              </a:lnSpc>
              <a:buClr>
                <a:srgbClr val="3333CC"/>
              </a:buClr>
              <a:buFontTx/>
              <a:buNone/>
            </a:pPr>
            <a:r>
              <a:rPr lang="en-US" altLang="en-US" smtClean="0">
                <a:latin typeface="Courier New" pitchFamily="49" charset="0"/>
              </a:rPr>
              <a:t>			sum += tests[tnum];</a:t>
            </a:r>
          </a:p>
          <a:p>
            <a:pPr>
              <a:lnSpc>
                <a:spcPct val="90000"/>
              </a:lnSpc>
            </a:pPr>
            <a:r>
              <a:rPr lang="en-US" altLang="en-US" smtClean="0"/>
              <a:t>Once summed, can compute average:</a:t>
            </a:r>
          </a:p>
          <a:p>
            <a:pPr lvl="1">
              <a:lnSpc>
                <a:spcPct val="90000"/>
              </a:lnSpc>
              <a:buClr>
                <a:srgbClr val="3333CC"/>
              </a:buClr>
              <a:buFontTx/>
              <a:buNone/>
            </a:pPr>
            <a:r>
              <a:rPr lang="en-US" altLang="en-US" smtClean="0"/>
              <a:t>	</a:t>
            </a:r>
            <a:r>
              <a:rPr lang="en-US" altLang="en-US" smtClean="0">
                <a:latin typeface="Courier New" pitchFamily="49" charset="0"/>
              </a:rPr>
              <a:t>average = sum / SIZE;</a:t>
            </a:r>
            <a:endParaRPr lang="en-US" altLang="en-US"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37</a:t>
            </a:fld>
            <a:endParaRPr lang="en-US">
              <a:solidFill>
                <a:srgbClr val="000000"/>
              </a:solidFill>
            </a:endParaRPr>
          </a:p>
        </p:txBody>
      </p:sp>
    </p:spTree>
    <p:extLst>
      <p:ext uri="{BB962C8B-B14F-4D97-AF65-F5344CB8AC3E}">
        <p14:creationId xmlns:p14="http://schemas.microsoft.com/office/powerpoint/2010/main" val="4108873192"/>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Summing and Averaging                  Array Elements</a:t>
            </a:r>
          </a:p>
        </p:txBody>
      </p:sp>
      <p:sp>
        <p:nvSpPr>
          <p:cNvPr id="47107" name="Content Placeholder 2"/>
          <p:cNvSpPr>
            <a:spLocks noGrp="1"/>
          </p:cNvSpPr>
          <p:nvPr>
            <p:ph idx="1"/>
          </p:nvPr>
        </p:nvSpPr>
        <p:spPr/>
        <p:txBody>
          <a:bodyPr/>
          <a:lstStyle/>
          <a:p>
            <a:r>
              <a:rPr lang="en-US" altLang="en-US" dirty="0" smtClean="0"/>
              <a:t>In C++ 11 you can use the range-based </a:t>
            </a:r>
            <a:r>
              <a:rPr lang="en-US" altLang="en-US" dirty="0" smtClean="0">
                <a:latin typeface="Courier New" pitchFamily="49" charset="0"/>
                <a:cs typeface="Courier New" pitchFamily="49" charset="0"/>
              </a:rPr>
              <a:t>for</a:t>
            </a:r>
            <a:r>
              <a:rPr lang="en-US" altLang="en-US" dirty="0" smtClean="0"/>
              <a:t> loop, as shown here:</a:t>
            </a:r>
          </a:p>
          <a:p>
            <a:endParaRPr lang="en-US" altLang="en-US" dirty="0" smtClean="0"/>
          </a:p>
          <a:p>
            <a:endParaRPr lang="en-US" altLang="en-US" dirty="0" smtClean="0"/>
          </a:p>
          <a:p>
            <a:endParaRPr lang="en-US" altLang="en-US" dirty="0" smtClean="0"/>
          </a:p>
        </p:txBody>
      </p:sp>
      <p:sp>
        <p:nvSpPr>
          <p:cNvPr id="47108" name="Rectangle 3"/>
          <p:cNvSpPr>
            <a:spLocks noChangeArrowheads="1"/>
          </p:cNvSpPr>
          <p:nvPr/>
        </p:nvSpPr>
        <p:spPr bwMode="auto">
          <a:xfrm>
            <a:off x="403225" y="3048000"/>
            <a:ext cx="83375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double total = 0;  // Initialize accumulator</a:t>
            </a:r>
          </a:p>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double average;    // Will hold the average</a:t>
            </a:r>
          </a:p>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double scores[]={1,2,3,4,5};</a:t>
            </a:r>
          </a:p>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for (</a:t>
            </a:r>
            <a:r>
              <a:rPr lang="en-US" altLang="en-US" sz="2400" dirty="0" err="1" smtClean="0">
                <a:solidFill>
                  <a:srgbClr val="000000"/>
                </a:solidFill>
                <a:latin typeface="Courier New" pitchFamily="49" charset="0"/>
                <a:cs typeface="Courier New" pitchFamily="49" charset="0"/>
              </a:rPr>
              <a:t>int</a:t>
            </a:r>
            <a:r>
              <a:rPr lang="en-US" altLang="en-US" sz="2400" dirty="0" smtClean="0">
                <a:solidFill>
                  <a:srgbClr val="000000"/>
                </a:solidFill>
                <a:latin typeface="Courier New" pitchFamily="49" charset="0"/>
                <a:cs typeface="Courier New" pitchFamily="49" charset="0"/>
              </a:rPr>
              <a:t> </a:t>
            </a:r>
            <a:r>
              <a:rPr lang="en-US" altLang="en-US" sz="2400" dirty="0" err="1" smtClean="0">
                <a:solidFill>
                  <a:srgbClr val="000000"/>
                </a:solidFill>
                <a:latin typeface="Courier New" pitchFamily="49" charset="0"/>
                <a:cs typeface="Courier New" pitchFamily="49" charset="0"/>
              </a:rPr>
              <a:t>val</a:t>
            </a:r>
            <a:r>
              <a:rPr lang="en-US" altLang="en-US" sz="2400" dirty="0" smtClean="0">
                <a:solidFill>
                  <a:srgbClr val="000000"/>
                </a:solidFill>
                <a:latin typeface="Courier New" pitchFamily="49" charset="0"/>
                <a:cs typeface="Courier New" pitchFamily="49" charset="0"/>
              </a:rPr>
              <a:t> : scores)</a:t>
            </a:r>
          </a:p>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    total += </a:t>
            </a:r>
            <a:r>
              <a:rPr lang="en-US" altLang="en-US" sz="2400" dirty="0" err="1" smtClean="0">
                <a:solidFill>
                  <a:srgbClr val="000000"/>
                </a:solidFill>
                <a:latin typeface="Courier New" pitchFamily="49" charset="0"/>
                <a:cs typeface="Courier New" pitchFamily="49" charset="0"/>
              </a:rPr>
              <a:t>val</a:t>
            </a:r>
            <a:r>
              <a:rPr lang="en-US" altLang="en-US" sz="2400" dirty="0" smtClean="0">
                <a:solidFill>
                  <a:srgbClr val="000000"/>
                </a:solidFill>
                <a:latin typeface="Courier New" pitchFamily="49" charset="0"/>
                <a:cs typeface="Courier New" pitchFamily="49" charset="0"/>
              </a:rPr>
              <a:t>;</a:t>
            </a:r>
          </a:p>
          <a:p>
            <a:pPr eaLnBrk="1" fontAlgn="base" hangingPunct="1">
              <a:spcBef>
                <a:spcPct val="0"/>
              </a:spcBef>
              <a:spcAft>
                <a:spcPct val="0"/>
              </a:spcAft>
            </a:pPr>
            <a:r>
              <a:rPr lang="en-US" altLang="en-US" sz="2400" dirty="0" smtClean="0">
                <a:solidFill>
                  <a:srgbClr val="000000"/>
                </a:solidFill>
                <a:latin typeface="Courier New" pitchFamily="49" charset="0"/>
                <a:cs typeface="Courier New" pitchFamily="49" charset="0"/>
              </a:rPr>
              <a:t>average = total / NUM_SCORES;</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38</a:t>
            </a:fld>
            <a:endParaRPr lang="en-US">
              <a:solidFill>
                <a:srgbClr val="000000"/>
              </a:solidFill>
            </a:endParaRPr>
          </a:p>
        </p:txBody>
      </p:sp>
    </p:spTree>
    <p:extLst>
      <p:ext uri="{BB962C8B-B14F-4D97-AF65-F5344CB8AC3E}">
        <p14:creationId xmlns:p14="http://schemas.microsoft.com/office/powerpoint/2010/main" val="5318957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mtClean="0"/>
              <a:t>Finding the Highest Value in an Array</a:t>
            </a:r>
          </a:p>
        </p:txBody>
      </p:sp>
      <p:sp>
        <p:nvSpPr>
          <p:cNvPr id="48131" name="Text Box 3"/>
          <p:cNvSpPr txBox="1">
            <a:spLocks noChangeArrowheads="1"/>
          </p:cNvSpPr>
          <p:nvPr/>
        </p:nvSpPr>
        <p:spPr bwMode="auto">
          <a:xfrm>
            <a:off x="1790700" y="2133600"/>
            <a:ext cx="5562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1800" smtClean="0">
                <a:solidFill>
                  <a:srgbClr val="000000"/>
                </a:solidFill>
                <a:latin typeface="Courier New" pitchFamily="49" charset="0"/>
              </a:rPr>
              <a:t>int 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int highest;</a:t>
            </a:r>
          </a:p>
          <a:p>
            <a:pPr eaLnBrk="1" fontAlgn="base" hangingPunct="1">
              <a:spcBef>
                <a:spcPct val="0"/>
              </a:spcBef>
              <a:spcAft>
                <a:spcPct val="0"/>
              </a:spcAft>
              <a:buFontTx/>
              <a:buNone/>
            </a:pPr>
            <a:r>
              <a:rPr lang="en-US" altLang="en-US" sz="1800" smtClean="0">
                <a:solidFill>
                  <a:srgbClr val="000000"/>
                </a:solidFill>
                <a:latin typeface="Courier New" pitchFamily="49" charset="0"/>
              </a:rPr>
              <a:t>highest = numbers[0];</a:t>
            </a:r>
          </a:p>
          <a:p>
            <a:pPr eaLnBrk="1" fontAlgn="base" hangingPunct="1">
              <a:spcBef>
                <a:spcPct val="0"/>
              </a:spcBef>
              <a:spcAft>
                <a:spcPct val="0"/>
              </a:spcAft>
              <a:buFontTx/>
              <a:buNone/>
            </a:pPr>
            <a:r>
              <a:rPr lang="en-US" altLang="en-US" sz="1800" smtClean="0">
                <a:solidFill>
                  <a:srgbClr val="000000"/>
                </a:solidFill>
                <a:latin typeface="Courier New" pitchFamily="49" charset="0"/>
              </a:rPr>
              <a:t>for (count = 1; count &lt; SIZE; 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a:t>
            </a:r>
          </a:p>
          <a:p>
            <a:pPr eaLnBrk="1" fontAlgn="base" hangingPunct="1">
              <a:spcBef>
                <a:spcPct val="0"/>
              </a:spcBef>
              <a:spcAft>
                <a:spcPct val="0"/>
              </a:spcAft>
              <a:buFontTx/>
              <a:buNone/>
            </a:pPr>
            <a:r>
              <a:rPr lang="en-US" altLang="en-US" sz="1800" smtClean="0">
                <a:solidFill>
                  <a:srgbClr val="000000"/>
                </a:solidFill>
                <a:latin typeface="Courier New" pitchFamily="49" charset="0"/>
              </a:rPr>
              <a:t>   if (numbers[count] &gt; highest)</a:t>
            </a:r>
          </a:p>
          <a:p>
            <a:pPr eaLnBrk="1" fontAlgn="base" hangingPunct="1">
              <a:spcBef>
                <a:spcPct val="0"/>
              </a:spcBef>
              <a:spcAft>
                <a:spcPct val="0"/>
              </a:spcAft>
              <a:buFontTx/>
              <a:buNone/>
            </a:pPr>
            <a:r>
              <a:rPr lang="en-US" altLang="en-US" sz="1800" smtClean="0">
                <a:solidFill>
                  <a:srgbClr val="000000"/>
                </a:solidFill>
                <a:latin typeface="Courier New" pitchFamily="49" charset="0"/>
              </a:rPr>
              <a:t>      highest = numbers[count];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a:t>
            </a:r>
          </a:p>
        </p:txBody>
      </p:sp>
      <p:sp>
        <p:nvSpPr>
          <p:cNvPr id="48132" name="Text Box 4"/>
          <p:cNvSpPr txBox="1">
            <a:spLocks noChangeArrowheads="1"/>
          </p:cNvSpPr>
          <p:nvPr/>
        </p:nvSpPr>
        <p:spPr bwMode="auto">
          <a:xfrm>
            <a:off x="304800" y="49530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50000"/>
              </a:spcBef>
              <a:spcAft>
                <a:spcPct val="0"/>
              </a:spcAft>
              <a:buFontTx/>
              <a:buNone/>
            </a:pPr>
            <a:r>
              <a:rPr lang="en-US" altLang="en-US" sz="1800" smtClean="0">
                <a:solidFill>
                  <a:srgbClr val="FA8218"/>
                </a:solidFill>
              </a:rPr>
              <a:t>When this code is finished, the </a:t>
            </a:r>
            <a:r>
              <a:rPr lang="en-US" altLang="en-US" sz="1800" smtClean="0">
                <a:solidFill>
                  <a:srgbClr val="FA8218"/>
                </a:solidFill>
                <a:latin typeface="Courier New" pitchFamily="49" charset="0"/>
              </a:rPr>
              <a:t>highest</a:t>
            </a:r>
            <a:r>
              <a:rPr lang="en-US" altLang="en-US" sz="1800" smtClean="0">
                <a:solidFill>
                  <a:srgbClr val="FA8218"/>
                </a:solidFill>
              </a:rPr>
              <a:t> variable will contains the highest value in the </a:t>
            </a:r>
            <a:r>
              <a:rPr lang="en-US" altLang="en-US" sz="1800" smtClean="0">
                <a:solidFill>
                  <a:srgbClr val="FA8218"/>
                </a:solidFill>
                <a:latin typeface="Courier New" pitchFamily="49" charset="0"/>
              </a:rPr>
              <a:t>numbers</a:t>
            </a:r>
            <a:r>
              <a:rPr lang="en-US" altLang="en-US" sz="1800" smtClean="0">
                <a:solidFill>
                  <a:srgbClr val="FA8218"/>
                </a:solidFill>
              </a:rPr>
              <a:t> array.</a:t>
            </a:r>
          </a:p>
        </p:txBody>
      </p:sp>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158686173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as a data structure</a:t>
            </a:r>
            <a:endParaRPr lang="en-US" dirty="0"/>
          </a:p>
        </p:txBody>
      </p:sp>
      <p:sp>
        <p:nvSpPr>
          <p:cNvPr id="3" name="Content Placeholder 2"/>
          <p:cNvSpPr>
            <a:spLocks noGrp="1"/>
          </p:cNvSpPr>
          <p:nvPr>
            <p:ph idx="1"/>
          </p:nvPr>
        </p:nvSpPr>
        <p:spPr/>
        <p:txBody>
          <a:bodyPr>
            <a:normAutofit fontScale="92500"/>
          </a:bodyPr>
          <a:lstStyle/>
          <a:p>
            <a:r>
              <a:rPr lang="en-US" dirty="0"/>
              <a:t>An </a:t>
            </a:r>
            <a:r>
              <a:rPr lang="en-US" b="1" dirty="0">
                <a:solidFill>
                  <a:srgbClr val="FF0000"/>
                </a:solidFill>
              </a:rPr>
              <a:t>array</a:t>
            </a:r>
            <a:r>
              <a:rPr lang="en-US" dirty="0"/>
              <a:t> is </a:t>
            </a:r>
            <a:r>
              <a:rPr lang="en-US" dirty="0" smtClean="0"/>
              <a:t>a data structure, which is </a:t>
            </a:r>
            <a:r>
              <a:rPr lang="en-US" dirty="0" smtClean="0">
                <a:solidFill>
                  <a:srgbClr val="C00000"/>
                </a:solidFill>
              </a:rPr>
              <a:t>a </a:t>
            </a:r>
            <a:r>
              <a:rPr lang="en-US" dirty="0">
                <a:solidFill>
                  <a:srgbClr val="C00000"/>
                </a:solidFill>
              </a:rPr>
              <a:t>series of elements of the </a:t>
            </a:r>
            <a:r>
              <a:rPr lang="en-US" b="1" u="sng" dirty="0">
                <a:solidFill>
                  <a:srgbClr val="C00000"/>
                </a:solidFill>
              </a:rPr>
              <a:t>same</a:t>
            </a:r>
            <a:r>
              <a:rPr lang="en-US" u="sng" dirty="0">
                <a:solidFill>
                  <a:srgbClr val="C00000"/>
                </a:solidFill>
              </a:rPr>
              <a:t> </a:t>
            </a:r>
            <a:r>
              <a:rPr lang="en-US" b="1" u="sng" dirty="0">
                <a:solidFill>
                  <a:srgbClr val="C00000"/>
                </a:solidFill>
              </a:rPr>
              <a:t>type</a:t>
            </a:r>
            <a:r>
              <a:rPr lang="en-US" u="sng" dirty="0">
                <a:solidFill>
                  <a:srgbClr val="C00000"/>
                </a:solidFill>
              </a:rPr>
              <a:t> </a:t>
            </a:r>
            <a:r>
              <a:rPr lang="en-US" dirty="0"/>
              <a:t>placed </a:t>
            </a:r>
            <a:r>
              <a:rPr lang="en-US" dirty="0">
                <a:solidFill>
                  <a:srgbClr val="C00000"/>
                </a:solidFill>
              </a:rPr>
              <a:t>in </a:t>
            </a:r>
            <a:r>
              <a:rPr lang="en-US" dirty="0" smtClean="0">
                <a:solidFill>
                  <a:srgbClr val="C00000"/>
                </a:solidFill>
              </a:rPr>
              <a:t>the consecutive </a:t>
            </a:r>
            <a:r>
              <a:rPr lang="en-US" dirty="0">
                <a:solidFill>
                  <a:srgbClr val="C00000"/>
                </a:solidFill>
              </a:rPr>
              <a:t>memory locations </a:t>
            </a:r>
            <a:r>
              <a:rPr lang="en-US" dirty="0" smtClean="0"/>
              <a:t>in such a way that each of them </a:t>
            </a:r>
            <a:r>
              <a:rPr lang="en-US" dirty="0"/>
              <a:t>can be individually referenced </a:t>
            </a:r>
            <a:r>
              <a:rPr lang="en-US" dirty="0" smtClean="0"/>
              <a:t>using </a:t>
            </a:r>
            <a:r>
              <a:rPr lang="en-US" dirty="0"/>
              <a:t>an </a:t>
            </a:r>
            <a:r>
              <a:rPr lang="en-US" dirty="0" smtClean="0">
                <a:solidFill>
                  <a:srgbClr val="C00000"/>
                </a:solidFill>
              </a:rPr>
              <a:t>index (subscript) </a:t>
            </a:r>
            <a:r>
              <a:rPr lang="en-US" dirty="0" smtClean="0"/>
              <a:t> additionally to </a:t>
            </a:r>
            <a:r>
              <a:rPr lang="en-US" dirty="0"/>
              <a:t>a </a:t>
            </a:r>
            <a:r>
              <a:rPr lang="en-US" dirty="0">
                <a:solidFill>
                  <a:srgbClr val="C00000"/>
                </a:solidFill>
              </a:rPr>
              <a:t>unique </a:t>
            </a:r>
            <a:r>
              <a:rPr lang="en-US" dirty="0" smtClean="0">
                <a:solidFill>
                  <a:srgbClr val="C00000"/>
                </a:solidFill>
              </a:rPr>
              <a:t>identifier </a:t>
            </a:r>
            <a:r>
              <a:rPr lang="en-US" dirty="0" smtClean="0"/>
              <a:t>of the array</a:t>
            </a:r>
          </a:p>
          <a:p>
            <a:r>
              <a:rPr lang="en-US" dirty="0" smtClean="0"/>
              <a:t>Any element can easily be accessed using an array identifier and an index</a:t>
            </a:r>
          </a:p>
          <a:p>
            <a:r>
              <a:rPr lang="en-US" dirty="0" smtClean="0"/>
              <a:t>A computer program needs to store only an address of the first element of an array. To access any element, a corresponding offset is calculated inside the program by multiplying the size of one element and an index of an element to be accessed</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4</a:t>
            </a:fld>
            <a:endParaRPr lang="en-US" dirty="0"/>
          </a:p>
        </p:txBody>
      </p:sp>
    </p:spTree>
    <p:extLst>
      <p:ext uri="{BB962C8B-B14F-4D97-AF65-F5344CB8AC3E}">
        <p14:creationId xmlns:p14="http://schemas.microsoft.com/office/powerpoint/2010/main" val="45324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mtClean="0"/>
              <a:t>Finding the Lowest Value in an Array</a:t>
            </a:r>
          </a:p>
        </p:txBody>
      </p:sp>
      <p:sp>
        <p:nvSpPr>
          <p:cNvPr id="49155" name="Text Box 3"/>
          <p:cNvSpPr txBox="1">
            <a:spLocks noChangeArrowheads="1"/>
          </p:cNvSpPr>
          <p:nvPr/>
        </p:nvSpPr>
        <p:spPr bwMode="auto">
          <a:xfrm>
            <a:off x="1790700" y="2209800"/>
            <a:ext cx="5562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1800" smtClean="0">
                <a:solidFill>
                  <a:srgbClr val="000000"/>
                </a:solidFill>
                <a:latin typeface="Courier New" pitchFamily="49" charset="0"/>
              </a:rPr>
              <a:t>int 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int lowest;</a:t>
            </a:r>
          </a:p>
          <a:p>
            <a:pPr eaLnBrk="1" fontAlgn="base" hangingPunct="1">
              <a:spcBef>
                <a:spcPct val="0"/>
              </a:spcBef>
              <a:spcAft>
                <a:spcPct val="0"/>
              </a:spcAft>
              <a:buFontTx/>
              <a:buNone/>
            </a:pPr>
            <a:r>
              <a:rPr lang="en-US" altLang="en-US" sz="1800" smtClean="0">
                <a:solidFill>
                  <a:srgbClr val="000000"/>
                </a:solidFill>
                <a:latin typeface="Courier New" pitchFamily="49" charset="0"/>
              </a:rPr>
              <a:t>lowest = numbers[0];</a:t>
            </a:r>
          </a:p>
          <a:p>
            <a:pPr eaLnBrk="1" fontAlgn="base" hangingPunct="1">
              <a:spcBef>
                <a:spcPct val="0"/>
              </a:spcBef>
              <a:spcAft>
                <a:spcPct val="0"/>
              </a:spcAft>
              <a:buFontTx/>
              <a:buNone/>
            </a:pPr>
            <a:r>
              <a:rPr lang="en-US" altLang="en-US" sz="1800" smtClean="0">
                <a:solidFill>
                  <a:srgbClr val="000000"/>
                </a:solidFill>
                <a:latin typeface="Courier New" pitchFamily="49" charset="0"/>
              </a:rPr>
              <a:t>for (count = 1; count &lt; SIZE; 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a:t>
            </a:r>
          </a:p>
          <a:p>
            <a:pPr eaLnBrk="1" fontAlgn="base" hangingPunct="1">
              <a:spcBef>
                <a:spcPct val="0"/>
              </a:spcBef>
              <a:spcAft>
                <a:spcPct val="0"/>
              </a:spcAft>
              <a:buFontTx/>
              <a:buNone/>
            </a:pPr>
            <a:r>
              <a:rPr lang="en-US" altLang="en-US" sz="1800" smtClean="0">
                <a:solidFill>
                  <a:srgbClr val="000000"/>
                </a:solidFill>
                <a:latin typeface="Courier New" pitchFamily="49" charset="0"/>
              </a:rPr>
              <a:t>   if (numbers[count] &lt; lowest)</a:t>
            </a:r>
          </a:p>
          <a:p>
            <a:pPr eaLnBrk="1" fontAlgn="base" hangingPunct="1">
              <a:spcBef>
                <a:spcPct val="0"/>
              </a:spcBef>
              <a:spcAft>
                <a:spcPct val="0"/>
              </a:spcAft>
              <a:buFontTx/>
              <a:buNone/>
            </a:pPr>
            <a:r>
              <a:rPr lang="en-US" altLang="en-US" sz="1800" smtClean="0">
                <a:solidFill>
                  <a:srgbClr val="000000"/>
                </a:solidFill>
                <a:latin typeface="Courier New" pitchFamily="49" charset="0"/>
              </a:rPr>
              <a:t>      lowest = numbers[count];</a:t>
            </a:r>
          </a:p>
          <a:p>
            <a:pPr eaLnBrk="1" fontAlgn="base" hangingPunct="1">
              <a:spcBef>
                <a:spcPct val="0"/>
              </a:spcBef>
              <a:spcAft>
                <a:spcPct val="0"/>
              </a:spcAft>
              <a:buFontTx/>
              <a:buNone/>
            </a:pPr>
            <a:r>
              <a:rPr lang="en-US" altLang="en-US" sz="1800" smtClean="0">
                <a:solidFill>
                  <a:srgbClr val="000000"/>
                </a:solidFill>
                <a:latin typeface="Courier New" pitchFamily="49" charset="0"/>
              </a:rPr>
              <a:t>}</a:t>
            </a:r>
          </a:p>
        </p:txBody>
      </p:sp>
      <p:sp>
        <p:nvSpPr>
          <p:cNvPr id="49156" name="Text Box 4"/>
          <p:cNvSpPr txBox="1">
            <a:spLocks noChangeArrowheads="1"/>
          </p:cNvSpPr>
          <p:nvPr/>
        </p:nvSpPr>
        <p:spPr bwMode="auto">
          <a:xfrm>
            <a:off x="381000" y="5334000"/>
            <a:ext cx="845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50000"/>
              </a:spcBef>
              <a:spcAft>
                <a:spcPct val="0"/>
              </a:spcAft>
              <a:buFontTx/>
              <a:buNone/>
            </a:pPr>
            <a:r>
              <a:rPr lang="en-US" altLang="en-US" sz="1800" smtClean="0">
                <a:solidFill>
                  <a:srgbClr val="FA8218"/>
                </a:solidFill>
              </a:rPr>
              <a:t>When this code is finished, the </a:t>
            </a:r>
            <a:r>
              <a:rPr lang="en-US" altLang="en-US" sz="1800" smtClean="0">
                <a:solidFill>
                  <a:srgbClr val="FA8218"/>
                </a:solidFill>
                <a:latin typeface="Courier New" pitchFamily="49" charset="0"/>
              </a:rPr>
              <a:t>lowest</a:t>
            </a:r>
            <a:r>
              <a:rPr lang="en-US" altLang="en-US" sz="1800" smtClean="0">
                <a:solidFill>
                  <a:srgbClr val="FA8218"/>
                </a:solidFill>
              </a:rPr>
              <a:t> variable will contains the lowest value in the </a:t>
            </a:r>
            <a:r>
              <a:rPr lang="en-US" altLang="en-US" sz="1800" smtClean="0">
                <a:solidFill>
                  <a:srgbClr val="FA8218"/>
                </a:solidFill>
                <a:latin typeface="Courier New" pitchFamily="49" charset="0"/>
              </a:rPr>
              <a:t>numbers</a:t>
            </a:r>
            <a:r>
              <a:rPr lang="en-US" altLang="en-US" sz="1800" smtClean="0">
                <a:solidFill>
                  <a:srgbClr val="FA8218"/>
                </a:solidFill>
              </a:rPr>
              <a:t> array.</a:t>
            </a:r>
          </a:p>
        </p:txBody>
      </p:sp>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40</a:t>
            </a:fld>
            <a:endParaRPr lang="en-US">
              <a:solidFill>
                <a:srgbClr val="000000"/>
              </a:solidFill>
            </a:endParaRPr>
          </a:p>
        </p:txBody>
      </p:sp>
    </p:spTree>
    <p:extLst>
      <p:ext uri="{BB962C8B-B14F-4D97-AF65-F5344CB8AC3E}">
        <p14:creationId xmlns:p14="http://schemas.microsoft.com/office/powerpoint/2010/main" val="3600272298"/>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Partially-Filled Arrays</a:t>
            </a:r>
          </a:p>
        </p:txBody>
      </p:sp>
      <p:sp>
        <p:nvSpPr>
          <p:cNvPr id="50179" name="Rectangle 3"/>
          <p:cNvSpPr>
            <a:spLocks noGrp="1" noChangeArrowheads="1"/>
          </p:cNvSpPr>
          <p:nvPr>
            <p:ph idx="1"/>
          </p:nvPr>
        </p:nvSpPr>
        <p:spPr/>
        <p:txBody>
          <a:bodyPr/>
          <a:lstStyle/>
          <a:p>
            <a:r>
              <a:rPr lang="en-US" altLang="en-US" sz="3600" dirty="0" smtClean="0"/>
              <a:t>If it is unknown how much data an array will be holding:</a:t>
            </a:r>
          </a:p>
          <a:p>
            <a:pPr lvl="1"/>
            <a:r>
              <a:rPr lang="en-US" altLang="en-US" sz="3200" dirty="0" smtClean="0"/>
              <a:t>Make the array large enough to hold the largest expected number of elements (</a:t>
            </a:r>
            <a:r>
              <a:rPr lang="en-US" altLang="en-US" sz="3200" u="sng" dirty="0" smtClean="0"/>
              <a:t>this does not work for multi-dimensional arrays!</a:t>
            </a:r>
            <a:r>
              <a:rPr lang="en-US" altLang="en-US" sz="3200" dirty="0" smtClean="0"/>
              <a:t>)</a:t>
            </a:r>
          </a:p>
          <a:p>
            <a:pPr lvl="1"/>
            <a:r>
              <a:rPr lang="en-US" altLang="en-US" sz="3200" dirty="0" smtClean="0"/>
              <a:t>Use a counter variable to keep track of the number of items stored in the array</a:t>
            </a:r>
          </a:p>
          <a:p>
            <a:pPr lvl="1"/>
            <a:endParaRPr lang="en-US" altLang="en-US" sz="3200" dirty="0"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41</a:t>
            </a:fld>
            <a:endParaRPr lang="en-US">
              <a:solidFill>
                <a:srgbClr val="000000"/>
              </a:solidFill>
            </a:endParaRPr>
          </a:p>
        </p:txBody>
      </p:sp>
    </p:spTree>
    <p:extLst>
      <p:ext uri="{BB962C8B-B14F-4D97-AF65-F5344CB8AC3E}">
        <p14:creationId xmlns:p14="http://schemas.microsoft.com/office/powerpoint/2010/main" val="3621480961"/>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52400"/>
            <a:ext cx="8229600" cy="1143000"/>
          </a:xfrm>
        </p:spPr>
        <p:txBody>
          <a:bodyPr/>
          <a:lstStyle/>
          <a:p>
            <a:r>
              <a:rPr lang="en-US" altLang="en-US" smtClean="0"/>
              <a:t>Comparing Arrays</a:t>
            </a:r>
          </a:p>
        </p:txBody>
      </p:sp>
      <p:sp>
        <p:nvSpPr>
          <p:cNvPr id="51203" name="Rectangle 3"/>
          <p:cNvSpPr>
            <a:spLocks noGrp="1" noChangeArrowheads="1"/>
          </p:cNvSpPr>
          <p:nvPr>
            <p:ph idx="1"/>
          </p:nvPr>
        </p:nvSpPr>
        <p:spPr>
          <a:xfrm>
            <a:off x="304800" y="1676400"/>
            <a:ext cx="8229600" cy="1371600"/>
          </a:xfrm>
        </p:spPr>
        <p:txBody>
          <a:bodyPr/>
          <a:lstStyle/>
          <a:p>
            <a:r>
              <a:rPr lang="en-US" altLang="en-US" sz="2800" smtClean="0"/>
              <a:t>To compare two arrays, you must compare element-by-element:</a:t>
            </a:r>
          </a:p>
        </p:txBody>
      </p:sp>
      <p:sp>
        <p:nvSpPr>
          <p:cNvPr id="51204" name="Text Box 4"/>
          <p:cNvSpPr txBox="1">
            <a:spLocks noChangeArrowheads="1"/>
          </p:cNvSpPr>
          <p:nvPr/>
        </p:nvSpPr>
        <p:spPr bwMode="auto">
          <a:xfrm>
            <a:off x="1562100" y="2752725"/>
            <a:ext cx="6019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1400" smtClean="0">
                <a:solidFill>
                  <a:srgbClr val="000000"/>
                </a:solidFill>
                <a:latin typeface="Courier New" pitchFamily="49" charset="0"/>
              </a:rPr>
              <a:t>const int SIZE = 5;</a:t>
            </a:r>
          </a:p>
          <a:p>
            <a:pPr eaLnBrk="1" fontAlgn="base" hangingPunct="1">
              <a:spcBef>
                <a:spcPct val="0"/>
              </a:spcBef>
              <a:spcAft>
                <a:spcPct val="0"/>
              </a:spcAft>
              <a:buFontTx/>
              <a:buNone/>
            </a:pPr>
            <a:r>
              <a:rPr lang="en-US" altLang="en-US" sz="1400" smtClean="0">
                <a:solidFill>
                  <a:srgbClr val="000000"/>
                </a:solidFill>
                <a:latin typeface="Courier New" pitchFamily="49" charset="0"/>
              </a:rPr>
              <a:t>int firstArray[SIZE] = { 5, 10, 15, 20, 25 };</a:t>
            </a:r>
          </a:p>
          <a:p>
            <a:pPr eaLnBrk="1" fontAlgn="base" hangingPunct="1">
              <a:spcBef>
                <a:spcPct val="0"/>
              </a:spcBef>
              <a:spcAft>
                <a:spcPct val="0"/>
              </a:spcAft>
              <a:buFontTx/>
              <a:buNone/>
            </a:pPr>
            <a:r>
              <a:rPr lang="en-US" altLang="en-US" sz="1400" smtClean="0">
                <a:solidFill>
                  <a:srgbClr val="000000"/>
                </a:solidFill>
                <a:latin typeface="Courier New" pitchFamily="49" charset="0"/>
              </a:rPr>
              <a:t>int secondArray[SIZE] = { 5, 10, 15, 20, 25 };</a:t>
            </a:r>
          </a:p>
          <a:p>
            <a:pPr eaLnBrk="1" fontAlgn="base" hangingPunct="1">
              <a:spcBef>
                <a:spcPct val="0"/>
              </a:spcBef>
              <a:spcAft>
                <a:spcPct val="0"/>
              </a:spcAft>
              <a:buFontTx/>
              <a:buNone/>
            </a:pPr>
            <a:r>
              <a:rPr lang="en-US" altLang="en-US" sz="1400" smtClean="0">
                <a:solidFill>
                  <a:srgbClr val="000000"/>
                </a:solidFill>
                <a:latin typeface="Courier New" pitchFamily="49" charset="0"/>
              </a:rPr>
              <a:t>bool arraysEqual = true; // Flag variable</a:t>
            </a:r>
          </a:p>
          <a:p>
            <a:pPr eaLnBrk="1" fontAlgn="base" hangingPunct="1">
              <a:spcBef>
                <a:spcPct val="0"/>
              </a:spcBef>
              <a:spcAft>
                <a:spcPct val="0"/>
              </a:spcAft>
              <a:buFontTx/>
              <a:buNone/>
            </a:pPr>
            <a:r>
              <a:rPr lang="en-US" altLang="en-US" sz="1400" smtClean="0">
                <a:solidFill>
                  <a:srgbClr val="000000"/>
                </a:solidFill>
                <a:latin typeface="Courier New" pitchFamily="49" charset="0"/>
              </a:rPr>
              <a:t>int count = 0;           // Loop counter variable</a:t>
            </a:r>
          </a:p>
          <a:p>
            <a:pPr eaLnBrk="1" fontAlgn="base" hangingPunct="1">
              <a:spcBef>
                <a:spcPct val="0"/>
              </a:spcBef>
              <a:spcAft>
                <a:spcPct val="0"/>
              </a:spcAft>
              <a:buFontTx/>
              <a:buNone/>
            </a:pPr>
            <a:r>
              <a:rPr lang="en-US" altLang="en-US" sz="1400" smtClean="0">
                <a:solidFill>
                  <a:srgbClr val="000000"/>
                </a:solidFill>
                <a:latin typeface="Courier New" pitchFamily="49" charset="0"/>
              </a:rPr>
              <a:t>// Compare the two arrays.</a:t>
            </a:r>
          </a:p>
          <a:p>
            <a:pPr eaLnBrk="1" fontAlgn="base" hangingPunct="1">
              <a:spcBef>
                <a:spcPct val="0"/>
              </a:spcBef>
              <a:spcAft>
                <a:spcPct val="0"/>
              </a:spcAft>
              <a:buFontTx/>
              <a:buNone/>
            </a:pPr>
            <a:r>
              <a:rPr lang="en-US" altLang="en-US" sz="1400" smtClean="0">
                <a:solidFill>
                  <a:srgbClr val="000000"/>
                </a:solidFill>
                <a:latin typeface="Courier New" pitchFamily="49" charset="0"/>
              </a:rPr>
              <a:t>while (arraysEqual &amp;&amp; count &lt; SIZE)</a:t>
            </a:r>
          </a:p>
          <a:p>
            <a:pPr eaLnBrk="1" fontAlgn="base" hangingPunct="1">
              <a:spcBef>
                <a:spcPct val="0"/>
              </a:spcBef>
              <a:spcAft>
                <a:spcPct val="0"/>
              </a:spcAft>
              <a:buFontTx/>
              <a:buNone/>
            </a:pPr>
            <a:r>
              <a:rPr lang="en-US" altLang="en-US" sz="1400" smtClean="0">
                <a:solidFill>
                  <a:srgbClr val="000000"/>
                </a:solidFill>
                <a:latin typeface="Courier New" pitchFamily="49" charset="0"/>
              </a:rPr>
              <a:t>{</a:t>
            </a:r>
          </a:p>
          <a:p>
            <a:pPr eaLnBrk="1" fontAlgn="base" hangingPunct="1">
              <a:spcBef>
                <a:spcPct val="0"/>
              </a:spcBef>
              <a:spcAft>
                <a:spcPct val="0"/>
              </a:spcAft>
              <a:buFontTx/>
              <a:buNone/>
            </a:pPr>
            <a:r>
              <a:rPr lang="en-US" altLang="en-US" sz="1400" smtClean="0">
                <a:solidFill>
                  <a:srgbClr val="000000"/>
                </a:solidFill>
                <a:latin typeface="Courier New" pitchFamily="49" charset="0"/>
              </a:rPr>
              <a:t>   if (firstArray[count] != secondArray[count])</a:t>
            </a:r>
          </a:p>
          <a:p>
            <a:pPr eaLnBrk="1" fontAlgn="base" hangingPunct="1">
              <a:spcBef>
                <a:spcPct val="0"/>
              </a:spcBef>
              <a:spcAft>
                <a:spcPct val="0"/>
              </a:spcAft>
              <a:buFontTx/>
              <a:buNone/>
            </a:pPr>
            <a:r>
              <a:rPr lang="en-US" altLang="en-US" sz="1400" smtClean="0">
                <a:solidFill>
                  <a:srgbClr val="000000"/>
                </a:solidFill>
                <a:latin typeface="Courier New" pitchFamily="49" charset="0"/>
              </a:rPr>
              <a:t>      arraysEqual = false;</a:t>
            </a:r>
          </a:p>
          <a:p>
            <a:pPr eaLnBrk="1" fontAlgn="base" hangingPunct="1">
              <a:spcBef>
                <a:spcPct val="0"/>
              </a:spcBef>
              <a:spcAft>
                <a:spcPct val="0"/>
              </a:spcAft>
              <a:buFontTx/>
              <a:buNone/>
            </a:pPr>
            <a:r>
              <a:rPr lang="en-US" altLang="en-US" sz="1400" smtClean="0">
                <a:solidFill>
                  <a:srgbClr val="000000"/>
                </a:solidFill>
                <a:latin typeface="Courier New" pitchFamily="49" charset="0"/>
              </a:rPr>
              <a:t>   count++;</a:t>
            </a:r>
          </a:p>
          <a:p>
            <a:pPr eaLnBrk="1" fontAlgn="base" hangingPunct="1">
              <a:spcBef>
                <a:spcPct val="0"/>
              </a:spcBef>
              <a:spcAft>
                <a:spcPct val="0"/>
              </a:spcAft>
              <a:buFontTx/>
              <a:buNone/>
            </a:pPr>
            <a:r>
              <a:rPr lang="en-US" altLang="en-US" sz="1400" smtClean="0">
                <a:solidFill>
                  <a:srgbClr val="000000"/>
                </a:solidFill>
                <a:latin typeface="Courier New" pitchFamily="49" charset="0"/>
              </a:rPr>
              <a:t>}</a:t>
            </a:r>
          </a:p>
          <a:p>
            <a:pPr eaLnBrk="1" fontAlgn="base" hangingPunct="1">
              <a:spcBef>
                <a:spcPct val="0"/>
              </a:spcBef>
              <a:spcAft>
                <a:spcPct val="0"/>
              </a:spcAft>
              <a:buFontTx/>
              <a:buNone/>
            </a:pPr>
            <a:r>
              <a:rPr lang="en-US" altLang="en-US" sz="1400" smtClean="0">
                <a:solidFill>
                  <a:srgbClr val="000000"/>
                </a:solidFill>
                <a:latin typeface="Courier New" pitchFamily="49" charset="0"/>
              </a:rPr>
              <a:t>if (arraysEqual)</a:t>
            </a:r>
          </a:p>
          <a:p>
            <a:pPr eaLnBrk="1" fontAlgn="base" hangingPunct="1">
              <a:spcBef>
                <a:spcPct val="0"/>
              </a:spcBef>
              <a:spcAft>
                <a:spcPct val="0"/>
              </a:spcAft>
              <a:buFontTx/>
              <a:buNone/>
            </a:pPr>
            <a:r>
              <a:rPr lang="en-US" altLang="en-US" sz="1400" smtClean="0">
                <a:solidFill>
                  <a:srgbClr val="000000"/>
                </a:solidFill>
                <a:latin typeface="Courier New" pitchFamily="49" charset="0"/>
              </a:rPr>
              <a:t>   cout &lt;&lt; "The arrays are equal.\n";</a:t>
            </a:r>
          </a:p>
          <a:p>
            <a:pPr eaLnBrk="1" fontAlgn="base" hangingPunct="1">
              <a:spcBef>
                <a:spcPct val="0"/>
              </a:spcBef>
              <a:spcAft>
                <a:spcPct val="0"/>
              </a:spcAft>
              <a:buFontTx/>
              <a:buNone/>
            </a:pPr>
            <a:r>
              <a:rPr lang="en-US" altLang="en-US" sz="1400" smtClean="0">
                <a:solidFill>
                  <a:srgbClr val="000000"/>
                </a:solidFill>
                <a:latin typeface="Courier New" pitchFamily="49" charset="0"/>
              </a:rPr>
              <a:t>else</a:t>
            </a:r>
          </a:p>
          <a:p>
            <a:pPr eaLnBrk="1" fontAlgn="base" hangingPunct="1">
              <a:spcBef>
                <a:spcPct val="0"/>
              </a:spcBef>
              <a:spcAft>
                <a:spcPct val="0"/>
              </a:spcAft>
              <a:buFontTx/>
              <a:buNone/>
            </a:pPr>
            <a:r>
              <a:rPr lang="en-US" altLang="en-US" sz="1400" smtClean="0">
                <a:solidFill>
                  <a:srgbClr val="000000"/>
                </a:solidFill>
                <a:latin typeface="Courier New" pitchFamily="49" charset="0"/>
              </a:rPr>
              <a:t>   cout &lt;&lt; "The arrays are not equal.\n";</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42</a:t>
            </a:fld>
            <a:endParaRPr lang="en-US">
              <a:solidFill>
                <a:srgbClr val="000000"/>
              </a:solidFill>
            </a:endParaRPr>
          </a:p>
        </p:txBody>
      </p:sp>
    </p:spTree>
    <p:extLst>
      <p:ext uri="{BB962C8B-B14F-4D97-AF65-F5344CB8AC3E}">
        <p14:creationId xmlns:p14="http://schemas.microsoft.com/office/powerpoint/2010/main" val="272785598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latin typeface="Courier" panose="02060409020205020404" pitchFamily="49" charset="0"/>
              </a:rPr>
              <a:t>#include &lt;</a:t>
            </a:r>
            <a:r>
              <a:rPr lang="en-US" dirty="0" err="1">
                <a:latin typeface="Courier" panose="02060409020205020404" pitchFamily="49" charset="0"/>
              </a:rPr>
              <a:t>iostream</a:t>
            </a:r>
            <a:r>
              <a:rPr lang="en-US" dirty="0">
                <a:latin typeface="Courier" panose="02060409020205020404" pitchFamily="49" charset="0"/>
              </a:rPr>
              <a:t>&gt;</a:t>
            </a:r>
          </a:p>
          <a:p>
            <a:pPr>
              <a:buNone/>
            </a:pPr>
            <a:r>
              <a:rPr lang="en-US" dirty="0">
                <a:latin typeface="Courier" panose="02060409020205020404" pitchFamily="49" charset="0"/>
              </a:rPr>
              <a:t>using namespace </a:t>
            </a:r>
            <a:r>
              <a:rPr lang="en-US" dirty="0" err="1">
                <a:latin typeface="Courier" panose="02060409020205020404" pitchFamily="49" charset="0"/>
              </a:rPr>
              <a:t>std</a:t>
            </a:r>
            <a:r>
              <a:rPr lang="en-US" dirty="0">
                <a:latin typeface="Courier" panose="02060409020205020404" pitchFamily="49" charset="0"/>
              </a:rPr>
              <a:t>;</a:t>
            </a:r>
          </a:p>
          <a:p>
            <a:pPr>
              <a:buNone/>
            </a:pPr>
            <a:r>
              <a:rPr lang="en-US" dirty="0" err="1">
                <a:latin typeface="Courier" panose="02060409020205020404" pitchFamily="49" charset="0"/>
              </a:rPr>
              <a:t>int</a:t>
            </a:r>
            <a:r>
              <a:rPr lang="en-US" dirty="0">
                <a:latin typeface="Courier" panose="02060409020205020404" pitchFamily="49" charset="0"/>
              </a:rPr>
              <a:t> main()</a:t>
            </a:r>
          </a:p>
          <a:p>
            <a:pPr>
              <a:buNone/>
            </a:pPr>
            <a:r>
              <a:rPr lang="en-US" dirty="0">
                <a:latin typeface="Courier" panose="02060409020205020404" pitchFamily="49" charset="0"/>
              </a:rPr>
              <a:t>{</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a:t>
            </a:r>
            <a:r>
              <a:rPr lang="en-US" dirty="0" err="1">
                <a:latin typeface="Courier" panose="02060409020205020404" pitchFamily="49" charset="0"/>
              </a:rPr>
              <a:t>searchingKey</a:t>
            </a:r>
            <a:r>
              <a:rPr lang="en-US" dirty="0">
                <a:latin typeface="Courier" panose="02060409020205020404" pitchFamily="49" charset="0"/>
              </a:rPr>
              <a:t>;</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numbers[10]={1,2,3,4,5,6,7,8,9,10};</a:t>
            </a:r>
          </a:p>
          <a:p>
            <a:pPr>
              <a:buNone/>
            </a:pPr>
            <a:r>
              <a:rPr lang="en-US" dirty="0">
                <a:latin typeface="Courier" panose="02060409020205020404" pitchFamily="49" charset="0"/>
              </a:rPr>
              <a:t>    </a:t>
            </a:r>
            <a:r>
              <a:rPr lang="en-US" dirty="0" err="1">
                <a:latin typeface="Courier" panose="02060409020205020404" pitchFamily="49" charset="0"/>
              </a:rPr>
              <a:t>cout</a:t>
            </a:r>
            <a:r>
              <a:rPr lang="en-US" dirty="0">
                <a:latin typeface="Courier" panose="02060409020205020404" pitchFamily="49" charset="0"/>
              </a:rPr>
              <a:t>&lt;&lt;"Enter searching key (1 - 10): ";</a:t>
            </a:r>
          </a:p>
          <a:p>
            <a:pPr>
              <a:buNone/>
            </a:pPr>
            <a:r>
              <a:rPr lang="en-US" dirty="0">
                <a:latin typeface="Courier" panose="02060409020205020404" pitchFamily="49" charset="0"/>
              </a:rPr>
              <a:t>    </a:t>
            </a:r>
            <a:r>
              <a:rPr lang="en-US" dirty="0" err="1">
                <a:latin typeface="Courier" panose="02060409020205020404" pitchFamily="49" charset="0"/>
              </a:rPr>
              <a:t>cin</a:t>
            </a:r>
            <a:r>
              <a:rPr lang="en-US" dirty="0">
                <a:latin typeface="Courier" panose="02060409020205020404" pitchFamily="49" charset="0"/>
              </a:rPr>
              <a:t>&gt;&gt;</a:t>
            </a:r>
            <a:r>
              <a:rPr lang="en-US" dirty="0" err="1">
                <a:latin typeface="Courier" panose="02060409020205020404" pitchFamily="49" charset="0"/>
              </a:rPr>
              <a:t>searchingKey</a:t>
            </a:r>
            <a:r>
              <a:rPr lang="en-US" dirty="0">
                <a:latin typeface="Courier" panose="02060409020205020404" pitchFamily="49" charset="0"/>
              </a:rPr>
              <a:t>;</a:t>
            </a:r>
          </a:p>
          <a:p>
            <a:pPr>
              <a:buNone/>
            </a:pPr>
            <a:r>
              <a:rPr lang="en-US" dirty="0">
                <a:latin typeface="Courier" panose="02060409020205020404" pitchFamily="49" charset="0"/>
              </a:rPr>
              <a:t>    </a:t>
            </a:r>
            <a:r>
              <a:rPr lang="en-US" dirty="0" err="1">
                <a:latin typeface="Courier" panose="02060409020205020404" pitchFamily="49" charset="0"/>
              </a:rPr>
              <a:t>int</a:t>
            </a:r>
            <a:r>
              <a:rPr lang="en-US" dirty="0">
                <a:latin typeface="Courier" panose="02060409020205020404" pitchFamily="49" charset="0"/>
              </a:rPr>
              <a:t> </a:t>
            </a:r>
            <a:r>
              <a:rPr lang="en-US" dirty="0" err="1">
                <a:latin typeface="Courier" panose="02060409020205020404" pitchFamily="49" charset="0"/>
              </a:rPr>
              <a:t>i</a:t>
            </a:r>
            <a:r>
              <a:rPr lang="en-US" dirty="0">
                <a:latin typeface="Courier" panose="02060409020205020404" pitchFamily="49" charset="0"/>
              </a:rPr>
              <a:t>;</a:t>
            </a:r>
          </a:p>
          <a:p>
            <a:pPr>
              <a:buNone/>
            </a:pPr>
            <a:r>
              <a:rPr lang="en-US" dirty="0">
                <a:latin typeface="Courier" panose="02060409020205020404" pitchFamily="49" charset="0"/>
              </a:rPr>
              <a:t>    for(</a:t>
            </a:r>
            <a:r>
              <a:rPr lang="en-US" dirty="0" err="1">
                <a:latin typeface="Courier" panose="02060409020205020404" pitchFamily="49" charset="0"/>
              </a:rPr>
              <a:t>i</a:t>
            </a:r>
            <a:r>
              <a:rPr lang="en-US" dirty="0">
                <a:latin typeface="Courier" panose="02060409020205020404" pitchFamily="49" charset="0"/>
              </a:rPr>
              <a:t> = 0; </a:t>
            </a:r>
            <a:r>
              <a:rPr lang="en-US" dirty="0" err="1">
                <a:latin typeface="Courier" panose="02060409020205020404" pitchFamily="49" charset="0"/>
              </a:rPr>
              <a:t>i</a:t>
            </a:r>
            <a:r>
              <a:rPr lang="en-US" dirty="0">
                <a:latin typeface="Courier" panose="02060409020205020404" pitchFamily="49" charset="0"/>
              </a:rPr>
              <a:t> &lt; 10; </a:t>
            </a:r>
            <a:r>
              <a:rPr lang="en-US" dirty="0" err="1">
                <a:latin typeface="Courier" panose="02060409020205020404" pitchFamily="49" charset="0"/>
              </a:rPr>
              <a:t>i</a:t>
            </a:r>
            <a:r>
              <a:rPr lang="en-US" dirty="0">
                <a:latin typeface="Courier" panose="02060409020205020404" pitchFamily="49" charset="0"/>
              </a:rPr>
              <a:t>++)</a:t>
            </a:r>
          </a:p>
          <a:p>
            <a:pPr>
              <a:buNone/>
            </a:pPr>
            <a:r>
              <a:rPr lang="en-US" dirty="0">
                <a:latin typeface="Courier" panose="02060409020205020404" pitchFamily="49" charset="0"/>
              </a:rPr>
              <a:t>    {</a:t>
            </a:r>
          </a:p>
          <a:p>
            <a:pPr>
              <a:buNone/>
            </a:pPr>
            <a:r>
              <a:rPr lang="en-US" dirty="0">
                <a:latin typeface="Courier" panose="02060409020205020404" pitchFamily="49" charset="0"/>
              </a:rPr>
              <a:t>        if(</a:t>
            </a:r>
            <a:r>
              <a:rPr lang="en-US" dirty="0" err="1">
                <a:latin typeface="Courier" panose="02060409020205020404" pitchFamily="49" charset="0"/>
              </a:rPr>
              <a:t>searchingKey</a:t>
            </a:r>
            <a:r>
              <a:rPr lang="en-US" dirty="0">
                <a:latin typeface="Courier" panose="02060409020205020404" pitchFamily="49" charset="0"/>
              </a:rPr>
              <a:t> == numbers[</a:t>
            </a:r>
            <a:r>
              <a:rPr lang="en-US" dirty="0" err="1">
                <a:latin typeface="Courier" panose="02060409020205020404" pitchFamily="49" charset="0"/>
              </a:rPr>
              <a:t>i</a:t>
            </a:r>
            <a:r>
              <a:rPr lang="en-US" dirty="0">
                <a:latin typeface="Courier" panose="02060409020205020404" pitchFamily="49" charset="0"/>
              </a:rPr>
              <a:t>])</a:t>
            </a:r>
          </a:p>
          <a:p>
            <a:pPr>
              <a:buNone/>
            </a:pPr>
            <a:r>
              <a:rPr lang="en-US" dirty="0">
                <a:latin typeface="Courier" panose="02060409020205020404" pitchFamily="49" charset="0"/>
              </a:rPr>
              <a:t>        {</a:t>
            </a:r>
          </a:p>
          <a:p>
            <a:pPr>
              <a:buNone/>
            </a:pPr>
            <a:r>
              <a:rPr lang="en-US" dirty="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a:t>
            </a:r>
            <a:r>
              <a:rPr lang="en-US" dirty="0" err="1" smtClean="0">
                <a:latin typeface="Courier" panose="02060409020205020404" pitchFamily="49" charset="0"/>
              </a:rPr>
              <a:t>searchingKey</a:t>
            </a:r>
            <a:r>
              <a:rPr lang="en-US" dirty="0" smtClean="0">
                <a:latin typeface="Courier" panose="02060409020205020404" pitchFamily="49" charset="0"/>
              </a:rPr>
              <a:t> &lt;&lt; </a:t>
            </a:r>
            <a:r>
              <a:rPr lang="en-US" dirty="0">
                <a:latin typeface="Courier" panose="02060409020205020404" pitchFamily="49" charset="0"/>
              </a:rPr>
              <a:t>" is found at </a:t>
            </a:r>
            <a:r>
              <a:rPr lang="en-US" dirty="0" smtClean="0">
                <a:latin typeface="Courier" panose="02060409020205020404" pitchFamily="49" charset="0"/>
              </a:rPr>
              <a:t>&lt;&lt; "</a:t>
            </a:r>
            <a:r>
              <a:rPr lang="en-US" dirty="0">
                <a:latin typeface="Courier" panose="02060409020205020404" pitchFamily="49" charset="0"/>
              </a:rPr>
              <a:t>numbers</a:t>
            </a:r>
            <a:r>
              <a:rPr lang="en-US" dirty="0" smtClean="0">
                <a:latin typeface="Courier" panose="02060409020205020404" pitchFamily="49" charset="0"/>
              </a:rPr>
              <a:t>[“ &lt;&lt; </a:t>
            </a:r>
            <a:r>
              <a:rPr lang="en-US" dirty="0" err="1" smtClean="0">
                <a:latin typeface="Courier" panose="02060409020205020404" pitchFamily="49" charset="0"/>
              </a:rPr>
              <a:t>i</a:t>
            </a:r>
            <a:r>
              <a:rPr lang="en-US" dirty="0" smtClean="0">
                <a:latin typeface="Courier" panose="02060409020205020404" pitchFamily="49" charset="0"/>
              </a:rPr>
              <a:t> &lt;&lt; "]"</a:t>
            </a:r>
            <a:endParaRPr lang="en-US" dirty="0">
              <a:latin typeface="Courier" panose="02060409020205020404" pitchFamily="49" charset="0"/>
            </a:endParaRPr>
          </a:p>
          <a:p>
            <a:pPr>
              <a:buNone/>
            </a:pPr>
            <a:r>
              <a:rPr lang="en-US" dirty="0">
                <a:latin typeface="Courier" panose="02060409020205020404" pitchFamily="49" charset="0"/>
              </a:rPr>
              <a:t>                &lt;&lt;</a:t>
            </a:r>
            <a:r>
              <a:rPr lang="en-US" dirty="0" err="1">
                <a:latin typeface="Courier" panose="02060409020205020404" pitchFamily="49" charset="0"/>
              </a:rPr>
              <a:t>endl</a:t>
            </a:r>
            <a:r>
              <a:rPr lang="en-US" dirty="0" smtClean="0">
                <a:latin typeface="Courier" panose="02060409020205020404" pitchFamily="49" charset="0"/>
              </a:rPr>
              <a:t>;</a:t>
            </a:r>
          </a:p>
          <a:p>
            <a:pPr>
              <a:buNone/>
            </a:pPr>
            <a:r>
              <a:rPr lang="en-US" dirty="0" smtClean="0">
                <a:latin typeface="Courier" panose="02060409020205020404" pitchFamily="49" charset="0"/>
              </a:rPr>
              <a:t>		    break;  </a:t>
            </a:r>
            <a:r>
              <a:rPr lang="en-US" dirty="0" smtClean="0">
                <a:solidFill>
                  <a:srgbClr val="008000"/>
                </a:solidFill>
                <a:latin typeface="Courier" panose="02060409020205020404" pitchFamily="49" charset="0"/>
              </a:rPr>
              <a:t>// exit from the loop if the key was found</a:t>
            </a:r>
            <a:endParaRPr lang="en-US" dirty="0">
              <a:solidFill>
                <a:srgbClr val="008000"/>
              </a:solidFill>
              <a:latin typeface="Courier" panose="02060409020205020404" pitchFamily="49" charset="0"/>
            </a:endParaRPr>
          </a:p>
          <a:p>
            <a:pPr>
              <a:buNone/>
            </a:pPr>
            <a:r>
              <a:rPr lang="en-US" dirty="0">
                <a:latin typeface="Courier" panose="02060409020205020404" pitchFamily="49" charset="0"/>
              </a:rPr>
              <a:t>        }</a:t>
            </a:r>
          </a:p>
          <a:p>
            <a:pPr>
              <a:buNone/>
            </a:pPr>
            <a:r>
              <a:rPr lang="en-US" dirty="0">
                <a:latin typeface="Courier" panose="02060409020205020404" pitchFamily="49" charset="0"/>
              </a:rPr>
              <a:t>    }</a:t>
            </a:r>
          </a:p>
          <a:p>
            <a:pPr>
              <a:buNone/>
            </a:pPr>
            <a:r>
              <a:rPr lang="en-US" dirty="0">
                <a:latin typeface="Courier" panose="02060409020205020404" pitchFamily="49" charset="0"/>
              </a:rPr>
              <a:t>    return 0;</a:t>
            </a:r>
          </a:p>
          <a:p>
            <a:pPr>
              <a:buNone/>
            </a:pPr>
            <a:r>
              <a:rPr lang="en-US" dirty="0">
                <a:latin typeface="Courier" panose="02060409020205020404" pitchFamily="49" charset="0"/>
              </a:rPr>
              <a:t>}</a:t>
            </a:r>
          </a:p>
        </p:txBody>
      </p:sp>
      <p:sp>
        <p:nvSpPr>
          <p:cNvPr id="4" name="TextBox 3"/>
          <p:cNvSpPr txBox="1"/>
          <p:nvPr/>
        </p:nvSpPr>
        <p:spPr>
          <a:xfrm>
            <a:off x="3810000" y="5638800"/>
            <a:ext cx="4495800" cy="830997"/>
          </a:xfrm>
          <a:prstGeom prst="rect">
            <a:avLst/>
          </a:prstGeom>
          <a:noFill/>
          <a:ln>
            <a:solidFill>
              <a:srgbClr val="FF0066"/>
            </a:solidFill>
          </a:ln>
        </p:spPr>
        <p:txBody>
          <a:bodyPr wrap="square" rtlCol="0">
            <a:spAutoFit/>
          </a:bodyPr>
          <a:lstStyle/>
          <a:p>
            <a:r>
              <a:rPr lang="en-US" sz="1600" b="1" dirty="0" smtClean="0">
                <a:solidFill>
                  <a:srgbClr val="0000FF"/>
                </a:solidFill>
                <a:latin typeface="Courier" panose="02060409020205020404" pitchFamily="49" charset="0"/>
              </a:rPr>
              <a:t>Run: </a:t>
            </a:r>
          </a:p>
          <a:p>
            <a:r>
              <a:rPr lang="en-US" sz="1600" dirty="0">
                <a:solidFill>
                  <a:prstClr val="black"/>
                </a:solidFill>
                <a:latin typeface="Courier" panose="02060409020205020404" pitchFamily="49" charset="0"/>
              </a:rPr>
              <a:t>Enter searching key (1 - 10): 7</a:t>
            </a:r>
          </a:p>
          <a:p>
            <a:r>
              <a:rPr lang="en-US" sz="1600" dirty="0">
                <a:solidFill>
                  <a:prstClr val="black"/>
                </a:solidFill>
                <a:latin typeface="Courier" panose="02060409020205020404" pitchFamily="49" charset="0"/>
              </a:rPr>
              <a:t>7 is found at numbers[6</a:t>
            </a:r>
            <a:r>
              <a:rPr lang="en-US" sz="1600" dirty="0" smtClean="0">
                <a:solidFill>
                  <a:prstClr val="black"/>
                </a:solidFill>
                <a:latin typeface="Courier" panose="02060409020205020404" pitchFamily="49" charset="0"/>
              </a:rPr>
              <a:t>]</a:t>
            </a:r>
            <a:endParaRPr lang="en-US" sz="1600" dirty="0">
              <a:solidFill>
                <a:prstClr val="black"/>
              </a:solidFill>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43</a:t>
            </a:fld>
            <a:endParaRPr lang="en-US" dirty="0">
              <a:solidFill>
                <a:srgbClr val="04617B">
                  <a:shade val="90000"/>
                </a:srgbClr>
              </a:solidFill>
            </a:endParaRPr>
          </a:p>
        </p:txBody>
      </p:sp>
    </p:spTree>
    <p:extLst>
      <p:ext uri="{BB962C8B-B14F-4D97-AF65-F5344CB8AC3E}">
        <p14:creationId xmlns:p14="http://schemas.microsoft.com/office/powerpoint/2010/main" val="156459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ctrTitle"/>
          </p:nvPr>
        </p:nvSpPr>
        <p:spPr/>
        <p:txBody>
          <a:bodyPr/>
          <a:lstStyle/>
          <a:p>
            <a:r>
              <a:rPr lang="en-US" altLang="en-US" smtClean="0"/>
              <a:t>7.5</a:t>
            </a:r>
          </a:p>
        </p:txBody>
      </p:sp>
      <p:sp>
        <p:nvSpPr>
          <p:cNvPr id="31747" name="Subtitle 2"/>
          <p:cNvSpPr>
            <a:spLocks noGrp="1"/>
          </p:cNvSpPr>
          <p:nvPr>
            <p:ph type="subTitle" idx="1"/>
          </p:nvPr>
        </p:nvSpPr>
        <p:spPr/>
        <p:txBody>
          <a:bodyPr/>
          <a:lstStyle/>
          <a:p>
            <a:r>
              <a:rPr lang="en-US" altLang="en-US" smtClean="0"/>
              <a:t>The Range-Based </a:t>
            </a:r>
            <a:r>
              <a:rPr lang="en-US" altLang="en-US" smtClean="0">
                <a:latin typeface="Courier New" pitchFamily="49" charset="0"/>
                <a:cs typeface="Courier New" pitchFamily="49" charset="0"/>
              </a:rPr>
              <a:t>for</a:t>
            </a:r>
            <a:r>
              <a:rPr lang="en-US" altLang="en-US" smtClean="0"/>
              <a:t> Loop</a:t>
            </a:r>
          </a:p>
        </p:txBody>
      </p:sp>
    </p:spTree>
    <p:extLst>
      <p:ext uri="{BB962C8B-B14F-4D97-AF65-F5344CB8AC3E}">
        <p14:creationId xmlns:p14="http://schemas.microsoft.com/office/powerpoint/2010/main" val="30546238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smtClean="0"/>
              <a:t>The Range-Based </a:t>
            </a:r>
            <a:r>
              <a:rPr lang="en-US" altLang="en-US" smtClean="0">
                <a:latin typeface="Courier New" pitchFamily="49" charset="0"/>
                <a:cs typeface="Courier New" pitchFamily="49" charset="0"/>
              </a:rPr>
              <a:t>for</a:t>
            </a:r>
            <a:r>
              <a:rPr lang="en-US" altLang="en-US" smtClean="0"/>
              <a:t> Loop</a:t>
            </a:r>
          </a:p>
        </p:txBody>
      </p:sp>
      <p:sp>
        <p:nvSpPr>
          <p:cNvPr id="32771" name="Content Placeholder 2"/>
          <p:cNvSpPr>
            <a:spLocks noGrp="1"/>
          </p:cNvSpPr>
          <p:nvPr>
            <p:ph idx="1"/>
          </p:nvPr>
        </p:nvSpPr>
        <p:spPr/>
        <p:txBody>
          <a:bodyPr/>
          <a:lstStyle/>
          <a:p>
            <a:r>
              <a:rPr lang="en-US" altLang="en-US" sz="2400" smtClean="0"/>
              <a:t>C++ 11 provides a specialized version of the </a:t>
            </a:r>
            <a:r>
              <a:rPr lang="en-US" altLang="en-US" sz="2400" smtClean="0">
                <a:latin typeface="Courier New" pitchFamily="49" charset="0"/>
                <a:cs typeface="Courier New" pitchFamily="49" charset="0"/>
              </a:rPr>
              <a:t>for</a:t>
            </a:r>
            <a:r>
              <a:rPr lang="en-US" altLang="en-US" sz="2400" smtClean="0"/>
              <a:t> loop that,  in many circumstances, simplifies array processing.</a:t>
            </a:r>
          </a:p>
          <a:p>
            <a:r>
              <a:rPr lang="en-US" altLang="en-US" sz="2400" i="1" smtClean="0"/>
              <a:t>The range-based </a:t>
            </a:r>
            <a:r>
              <a:rPr lang="en-US" altLang="en-US" sz="2400" i="1" smtClean="0">
                <a:latin typeface="Courier New" pitchFamily="49" charset="0"/>
                <a:cs typeface="Courier New" pitchFamily="49" charset="0"/>
              </a:rPr>
              <a:t>for</a:t>
            </a:r>
            <a:r>
              <a:rPr lang="en-US" altLang="en-US" sz="2400" i="1" smtClean="0"/>
              <a:t> loop is a loop that iterates once for each element in an array.</a:t>
            </a:r>
          </a:p>
          <a:p>
            <a:r>
              <a:rPr lang="en-US" altLang="en-US" sz="2400" i="1" smtClean="0"/>
              <a:t>Each time the loop iterates, it copies an element from the array to a built-in variable, known as the range variable.</a:t>
            </a:r>
          </a:p>
          <a:p>
            <a:r>
              <a:rPr lang="en-US" altLang="en-US" sz="2400" smtClean="0"/>
              <a:t>The range-based </a:t>
            </a:r>
            <a:r>
              <a:rPr lang="en-US" altLang="en-US" sz="2400" smtClean="0">
                <a:latin typeface="Courier New" pitchFamily="49" charset="0"/>
                <a:cs typeface="Courier New" pitchFamily="49" charset="0"/>
              </a:rPr>
              <a:t>for</a:t>
            </a:r>
            <a:r>
              <a:rPr lang="en-US" altLang="en-US" sz="2400" smtClean="0"/>
              <a:t> loop automatically knows the number of elements in an array.</a:t>
            </a:r>
          </a:p>
          <a:p>
            <a:pPr lvl="1"/>
            <a:r>
              <a:rPr lang="en-US" altLang="en-US" sz="2000" smtClean="0"/>
              <a:t>You do not have to use a counter variable.</a:t>
            </a:r>
          </a:p>
          <a:p>
            <a:pPr lvl="1"/>
            <a:r>
              <a:rPr lang="en-US" altLang="en-US" sz="2000" smtClean="0"/>
              <a:t>You do not have to worry about stepping outside the bounds of the array.</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45</a:t>
            </a:fld>
            <a:endParaRPr lang="en-US">
              <a:solidFill>
                <a:srgbClr val="000000"/>
              </a:solidFill>
            </a:endParaRPr>
          </a:p>
        </p:txBody>
      </p:sp>
    </p:spTree>
    <p:extLst>
      <p:ext uri="{BB962C8B-B14F-4D97-AF65-F5344CB8AC3E}">
        <p14:creationId xmlns:p14="http://schemas.microsoft.com/office/powerpoint/2010/main" val="21795024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The Range-Based </a:t>
            </a:r>
            <a:r>
              <a:rPr lang="en-US" altLang="en-US" smtClean="0">
                <a:latin typeface="Courier New" pitchFamily="49" charset="0"/>
                <a:cs typeface="Courier New" pitchFamily="49" charset="0"/>
              </a:rPr>
              <a:t>for</a:t>
            </a:r>
            <a:r>
              <a:rPr lang="en-US" altLang="en-US" smtClean="0"/>
              <a:t> Loop</a:t>
            </a:r>
          </a:p>
        </p:txBody>
      </p:sp>
      <p:sp>
        <p:nvSpPr>
          <p:cNvPr id="3" name="Content Placeholder 2"/>
          <p:cNvSpPr>
            <a:spLocks noGrp="1"/>
          </p:cNvSpPr>
          <p:nvPr>
            <p:ph idx="1"/>
          </p:nvPr>
        </p:nvSpPr>
        <p:spPr/>
        <p:txBody>
          <a:bodyPr/>
          <a:lstStyle/>
          <a:p>
            <a:pPr>
              <a:defRPr/>
            </a:pPr>
            <a:r>
              <a:rPr lang="en-US" sz="2400" dirty="0"/>
              <a:t>Here is the general format  of the range-based  for loop</a:t>
            </a:r>
            <a:r>
              <a:rPr lang="en-US" sz="2400" dirty="0" smtClean="0"/>
              <a:t>:</a:t>
            </a:r>
          </a:p>
          <a:p>
            <a:pPr>
              <a:defRPr/>
            </a:pPr>
            <a:endParaRPr lang="en-US" dirty="0"/>
          </a:p>
          <a:p>
            <a:pPr>
              <a:defRPr/>
            </a:pPr>
            <a:endParaRPr lang="en-US" sz="2000" i="1" dirty="0" smtClean="0"/>
          </a:p>
          <a:p>
            <a:pPr>
              <a:defRPr/>
            </a:pPr>
            <a:r>
              <a:rPr lang="en-US" sz="2000" b="1" i="1" dirty="0" err="1" smtClean="0">
                <a:latin typeface="Courier New" panose="02070309020205020404" pitchFamily="49" charset="0"/>
                <a:cs typeface="Courier New" panose="02070309020205020404" pitchFamily="49" charset="0"/>
              </a:rPr>
              <a:t>dataType</a:t>
            </a:r>
            <a:r>
              <a:rPr lang="en-US" sz="2000" i="1" dirty="0" smtClean="0"/>
              <a:t> </a:t>
            </a:r>
            <a:r>
              <a:rPr lang="en-US" sz="2000" dirty="0"/>
              <a:t>is the data type of the range variable</a:t>
            </a:r>
            <a:r>
              <a:rPr lang="en-US" sz="2000" dirty="0" smtClean="0"/>
              <a:t>.</a:t>
            </a:r>
            <a:endParaRPr lang="en-US" sz="2000" dirty="0"/>
          </a:p>
          <a:p>
            <a:pPr>
              <a:defRPr/>
            </a:pPr>
            <a:r>
              <a:rPr lang="en-US" sz="2000" b="1" i="1" dirty="0" err="1">
                <a:latin typeface="Courier New" panose="02070309020205020404" pitchFamily="49" charset="0"/>
                <a:cs typeface="Courier New" panose="02070309020205020404" pitchFamily="49" charset="0"/>
              </a:rPr>
              <a:t>rangeVariable</a:t>
            </a:r>
            <a:r>
              <a:rPr lang="en-US" sz="2000" i="1" dirty="0"/>
              <a:t> </a:t>
            </a:r>
            <a:r>
              <a:rPr lang="en-US" sz="2000" dirty="0"/>
              <a:t>is the name of the range variable. This  variable  will  receive the  value  of a different array  element  during  each  loop  </a:t>
            </a:r>
            <a:r>
              <a:rPr lang="en-US" sz="2000" dirty="0" smtClean="0"/>
              <a:t>iteration.</a:t>
            </a:r>
            <a:endParaRPr lang="en-US" sz="2000" dirty="0"/>
          </a:p>
          <a:p>
            <a:pPr>
              <a:defRPr/>
            </a:pPr>
            <a:r>
              <a:rPr lang="en-US" sz="2000" b="1" i="1" dirty="0">
                <a:latin typeface="Courier New" panose="02070309020205020404" pitchFamily="49" charset="0"/>
                <a:cs typeface="Courier New" panose="02070309020205020404" pitchFamily="49" charset="0"/>
              </a:rPr>
              <a:t>array</a:t>
            </a:r>
            <a:r>
              <a:rPr lang="en-US" sz="2000" i="1" dirty="0"/>
              <a:t> </a:t>
            </a:r>
            <a:r>
              <a:rPr lang="en-US" sz="2000" dirty="0"/>
              <a:t>is the name of an array  on which you wish the loop to </a:t>
            </a:r>
            <a:r>
              <a:rPr lang="en-US" sz="2000" dirty="0" smtClean="0"/>
              <a:t>operate.</a:t>
            </a:r>
          </a:p>
          <a:p>
            <a:pPr>
              <a:defRPr/>
            </a:pPr>
            <a:r>
              <a:rPr lang="en-US" sz="2000" b="1" i="1" dirty="0" smtClean="0">
                <a:latin typeface="Courier New" panose="02070309020205020404" pitchFamily="49" charset="0"/>
                <a:cs typeface="Courier New" panose="02070309020205020404" pitchFamily="49" charset="0"/>
              </a:rPr>
              <a:t>statement</a:t>
            </a:r>
            <a:r>
              <a:rPr lang="en-US" sz="2000" i="1" dirty="0" smtClean="0"/>
              <a:t> </a:t>
            </a:r>
            <a:r>
              <a:rPr lang="en-US" sz="2000" dirty="0"/>
              <a:t>is a statement that  executes during  a loop iteration. If you need to execute more than one statement in the loop, enclose the statements in a set </a:t>
            </a:r>
            <a:r>
              <a:rPr lang="en-US" sz="2000" dirty="0" smtClean="0"/>
              <a:t>of braces.</a:t>
            </a:r>
            <a:endParaRPr lang="en-US" sz="2000" dirty="0"/>
          </a:p>
          <a:p>
            <a:pPr>
              <a:defRPr/>
            </a:pPr>
            <a:endParaRPr lang="en-US" dirty="0" smtClean="0"/>
          </a:p>
          <a:p>
            <a:pPr>
              <a:defRPr/>
            </a:pPr>
            <a:endParaRPr lang="en-US" dirty="0"/>
          </a:p>
          <a:p>
            <a:pPr marL="0" indent="0">
              <a:buFontTx/>
              <a:buNone/>
              <a:defRPr/>
            </a:pPr>
            <a:endParaRPr lang="en-US" dirty="0"/>
          </a:p>
          <a:p>
            <a:pPr marL="0" indent="0">
              <a:buFontTx/>
              <a:buNone/>
              <a:defRPr/>
            </a:pPr>
            <a:r>
              <a:rPr lang="en-US" sz="2400" dirty="0" smtClean="0">
                <a:latin typeface="Courier New" panose="02070309020205020404" pitchFamily="49" charset="0"/>
                <a:cs typeface="Courier New" panose="02070309020205020404" pitchFamily="49" charset="0"/>
              </a:rPr>
              <a:t>	</a:t>
            </a:r>
            <a:endParaRPr lang="en-US" dirty="0"/>
          </a:p>
        </p:txBody>
      </p:sp>
      <p:sp>
        <p:nvSpPr>
          <p:cNvPr id="33796" name="Rectangle 3"/>
          <p:cNvSpPr>
            <a:spLocks noChangeArrowheads="1"/>
          </p:cNvSpPr>
          <p:nvPr/>
        </p:nvSpPr>
        <p:spPr bwMode="auto">
          <a:xfrm>
            <a:off x="1524000" y="2238375"/>
            <a:ext cx="594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000" b="1" smtClean="0">
                <a:solidFill>
                  <a:srgbClr val="000000"/>
                </a:solidFill>
                <a:latin typeface="Courier New" pitchFamily="49" charset="0"/>
                <a:cs typeface="Courier New" pitchFamily="49" charset="0"/>
              </a:rPr>
              <a:t>for (</a:t>
            </a:r>
            <a:r>
              <a:rPr lang="en-US" altLang="en-US" sz="2000" b="1" i="1" smtClean="0">
                <a:solidFill>
                  <a:srgbClr val="000000"/>
                </a:solidFill>
                <a:latin typeface="Courier New" pitchFamily="49" charset="0"/>
                <a:cs typeface="Courier New" pitchFamily="49" charset="0"/>
              </a:rPr>
              <a:t>dataType rangeVariable : array</a:t>
            </a:r>
            <a:r>
              <a:rPr lang="en-US" altLang="en-US" sz="2000" b="1" smtClean="0">
                <a:solidFill>
                  <a:srgbClr val="000000"/>
                </a:solidFill>
                <a:latin typeface="Courier New" pitchFamily="49" charset="0"/>
                <a:cs typeface="Courier New" pitchFamily="49" charset="0"/>
              </a:rPr>
              <a:t>)</a:t>
            </a:r>
          </a:p>
          <a:p>
            <a:pPr eaLnBrk="1" fontAlgn="base" hangingPunct="1">
              <a:spcBef>
                <a:spcPct val="0"/>
              </a:spcBef>
              <a:spcAft>
                <a:spcPct val="0"/>
              </a:spcAft>
            </a:pPr>
            <a:r>
              <a:rPr lang="en-US" altLang="en-US" sz="2000" b="1" i="1" smtClean="0">
                <a:solidFill>
                  <a:srgbClr val="000000"/>
                </a:solidFill>
                <a:latin typeface="Courier New" pitchFamily="49" charset="0"/>
                <a:cs typeface="Courier New" pitchFamily="49" charset="0"/>
              </a:rPr>
              <a:t> 	    statement;</a:t>
            </a:r>
            <a:endParaRPr lang="en-US" altLang="en-US" sz="2000" b="1" smtClean="0">
              <a:solidFill>
                <a:srgbClr val="000000"/>
              </a:solidFill>
              <a:latin typeface="Courier New" pitchFamily="49" charset="0"/>
              <a:cs typeface="Courier New" pitchFamily="49" charset="0"/>
            </a:endParaRP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46</a:t>
            </a:fld>
            <a:endParaRPr lang="en-US">
              <a:solidFill>
                <a:srgbClr val="000000"/>
              </a:solidFill>
            </a:endParaRPr>
          </a:p>
        </p:txBody>
      </p:sp>
    </p:spTree>
    <p:extLst>
      <p:ext uri="{BB962C8B-B14F-4D97-AF65-F5344CB8AC3E}">
        <p14:creationId xmlns:p14="http://schemas.microsoft.com/office/powerpoint/2010/main" val="37984329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z="3200" smtClean="0"/>
              <a:t>The range-based </a:t>
            </a:r>
            <a:r>
              <a:rPr lang="en-US" altLang="en-US" sz="3200" smtClean="0">
                <a:latin typeface="Courier New" pitchFamily="49" charset="0"/>
                <a:cs typeface="Courier New" pitchFamily="49" charset="0"/>
              </a:rPr>
              <a:t>for</a:t>
            </a:r>
            <a:r>
              <a:rPr lang="en-US" altLang="en-US" sz="3200" smtClean="0"/>
              <a:t> loop in Program 7-10 </a:t>
            </a:r>
          </a:p>
        </p:txBody>
      </p:sp>
      <p:sp>
        <p:nvSpPr>
          <p:cNvPr id="34819" name="Rectangle 3"/>
          <p:cNvSpPr>
            <a:spLocks noChangeArrowheads="1"/>
          </p:cNvSpPr>
          <p:nvPr/>
        </p:nvSpPr>
        <p:spPr bwMode="auto">
          <a:xfrm>
            <a:off x="723900" y="1600200"/>
            <a:ext cx="76962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dirty="0" smtClean="0">
                <a:solidFill>
                  <a:srgbClr val="000000"/>
                </a:solidFill>
                <a:latin typeface="Courier New" pitchFamily="49" charset="0"/>
                <a:cs typeface="Courier New" pitchFamily="49" charset="0"/>
              </a:rPr>
              <a:t> // This program demonstrates the range-based for loop.</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#include &lt;</a:t>
            </a:r>
            <a:r>
              <a:rPr lang="en-US" altLang="en-US" dirty="0" err="1" smtClean="0">
                <a:solidFill>
                  <a:srgbClr val="000000"/>
                </a:solidFill>
                <a:latin typeface="Courier New" pitchFamily="49" charset="0"/>
                <a:cs typeface="Courier New" pitchFamily="49" charset="0"/>
              </a:rPr>
              <a:t>iostream</a:t>
            </a:r>
            <a:r>
              <a:rPr lang="en-US" altLang="en-US" dirty="0" smtClean="0">
                <a:solidFill>
                  <a:srgbClr val="000000"/>
                </a:solidFill>
                <a:latin typeface="Courier New" pitchFamily="49" charset="0"/>
                <a:cs typeface="Courier New" pitchFamily="49" charset="0"/>
              </a:rPr>
              <a:t>&gt;</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using namespace </a:t>
            </a:r>
            <a:r>
              <a:rPr lang="en-US" altLang="en-US" dirty="0" err="1" smtClean="0">
                <a:solidFill>
                  <a:srgbClr val="000000"/>
                </a:solidFill>
                <a:latin typeface="Courier New" pitchFamily="49" charset="0"/>
                <a:cs typeface="Courier New" pitchFamily="49" charset="0"/>
              </a:rPr>
              <a:t>std</a:t>
            </a:r>
            <a:r>
              <a:rPr lang="en-US" altLang="en-US" dirty="0" smtClean="0">
                <a:solidFill>
                  <a:srgbClr val="000000"/>
                </a:solidFill>
                <a:latin typeface="Courier New" pitchFamily="49" charset="0"/>
                <a:cs typeface="Courier New" pitchFamily="49" charset="0"/>
              </a:rPr>
              <a:t>;</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r>
              <a:rPr lang="en-US" altLang="en-US" dirty="0" err="1" smtClean="0">
                <a:solidFill>
                  <a:srgbClr val="000000"/>
                </a:solidFill>
                <a:latin typeface="Courier New" pitchFamily="49" charset="0"/>
                <a:cs typeface="Courier New" pitchFamily="49" charset="0"/>
              </a:rPr>
              <a:t>int</a:t>
            </a:r>
            <a:r>
              <a:rPr lang="en-US" altLang="en-US" dirty="0" smtClean="0">
                <a:solidFill>
                  <a:srgbClr val="000000"/>
                </a:solidFill>
                <a:latin typeface="Courier New" pitchFamily="49" charset="0"/>
                <a:cs typeface="Courier New" pitchFamily="49" charset="0"/>
              </a:rPr>
              <a:t> main()</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 Define an array of integers.</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r>
              <a:rPr lang="en-US" altLang="en-US" dirty="0" err="1" smtClean="0">
                <a:solidFill>
                  <a:srgbClr val="000000"/>
                </a:solidFill>
                <a:latin typeface="Courier New" pitchFamily="49" charset="0"/>
                <a:cs typeface="Courier New" pitchFamily="49" charset="0"/>
              </a:rPr>
              <a:t>int</a:t>
            </a:r>
            <a:r>
              <a:rPr lang="en-US" altLang="en-US" dirty="0" smtClean="0">
                <a:solidFill>
                  <a:srgbClr val="000000"/>
                </a:solidFill>
                <a:latin typeface="Courier New" pitchFamily="49" charset="0"/>
                <a:cs typeface="Courier New" pitchFamily="49" charset="0"/>
              </a:rPr>
              <a:t> numbers[] = { 10, 20, 30, 40, 50 };</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 Display the values in the array.</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for (</a:t>
            </a:r>
            <a:r>
              <a:rPr lang="en-US" altLang="en-US" dirty="0" err="1" smtClean="0">
                <a:solidFill>
                  <a:srgbClr val="000000"/>
                </a:solidFill>
                <a:latin typeface="Courier New" pitchFamily="49" charset="0"/>
                <a:cs typeface="Courier New" pitchFamily="49" charset="0"/>
              </a:rPr>
              <a:t>int</a:t>
            </a:r>
            <a:r>
              <a:rPr lang="en-US" altLang="en-US" dirty="0" smtClean="0">
                <a:solidFill>
                  <a:srgbClr val="000000"/>
                </a:solidFill>
                <a:latin typeface="Courier New" pitchFamily="49" charset="0"/>
                <a:cs typeface="Courier New" pitchFamily="49" charset="0"/>
              </a:rPr>
              <a:t> </a:t>
            </a:r>
            <a:r>
              <a:rPr lang="en-US" altLang="en-US" dirty="0" err="1" smtClean="0">
                <a:solidFill>
                  <a:srgbClr val="000000"/>
                </a:solidFill>
                <a:latin typeface="Courier New" pitchFamily="49" charset="0"/>
                <a:cs typeface="Courier New" pitchFamily="49" charset="0"/>
              </a:rPr>
              <a:t>val</a:t>
            </a:r>
            <a:r>
              <a:rPr lang="en-US" altLang="en-US" dirty="0" smtClean="0">
                <a:solidFill>
                  <a:srgbClr val="000000"/>
                </a:solidFill>
                <a:latin typeface="Courier New" pitchFamily="49" charset="0"/>
                <a:cs typeface="Courier New" pitchFamily="49" charset="0"/>
              </a:rPr>
              <a:t> : numbers)</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r>
              <a:rPr lang="en-US" altLang="en-US" dirty="0" err="1" smtClean="0">
                <a:solidFill>
                  <a:srgbClr val="000000"/>
                </a:solidFill>
                <a:latin typeface="Courier New" pitchFamily="49" charset="0"/>
                <a:cs typeface="Courier New" pitchFamily="49" charset="0"/>
              </a:rPr>
              <a:t>cout</a:t>
            </a:r>
            <a:r>
              <a:rPr lang="en-US" altLang="en-US" dirty="0" smtClean="0">
                <a:solidFill>
                  <a:srgbClr val="000000"/>
                </a:solidFill>
                <a:latin typeface="Courier New" pitchFamily="49" charset="0"/>
                <a:cs typeface="Courier New" pitchFamily="49" charset="0"/>
              </a:rPr>
              <a:t> &lt;&lt; </a:t>
            </a:r>
            <a:r>
              <a:rPr lang="en-US" altLang="en-US" dirty="0" err="1" smtClean="0">
                <a:solidFill>
                  <a:srgbClr val="000000"/>
                </a:solidFill>
                <a:latin typeface="Courier New" pitchFamily="49" charset="0"/>
                <a:cs typeface="Courier New" pitchFamily="49" charset="0"/>
              </a:rPr>
              <a:t>val</a:t>
            </a:r>
            <a:r>
              <a:rPr lang="en-US" altLang="en-US" dirty="0" smtClean="0">
                <a:solidFill>
                  <a:srgbClr val="000000"/>
                </a:solidFill>
                <a:latin typeface="Courier New" pitchFamily="49" charset="0"/>
                <a:cs typeface="Courier New" pitchFamily="49" charset="0"/>
              </a:rPr>
              <a:t> &lt;&lt; </a:t>
            </a:r>
            <a:r>
              <a:rPr lang="en-US" altLang="en-US" dirty="0" err="1" smtClean="0">
                <a:solidFill>
                  <a:srgbClr val="000000"/>
                </a:solidFill>
                <a:latin typeface="Courier New" pitchFamily="49" charset="0"/>
                <a:cs typeface="Courier New" pitchFamily="49" charset="0"/>
              </a:rPr>
              <a:t>endl</a:t>
            </a:r>
            <a:r>
              <a:rPr lang="en-US" altLang="en-US" dirty="0" smtClean="0">
                <a:solidFill>
                  <a:srgbClr val="000000"/>
                </a:solidFill>
                <a:latin typeface="Courier New" pitchFamily="49" charset="0"/>
                <a:cs typeface="Courier New" pitchFamily="49" charset="0"/>
              </a:rPr>
              <a:t>;</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return 0;</a:t>
            </a:r>
            <a:br>
              <a:rPr lang="en-US" altLang="en-US" dirty="0" smtClean="0">
                <a:solidFill>
                  <a:srgbClr val="000000"/>
                </a:solidFill>
                <a:latin typeface="Courier New" pitchFamily="49" charset="0"/>
                <a:cs typeface="Courier New" pitchFamily="49" charset="0"/>
              </a:rPr>
            </a:br>
            <a:r>
              <a:rPr lang="en-US" altLang="en-US" dirty="0" smtClean="0">
                <a:solidFill>
                  <a:srgbClr val="000000"/>
                </a:solidFill>
                <a:latin typeface="Courier New" pitchFamily="49" charset="0"/>
                <a:cs typeface="Courier New" pitchFamily="49" charset="0"/>
              </a:rPr>
              <a:t> }</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47</a:t>
            </a:fld>
            <a:endParaRPr lang="en-US">
              <a:solidFill>
                <a:srgbClr val="000000"/>
              </a:solidFill>
            </a:endParaRPr>
          </a:p>
        </p:txBody>
      </p:sp>
    </p:spTree>
    <p:extLst>
      <p:ext uri="{BB962C8B-B14F-4D97-AF65-F5344CB8AC3E}">
        <p14:creationId xmlns:p14="http://schemas.microsoft.com/office/powerpoint/2010/main" val="36066753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smtClean="0"/>
              <a:t>Printing the Contents of an Array</a:t>
            </a:r>
          </a:p>
        </p:txBody>
      </p:sp>
      <p:sp>
        <p:nvSpPr>
          <p:cNvPr id="45059" name="Content Placeholder 2"/>
          <p:cNvSpPr>
            <a:spLocks noGrp="1"/>
          </p:cNvSpPr>
          <p:nvPr>
            <p:ph idx="1"/>
          </p:nvPr>
        </p:nvSpPr>
        <p:spPr/>
        <p:txBody>
          <a:bodyPr/>
          <a:lstStyle/>
          <a:p>
            <a:r>
              <a:rPr lang="en-US" altLang="en-US" dirty="0" smtClean="0"/>
              <a:t>In C++ 11 you can use the range-based </a:t>
            </a:r>
            <a:r>
              <a:rPr lang="en-US" altLang="en-US" dirty="0" smtClean="0">
                <a:latin typeface="Courier New" pitchFamily="49" charset="0"/>
                <a:cs typeface="Courier New" pitchFamily="49" charset="0"/>
              </a:rPr>
              <a:t>for</a:t>
            </a:r>
            <a:r>
              <a:rPr lang="en-US" altLang="en-US" dirty="0" smtClean="0"/>
              <a:t> loop to display an array's contents, as shown here:</a:t>
            </a:r>
          </a:p>
        </p:txBody>
      </p:sp>
      <p:sp>
        <p:nvSpPr>
          <p:cNvPr id="45060" name="Rectangle 3"/>
          <p:cNvSpPr>
            <a:spLocks noChangeArrowheads="1"/>
          </p:cNvSpPr>
          <p:nvPr/>
        </p:nvSpPr>
        <p:spPr bwMode="auto">
          <a:xfrm>
            <a:off x="1752600" y="3581400"/>
            <a:ext cx="5334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2800" smtClean="0">
                <a:solidFill>
                  <a:srgbClr val="000000"/>
                </a:solidFill>
                <a:latin typeface="Courier New" pitchFamily="49" charset="0"/>
                <a:cs typeface="Courier New" pitchFamily="49" charset="0"/>
              </a:rPr>
              <a:t> for (int val : numbers)</a:t>
            </a:r>
          </a:p>
          <a:p>
            <a:pPr eaLnBrk="1" fontAlgn="base" hangingPunct="1">
              <a:spcBef>
                <a:spcPct val="0"/>
              </a:spcBef>
              <a:spcAft>
                <a:spcPct val="0"/>
              </a:spcAft>
            </a:pPr>
            <a:r>
              <a:rPr lang="en-US" altLang="en-US" sz="2800" smtClean="0">
                <a:solidFill>
                  <a:srgbClr val="000000"/>
                </a:solidFill>
                <a:latin typeface="Courier New" pitchFamily="49" charset="0"/>
                <a:cs typeface="Courier New" pitchFamily="49" charset="0"/>
              </a:rPr>
              <a:t>    cout &lt;&lt; val &lt;&lt; endl;</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48</a:t>
            </a:fld>
            <a:endParaRPr lang="en-US">
              <a:solidFill>
                <a:srgbClr val="000000"/>
              </a:solidFill>
            </a:endParaRPr>
          </a:p>
        </p:txBody>
      </p:sp>
    </p:spTree>
    <p:extLst>
      <p:ext uri="{BB962C8B-B14F-4D97-AF65-F5344CB8AC3E}">
        <p14:creationId xmlns:p14="http://schemas.microsoft.com/office/powerpoint/2010/main" val="40747768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z="3600" b="1" smtClean="0"/>
              <a:t>Modifying an Array with a Range-Based </a:t>
            </a:r>
            <a:r>
              <a:rPr lang="en-US" altLang="en-US" sz="3600" b="1" smtClean="0">
                <a:latin typeface="Courier New" pitchFamily="49" charset="0"/>
                <a:cs typeface="Courier New" pitchFamily="49" charset="0"/>
              </a:rPr>
              <a:t>for</a:t>
            </a:r>
            <a:r>
              <a:rPr lang="en-US" altLang="en-US" sz="3600" b="1" smtClean="0"/>
              <a:t> Loop</a:t>
            </a:r>
            <a:endParaRPr lang="en-US" altLang="en-US" sz="3600" smtClean="0"/>
          </a:p>
        </p:txBody>
      </p:sp>
      <p:sp>
        <p:nvSpPr>
          <p:cNvPr id="35843" name="Content Placeholder 2"/>
          <p:cNvSpPr>
            <a:spLocks noGrp="1"/>
          </p:cNvSpPr>
          <p:nvPr>
            <p:ph idx="1"/>
          </p:nvPr>
        </p:nvSpPr>
        <p:spPr/>
        <p:txBody>
          <a:bodyPr/>
          <a:lstStyle/>
          <a:p>
            <a:r>
              <a:rPr lang="en-US" altLang="en-US" sz="2800" smtClean="0"/>
              <a:t>As the range-based </a:t>
            </a:r>
            <a:r>
              <a:rPr lang="en-US" altLang="en-US" sz="2800" smtClean="0">
                <a:latin typeface="Courier New" pitchFamily="49" charset="0"/>
                <a:cs typeface="Courier New" pitchFamily="49" charset="0"/>
              </a:rPr>
              <a:t>for</a:t>
            </a:r>
            <a:r>
              <a:rPr lang="en-US" altLang="en-US" sz="2800" smtClean="0"/>
              <a:t> loop executes, its range variable contains only a copy of an array element.</a:t>
            </a:r>
          </a:p>
          <a:p>
            <a:r>
              <a:rPr lang="en-US" altLang="en-US" sz="2800" smtClean="0"/>
              <a:t>You cannot use a range-based </a:t>
            </a:r>
            <a:r>
              <a:rPr lang="en-US" altLang="en-US" sz="2800" smtClean="0">
                <a:latin typeface="Courier New" pitchFamily="49" charset="0"/>
                <a:cs typeface="Courier New" pitchFamily="49" charset="0"/>
              </a:rPr>
              <a:t>for</a:t>
            </a:r>
            <a:r>
              <a:rPr lang="en-US" altLang="en-US" sz="2800" smtClean="0"/>
              <a:t> loop to modify the contents of an array unless you declare the range variable as a reference.</a:t>
            </a:r>
          </a:p>
          <a:p>
            <a:r>
              <a:rPr lang="en-US" altLang="en-US" sz="2800" smtClean="0"/>
              <a:t>To declare the range variable as a reference variable, simply write an ampersand (</a:t>
            </a:r>
            <a:r>
              <a:rPr lang="en-US" altLang="en-US" sz="2800" smtClean="0">
                <a:latin typeface="Courier New" pitchFamily="49" charset="0"/>
                <a:cs typeface="Courier New" pitchFamily="49" charset="0"/>
              </a:rPr>
              <a:t>&amp;</a:t>
            </a:r>
            <a:r>
              <a:rPr lang="en-US" altLang="en-US" sz="2800" smtClean="0"/>
              <a:t>) in front of its name in the loop header.</a:t>
            </a:r>
          </a:p>
          <a:p>
            <a:r>
              <a:rPr lang="en-US" altLang="en-US" sz="2800" smtClean="0"/>
              <a:t>Program 7-12 demonstrates</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49</a:t>
            </a:fld>
            <a:endParaRPr lang="en-US">
              <a:solidFill>
                <a:srgbClr val="000000"/>
              </a:solidFill>
            </a:endParaRPr>
          </a:p>
        </p:txBody>
      </p:sp>
    </p:spTree>
    <p:extLst>
      <p:ext uri="{BB962C8B-B14F-4D97-AF65-F5344CB8AC3E}">
        <p14:creationId xmlns:p14="http://schemas.microsoft.com/office/powerpoint/2010/main" val="11497544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Arrays Hold Multiple Values</a:t>
            </a:r>
          </a:p>
        </p:txBody>
      </p:sp>
      <p:sp>
        <p:nvSpPr>
          <p:cNvPr id="5123" name="Rectangle 3"/>
          <p:cNvSpPr>
            <a:spLocks noGrp="1" noChangeArrowheads="1"/>
          </p:cNvSpPr>
          <p:nvPr>
            <p:ph idx="1"/>
          </p:nvPr>
        </p:nvSpPr>
        <p:spPr/>
        <p:txBody>
          <a:bodyPr/>
          <a:lstStyle/>
          <a:p>
            <a:r>
              <a:rPr lang="en-US" altLang="en-US" dirty="0" smtClean="0">
                <a:solidFill>
                  <a:srgbClr val="FF0000"/>
                </a:solidFill>
              </a:rPr>
              <a:t>Array</a:t>
            </a:r>
            <a:r>
              <a:rPr lang="en-US" altLang="en-US" dirty="0" smtClean="0"/>
              <a:t>: variable that can store multiple values of the same type</a:t>
            </a:r>
          </a:p>
          <a:p>
            <a:r>
              <a:rPr lang="en-US" altLang="en-US" dirty="0" smtClean="0"/>
              <a:t>Values are stored in adjacent memory locations</a:t>
            </a:r>
          </a:p>
          <a:p>
            <a:r>
              <a:rPr lang="en-US" altLang="en-US" dirty="0" smtClean="0"/>
              <a:t>Declared using </a:t>
            </a:r>
            <a:r>
              <a:rPr lang="en-US" altLang="en-US" dirty="0" smtClean="0">
                <a:latin typeface="Courier New" pitchFamily="49" charset="0"/>
              </a:rPr>
              <a:t>[]</a:t>
            </a:r>
            <a:r>
              <a:rPr lang="en-US" altLang="en-US" dirty="0" smtClean="0"/>
              <a:t> operator:</a:t>
            </a:r>
          </a:p>
          <a:p>
            <a:pPr lvl="1">
              <a:buFontTx/>
              <a:buNone/>
            </a:pPr>
            <a:r>
              <a:rPr lang="en-US" altLang="en-US" dirty="0" smtClean="0"/>
              <a:t>	</a:t>
            </a:r>
            <a:r>
              <a:rPr lang="en-US" altLang="en-US" dirty="0" err="1" smtClean="0">
                <a:latin typeface="Courier New" pitchFamily="49" charset="0"/>
              </a:rPr>
              <a:t>int</a:t>
            </a:r>
            <a:r>
              <a:rPr lang="en-US" altLang="en-US" dirty="0" smtClean="0">
                <a:latin typeface="Courier New" pitchFamily="49" charset="0"/>
              </a:rPr>
              <a:t> tests[5]; </a:t>
            </a:r>
            <a:r>
              <a:rPr lang="en-US" altLang="en-US" dirty="0" smtClean="0">
                <a:solidFill>
                  <a:srgbClr val="008000"/>
                </a:solidFill>
                <a:latin typeface="Courier New" pitchFamily="49" charset="0"/>
              </a:rPr>
              <a:t>// declaration of  // the </a:t>
            </a:r>
            <a:r>
              <a:rPr lang="en-US" altLang="en-US" b="1" dirty="0" smtClean="0">
                <a:solidFill>
                  <a:srgbClr val="008000"/>
                </a:solidFill>
                <a:latin typeface="Courier New" pitchFamily="49" charset="0"/>
              </a:rPr>
              <a:t>test</a:t>
            </a:r>
            <a:r>
              <a:rPr lang="en-US" altLang="en-US" dirty="0" smtClean="0">
                <a:solidFill>
                  <a:srgbClr val="008000"/>
                </a:solidFill>
                <a:latin typeface="Courier New" pitchFamily="49" charset="0"/>
              </a:rPr>
              <a:t> array containing 5   // integers</a:t>
            </a:r>
            <a:endParaRPr lang="en-US" altLang="en-US"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856578362"/>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685800" y="1295400"/>
            <a:ext cx="80772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sz="1600" dirty="0" smtClean="0">
                <a:solidFill>
                  <a:srgbClr val="000000"/>
                </a:solidFill>
                <a:latin typeface="Courier New" pitchFamily="49" charset="0"/>
                <a:cs typeface="Courier New" pitchFamily="49" charset="0"/>
              </a:rPr>
              <a:t/>
            </a:r>
            <a:br>
              <a:rPr lang="en-US" altLang="en-US" sz="16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const</a:t>
            </a: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int</a:t>
            </a:r>
            <a:r>
              <a:rPr lang="en-US" altLang="en-US" sz="2000" dirty="0" smtClean="0">
                <a:solidFill>
                  <a:srgbClr val="000000"/>
                </a:solidFill>
                <a:latin typeface="Courier New" pitchFamily="49" charset="0"/>
                <a:cs typeface="Courier New" pitchFamily="49" charset="0"/>
              </a:rPr>
              <a:t> SIZE = 5;</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int</a:t>
            </a:r>
            <a:r>
              <a:rPr lang="en-US" altLang="en-US" sz="2000" dirty="0" smtClean="0">
                <a:solidFill>
                  <a:srgbClr val="000000"/>
                </a:solidFill>
                <a:latin typeface="Courier New" pitchFamily="49" charset="0"/>
                <a:cs typeface="Courier New" pitchFamily="49" charset="0"/>
              </a:rPr>
              <a:t> numbers[5];</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 Get values for the array.</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for (</a:t>
            </a:r>
            <a:r>
              <a:rPr lang="en-US" altLang="en-US" sz="2000" dirty="0" err="1" smtClean="0">
                <a:solidFill>
                  <a:srgbClr val="000000"/>
                </a:solidFill>
                <a:latin typeface="Courier New" pitchFamily="49" charset="0"/>
                <a:cs typeface="Courier New" pitchFamily="49" charset="0"/>
              </a:rPr>
              <a:t>int</a:t>
            </a:r>
            <a:r>
              <a:rPr lang="en-US" altLang="en-US" sz="2000" dirty="0" smtClean="0">
                <a:solidFill>
                  <a:srgbClr val="000000"/>
                </a:solidFill>
                <a:latin typeface="Courier New" pitchFamily="49" charset="0"/>
                <a:cs typeface="Courier New" pitchFamily="49" charset="0"/>
              </a:rPr>
              <a:t> </a:t>
            </a:r>
            <a:r>
              <a:rPr lang="en-US" altLang="en-US" sz="2000" b="1" dirty="0" smtClean="0">
                <a:solidFill>
                  <a:srgbClr val="CC0099"/>
                </a:solidFill>
                <a:latin typeface="Courier New" pitchFamily="49" charset="0"/>
                <a:cs typeface="Courier New" pitchFamily="49" charset="0"/>
              </a:rPr>
              <a:t>&amp;</a:t>
            </a:r>
            <a:r>
              <a:rPr lang="en-US" altLang="en-US" sz="2000" b="1" dirty="0" err="1" smtClean="0">
                <a:solidFill>
                  <a:srgbClr val="CC0099"/>
                </a:solidFill>
                <a:latin typeface="Courier New" pitchFamily="49" charset="0"/>
                <a:cs typeface="Courier New" pitchFamily="49" charset="0"/>
              </a:rPr>
              <a:t>val</a:t>
            </a:r>
            <a:r>
              <a:rPr lang="en-US" altLang="en-US" sz="2000" dirty="0" smtClean="0">
                <a:solidFill>
                  <a:srgbClr val="CC0099"/>
                </a:solidFill>
                <a:latin typeface="Courier New" pitchFamily="49" charset="0"/>
                <a:cs typeface="Courier New" pitchFamily="49" charset="0"/>
              </a:rPr>
              <a:t> </a:t>
            </a:r>
            <a:r>
              <a:rPr lang="en-US" altLang="en-US" sz="2000" dirty="0" smtClean="0">
                <a:solidFill>
                  <a:srgbClr val="000000"/>
                </a:solidFill>
                <a:latin typeface="Courier New" pitchFamily="49" charset="0"/>
                <a:cs typeface="Courier New" pitchFamily="49" charset="0"/>
              </a:rPr>
              <a:t>: numbers)</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cout</a:t>
            </a:r>
            <a:r>
              <a:rPr lang="en-US" altLang="en-US" sz="2000" dirty="0" smtClean="0">
                <a:solidFill>
                  <a:srgbClr val="000000"/>
                </a:solidFill>
                <a:latin typeface="Courier New" pitchFamily="49" charset="0"/>
                <a:cs typeface="Courier New" pitchFamily="49" charset="0"/>
              </a:rPr>
              <a:t> &lt;&lt; "Enter an integer value: ";</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cin</a:t>
            </a:r>
            <a:r>
              <a:rPr lang="en-US" altLang="en-US" sz="2000" dirty="0" smtClean="0">
                <a:solidFill>
                  <a:srgbClr val="000000"/>
                </a:solidFill>
                <a:latin typeface="Courier New" pitchFamily="49" charset="0"/>
                <a:cs typeface="Courier New" pitchFamily="49" charset="0"/>
              </a:rPr>
              <a:t> &gt;&gt; </a:t>
            </a:r>
            <a:r>
              <a:rPr lang="en-US" altLang="en-US" sz="2000" dirty="0" err="1" smtClean="0">
                <a:solidFill>
                  <a:srgbClr val="000000"/>
                </a:solidFill>
                <a:latin typeface="Courier New" pitchFamily="49" charset="0"/>
                <a:cs typeface="Courier New" pitchFamily="49" charset="0"/>
              </a:rPr>
              <a:t>val</a:t>
            </a:r>
            <a:r>
              <a:rPr lang="en-US" altLang="en-US" sz="2000" dirty="0" smtClean="0">
                <a:solidFill>
                  <a:srgbClr val="000000"/>
                </a:solidFill>
                <a:latin typeface="Courier New" pitchFamily="49" charset="0"/>
                <a:cs typeface="Courier New" pitchFamily="49" charset="0"/>
              </a:rPr>
              <a:t>;</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 Display the values in the array.</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cout</a:t>
            </a:r>
            <a:r>
              <a:rPr lang="en-US" altLang="en-US" sz="2000" dirty="0" smtClean="0">
                <a:solidFill>
                  <a:srgbClr val="000000"/>
                </a:solidFill>
                <a:latin typeface="Courier New" pitchFamily="49" charset="0"/>
                <a:cs typeface="Courier New" pitchFamily="49" charset="0"/>
              </a:rPr>
              <a:t> &lt;&lt; "Here are the values you entered:\n";</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for (</a:t>
            </a:r>
            <a:r>
              <a:rPr lang="en-US" altLang="en-US" sz="2000" dirty="0" err="1" smtClean="0">
                <a:solidFill>
                  <a:srgbClr val="000000"/>
                </a:solidFill>
                <a:latin typeface="Courier New" pitchFamily="49" charset="0"/>
                <a:cs typeface="Courier New" pitchFamily="49" charset="0"/>
              </a:rPr>
              <a:t>int</a:t>
            </a: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val</a:t>
            </a:r>
            <a:r>
              <a:rPr lang="en-US" altLang="en-US" sz="2000" dirty="0" smtClean="0">
                <a:solidFill>
                  <a:srgbClr val="000000"/>
                </a:solidFill>
                <a:latin typeface="Courier New" pitchFamily="49" charset="0"/>
                <a:cs typeface="Courier New" pitchFamily="49" charset="0"/>
              </a:rPr>
              <a:t> : numbers)</a:t>
            </a:r>
            <a:br>
              <a:rPr lang="en-US" altLang="en-US" sz="2000" dirty="0" smtClean="0">
                <a:solidFill>
                  <a:srgbClr val="000000"/>
                </a:solidFill>
                <a:latin typeface="Courier New" pitchFamily="49" charset="0"/>
                <a:cs typeface="Courier New" pitchFamily="49" charset="0"/>
              </a:rPr>
            </a:b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cout</a:t>
            </a:r>
            <a:r>
              <a:rPr lang="en-US" altLang="en-US" sz="2000" dirty="0" smtClean="0">
                <a:solidFill>
                  <a:srgbClr val="000000"/>
                </a:solidFill>
                <a:latin typeface="Courier New" pitchFamily="49" charset="0"/>
                <a:cs typeface="Courier New" pitchFamily="49" charset="0"/>
              </a:rPr>
              <a:t> &lt;&lt; </a:t>
            </a:r>
            <a:r>
              <a:rPr lang="en-US" altLang="en-US" sz="2000" dirty="0" err="1" smtClean="0">
                <a:solidFill>
                  <a:srgbClr val="000000"/>
                </a:solidFill>
                <a:latin typeface="Courier New" pitchFamily="49" charset="0"/>
                <a:cs typeface="Courier New" pitchFamily="49" charset="0"/>
              </a:rPr>
              <a:t>val</a:t>
            </a:r>
            <a:r>
              <a:rPr lang="en-US" altLang="en-US" sz="2000" dirty="0" smtClean="0">
                <a:solidFill>
                  <a:srgbClr val="000000"/>
                </a:solidFill>
                <a:latin typeface="Courier New" pitchFamily="49" charset="0"/>
                <a:cs typeface="Courier New" pitchFamily="49" charset="0"/>
              </a:rPr>
              <a:t> &lt;&lt; </a:t>
            </a:r>
            <a:r>
              <a:rPr lang="en-US" altLang="en-US" sz="2000" dirty="0" err="1" smtClean="0">
                <a:solidFill>
                  <a:srgbClr val="000000"/>
                </a:solidFill>
                <a:latin typeface="Courier New" pitchFamily="49" charset="0"/>
                <a:cs typeface="Courier New" pitchFamily="49" charset="0"/>
              </a:rPr>
              <a:t>endl</a:t>
            </a:r>
            <a:r>
              <a:rPr lang="en-US" altLang="en-US" sz="2000" dirty="0" smtClean="0">
                <a:solidFill>
                  <a:srgbClr val="000000"/>
                </a:solidFill>
                <a:latin typeface="Courier New" pitchFamily="49" charset="0"/>
                <a:cs typeface="Courier New" pitchFamily="49" charset="0"/>
              </a:rPr>
              <a:t>;</a:t>
            </a:r>
            <a:r>
              <a:rPr lang="en-US" altLang="en-US" sz="1600" dirty="0" smtClean="0">
                <a:solidFill>
                  <a:srgbClr val="000000"/>
                </a:solidFill>
                <a:latin typeface="Courier New" pitchFamily="49" charset="0"/>
                <a:cs typeface="Courier New" pitchFamily="49" charset="0"/>
              </a:rPr>
              <a:t/>
            </a:r>
            <a:br>
              <a:rPr lang="en-US" altLang="en-US" sz="1600" dirty="0" smtClean="0">
                <a:solidFill>
                  <a:srgbClr val="000000"/>
                </a:solidFill>
                <a:latin typeface="Courier New" pitchFamily="49" charset="0"/>
                <a:cs typeface="Courier New" pitchFamily="49" charset="0"/>
              </a:rPr>
            </a:br>
            <a:r>
              <a:rPr lang="en-US" altLang="en-US" sz="1600" dirty="0" smtClean="0">
                <a:solidFill>
                  <a:srgbClr val="000000"/>
                </a:solidFill>
                <a:latin typeface="Courier New" pitchFamily="49" charset="0"/>
                <a:cs typeface="Courier New" pitchFamily="49" charset="0"/>
              </a:rPr>
              <a:t> </a:t>
            </a:r>
          </a:p>
        </p:txBody>
      </p:sp>
      <p:sp>
        <p:nvSpPr>
          <p:cNvPr id="36867" name="Title 1"/>
          <p:cNvSpPr>
            <a:spLocks noGrp="1"/>
          </p:cNvSpPr>
          <p:nvPr>
            <p:ph type="title"/>
          </p:nvPr>
        </p:nvSpPr>
        <p:spPr/>
        <p:txBody>
          <a:bodyPr/>
          <a:lstStyle/>
          <a:p>
            <a:r>
              <a:rPr lang="en-US" altLang="en-US" sz="3600" b="1" smtClean="0"/>
              <a:t>Modifying an Array with a Range-Based </a:t>
            </a:r>
            <a:r>
              <a:rPr lang="en-US" altLang="en-US" sz="3600" b="1" smtClean="0">
                <a:latin typeface="Courier New" pitchFamily="49" charset="0"/>
                <a:cs typeface="Courier New" pitchFamily="49" charset="0"/>
              </a:rPr>
              <a:t>for</a:t>
            </a:r>
            <a:r>
              <a:rPr lang="en-US" altLang="en-US" sz="3600" b="1" smtClean="0"/>
              <a:t> Loop in Program 7-12</a:t>
            </a:r>
            <a:endParaRPr lang="en-US" altLang="en-US" sz="3600"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50</a:t>
            </a:fld>
            <a:endParaRPr lang="en-US">
              <a:solidFill>
                <a:srgbClr val="000000"/>
              </a:solidFill>
            </a:endParaRPr>
          </a:p>
        </p:txBody>
      </p:sp>
    </p:spTree>
    <p:extLst>
      <p:ext uri="{BB962C8B-B14F-4D97-AF65-F5344CB8AC3E}">
        <p14:creationId xmlns:p14="http://schemas.microsoft.com/office/powerpoint/2010/main" val="28103765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b="1" smtClean="0"/>
              <a:t>Modifying an Array with a Range-Based </a:t>
            </a:r>
            <a:r>
              <a:rPr lang="en-US" altLang="en-US" b="1" smtClean="0">
                <a:latin typeface="Courier New" pitchFamily="49" charset="0"/>
                <a:cs typeface="Courier New" pitchFamily="49" charset="0"/>
              </a:rPr>
              <a:t>for</a:t>
            </a:r>
            <a:r>
              <a:rPr lang="en-US" altLang="en-US" b="1" smtClean="0"/>
              <a:t> Loop</a:t>
            </a:r>
            <a:endParaRPr lang="en-US" altLang="en-US" smtClean="0"/>
          </a:p>
        </p:txBody>
      </p:sp>
      <p:sp>
        <p:nvSpPr>
          <p:cNvPr id="37891" name="Rectangle 3"/>
          <p:cNvSpPr>
            <a:spLocks noChangeArrowheads="1"/>
          </p:cNvSpPr>
          <p:nvPr/>
        </p:nvSpPr>
        <p:spPr bwMode="auto">
          <a:xfrm>
            <a:off x="838200" y="2003425"/>
            <a:ext cx="76200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altLang="en-US" dirty="0" smtClean="0">
                <a:solidFill>
                  <a:srgbClr val="C00000"/>
                </a:solidFill>
              </a:rPr>
              <a:t>You can use the </a:t>
            </a:r>
            <a:r>
              <a:rPr lang="en-US" altLang="en-US" b="1" dirty="0" smtClean="0">
                <a:solidFill>
                  <a:srgbClr val="0000FF"/>
                </a:solidFill>
                <a:latin typeface="Courier New" pitchFamily="49" charset="0"/>
                <a:cs typeface="Courier New" pitchFamily="49" charset="0"/>
              </a:rPr>
              <a:t>auto</a:t>
            </a:r>
            <a:r>
              <a:rPr lang="en-US" altLang="en-US" dirty="0" smtClean="0">
                <a:solidFill>
                  <a:srgbClr val="C00000"/>
                </a:solidFill>
              </a:rPr>
              <a:t> key word with a reference range variable. For example, the code in lines 12 through 16 in Program 7-12 could have been written like this:</a:t>
            </a:r>
          </a:p>
          <a:p>
            <a:pPr eaLnBrk="1" fontAlgn="base" hangingPunct="1">
              <a:spcBef>
                <a:spcPct val="0"/>
              </a:spcBef>
              <a:spcAft>
                <a:spcPct val="0"/>
              </a:spcAft>
            </a:pPr>
            <a:r>
              <a:rPr lang="en-US" altLang="en-US" dirty="0" smtClean="0">
                <a:solidFill>
                  <a:srgbClr val="000000"/>
                </a:solidFill>
              </a:rPr>
              <a:t> </a:t>
            </a:r>
          </a:p>
          <a:p>
            <a:pPr eaLnBrk="1" fontAlgn="base" hangingPunct="1">
              <a:spcBef>
                <a:spcPct val="0"/>
              </a:spcBef>
              <a:spcAft>
                <a:spcPct val="0"/>
              </a:spcAft>
            </a:pPr>
            <a:r>
              <a:rPr lang="en-US" altLang="en-US" sz="2000" dirty="0" smtClean="0">
                <a:solidFill>
                  <a:srgbClr val="000000"/>
                </a:solidFill>
                <a:latin typeface="Courier New" pitchFamily="49" charset="0"/>
                <a:cs typeface="Courier New" pitchFamily="49" charset="0"/>
              </a:rPr>
              <a:t>    for (</a:t>
            </a:r>
            <a:r>
              <a:rPr lang="en-US" altLang="en-US" sz="2000" dirty="0" smtClean="0">
                <a:solidFill>
                  <a:srgbClr val="0000FF"/>
                </a:solidFill>
                <a:latin typeface="Courier New" pitchFamily="49" charset="0"/>
                <a:cs typeface="Courier New" pitchFamily="49" charset="0"/>
              </a:rPr>
              <a:t>auto</a:t>
            </a:r>
            <a:r>
              <a:rPr lang="en-US" altLang="en-US" sz="2000" dirty="0" smtClean="0">
                <a:solidFill>
                  <a:srgbClr val="000000"/>
                </a:solidFill>
                <a:latin typeface="Courier New" pitchFamily="49" charset="0"/>
                <a:cs typeface="Courier New" pitchFamily="49" charset="0"/>
              </a:rPr>
              <a:t> </a:t>
            </a:r>
            <a:r>
              <a:rPr lang="en-US" altLang="en-US" sz="2000" b="1" dirty="0" smtClean="0">
                <a:solidFill>
                  <a:srgbClr val="CC0099"/>
                </a:solidFill>
                <a:latin typeface="Courier New" pitchFamily="49" charset="0"/>
                <a:cs typeface="Courier New" pitchFamily="49" charset="0"/>
              </a:rPr>
              <a:t>&amp;</a:t>
            </a:r>
            <a:r>
              <a:rPr lang="en-US" altLang="en-US" sz="2000" b="1" dirty="0" err="1" smtClean="0">
                <a:solidFill>
                  <a:srgbClr val="CC0099"/>
                </a:solidFill>
                <a:latin typeface="Courier New" pitchFamily="49" charset="0"/>
                <a:cs typeface="Courier New" pitchFamily="49" charset="0"/>
              </a:rPr>
              <a:t>val</a:t>
            </a:r>
            <a:r>
              <a:rPr lang="en-US" altLang="en-US" sz="2000" b="1" dirty="0" smtClean="0">
                <a:solidFill>
                  <a:srgbClr val="CC0099"/>
                </a:solidFill>
                <a:latin typeface="Courier New" pitchFamily="49" charset="0"/>
                <a:cs typeface="Courier New" pitchFamily="49" charset="0"/>
              </a:rPr>
              <a:t> </a:t>
            </a:r>
            <a:r>
              <a:rPr lang="en-US" altLang="en-US" sz="2000" dirty="0" smtClean="0">
                <a:solidFill>
                  <a:srgbClr val="000000"/>
                </a:solidFill>
                <a:latin typeface="Courier New" pitchFamily="49" charset="0"/>
                <a:cs typeface="Courier New" pitchFamily="49" charset="0"/>
              </a:rPr>
              <a:t>: numbers)</a:t>
            </a:r>
          </a:p>
          <a:p>
            <a:pPr eaLnBrk="1" fontAlgn="base" hangingPunct="1">
              <a:spcBef>
                <a:spcPct val="0"/>
              </a:spcBef>
              <a:spcAft>
                <a:spcPct val="0"/>
              </a:spcAft>
            </a:pPr>
            <a:r>
              <a:rPr lang="en-US" altLang="en-US" sz="2000" dirty="0" smtClean="0">
                <a:solidFill>
                  <a:srgbClr val="000000"/>
                </a:solidFill>
                <a:latin typeface="Courier New" pitchFamily="49" charset="0"/>
                <a:cs typeface="Courier New" pitchFamily="49" charset="0"/>
              </a:rPr>
              <a:t>    {</a:t>
            </a:r>
          </a:p>
          <a:p>
            <a:pPr eaLnBrk="1" fontAlgn="base" hangingPunct="1">
              <a:spcBef>
                <a:spcPct val="0"/>
              </a:spcBef>
              <a:spcAft>
                <a:spcPct val="0"/>
              </a:spcAft>
            </a:pP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cout</a:t>
            </a:r>
            <a:r>
              <a:rPr lang="en-US" altLang="en-US" sz="2000" dirty="0" smtClean="0">
                <a:solidFill>
                  <a:srgbClr val="000000"/>
                </a:solidFill>
                <a:latin typeface="Courier New" pitchFamily="49" charset="0"/>
                <a:cs typeface="Courier New" pitchFamily="49" charset="0"/>
              </a:rPr>
              <a:t> &lt;&lt; "Enter an integer value: ";</a:t>
            </a:r>
          </a:p>
          <a:p>
            <a:pPr eaLnBrk="1" fontAlgn="base" hangingPunct="1">
              <a:spcBef>
                <a:spcPct val="0"/>
              </a:spcBef>
              <a:spcAft>
                <a:spcPct val="0"/>
              </a:spcAft>
            </a:pPr>
            <a:r>
              <a:rPr lang="en-US" altLang="en-US" sz="2000" dirty="0" smtClean="0">
                <a:solidFill>
                  <a:srgbClr val="000000"/>
                </a:solidFill>
                <a:latin typeface="Courier New" pitchFamily="49" charset="0"/>
                <a:cs typeface="Courier New" pitchFamily="49" charset="0"/>
              </a:rPr>
              <a:t>       </a:t>
            </a:r>
            <a:r>
              <a:rPr lang="en-US" altLang="en-US" sz="2000" dirty="0" err="1" smtClean="0">
                <a:solidFill>
                  <a:srgbClr val="000000"/>
                </a:solidFill>
                <a:latin typeface="Courier New" pitchFamily="49" charset="0"/>
                <a:cs typeface="Courier New" pitchFamily="49" charset="0"/>
              </a:rPr>
              <a:t>cin</a:t>
            </a:r>
            <a:r>
              <a:rPr lang="en-US" altLang="en-US" sz="2000" dirty="0" smtClean="0">
                <a:solidFill>
                  <a:srgbClr val="000000"/>
                </a:solidFill>
                <a:latin typeface="Courier New" pitchFamily="49" charset="0"/>
                <a:cs typeface="Courier New" pitchFamily="49" charset="0"/>
              </a:rPr>
              <a:t> &gt;&gt; </a:t>
            </a:r>
            <a:r>
              <a:rPr lang="en-US" altLang="en-US" sz="2000" dirty="0" err="1" smtClean="0">
                <a:solidFill>
                  <a:srgbClr val="000000"/>
                </a:solidFill>
                <a:latin typeface="Courier New" pitchFamily="49" charset="0"/>
                <a:cs typeface="Courier New" pitchFamily="49" charset="0"/>
              </a:rPr>
              <a:t>val</a:t>
            </a:r>
            <a:r>
              <a:rPr lang="en-US" altLang="en-US" sz="2000" dirty="0" smtClean="0">
                <a:solidFill>
                  <a:srgbClr val="000000"/>
                </a:solidFill>
                <a:latin typeface="Courier New" pitchFamily="49" charset="0"/>
                <a:cs typeface="Courier New" pitchFamily="49" charset="0"/>
              </a:rPr>
              <a:t>;</a:t>
            </a:r>
          </a:p>
          <a:p>
            <a:pPr eaLnBrk="1" fontAlgn="base" hangingPunct="1">
              <a:spcBef>
                <a:spcPct val="0"/>
              </a:spcBef>
              <a:spcAft>
                <a:spcPct val="0"/>
              </a:spcAft>
            </a:pPr>
            <a:r>
              <a:rPr lang="en-US" altLang="en-US" sz="2000" dirty="0" smtClean="0">
                <a:solidFill>
                  <a:srgbClr val="000000"/>
                </a:solidFill>
                <a:latin typeface="Courier New" pitchFamily="49" charset="0"/>
                <a:cs typeface="Courier New" pitchFamily="49" charset="0"/>
              </a:rPr>
              <a:t>    }</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51</a:t>
            </a:fld>
            <a:endParaRPr lang="en-US">
              <a:solidFill>
                <a:srgbClr val="000000"/>
              </a:solidFill>
            </a:endParaRPr>
          </a:p>
        </p:txBody>
      </p:sp>
    </p:spTree>
    <p:extLst>
      <p:ext uri="{BB962C8B-B14F-4D97-AF65-F5344CB8AC3E}">
        <p14:creationId xmlns:p14="http://schemas.microsoft.com/office/powerpoint/2010/main" val="25387449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b="1" smtClean="0"/>
              <a:t>The Range-Based </a:t>
            </a:r>
            <a:r>
              <a:rPr lang="en-US" altLang="en-US" b="1" smtClean="0">
                <a:latin typeface="Courier New" pitchFamily="49" charset="0"/>
                <a:cs typeface="Courier New" pitchFamily="49" charset="0"/>
              </a:rPr>
              <a:t>for</a:t>
            </a:r>
            <a:r>
              <a:rPr lang="en-US" altLang="en-US" b="1" smtClean="0"/>
              <a:t> Loop versus the Regular </a:t>
            </a:r>
            <a:r>
              <a:rPr lang="en-US" altLang="en-US" b="1" smtClean="0">
                <a:latin typeface="Courier New" pitchFamily="49" charset="0"/>
                <a:cs typeface="Courier New" pitchFamily="49" charset="0"/>
              </a:rPr>
              <a:t>for</a:t>
            </a:r>
            <a:r>
              <a:rPr lang="en-US" altLang="en-US" b="1" smtClean="0"/>
              <a:t> Loop</a:t>
            </a:r>
            <a:endParaRPr lang="en-US" altLang="en-US" smtClean="0"/>
          </a:p>
        </p:txBody>
      </p:sp>
      <p:sp>
        <p:nvSpPr>
          <p:cNvPr id="38915" name="Content Placeholder 2"/>
          <p:cNvSpPr>
            <a:spLocks noGrp="1"/>
          </p:cNvSpPr>
          <p:nvPr>
            <p:ph idx="1"/>
          </p:nvPr>
        </p:nvSpPr>
        <p:spPr/>
        <p:txBody>
          <a:bodyPr/>
          <a:lstStyle/>
          <a:p>
            <a:r>
              <a:rPr lang="en-US" altLang="en-US" smtClean="0"/>
              <a:t>The range-based for loop can be used in any situation where you need to step through the elements of an array, and you do not need to use the element subscripts. </a:t>
            </a:r>
          </a:p>
          <a:p>
            <a:endParaRPr lang="en-US" altLang="en-US" smtClean="0"/>
          </a:p>
          <a:p>
            <a:r>
              <a:rPr lang="en-US" altLang="en-US" smtClean="0"/>
              <a:t>If you need the element subscript for some purpose, use the regular </a:t>
            </a:r>
            <a:r>
              <a:rPr lang="en-US" altLang="en-US" smtClean="0">
                <a:latin typeface="Courier New" pitchFamily="49" charset="0"/>
                <a:cs typeface="Courier New" pitchFamily="49" charset="0"/>
              </a:rPr>
              <a:t>for</a:t>
            </a:r>
            <a:r>
              <a:rPr lang="en-US" altLang="en-US" smtClean="0"/>
              <a:t> loop.</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52</a:t>
            </a:fld>
            <a:endParaRPr lang="en-US">
              <a:solidFill>
                <a:srgbClr val="000000"/>
              </a:solidFill>
            </a:endParaRPr>
          </a:p>
        </p:txBody>
      </p:sp>
    </p:spTree>
    <p:extLst>
      <p:ext uri="{BB962C8B-B14F-4D97-AF65-F5344CB8AC3E}">
        <p14:creationId xmlns:p14="http://schemas.microsoft.com/office/powerpoint/2010/main" val="13274972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dirty="0" smtClean="0"/>
              <a:t>Modify a program from the Exercise 1 using a range-based for loop for funding a sum of all array values. </a:t>
            </a:r>
            <a:br>
              <a:rPr lang="en-US" dirty="0" smtClean="0"/>
            </a:br>
            <a:r>
              <a:rPr lang="en-US" dirty="0" smtClean="0"/>
              <a:t>Thus, write </a:t>
            </a:r>
            <a:r>
              <a:rPr lang="en-US" dirty="0"/>
              <a:t>a program that stores all </a:t>
            </a:r>
            <a:r>
              <a:rPr lang="en-US" dirty="0" smtClean="0"/>
              <a:t>odd numbers </a:t>
            </a:r>
            <a:r>
              <a:rPr lang="en-US" dirty="0"/>
              <a:t>from </a:t>
            </a:r>
            <a:r>
              <a:rPr lang="en-US" dirty="0" smtClean="0"/>
              <a:t>1 </a:t>
            </a:r>
            <a:r>
              <a:rPr lang="en-US" dirty="0"/>
              <a:t>to </a:t>
            </a:r>
            <a:r>
              <a:rPr lang="en-US" dirty="0" smtClean="0"/>
              <a:t>21 </a:t>
            </a:r>
            <a:r>
              <a:rPr lang="en-US" dirty="0"/>
              <a:t>to the array </a:t>
            </a:r>
            <a:r>
              <a:rPr lang="en-US" dirty="0" smtClean="0"/>
              <a:t>and </a:t>
            </a:r>
            <a:r>
              <a:rPr lang="en-US" dirty="0"/>
              <a:t>then use a range-based for </a:t>
            </a:r>
            <a:r>
              <a:rPr lang="en-US" dirty="0" smtClean="0"/>
              <a:t>loop to add </a:t>
            </a:r>
            <a:r>
              <a:rPr lang="en-US" dirty="0"/>
              <a:t>all array </a:t>
            </a:r>
            <a:r>
              <a:rPr lang="en-US" dirty="0" smtClean="0"/>
              <a:t>values in</a:t>
            </a:r>
            <a:endParaRPr lang="en-US" dirty="0"/>
          </a:p>
        </p:txBody>
      </p:sp>
      <p:sp>
        <p:nvSpPr>
          <p:cNvPr id="4" name="Slide Number Placeholder 3"/>
          <p:cNvSpPr>
            <a:spLocks noGrp="1"/>
          </p:cNvSpPr>
          <p:nvPr>
            <p:ph type="sldNum" sz="quarter" idx="4294967295"/>
          </p:nvPr>
        </p:nvSpPr>
        <p:spPr>
          <a:xfrm>
            <a:off x="7924800" y="6356350"/>
            <a:ext cx="762000" cy="365125"/>
          </a:xfrm>
          <a:prstGeom prst="rect">
            <a:avLst/>
          </a:prstGeom>
        </p:spPr>
        <p:txBody>
          <a:bodyPr/>
          <a:lstStyle/>
          <a:p>
            <a:fld id="{911E4C43-30DC-40C6-8400-D754E7A063DA}" type="slidenum">
              <a:rPr lang="en-US" smtClean="0">
                <a:solidFill>
                  <a:srgbClr val="04617B">
                    <a:shade val="90000"/>
                  </a:srgbClr>
                </a:solidFill>
              </a:rPr>
              <a:pPr/>
              <a:t>53</a:t>
            </a:fld>
            <a:endParaRPr lang="en-US" dirty="0">
              <a:solidFill>
                <a:srgbClr val="04617B">
                  <a:shade val="90000"/>
                </a:srgbClr>
              </a:solidFill>
            </a:endParaRPr>
          </a:p>
        </p:txBody>
      </p:sp>
    </p:spTree>
    <p:extLst>
      <p:ext uri="{BB962C8B-B14F-4D97-AF65-F5344CB8AC3E}">
        <p14:creationId xmlns:p14="http://schemas.microsoft.com/office/powerpoint/2010/main" val="27632756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Functions</a:t>
            </a:r>
            <a:endParaRPr lang="en-US" dirty="0"/>
          </a:p>
        </p:txBody>
      </p:sp>
      <p:sp>
        <p:nvSpPr>
          <p:cNvPr id="3" name="Content Placeholder 2"/>
          <p:cNvSpPr>
            <a:spLocks noGrp="1"/>
          </p:cNvSpPr>
          <p:nvPr>
            <p:ph idx="1"/>
          </p:nvPr>
        </p:nvSpPr>
        <p:spPr/>
        <p:txBody>
          <a:bodyPr/>
          <a:lstStyle/>
          <a:p>
            <a:r>
              <a:rPr lang="en-US" dirty="0" smtClean="0"/>
              <a:t>C++ </a:t>
            </a:r>
            <a:r>
              <a:rPr lang="en-US" dirty="0" smtClean="0">
                <a:solidFill>
                  <a:srgbClr val="C00000"/>
                </a:solidFill>
              </a:rPr>
              <a:t>does not support return of an array from functions</a:t>
            </a:r>
            <a:r>
              <a:rPr lang="en-US" dirty="0" smtClean="0"/>
              <a:t>. If it is necessary to return an array from a function, then a pointer to this array (to its first element) shell be returned (we will consider this later along with pointers)</a:t>
            </a:r>
          </a:p>
          <a:p>
            <a:r>
              <a:rPr lang="en-US" dirty="0" smtClean="0"/>
              <a:t>Contrary, </a:t>
            </a:r>
            <a:r>
              <a:rPr lang="en-US" dirty="0" smtClean="0">
                <a:solidFill>
                  <a:srgbClr val="CC0099"/>
                </a:solidFill>
              </a:rPr>
              <a:t>if we need to pass an array or its element as a parameter to a function, this can be done pretty easily</a:t>
            </a:r>
            <a:endParaRPr lang="en-US" dirty="0">
              <a:solidFill>
                <a:srgbClr val="CC0099"/>
              </a:solidFill>
            </a:endParaRPr>
          </a:p>
        </p:txBody>
      </p:sp>
      <p:sp>
        <p:nvSpPr>
          <p:cNvPr id="4" name="Slide Number Placeholder 3"/>
          <p:cNvSpPr>
            <a:spLocks noGrp="1"/>
          </p:cNvSpPr>
          <p:nvPr>
            <p:ph type="sldNum" sz="quarter" idx="4294967295"/>
          </p:nvPr>
        </p:nvSpPr>
        <p:spPr>
          <a:xfrm>
            <a:off x="7924800" y="6356350"/>
            <a:ext cx="762000" cy="365125"/>
          </a:xfrm>
          <a:prstGeom prst="rect">
            <a:avLst/>
          </a:prstGeom>
        </p:spPr>
        <p:txBody>
          <a:bodyPr/>
          <a:lstStyle/>
          <a:p>
            <a:fld id="{911E4C43-30DC-40C6-8400-D754E7A063DA}" type="slidenum">
              <a:rPr lang="en-US" smtClean="0">
                <a:solidFill>
                  <a:srgbClr val="04617B">
                    <a:shade val="90000"/>
                  </a:srgbClr>
                </a:solidFill>
              </a:rPr>
              <a:pPr/>
              <a:t>54</a:t>
            </a:fld>
            <a:endParaRPr lang="en-US" dirty="0">
              <a:solidFill>
                <a:srgbClr val="04617B">
                  <a:shade val="90000"/>
                </a:srgbClr>
              </a:solidFill>
            </a:endParaRPr>
          </a:p>
        </p:txBody>
      </p:sp>
    </p:spTree>
    <p:extLst>
      <p:ext uri="{BB962C8B-B14F-4D97-AF65-F5344CB8AC3E}">
        <p14:creationId xmlns:p14="http://schemas.microsoft.com/office/powerpoint/2010/main" val="36623903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t>Arrays as Function Arguments</a:t>
            </a:r>
          </a:p>
        </p:txBody>
      </p:sp>
      <p:sp>
        <p:nvSpPr>
          <p:cNvPr id="59395" name="Rectangle 3"/>
          <p:cNvSpPr>
            <a:spLocks noGrp="1" noChangeArrowheads="1"/>
          </p:cNvSpPr>
          <p:nvPr>
            <p:ph idx="1"/>
          </p:nvPr>
        </p:nvSpPr>
        <p:spPr>
          <a:xfrm>
            <a:off x="304800" y="1828800"/>
            <a:ext cx="8305800" cy="4114800"/>
          </a:xfrm>
        </p:spPr>
        <p:txBody>
          <a:bodyPr/>
          <a:lstStyle/>
          <a:p>
            <a:pPr>
              <a:lnSpc>
                <a:spcPct val="80000"/>
              </a:lnSpc>
            </a:pPr>
            <a:r>
              <a:rPr lang="en-US" altLang="en-US" sz="2800" dirty="0" smtClean="0"/>
              <a:t>To pass an array to a function, just use the array name:</a:t>
            </a:r>
          </a:p>
          <a:p>
            <a:pPr lvl="1">
              <a:lnSpc>
                <a:spcPct val="80000"/>
              </a:lnSpc>
              <a:buFontTx/>
              <a:buNone/>
            </a:pPr>
            <a:r>
              <a:rPr lang="en-US" altLang="en-US" sz="2000" dirty="0" smtClean="0"/>
              <a:t>	</a:t>
            </a:r>
            <a:r>
              <a:rPr lang="en-US" altLang="en-US" sz="2400" dirty="0" err="1" smtClean="0">
                <a:solidFill>
                  <a:srgbClr val="C00000"/>
                </a:solidFill>
                <a:latin typeface="Courier New" pitchFamily="49" charset="0"/>
              </a:rPr>
              <a:t>showScores</a:t>
            </a:r>
            <a:r>
              <a:rPr lang="en-US" altLang="en-US" sz="2400" dirty="0" smtClean="0">
                <a:latin typeface="Courier New" pitchFamily="49" charset="0"/>
              </a:rPr>
              <a:t>(</a:t>
            </a:r>
            <a:r>
              <a:rPr lang="en-US" altLang="en-US" sz="2400" dirty="0" smtClean="0">
                <a:solidFill>
                  <a:srgbClr val="800080"/>
                </a:solidFill>
                <a:latin typeface="Courier New" pitchFamily="49" charset="0"/>
              </a:rPr>
              <a:t>tests</a:t>
            </a:r>
            <a:r>
              <a:rPr lang="en-US" altLang="en-US" sz="2400" dirty="0" smtClean="0">
                <a:latin typeface="Courier New" pitchFamily="49" charset="0"/>
              </a:rPr>
              <a:t>); </a:t>
            </a:r>
            <a:r>
              <a:rPr lang="en-US" altLang="en-US" sz="2400" dirty="0" smtClean="0">
                <a:solidFill>
                  <a:srgbClr val="008000"/>
                </a:solidFill>
                <a:latin typeface="Courier New" pitchFamily="49" charset="0"/>
              </a:rPr>
              <a:t>// the </a:t>
            </a:r>
            <a:r>
              <a:rPr lang="en-US" altLang="en-US" sz="2400" dirty="0" err="1" smtClean="0">
                <a:solidFill>
                  <a:srgbClr val="008000"/>
                </a:solidFill>
                <a:latin typeface="Courier New" pitchFamily="49" charset="0"/>
              </a:rPr>
              <a:t>showScores</a:t>
            </a:r>
            <a:r>
              <a:rPr lang="en-US" altLang="en-US" sz="2400" dirty="0" smtClean="0">
                <a:solidFill>
                  <a:srgbClr val="008000"/>
                </a:solidFill>
                <a:latin typeface="Courier New" pitchFamily="49" charset="0"/>
              </a:rPr>
              <a:t> //function accepts the tests array as a //parameter</a:t>
            </a:r>
            <a:endParaRPr lang="en-US" altLang="en-US" sz="2400" dirty="0" smtClean="0">
              <a:solidFill>
                <a:srgbClr val="008000"/>
              </a:solidFill>
            </a:endParaRPr>
          </a:p>
          <a:p>
            <a:pPr>
              <a:lnSpc>
                <a:spcPct val="80000"/>
              </a:lnSpc>
            </a:pPr>
            <a:r>
              <a:rPr lang="en-US" altLang="en-US" sz="2800" dirty="0" smtClean="0"/>
              <a:t>To define a function that takes an array parameter, use empty </a:t>
            </a:r>
            <a:r>
              <a:rPr lang="en-US" altLang="en-US" sz="2800" dirty="0" smtClean="0">
                <a:latin typeface="Courier New" pitchFamily="49" charset="0"/>
              </a:rPr>
              <a:t>[]</a:t>
            </a:r>
            <a:r>
              <a:rPr lang="en-US" altLang="en-US" sz="2800" dirty="0" smtClean="0"/>
              <a:t> for array argument:</a:t>
            </a:r>
          </a:p>
          <a:p>
            <a:pPr lvl="1">
              <a:lnSpc>
                <a:spcPct val="80000"/>
              </a:lnSpc>
              <a:buFontTx/>
              <a:buNone/>
            </a:pPr>
            <a:r>
              <a:rPr lang="en-US" altLang="en-US" sz="2000" dirty="0" smtClean="0"/>
              <a:t>	</a:t>
            </a:r>
            <a:r>
              <a:rPr lang="en-US" altLang="en-US" sz="2400" dirty="0" smtClean="0">
                <a:latin typeface="Courier New" pitchFamily="49" charset="0"/>
              </a:rPr>
              <a:t>void </a:t>
            </a:r>
            <a:r>
              <a:rPr lang="en-US" altLang="en-US" sz="2400" dirty="0" err="1" smtClean="0">
                <a:latin typeface="Courier New" pitchFamily="49" charset="0"/>
              </a:rPr>
              <a:t>showScores</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 </a:t>
            </a:r>
          </a:p>
          <a:p>
            <a:pPr lvl="1">
              <a:lnSpc>
                <a:spcPct val="80000"/>
              </a:lnSpc>
              <a:buFontTx/>
              <a:buNone/>
            </a:pPr>
            <a:r>
              <a:rPr lang="en-US" altLang="en-US" sz="2400" dirty="0" smtClean="0">
                <a:latin typeface="Courier New" pitchFamily="49" charset="0"/>
              </a:rPr>
              <a:t>				</a:t>
            </a:r>
            <a:r>
              <a:rPr lang="en-US" altLang="en-US" sz="2400" dirty="0" smtClean="0">
                <a:solidFill>
                  <a:srgbClr val="008000"/>
                </a:solidFill>
                <a:latin typeface="Courier New" pitchFamily="49" charset="0"/>
              </a:rPr>
              <a:t>// function prototype</a:t>
            </a:r>
          </a:p>
          <a:p>
            <a:pPr lvl="1">
              <a:lnSpc>
                <a:spcPct val="80000"/>
              </a:lnSpc>
              <a:buFontTx/>
              <a:buNone/>
            </a:pPr>
            <a:r>
              <a:rPr lang="en-US" altLang="en-US" sz="2400" dirty="0" smtClean="0">
                <a:latin typeface="Courier New" pitchFamily="49" charset="0"/>
              </a:rPr>
              <a:t>	void </a:t>
            </a:r>
            <a:r>
              <a:rPr lang="en-US" altLang="en-US" sz="2400" dirty="0" err="1" smtClean="0">
                <a:latin typeface="Courier New" pitchFamily="49" charset="0"/>
              </a:rPr>
              <a:t>showScores</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tests[]) </a:t>
            </a:r>
          </a:p>
          <a:p>
            <a:pPr lvl="1">
              <a:lnSpc>
                <a:spcPct val="80000"/>
              </a:lnSpc>
              <a:buFontTx/>
              <a:buNone/>
            </a:pPr>
            <a:r>
              <a:rPr lang="en-US" altLang="en-US" sz="2400" dirty="0" smtClean="0">
                <a:latin typeface="Courier New" pitchFamily="49" charset="0"/>
              </a:rPr>
              <a:t>				</a:t>
            </a:r>
            <a:r>
              <a:rPr lang="en-US" altLang="en-US" sz="2400" dirty="0" smtClean="0">
                <a:solidFill>
                  <a:srgbClr val="008000"/>
                </a:solidFill>
                <a:latin typeface="Courier New" pitchFamily="49" charset="0"/>
              </a:rPr>
              <a:t>// function header</a:t>
            </a:r>
            <a:endParaRPr lang="en-US" altLang="en-US" sz="2400" dirty="0" smtClean="0">
              <a:solidFill>
                <a:srgbClr val="008000"/>
              </a:solidFill>
            </a:endParaRP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55</a:t>
            </a:fld>
            <a:endParaRPr lang="en-US">
              <a:solidFill>
                <a:srgbClr val="000000"/>
              </a:solidFill>
            </a:endParaRPr>
          </a:p>
        </p:txBody>
      </p:sp>
    </p:spTree>
    <p:extLst>
      <p:ext uri="{BB962C8B-B14F-4D97-AF65-F5344CB8AC3E}">
        <p14:creationId xmlns:p14="http://schemas.microsoft.com/office/powerpoint/2010/main" val="231582571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mtClean="0"/>
              <a:t>Arrays as Function Arguments</a:t>
            </a:r>
          </a:p>
        </p:txBody>
      </p:sp>
      <p:sp>
        <p:nvSpPr>
          <p:cNvPr id="60419" name="Rectangle 3"/>
          <p:cNvSpPr>
            <a:spLocks noGrp="1" noChangeArrowheads="1"/>
          </p:cNvSpPr>
          <p:nvPr>
            <p:ph idx="1"/>
          </p:nvPr>
        </p:nvSpPr>
        <p:spPr>
          <a:xfrm>
            <a:off x="304800" y="1752600"/>
            <a:ext cx="8686800" cy="4114800"/>
          </a:xfrm>
        </p:spPr>
        <p:txBody>
          <a:bodyPr/>
          <a:lstStyle/>
          <a:p>
            <a:pPr>
              <a:lnSpc>
                <a:spcPct val="80000"/>
              </a:lnSpc>
            </a:pPr>
            <a:r>
              <a:rPr lang="en-US" altLang="en-US" sz="2800" dirty="0" smtClean="0"/>
              <a:t>When passing an array to a function, it is common to pass array size so that function knows how many elements to process:</a:t>
            </a:r>
          </a:p>
          <a:p>
            <a:pPr lvl="1">
              <a:lnSpc>
                <a:spcPct val="80000"/>
              </a:lnSpc>
              <a:buFontTx/>
              <a:buNone/>
            </a:pPr>
            <a:r>
              <a:rPr lang="en-US" altLang="en-US" sz="2000" dirty="0" smtClean="0"/>
              <a:t>	</a:t>
            </a:r>
            <a:r>
              <a:rPr lang="en-US" altLang="en-US" sz="2400" dirty="0" err="1" smtClean="0">
                <a:latin typeface="Courier New" pitchFamily="49" charset="0"/>
              </a:rPr>
              <a:t>showScores</a:t>
            </a:r>
            <a:r>
              <a:rPr lang="en-US" altLang="en-US" sz="2400" dirty="0" smtClean="0">
                <a:latin typeface="Courier New" pitchFamily="49" charset="0"/>
              </a:rPr>
              <a:t>(tests, ARRAY_SIZE);</a:t>
            </a:r>
            <a:endParaRPr lang="en-US" altLang="en-US" sz="2400" dirty="0" smtClean="0"/>
          </a:p>
          <a:p>
            <a:pPr>
              <a:lnSpc>
                <a:spcPct val="80000"/>
              </a:lnSpc>
            </a:pPr>
            <a:r>
              <a:rPr lang="en-US" altLang="en-US" sz="2800" dirty="0" smtClean="0"/>
              <a:t>Array size must also be reflected in prototype, header:</a:t>
            </a:r>
          </a:p>
          <a:p>
            <a:pPr lvl="1">
              <a:lnSpc>
                <a:spcPct val="80000"/>
              </a:lnSpc>
              <a:buFontTx/>
              <a:buNone/>
            </a:pPr>
            <a:r>
              <a:rPr lang="en-US" altLang="en-US" sz="2400" dirty="0" smtClean="0">
                <a:latin typeface="Courier New" pitchFamily="49" charset="0"/>
              </a:rPr>
              <a:t>void </a:t>
            </a:r>
            <a:r>
              <a:rPr lang="en-US" altLang="en-US" sz="2400" dirty="0" err="1" smtClean="0">
                <a:latin typeface="Courier New" pitchFamily="49" charset="0"/>
              </a:rPr>
              <a:t>showScores</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 </a:t>
            </a:r>
            <a:r>
              <a:rPr lang="en-US" altLang="en-US" sz="2400" dirty="0" err="1" smtClean="0">
                <a:latin typeface="Courier New" pitchFamily="49" charset="0"/>
              </a:rPr>
              <a:t>int</a:t>
            </a:r>
            <a:r>
              <a:rPr lang="en-US" altLang="en-US" sz="2400" dirty="0" smtClean="0">
                <a:latin typeface="Courier New" pitchFamily="49" charset="0"/>
              </a:rPr>
              <a:t>); </a:t>
            </a:r>
          </a:p>
          <a:p>
            <a:pPr lvl="1">
              <a:lnSpc>
                <a:spcPct val="80000"/>
              </a:lnSpc>
              <a:buFontTx/>
              <a:buNone/>
            </a:pPr>
            <a:r>
              <a:rPr lang="en-US" altLang="en-US" sz="2400" dirty="0" smtClean="0">
                <a:latin typeface="Courier New" pitchFamily="49" charset="0"/>
              </a:rPr>
              <a:t>				</a:t>
            </a:r>
            <a:r>
              <a:rPr lang="en-US" altLang="en-US" sz="2400" dirty="0" smtClean="0">
                <a:solidFill>
                  <a:srgbClr val="008000"/>
                </a:solidFill>
                <a:latin typeface="Courier New" pitchFamily="49" charset="0"/>
              </a:rPr>
              <a:t>// function prototype</a:t>
            </a:r>
          </a:p>
          <a:p>
            <a:pPr lvl="1">
              <a:lnSpc>
                <a:spcPct val="80000"/>
              </a:lnSpc>
              <a:buFontTx/>
              <a:buNone/>
            </a:pPr>
            <a:r>
              <a:rPr lang="en-US" altLang="en-US" sz="2400" dirty="0" smtClean="0">
                <a:latin typeface="Courier New" pitchFamily="49" charset="0"/>
              </a:rPr>
              <a:t>void </a:t>
            </a:r>
            <a:r>
              <a:rPr lang="en-US" altLang="en-US" sz="2400" dirty="0" err="1" smtClean="0">
                <a:latin typeface="Courier New" pitchFamily="49" charset="0"/>
              </a:rPr>
              <a:t>showScores</a:t>
            </a:r>
            <a:r>
              <a:rPr lang="en-US" altLang="en-US" sz="2400" dirty="0" smtClean="0">
                <a:latin typeface="Courier New" pitchFamily="49" charset="0"/>
              </a:rPr>
              <a:t>(</a:t>
            </a:r>
            <a:r>
              <a:rPr lang="en-US" altLang="en-US" sz="2400" dirty="0" err="1" smtClean="0">
                <a:latin typeface="Courier New" pitchFamily="49" charset="0"/>
              </a:rPr>
              <a:t>int</a:t>
            </a:r>
            <a:r>
              <a:rPr lang="en-US" altLang="en-US" sz="2400" dirty="0" smtClean="0">
                <a:latin typeface="Courier New" pitchFamily="49" charset="0"/>
              </a:rPr>
              <a:t> tests[], </a:t>
            </a:r>
            <a:r>
              <a:rPr lang="en-US" altLang="en-US" sz="2400" dirty="0" err="1" smtClean="0">
                <a:latin typeface="Courier New" pitchFamily="49" charset="0"/>
              </a:rPr>
              <a:t>int</a:t>
            </a:r>
            <a:r>
              <a:rPr lang="en-US" altLang="en-US" sz="2400" dirty="0" smtClean="0">
                <a:latin typeface="Courier New" pitchFamily="49" charset="0"/>
              </a:rPr>
              <a:t> size) </a:t>
            </a:r>
          </a:p>
          <a:p>
            <a:pPr lvl="1">
              <a:lnSpc>
                <a:spcPct val="80000"/>
              </a:lnSpc>
              <a:buFontTx/>
              <a:buNone/>
            </a:pPr>
            <a:r>
              <a:rPr lang="en-US" altLang="en-US" sz="2400" dirty="0" smtClean="0">
                <a:latin typeface="Courier New" pitchFamily="49" charset="0"/>
              </a:rPr>
              <a:t>				</a:t>
            </a:r>
            <a:r>
              <a:rPr lang="en-US" altLang="en-US" sz="2400" dirty="0" smtClean="0">
                <a:solidFill>
                  <a:srgbClr val="008000"/>
                </a:solidFill>
                <a:latin typeface="Courier New" pitchFamily="49" charset="0"/>
              </a:rPr>
              <a:t>// function header</a:t>
            </a:r>
            <a:endParaRPr lang="en-US" altLang="en-US" sz="2400" dirty="0" smtClean="0">
              <a:solidFill>
                <a:srgbClr val="008000"/>
              </a:solidFill>
            </a:endParaRP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0"/>
              </a:spcBef>
              <a:buFontTx/>
              <a:buNone/>
            </a:pPr>
            <a:r>
              <a:rPr lang="en-US" altLang="en-US" sz="1400" smtClean="0">
                <a:solidFill>
                  <a:srgbClr val="000000"/>
                </a:solidFill>
              </a:rPr>
              <a:t>7-</a:t>
            </a:r>
            <a:fld id="{E8D3E00F-E95A-4167-9F3A-69BA0F1C6FF9}" type="slidenum">
              <a:rPr lang="en-US" altLang="en-US" sz="1400" smtClean="0">
                <a:solidFill>
                  <a:srgbClr val="000000"/>
                </a:solidFill>
              </a:rPr>
              <a:pPr eaLnBrk="1" hangingPunct="1">
                <a:spcBef>
                  <a:spcPct val="0"/>
                </a:spcBef>
                <a:buFontTx/>
                <a:buNone/>
              </a:pPr>
              <a:t>56</a:t>
            </a:fld>
            <a:endParaRPr lang="en-US" altLang="en-US" sz="1400" smtClean="0">
              <a:solidFill>
                <a:srgbClr val="000000"/>
              </a:solidFill>
            </a:endParaRPr>
          </a:p>
        </p:txBody>
      </p:sp>
    </p:spTree>
    <p:extLst>
      <p:ext uri="{BB962C8B-B14F-4D97-AF65-F5344CB8AC3E}">
        <p14:creationId xmlns:p14="http://schemas.microsoft.com/office/powerpoint/2010/main" val="3314791247"/>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Passing an array to a Function</a:t>
            </a:r>
            <a:endParaRPr lang="en-US" dirty="0"/>
          </a:p>
        </p:txBody>
      </p:sp>
      <p:sp>
        <p:nvSpPr>
          <p:cNvPr id="5" name="Content Placeholder 4"/>
          <p:cNvSpPr>
            <a:spLocks noGrp="1"/>
          </p:cNvSpPr>
          <p:nvPr>
            <p:ph idx="1"/>
          </p:nvPr>
        </p:nvSpPr>
        <p:spPr>
          <a:xfrm>
            <a:off x="179512" y="1935480"/>
            <a:ext cx="8784976" cy="4389120"/>
          </a:xfrm>
        </p:spPr>
        <p:txBody>
          <a:bodyPr/>
          <a:lstStyle/>
          <a:p>
            <a:r>
              <a:rPr lang="en-US" dirty="0" smtClean="0"/>
              <a:t>Passing an entire array:</a:t>
            </a:r>
          </a:p>
          <a:p>
            <a:pPr lvl="1"/>
            <a:r>
              <a:rPr lang="en-US" dirty="0" err="1" smtClean="0">
                <a:solidFill>
                  <a:srgbClr val="FF0000"/>
                </a:solidFill>
                <a:latin typeface="Courier" panose="02060409020205020404" pitchFamily="49" charset="0"/>
              </a:rPr>
              <a:t>Function_name</a:t>
            </a:r>
            <a:r>
              <a:rPr lang="en-US" dirty="0" smtClean="0">
                <a:solidFill>
                  <a:srgbClr val="FF0000"/>
                </a:solidFill>
                <a:latin typeface="Courier" panose="02060409020205020404" pitchFamily="49" charset="0"/>
              </a:rPr>
              <a:t> </a:t>
            </a:r>
            <a:r>
              <a:rPr lang="en-US" dirty="0">
                <a:latin typeface="Courier" panose="02060409020205020404" pitchFamily="49" charset="0"/>
              </a:rPr>
              <a:t>(</a:t>
            </a:r>
            <a:r>
              <a:rPr lang="en-US" b="1" dirty="0" err="1">
                <a:solidFill>
                  <a:srgbClr val="800080"/>
                </a:solidFill>
                <a:latin typeface="Courier" panose="02060409020205020404" pitchFamily="49" charset="0"/>
              </a:rPr>
              <a:t>array_name</a:t>
            </a:r>
            <a:r>
              <a:rPr lang="en-US" dirty="0">
                <a:latin typeface="Courier" panose="02060409020205020404" pitchFamily="49" charset="0"/>
              </a:rPr>
              <a:t>,</a:t>
            </a:r>
            <a:r>
              <a:rPr lang="en-US" dirty="0">
                <a:solidFill>
                  <a:srgbClr val="FF0000"/>
                </a:solidFill>
                <a:latin typeface="Courier" panose="02060409020205020404" pitchFamily="49" charset="0"/>
              </a:rPr>
              <a:t> </a:t>
            </a:r>
            <a:r>
              <a:rPr lang="en-US" altLang="en-US" dirty="0" smtClean="0">
                <a:latin typeface="Courier New" pitchFamily="49" charset="0"/>
              </a:rPr>
              <a:t>ARRAY_SIZE);</a:t>
            </a:r>
            <a:r>
              <a:rPr lang="en-US" altLang="en-US" dirty="0" smtClean="0">
                <a:solidFill>
                  <a:srgbClr val="008000"/>
                </a:solidFill>
                <a:latin typeface="Courier New" pitchFamily="49" charset="0"/>
              </a:rPr>
              <a:t>// // ARRAY_SIZE must be determined earlier as // integer</a:t>
            </a:r>
            <a:r>
              <a:rPr lang="en-US" altLang="en-US" dirty="0" smtClean="0">
                <a:latin typeface="Courier New" pitchFamily="49" charset="0"/>
              </a:rPr>
              <a:t>   </a:t>
            </a:r>
            <a:endParaRPr lang="en-US" dirty="0">
              <a:solidFill>
                <a:srgbClr val="FF0000"/>
              </a:solidFill>
              <a:latin typeface="Courier" panose="02060409020205020404" pitchFamily="49" charset="0"/>
            </a:endParaRPr>
          </a:p>
          <a:p>
            <a:pPr lvl="1"/>
            <a:r>
              <a:rPr lang="en-US" dirty="0" err="1" smtClean="0">
                <a:solidFill>
                  <a:srgbClr val="FF0000"/>
                </a:solidFill>
                <a:latin typeface="Courier" panose="02060409020205020404" pitchFamily="49" charset="0"/>
              </a:rPr>
              <a:t>Function_name</a:t>
            </a:r>
            <a:r>
              <a:rPr lang="en-US" dirty="0" smtClean="0">
                <a:solidFill>
                  <a:srgbClr val="FF0000"/>
                </a:solidFill>
                <a:latin typeface="Courier" panose="02060409020205020404" pitchFamily="49" charset="0"/>
              </a:rPr>
              <a:t> </a:t>
            </a:r>
            <a:r>
              <a:rPr lang="en-US" dirty="0" smtClean="0">
                <a:latin typeface="Courier" panose="02060409020205020404" pitchFamily="49" charset="0"/>
              </a:rPr>
              <a:t>(</a:t>
            </a:r>
            <a:r>
              <a:rPr lang="en-US" b="1" dirty="0" err="1" smtClean="0">
                <a:solidFill>
                  <a:srgbClr val="800080"/>
                </a:solidFill>
                <a:latin typeface="Courier" panose="02060409020205020404" pitchFamily="49" charset="0"/>
              </a:rPr>
              <a:t>array_type</a:t>
            </a:r>
            <a:r>
              <a:rPr lang="en-US" b="1" dirty="0" smtClean="0">
                <a:solidFill>
                  <a:srgbClr val="800080"/>
                </a:solidFill>
                <a:latin typeface="Courier" panose="02060409020205020404" pitchFamily="49" charset="0"/>
              </a:rPr>
              <a:t> []</a:t>
            </a:r>
            <a:r>
              <a:rPr lang="en-US" dirty="0" smtClean="0">
                <a:latin typeface="Courier" panose="02060409020205020404" pitchFamily="49" charset="0"/>
              </a:rPr>
              <a:t>,</a:t>
            </a:r>
            <a:r>
              <a:rPr lang="en-US" dirty="0" smtClean="0">
                <a:solidFill>
                  <a:srgbClr val="FF0000"/>
                </a:solidFill>
                <a:latin typeface="Courier" panose="02060409020205020404" pitchFamily="49" charset="0"/>
              </a:rPr>
              <a:t> </a:t>
            </a:r>
            <a:r>
              <a:rPr lang="en-US" dirty="0" err="1" smtClean="0">
                <a:solidFill>
                  <a:srgbClr val="0000FF"/>
                </a:solidFill>
                <a:latin typeface="Courier" panose="02060409020205020404" pitchFamily="49" charset="0"/>
              </a:rPr>
              <a:t>int</a:t>
            </a:r>
            <a:r>
              <a:rPr lang="en-US" dirty="0" smtClean="0">
                <a:solidFill>
                  <a:srgbClr val="FF0000"/>
                </a:solidFill>
                <a:latin typeface="Courier" panose="02060409020205020404" pitchFamily="49" charset="0"/>
              </a:rPr>
              <a:t> </a:t>
            </a:r>
            <a:r>
              <a:rPr lang="en-US" dirty="0" smtClean="0">
                <a:solidFill>
                  <a:srgbClr val="FF0066"/>
                </a:solidFill>
                <a:latin typeface="Courier" panose="02060409020205020404" pitchFamily="49" charset="0"/>
              </a:rPr>
              <a:t>size</a:t>
            </a:r>
            <a:r>
              <a:rPr lang="en-US" dirty="0" smtClean="0">
                <a:latin typeface="Courier" panose="02060409020205020404" pitchFamily="49" charset="0"/>
              </a:rPr>
              <a:t>)</a:t>
            </a:r>
            <a:r>
              <a:rPr lang="en-US" dirty="0" smtClean="0">
                <a:solidFill>
                  <a:srgbClr val="0000FF"/>
                </a:solidFill>
                <a:latin typeface="Courier" panose="02060409020205020404" pitchFamily="49" charset="0"/>
              </a:rPr>
              <a:t>; </a:t>
            </a:r>
            <a:r>
              <a:rPr lang="en-US" dirty="0" smtClean="0">
                <a:solidFill>
                  <a:srgbClr val="008000"/>
                </a:solidFill>
                <a:latin typeface="Courier" panose="02060409020205020404" pitchFamily="49" charset="0"/>
              </a:rPr>
              <a:t>// //size is declared right in the array //definition</a:t>
            </a:r>
          </a:p>
          <a:p>
            <a:pPr lvl="1"/>
            <a:r>
              <a:rPr lang="en-US" dirty="0" smtClean="0"/>
              <a:t>Call by reference</a:t>
            </a:r>
          </a:p>
          <a:p>
            <a:pPr lvl="1"/>
            <a:r>
              <a:rPr lang="en-US" dirty="0" smtClean="0"/>
              <a:t>Called functions can modify the elements of an array</a:t>
            </a:r>
            <a:endParaRPr lang="en-US" dirty="0"/>
          </a:p>
        </p:txBody>
      </p:sp>
      <p:sp>
        <p:nvSpPr>
          <p:cNvPr id="2" name="Slide Number Placeholder 1"/>
          <p:cNvSpPr>
            <a:spLocks noGrp="1"/>
          </p:cNvSpPr>
          <p:nvPr>
            <p:ph type="sldNum" sz="quarter" idx="12"/>
          </p:nvPr>
        </p:nvSpPr>
        <p:spPr/>
        <p:txBody>
          <a:bodyPr/>
          <a:lstStyle/>
          <a:p>
            <a:fld id="{911E4C43-30DC-40C6-8400-D754E7A063DA}" type="slidenum">
              <a:rPr lang="en-US" smtClean="0"/>
              <a:t>57</a:t>
            </a:fld>
            <a:endParaRPr lang="en-US" dirty="0"/>
          </a:p>
        </p:txBody>
      </p:sp>
    </p:spTree>
    <p:extLst>
      <p:ext uri="{BB962C8B-B14F-4D97-AF65-F5344CB8AC3E}">
        <p14:creationId xmlns:p14="http://schemas.microsoft.com/office/powerpoint/2010/main" val="1121798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9725"/>
            <a:ext cx="815340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3"/>
          <p:cNvSpPr txBox="1">
            <a:spLocks noChangeArrowheads="1"/>
          </p:cNvSpPr>
          <p:nvPr/>
        </p:nvSpPr>
        <p:spPr bwMode="auto">
          <a:xfrm>
            <a:off x="5746750" y="5943600"/>
            <a:ext cx="301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1800" i="1" smtClean="0">
                <a:solidFill>
                  <a:srgbClr val="000000"/>
                </a:solidFill>
              </a:rPr>
              <a:t>(Program Continues)</a:t>
            </a:r>
          </a:p>
        </p:txBody>
      </p:sp>
      <p:sp>
        <p:nvSpPr>
          <p:cNvPr id="4"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2800" kern="0" dirty="0" smtClean="0"/>
              <a:t>Passing an Array to a Function in Program 7-17</a:t>
            </a:r>
            <a:endParaRPr lang="en-US" sz="28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58</a:t>
            </a:fld>
            <a:endParaRPr lang="en-US">
              <a:solidFill>
                <a:srgbClr val="000000"/>
              </a:solidFill>
            </a:endParaRPr>
          </a:p>
        </p:txBody>
      </p:sp>
    </p:spTree>
    <p:extLst>
      <p:ext uri="{BB962C8B-B14F-4D97-AF65-F5344CB8AC3E}">
        <p14:creationId xmlns:p14="http://schemas.microsoft.com/office/powerpoint/2010/main" val="832753682"/>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2450"/>
            <a:ext cx="8001000"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2800" kern="0" dirty="0" smtClean="0"/>
              <a:t>Passing an Array to a Function in Program 7-17</a:t>
            </a:r>
            <a:endParaRPr lang="en-US" sz="28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59</a:t>
            </a:fld>
            <a:endParaRPr lang="en-US">
              <a:solidFill>
                <a:srgbClr val="000000"/>
              </a:solidFill>
            </a:endParaRPr>
          </a:p>
        </p:txBody>
      </p:sp>
    </p:spTree>
    <p:extLst>
      <p:ext uri="{BB962C8B-B14F-4D97-AF65-F5344CB8AC3E}">
        <p14:creationId xmlns:p14="http://schemas.microsoft.com/office/powerpoint/2010/main" val="83232980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Array - Memory Layout</a:t>
            </a:r>
          </a:p>
        </p:txBody>
      </p:sp>
      <p:sp>
        <p:nvSpPr>
          <p:cNvPr id="6147" name="Rectangle 3"/>
          <p:cNvSpPr>
            <a:spLocks noGrp="1" noChangeArrowheads="1"/>
          </p:cNvSpPr>
          <p:nvPr>
            <p:ph idx="1"/>
          </p:nvPr>
        </p:nvSpPr>
        <p:spPr/>
        <p:txBody>
          <a:bodyPr/>
          <a:lstStyle/>
          <a:p>
            <a:r>
              <a:rPr lang="en-US" altLang="en-US" smtClean="0"/>
              <a:t>The definition:</a:t>
            </a:r>
          </a:p>
          <a:p>
            <a:pPr lvl="1">
              <a:buFontTx/>
              <a:buNone/>
            </a:pPr>
            <a:r>
              <a:rPr lang="en-US" altLang="en-US" smtClean="0"/>
              <a:t>	 </a:t>
            </a:r>
            <a:r>
              <a:rPr lang="en-US" altLang="en-US" smtClean="0">
                <a:latin typeface="Courier New" pitchFamily="49" charset="0"/>
              </a:rPr>
              <a:t>int tests[5];</a:t>
            </a:r>
          </a:p>
          <a:p>
            <a:pPr>
              <a:buFont typeface="Times" pitchFamily="18" charset="0"/>
              <a:buNone/>
            </a:pPr>
            <a:r>
              <a:rPr lang="en-US" altLang="en-US" smtClean="0">
                <a:latin typeface="Courier New" pitchFamily="49" charset="0"/>
              </a:rPr>
              <a:t>	</a:t>
            </a:r>
            <a:r>
              <a:rPr lang="en-US" altLang="en-US" smtClean="0"/>
              <a:t>allocates the following memory:</a:t>
            </a:r>
            <a:endParaRPr lang="en-US" altLang="en-US" smtClean="0">
              <a:latin typeface="Courier New" pitchFamily="49" charset="0"/>
            </a:endParaRPr>
          </a:p>
        </p:txBody>
      </p:sp>
      <p:graphicFrame>
        <p:nvGraphicFramePr>
          <p:cNvPr id="726020" name="Group 4"/>
          <p:cNvGraphicFramePr>
            <a:graphicFrameLocks noGrp="1"/>
          </p:cNvGraphicFramePr>
          <p:nvPr/>
        </p:nvGraphicFramePr>
        <p:xfrm>
          <a:off x="1524000" y="3886200"/>
          <a:ext cx="6096000" cy="457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41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6" charset="-128"/>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6"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6" charset="-128"/>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26034" name="Group 18"/>
          <p:cNvGraphicFramePr>
            <a:graphicFrameLocks noGrp="1"/>
          </p:cNvGraphicFramePr>
          <p:nvPr/>
        </p:nvGraphicFramePr>
        <p:xfrm>
          <a:off x="1524000" y="4876800"/>
          <a:ext cx="6096000" cy="838200"/>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838200">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6" charset="-128"/>
                        </a:rPr>
                        <a:t>first element</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6" charset="-128"/>
                        </a:rPr>
                        <a:t>second element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6" charset="-128"/>
                        </a:rPr>
                        <a:t>third element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6" charset="-128"/>
                        </a:rPr>
                        <a:t>fourth element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ヒラギノ角ゴ Pro W3" pitchFamily="-16" charset="-128"/>
                        </a:rPr>
                        <a:t>fifth element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68" name="Line 36"/>
          <p:cNvSpPr>
            <a:spLocks noChangeShapeType="1"/>
          </p:cNvSpPr>
          <p:nvPr/>
        </p:nvSpPr>
        <p:spPr bwMode="auto">
          <a:xfrm flipV="1">
            <a:off x="2133600" y="4419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6169" name="Line 37"/>
          <p:cNvSpPr>
            <a:spLocks noChangeShapeType="1"/>
          </p:cNvSpPr>
          <p:nvPr/>
        </p:nvSpPr>
        <p:spPr bwMode="auto">
          <a:xfrm flipH="1" flipV="1">
            <a:off x="3352800" y="4419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6170" name="Line 38"/>
          <p:cNvSpPr>
            <a:spLocks noChangeShapeType="1"/>
          </p:cNvSpPr>
          <p:nvPr/>
        </p:nvSpPr>
        <p:spPr bwMode="auto">
          <a:xfrm flipV="1">
            <a:off x="4572000" y="4419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6171" name="Line 39"/>
          <p:cNvSpPr>
            <a:spLocks noChangeShapeType="1"/>
          </p:cNvSpPr>
          <p:nvPr/>
        </p:nvSpPr>
        <p:spPr bwMode="auto">
          <a:xfrm flipV="1">
            <a:off x="5791200" y="4419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6172" name="Line 40"/>
          <p:cNvSpPr>
            <a:spLocks noChangeShapeType="1"/>
          </p:cNvSpPr>
          <p:nvPr/>
        </p:nvSpPr>
        <p:spPr bwMode="auto">
          <a:xfrm flipV="1">
            <a:off x="7010400" y="44196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6</a:t>
            </a:fld>
            <a:endParaRPr lang="en-US">
              <a:solidFill>
                <a:srgbClr val="000000"/>
              </a:solidFill>
            </a:endParaRPr>
          </a:p>
        </p:txBody>
      </p:sp>
    </p:spTree>
    <p:extLst>
      <p:ext uri="{BB962C8B-B14F-4D97-AF65-F5344CB8AC3E}">
        <p14:creationId xmlns:p14="http://schemas.microsoft.com/office/powerpoint/2010/main" val="1078449478"/>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an array to a Function</a:t>
            </a:r>
          </a:p>
        </p:txBody>
      </p:sp>
      <p:sp>
        <p:nvSpPr>
          <p:cNvPr id="3" name="Content Placeholder 2"/>
          <p:cNvSpPr>
            <a:spLocks noGrp="1"/>
          </p:cNvSpPr>
          <p:nvPr>
            <p:ph sz="half" idx="1"/>
          </p:nvPr>
        </p:nvSpPr>
        <p:spPr>
          <a:xfrm>
            <a:off x="179512" y="1920085"/>
            <a:ext cx="4608512" cy="4434840"/>
          </a:xfrm>
        </p:spPr>
        <p:txBody>
          <a:bodyPr>
            <a:noAutofit/>
          </a:bodyPr>
          <a:lstStyle/>
          <a:p>
            <a:pPr>
              <a:buNone/>
            </a:pPr>
            <a:r>
              <a:rPr lang="en-US" sz="1200" dirty="0" smtClean="0">
                <a:latin typeface="Courier" panose="02060409020205020404" pitchFamily="49" charset="0"/>
              </a:rPr>
              <a:t>#</a:t>
            </a:r>
            <a:r>
              <a:rPr lang="en-US" sz="1200" dirty="0">
                <a:latin typeface="Courier" panose="02060409020205020404" pitchFamily="49" charset="0"/>
              </a:rPr>
              <a:t>include &lt;</a:t>
            </a:r>
            <a:r>
              <a:rPr lang="en-US" sz="1200" dirty="0" err="1">
                <a:latin typeface="Courier" panose="02060409020205020404" pitchFamily="49" charset="0"/>
              </a:rPr>
              <a:t>iostream</a:t>
            </a:r>
            <a:r>
              <a:rPr lang="en-US" sz="1200" dirty="0" smtClean="0">
                <a:latin typeface="Courier" panose="02060409020205020404" pitchFamily="49" charset="0"/>
              </a:rPr>
              <a:t>&gt;</a:t>
            </a:r>
          </a:p>
          <a:p>
            <a:pPr>
              <a:buNone/>
            </a:pPr>
            <a:r>
              <a:rPr lang="en-US" sz="1200" dirty="0" smtClean="0">
                <a:latin typeface="Courier" panose="02060409020205020404" pitchFamily="49" charset="0"/>
              </a:rPr>
              <a:t>using </a:t>
            </a:r>
            <a:r>
              <a:rPr lang="en-US" sz="1200" dirty="0">
                <a:latin typeface="Courier" panose="02060409020205020404" pitchFamily="49" charset="0"/>
              </a:rPr>
              <a:t>namespace </a:t>
            </a:r>
            <a:r>
              <a:rPr lang="en-US" sz="1200" dirty="0" err="1">
                <a:latin typeface="Courier" panose="02060409020205020404" pitchFamily="49" charset="0"/>
              </a:rPr>
              <a:t>std</a:t>
            </a:r>
            <a:r>
              <a:rPr lang="en-US" sz="1200" dirty="0">
                <a:latin typeface="Courier" panose="02060409020205020404" pitchFamily="49" charset="0"/>
              </a:rPr>
              <a:t>;</a:t>
            </a:r>
          </a:p>
          <a:p>
            <a:pPr>
              <a:buNone/>
            </a:pPr>
            <a:r>
              <a:rPr lang="en-US" sz="1200" dirty="0" smtClean="0">
                <a:latin typeface="Courier" panose="02060409020205020404" pitchFamily="49" charset="0"/>
              </a:rPr>
              <a:t>void </a:t>
            </a:r>
            <a:r>
              <a:rPr lang="en-US" sz="1200" dirty="0" err="1" smtClean="0">
                <a:solidFill>
                  <a:srgbClr val="FF0066"/>
                </a:solidFill>
                <a:latin typeface="Courier" panose="02060409020205020404" pitchFamily="49" charset="0"/>
              </a:rPr>
              <a:t>modifyArray</a:t>
            </a:r>
            <a:r>
              <a:rPr lang="en-US" sz="1200" dirty="0" smtClean="0">
                <a:latin typeface="Courier" panose="02060409020205020404" pitchFamily="49" charset="0"/>
              </a:rPr>
              <a:t>(</a:t>
            </a:r>
            <a:r>
              <a:rPr lang="en-US" sz="1200" dirty="0" err="1" smtClean="0">
                <a:latin typeface="Courier" panose="02060409020205020404" pitchFamily="49" charset="0"/>
              </a:rPr>
              <a:t>int</a:t>
            </a:r>
            <a:r>
              <a:rPr lang="en-US" sz="1200" dirty="0" smtClean="0">
                <a:latin typeface="Courier" panose="02060409020205020404" pitchFamily="49" charset="0"/>
              </a:rPr>
              <a:t> b[], </a:t>
            </a:r>
            <a:r>
              <a:rPr lang="en-US" sz="1200" dirty="0" err="1" smtClean="0">
                <a:latin typeface="Courier" panose="02060409020205020404" pitchFamily="49" charset="0"/>
              </a:rPr>
              <a:t>int</a:t>
            </a:r>
            <a:r>
              <a:rPr lang="en-US" sz="1200" dirty="0" smtClean="0">
                <a:latin typeface="Courier" panose="02060409020205020404" pitchFamily="49" charset="0"/>
              </a:rPr>
              <a:t> </a:t>
            </a:r>
            <a:r>
              <a:rPr lang="en-US" sz="1200" b="1" dirty="0" smtClean="0">
                <a:solidFill>
                  <a:srgbClr val="800080"/>
                </a:solidFill>
                <a:latin typeface="Courier" panose="02060409020205020404" pitchFamily="49" charset="0"/>
              </a:rPr>
              <a:t>size</a:t>
            </a:r>
            <a:r>
              <a:rPr lang="en-US" sz="1200" dirty="0" smtClean="0">
                <a:latin typeface="Courier" panose="02060409020205020404" pitchFamily="49" charset="0"/>
              </a:rPr>
              <a:t>); </a:t>
            </a:r>
            <a:r>
              <a:rPr lang="en-US" sz="1200" b="1" dirty="0" smtClean="0">
                <a:solidFill>
                  <a:srgbClr val="008000"/>
                </a:solidFill>
                <a:latin typeface="Courier" panose="02060409020205020404" pitchFamily="49" charset="0"/>
              </a:rPr>
              <a:t>//prototype</a:t>
            </a:r>
          </a:p>
          <a:p>
            <a:pPr>
              <a:buNone/>
            </a:pPr>
            <a:r>
              <a:rPr lang="en-US" sz="1200" dirty="0">
                <a:latin typeface="Courier" panose="02060409020205020404" pitchFamily="49" charset="0"/>
              </a:rPr>
              <a:t>constant </a:t>
            </a:r>
            <a:r>
              <a:rPr lang="en-US" sz="1200" dirty="0" err="1">
                <a:latin typeface="Courier" panose="02060409020205020404" pitchFamily="49" charset="0"/>
              </a:rPr>
              <a:t>int</a:t>
            </a:r>
            <a:r>
              <a:rPr lang="en-US" sz="1200" dirty="0">
                <a:latin typeface="Courier" panose="02060409020205020404" pitchFamily="49" charset="0"/>
              </a:rPr>
              <a:t> </a:t>
            </a:r>
            <a:r>
              <a:rPr lang="en-US" sz="1200" b="1" dirty="0">
                <a:solidFill>
                  <a:srgbClr val="C00000"/>
                </a:solidFill>
                <a:latin typeface="Courier" panose="02060409020205020404" pitchFamily="49" charset="0"/>
              </a:rPr>
              <a:t>SIZE</a:t>
            </a:r>
            <a:r>
              <a:rPr lang="en-US" sz="1200" dirty="0">
                <a:latin typeface="Courier" panose="02060409020205020404" pitchFamily="49" charset="0"/>
              </a:rPr>
              <a:t> = 5</a:t>
            </a:r>
            <a:r>
              <a:rPr lang="en-US" sz="1200" dirty="0" smtClean="0">
                <a:latin typeface="Courier" panose="02060409020205020404" pitchFamily="49" charset="0"/>
              </a:rPr>
              <a:t>; </a:t>
            </a:r>
            <a:r>
              <a:rPr lang="en-US" sz="1200" b="1" dirty="0" smtClean="0">
                <a:solidFill>
                  <a:srgbClr val="008000"/>
                </a:solidFill>
                <a:latin typeface="Courier" panose="02060409020205020404" pitchFamily="49" charset="0"/>
              </a:rPr>
              <a:t>// global constant</a:t>
            </a:r>
            <a:endParaRPr lang="en-US" sz="1200" b="1" dirty="0">
              <a:solidFill>
                <a:srgbClr val="008000"/>
              </a:solidFill>
              <a:latin typeface="Courier" panose="02060409020205020404" pitchFamily="49" charset="0"/>
            </a:endParaRPr>
          </a:p>
          <a:p>
            <a:pPr>
              <a:buNone/>
            </a:pPr>
            <a:r>
              <a:rPr lang="en-US" sz="1200" dirty="0" err="1" smtClean="0">
                <a:latin typeface="Courier" panose="02060409020205020404" pitchFamily="49" charset="0"/>
              </a:rPr>
              <a:t>int</a:t>
            </a:r>
            <a:r>
              <a:rPr lang="en-US" sz="1200" dirty="0" smtClean="0">
                <a:latin typeface="Courier" panose="02060409020205020404" pitchFamily="49" charset="0"/>
              </a:rPr>
              <a:t> main()</a:t>
            </a:r>
          </a:p>
          <a:p>
            <a:pPr>
              <a:buNone/>
            </a:pPr>
            <a:r>
              <a:rPr lang="en-US" sz="1200" dirty="0" smtClean="0">
                <a:latin typeface="Courier" panose="02060409020205020404" pitchFamily="49" charset="0"/>
              </a:rPr>
              <a:t>{</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int</a:t>
            </a:r>
            <a:r>
              <a:rPr lang="en-US" sz="1200" dirty="0" smtClean="0">
                <a:latin typeface="Courier" panose="02060409020205020404" pitchFamily="49" charset="0"/>
              </a:rPr>
              <a:t> a [</a:t>
            </a:r>
            <a:r>
              <a:rPr lang="en-US" sz="1200" b="1" dirty="0">
                <a:solidFill>
                  <a:srgbClr val="C00000"/>
                </a:solidFill>
                <a:latin typeface="Courier" panose="02060409020205020404" pitchFamily="49" charset="0"/>
              </a:rPr>
              <a:t>SIZE</a:t>
            </a:r>
            <a:r>
              <a:rPr lang="en-US" sz="1200" dirty="0" smtClean="0">
                <a:latin typeface="Courier" panose="02060409020205020404" pitchFamily="49" charset="0"/>
              </a:rPr>
              <a:t>] = {0,1,2,3,4};</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int</a:t>
            </a:r>
            <a:r>
              <a:rPr lang="en-US" sz="1200" dirty="0" smtClean="0">
                <a:latin typeface="Courier" panose="02060409020205020404" pitchFamily="49" charset="0"/>
              </a:rPr>
              <a:t> </a:t>
            </a:r>
            <a:r>
              <a:rPr lang="en-US" sz="1200" dirty="0" err="1" smtClean="0">
                <a:latin typeface="Courier" panose="02060409020205020404" pitchFamily="49" charset="0"/>
              </a:rPr>
              <a:t>i</a:t>
            </a:r>
            <a:r>
              <a:rPr lang="en-US" sz="1200" dirty="0" smtClean="0">
                <a:latin typeface="Courier" panose="02060409020205020404" pitchFamily="49" charset="0"/>
              </a:rPr>
              <a:t>;</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cout</a:t>
            </a:r>
            <a:r>
              <a:rPr lang="en-US" sz="1200" dirty="0" smtClean="0">
                <a:latin typeface="Courier" panose="02060409020205020404" pitchFamily="49" charset="0"/>
              </a:rPr>
              <a:t> </a:t>
            </a:r>
            <a:r>
              <a:rPr lang="en-US" sz="1200" dirty="0">
                <a:latin typeface="Courier" panose="02060409020205020404" pitchFamily="49" charset="0"/>
              </a:rPr>
              <a:t>&lt;&lt; "Effects of passing entire array by reference:\n\</a:t>
            </a:r>
            <a:r>
              <a:rPr lang="en-US" sz="1200" dirty="0" err="1">
                <a:latin typeface="Courier" panose="02060409020205020404" pitchFamily="49" charset="0"/>
              </a:rPr>
              <a:t>nThe</a:t>
            </a:r>
            <a:r>
              <a:rPr lang="en-US" sz="1200" dirty="0">
                <a:latin typeface="Courier" panose="02060409020205020404" pitchFamily="49" charset="0"/>
              </a:rPr>
              <a:t> values of original array are:\n</a:t>
            </a:r>
            <a:r>
              <a:rPr lang="en-US" sz="1200" dirty="0" smtClean="0">
                <a:latin typeface="Courier" panose="02060409020205020404" pitchFamily="49" charset="0"/>
              </a:rPr>
              <a:t>";</a:t>
            </a:r>
          </a:p>
          <a:p>
            <a:pPr>
              <a:buNone/>
            </a:pPr>
            <a:r>
              <a:rPr lang="en-US" sz="1200" dirty="0" smtClean="0">
                <a:latin typeface="Courier" panose="02060409020205020404" pitchFamily="49" charset="0"/>
              </a:rPr>
              <a:t>    for(</a:t>
            </a:r>
            <a:r>
              <a:rPr lang="en-US" sz="1200" dirty="0" err="1" smtClean="0">
                <a:latin typeface="Courier" panose="02060409020205020404" pitchFamily="49" charset="0"/>
              </a:rPr>
              <a:t>i</a:t>
            </a:r>
            <a:r>
              <a:rPr lang="en-US" sz="1200" dirty="0" smtClean="0">
                <a:latin typeface="Courier" panose="02060409020205020404" pitchFamily="49" charset="0"/>
              </a:rPr>
              <a:t> = 0; </a:t>
            </a:r>
            <a:r>
              <a:rPr lang="en-US" sz="1200" dirty="0" err="1" smtClean="0">
                <a:latin typeface="Courier" panose="02060409020205020404" pitchFamily="49" charset="0"/>
              </a:rPr>
              <a:t>i</a:t>
            </a:r>
            <a:r>
              <a:rPr lang="en-US" sz="1200" dirty="0" smtClean="0">
                <a:latin typeface="Courier" panose="02060409020205020404" pitchFamily="49" charset="0"/>
              </a:rPr>
              <a:t> &lt; </a:t>
            </a:r>
            <a:r>
              <a:rPr lang="en-US" sz="1200" b="1" dirty="0">
                <a:solidFill>
                  <a:srgbClr val="C00000"/>
                </a:solidFill>
                <a:latin typeface="Courier" panose="02060409020205020404" pitchFamily="49" charset="0"/>
              </a:rPr>
              <a:t>SIZE</a:t>
            </a:r>
            <a:r>
              <a:rPr lang="en-US" sz="1200" dirty="0" smtClean="0">
                <a:latin typeface="Courier" panose="02060409020205020404" pitchFamily="49" charset="0"/>
              </a:rPr>
              <a:t>; </a:t>
            </a:r>
            <a:r>
              <a:rPr lang="en-US" sz="1200" dirty="0" err="1" smtClean="0">
                <a:latin typeface="Courier" panose="02060409020205020404" pitchFamily="49" charset="0"/>
              </a:rPr>
              <a:t>i</a:t>
            </a:r>
            <a:r>
              <a:rPr lang="en-US" sz="1200" dirty="0" smtClean="0">
                <a:latin typeface="Courier" panose="02060409020205020404" pitchFamily="49" charset="0"/>
              </a:rPr>
              <a:t>++)</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cout</a:t>
            </a:r>
            <a:r>
              <a:rPr lang="en-US" sz="1200" dirty="0" smtClean="0">
                <a:latin typeface="Courier" panose="02060409020205020404" pitchFamily="49" charset="0"/>
              </a:rPr>
              <a:t> &lt;&lt; a[</a:t>
            </a:r>
            <a:r>
              <a:rPr lang="en-US" sz="1200" dirty="0" err="1" smtClean="0">
                <a:latin typeface="Courier" panose="02060409020205020404" pitchFamily="49" charset="0"/>
              </a:rPr>
              <a:t>i</a:t>
            </a:r>
            <a:r>
              <a:rPr lang="en-US" sz="1200" dirty="0" smtClean="0">
                <a:latin typeface="Courier" panose="02060409020205020404" pitchFamily="49" charset="0"/>
              </a:rPr>
              <a:t>] &lt;&lt; "\n";</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modifyArray</a:t>
            </a:r>
            <a:r>
              <a:rPr lang="en-US" sz="1200" dirty="0" smtClean="0">
                <a:latin typeface="Courier" panose="02060409020205020404" pitchFamily="49" charset="0"/>
              </a:rPr>
              <a:t>(a, </a:t>
            </a:r>
            <a:r>
              <a:rPr lang="en-US" sz="1200" b="1" dirty="0">
                <a:solidFill>
                  <a:srgbClr val="C00000"/>
                </a:solidFill>
                <a:latin typeface="Courier" panose="02060409020205020404" pitchFamily="49" charset="0"/>
              </a:rPr>
              <a:t>SIZE</a:t>
            </a:r>
            <a:r>
              <a:rPr lang="en-US" sz="1200" dirty="0" smtClean="0">
                <a:latin typeface="Courier" panose="02060409020205020404" pitchFamily="49" charset="0"/>
              </a:rPr>
              <a:t>); </a:t>
            </a:r>
            <a:r>
              <a:rPr lang="en-US" sz="1200" dirty="0">
                <a:solidFill>
                  <a:srgbClr val="008000"/>
                </a:solidFill>
                <a:latin typeface="Courier" panose="02060409020205020404" pitchFamily="49" charset="0"/>
              </a:rPr>
              <a:t>//calls the </a:t>
            </a:r>
            <a:r>
              <a:rPr lang="en-US" sz="1200" dirty="0" smtClean="0">
                <a:solidFill>
                  <a:srgbClr val="008000"/>
                </a:solidFill>
                <a:latin typeface="Courier" panose="02060409020205020404" pitchFamily="49" charset="0"/>
              </a:rPr>
              <a:t>//</a:t>
            </a:r>
            <a:r>
              <a:rPr lang="en-US" sz="1200" dirty="0" err="1" smtClean="0">
                <a:solidFill>
                  <a:srgbClr val="008000"/>
                </a:solidFill>
                <a:latin typeface="Courier" panose="02060409020205020404" pitchFamily="49" charset="0"/>
              </a:rPr>
              <a:t>modifyArray</a:t>
            </a:r>
            <a:r>
              <a:rPr lang="en-US" sz="1200" dirty="0" smtClean="0">
                <a:solidFill>
                  <a:srgbClr val="008000"/>
                </a:solidFill>
                <a:latin typeface="Courier" panose="02060409020205020404" pitchFamily="49" charset="0"/>
              </a:rPr>
              <a:t> </a:t>
            </a:r>
            <a:r>
              <a:rPr lang="en-US" sz="1200" dirty="0">
                <a:solidFill>
                  <a:srgbClr val="008000"/>
                </a:solidFill>
                <a:latin typeface="Courier" panose="02060409020205020404" pitchFamily="49" charset="0"/>
              </a:rPr>
              <a:t>function and passes the a array </a:t>
            </a:r>
            <a:r>
              <a:rPr lang="en-US" sz="1200" dirty="0" smtClean="0">
                <a:solidFill>
                  <a:srgbClr val="008000"/>
                </a:solidFill>
                <a:latin typeface="Courier" panose="02060409020205020404" pitchFamily="49" charset="0"/>
              </a:rPr>
              <a:t>//there </a:t>
            </a:r>
            <a:r>
              <a:rPr lang="en-US" sz="1200" dirty="0">
                <a:solidFill>
                  <a:srgbClr val="008000"/>
                </a:solidFill>
                <a:latin typeface="Courier" panose="02060409020205020404" pitchFamily="49" charset="0"/>
              </a:rPr>
              <a:t>by </a:t>
            </a:r>
            <a:r>
              <a:rPr lang="en-US" sz="1200" dirty="0" smtClean="0">
                <a:solidFill>
                  <a:srgbClr val="008000"/>
                </a:solidFill>
                <a:latin typeface="Courier" panose="02060409020205020404" pitchFamily="49" charset="0"/>
              </a:rPr>
              <a:t>reference</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cout</a:t>
            </a:r>
            <a:r>
              <a:rPr lang="en-US" sz="1200" dirty="0" smtClean="0">
                <a:latin typeface="Courier" panose="02060409020205020404" pitchFamily="49" charset="0"/>
              </a:rPr>
              <a:t> &lt;&lt; "The value of the modified array are:\n";</a:t>
            </a:r>
          </a:p>
          <a:p>
            <a:pPr>
              <a:buNone/>
            </a:pPr>
            <a:r>
              <a:rPr lang="en-US" sz="1200" dirty="0" smtClean="0">
                <a:latin typeface="Courier" panose="02060409020205020404" pitchFamily="49" charset="0"/>
              </a:rPr>
              <a:t>    for(</a:t>
            </a:r>
            <a:r>
              <a:rPr lang="en-US" sz="1200" dirty="0" err="1" smtClean="0">
                <a:latin typeface="Courier" panose="02060409020205020404" pitchFamily="49" charset="0"/>
              </a:rPr>
              <a:t>i</a:t>
            </a:r>
            <a:r>
              <a:rPr lang="en-US" sz="1200" dirty="0" smtClean="0">
                <a:latin typeface="Courier" panose="02060409020205020404" pitchFamily="49" charset="0"/>
              </a:rPr>
              <a:t> = 0; </a:t>
            </a:r>
            <a:r>
              <a:rPr lang="en-US" sz="1200" dirty="0" err="1" smtClean="0">
                <a:latin typeface="Courier" panose="02060409020205020404" pitchFamily="49" charset="0"/>
              </a:rPr>
              <a:t>i</a:t>
            </a:r>
            <a:r>
              <a:rPr lang="en-US" sz="1200" dirty="0" smtClean="0">
                <a:latin typeface="Courier" panose="02060409020205020404" pitchFamily="49" charset="0"/>
              </a:rPr>
              <a:t> &lt; </a:t>
            </a:r>
            <a:r>
              <a:rPr lang="en-US" sz="1200" b="1" dirty="0">
                <a:solidFill>
                  <a:srgbClr val="C00000"/>
                </a:solidFill>
                <a:latin typeface="Courier" panose="02060409020205020404" pitchFamily="49" charset="0"/>
              </a:rPr>
              <a:t>SIZE</a:t>
            </a:r>
            <a:r>
              <a:rPr lang="en-US" sz="1200" dirty="0" smtClean="0">
                <a:latin typeface="Courier" panose="02060409020205020404" pitchFamily="49" charset="0"/>
              </a:rPr>
              <a:t>; </a:t>
            </a:r>
            <a:r>
              <a:rPr lang="en-US" sz="1200" dirty="0" err="1" smtClean="0">
                <a:latin typeface="Courier" panose="02060409020205020404" pitchFamily="49" charset="0"/>
              </a:rPr>
              <a:t>i</a:t>
            </a:r>
            <a:r>
              <a:rPr lang="en-US" sz="1200" dirty="0" smtClean="0">
                <a:latin typeface="Courier" panose="02060409020205020404" pitchFamily="49" charset="0"/>
              </a:rPr>
              <a:t>++) </a:t>
            </a:r>
            <a:r>
              <a:rPr lang="en-US" sz="1200" dirty="0" smtClean="0">
                <a:solidFill>
                  <a:srgbClr val="008000"/>
                </a:solidFill>
                <a:latin typeface="Courier" panose="02060409020205020404" pitchFamily="49" charset="0"/>
              </a:rPr>
              <a:t>//output //modified array</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cout</a:t>
            </a:r>
            <a:r>
              <a:rPr lang="en-US" sz="1200" dirty="0" smtClean="0">
                <a:latin typeface="Courier" panose="02060409020205020404" pitchFamily="49" charset="0"/>
              </a:rPr>
              <a:t> &lt;&lt; a[</a:t>
            </a:r>
            <a:r>
              <a:rPr lang="en-US" sz="1200" dirty="0" err="1" smtClean="0">
                <a:latin typeface="Courier" panose="02060409020205020404" pitchFamily="49" charset="0"/>
              </a:rPr>
              <a:t>i</a:t>
            </a:r>
            <a:r>
              <a:rPr lang="en-US" sz="1200" dirty="0">
                <a:latin typeface="Courier" panose="02060409020205020404" pitchFamily="49" charset="0"/>
              </a:rPr>
              <a:t>] &lt;&lt; "\n";</a:t>
            </a:r>
            <a:endParaRPr lang="en-US" sz="1200" dirty="0" smtClean="0">
              <a:latin typeface="Courier" panose="02060409020205020404" pitchFamily="49" charset="0"/>
            </a:endParaRPr>
          </a:p>
          <a:p>
            <a:pPr>
              <a:buNone/>
            </a:pPr>
            <a:r>
              <a:rPr lang="en-US" sz="1200" dirty="0" smtClean="0">
                <a:latin typeface="Courier" panose="02060409020205020404" pitchFamily="49" charset="0"/>
              </a:rPr>
              <a:t>    return 0;</a:t>
            </a:r>
          </a:p>
          <a:p>
            <a:pPr>
              <a:buNone/>
            </a:pPr>
            <a:r>
              <a:rPr lang="en-US" sz="1200" dirty="0" smtClean="0">
                <a:latin typeface="Courier" panose="02060409020205020404" pitchFamily="49" charset="0"/>
              </a:rPr>
              <a:t>}</a:t>
            </a:r>
          </a:p>
          <a:p>
            <a:pPr>
              <a:buNone/>
            </a:pPr>
            <a:endParaRPr lang="en-US" sz="1050" dirty="0" smtClean="0">
              <a:latin typeface="Courier" panose="02060409020205020404" pitchFamily="49" charset="0"/>
            </a:endParaRPr>
          </a:p>
          <a:p>
            <a:pPr>
              <a:buNone/>
            </a:pPr>
            <a:endParaRPr lang="en-US" sz="1050" dirty="0">
              <a:latin typeface="Courier" panose="02060409020205020404" pitchFamily="49" charset="0"/>
            </a:endParaRPr>
          </a:p>
        </p:txBody>
      </p:sp>
      <p:sp>
        <p:nvSpPr>
          <p:cNvPr id="4" name="Content Placeholder 3"/>
          <p:cNvSpPr>
            <a:spLocks noGrp="1"/>
          </p:cNvSpPr>
          <p:nvPr>
            <p:ph sz="half" idx="2"/>
          </p:nvPr>
        </p:nvSpPr>
        <p:spPr>
          <a:xfrm>
            <a:off x="5029200" y="1920085"/>
            <a:ext cx="3987504" cy="4434840"/>
          </a:xfrm>
        </p:spPr>
        <p:txBody>
          <a:bodyPr>
            <a:normAutofit/>
          </a:bodyPr>
          <a:lstStyle/>
          <a:p>
            <a:pPr>
              <a:buNone/>
            </a:pPr>
            <a:r>
              <a:rPr lang="en-US" sz="1200" b="1" dirty="0" smtClean="0">
                <a:solidFill>
                  <a:srgbClr val="008000"/>
                </a:solidFill>
                <a:latin typeface="Courier" panose="02060409020205020404" pitchFamily="49" charset="0"/>
              </a:rPr>
              <a:t>// function definition</a:t>
            </a:r>
          </a:p>
          <a:p>
            <a:pPr>
              <a:buNone/>
            </a:pPr>
            <a:r>
              <a:rPr lang="en-US" sz="1200" dirty="0" smtClean="0">
                <a:latin typeface="Courier" panose="02060409020205020404" pitchFamily="49" charset="0"/>
              </a:rPr>
              <a:t>void </a:t>
            </a:r>
            <a:r>
              <a:rPr lang="en-US" sz="1200" dirty="0" err="1" smtClean="0">
                <a:solidFill>
                  <a:srgbClr val="FF0066"/>
                </a:solidFill>
                <a:latin typeface="Courier" panose="02060409020205020404" pitchFamily="49" charset="0"/>
              </a:rPr>
              <a:t>modifyArray</a:t>
            </a:r>
            <a:r>
              <a:rPr lang="en-US" sz="1200" dirty="0" smtClean="0">
                <a:latin typeface="Courier" panose="02060409020205020404" pitchFamily="49" charset="0"/>
              </a:rPr>
              <a:t>(</a:t>
            </a:r>
            <a:r>
              <a:rPr lang="en-US" sz="1200" dirty="0" err="1" smtClean="0">
                <a:latin typeface="Courier" panose="02060409020205020404" pitchFamily="49" charset="0"/>
              </a:rPr>
              <a:t>int</a:t>
            </a:r>
            <a:r>
              <a:rPr lang="en-US" sz="1200" dirty="0" smtClean="0">
                <a:latin typeface="Courier" panose="02060409020205020404" pitchFamily="49" charset="0"/>
              </a:rPr>
              <a:t> b[], </a:t>
            </a:r>
            <a:r>
              <a:rPr lang="en-US" sz="1200" dirty="0" err="1" smtClean="0">
                <a:latin typeface="Courier" panose="02060409020205020404" pitchFamily="49" charset="0"/>
              </a:rPr>
              <a:t>int</a:t>
            </a:r>
            <a:r>
              <a:rPr lang="en-US" sz="1200" dirty="0" smtClean="0">
                <a:latin typeface="Courier" panose="02060409020205020404" pitchFamily="49" charset="0"/>
              </a:rPr>
              <a:t> </a:t>
            </a:r>
            <a:r>
              <a:rPr lang="en-US" sz="1200" b="1" dirty="0" smtClean="0">
                <a:solidFill>
                  <a:srgbClr val="800080"/>
                </a:solidFill>
                <a:latin typeface="Courier" panose="02060409020205020404" pitchFamily="49" charset="0"/>
              </a:rPr>
              <a:t>size</a:t>
            </a:r>
            <a:r>
              <a:rPr lang="en-US" sz="1200" dirty="0" smtClean="0">
                <a:latin typeface="Courier" panose="02060409020205020404" pitchFamily="49" charset="0"/>
              </a:rPr>
              <a:t>)</a:t>
            </a:r>
          </a:p>
          <a:p>
            <a:pPr>
              <a:buNone/>
            </a:pPr>
            <a:r>
              <a:rPr lang="en-US" sz="1200" dirty="0" smtClean="0">
                <a:latin typeface="Courier" panose="02060409020205020404" pitchFamily="49" charset="0"/>
              </a:rPr>
              <a:t>{</a:t>
            </a:r>
          </a:p>
          <a:p>
            <a:pPr>
              <a:buNone/>
            </a:pPr>
            <a:r>
              <a:rPr lang="en-US" sz="1200" dirty="0" smtClean="0">
                <a:latin typeface="Courier" panose="02060409020205020404" pitchFamily="49" charset="0"/>
              </a:rPr>
              <a:t>  	  </a:t>
            </a:r>
            <a:r>
              <a:rPr lang="en-US" sz="1200" dirty="0" err="1" smtClean="0">
                <a:latin typeface="Courier" panose="02060409020205020404" pitchFamily="49" charset="0"/>
              </a:rPr>
              <a:t>int</a:t>
            </a:r>
            <a:r>
              <a:rPr lang="en-US" sz="1200" dirty="0" smtClean="0">
                <a:latin typeface="Courier" panose="02060409020205020404" pitchFamily="49" charset="0"/>
              </a:rPr>
              <a:t> j; </a:t>
            </a:r>
          </a:p>
          <a:p>
            <a:pPr>
              <a:buNone/>
            </a:pPr>
            <a:r>
              <a:rPr lang="en-US" sz="1200" dirty="0" smtClean="0">
                <a:latin typeface="Courier" panose="02060409020205020404" pitchFamily="49" charset="0"/>
              </a:rPr>
              <a:t>	</a:t>
            </a:r>
            <a:r>
              <a:rPr lang="en-US" sz="1200" dirty="0" smtClean="0">
                <a:solidFill>
                  <a:srgbClr val="008000"/>
                </a:solidFill>
                <a:latin typeface="Courier" panose="02060409020205020404" pitchFamily="49" charset="0"/>
              </a:rPr>
              <a:t>// multiply each array element by  2</a:t>
            </a:r>
          </a:p>
          <a:p>
            <a:pPr>
              <a:buNone/>
            </a:pPr>
            <a:r>
              <a:rPr lang="en-US" sz="1200" dirty="0" smtClean="0">
                <a:latin typeface="Courier" panose="02060409020205020404" pitchFamily="49" charset="0"/>
              </a:rPr>
              <a:t>  	  for(j = 0; j &lt; </a:t>
            </a:r>
            <a:r>
              <a:rPr lang="en-US" sz="1200" dirty="0" smtClean="0">
                <a:solidFill>
                  <a:srgbClr val="800080"/>
                </a:solidFill>
                <a:latin typeface="Courier" panose="02060409020205020404" pitchFamily="49" charset="0"/>
              </a:rPr>
              <a:t>size</a:t>
            </a:r>
            <a:r>
              <a:rPr lang="en-US" sz="1200" dirty="0" smtClean="0">
                <a:latin typeface="Courier" panose="02060409020205020404" pitchFamily="49" charset="0"/>
              </a:rPr>
              <a:t>; j++) 		  </a:t>
            </a:r>
          </a:p>
          <a:p>
            <a:pPr>
              <a:buNone/>
            </a:pPr>
            <a:r>
              <a:rPr lang="en-US" sz="1200" dirty="0" smtClean="0">
                <a:latin typeface="Courier" panose="02060409020205020404" pitchFamily="49" charset="0"/>
              </a:rPr>
              <a:t>		b[j] *=2;</a:t>
            </a:r>
          </a:p>
          <a:p>
            <a:pPr>
              <a:buNone/>
            </a:pPr>
            <a:r>
              <a:rPr lang="en-US" sz="1200" dirty="0" smtClean="0">
                <a:latin typeface="Courier" panose="02060409020205020404" pitchFamily="49" charset="0"/>
              </a:rPr>
              <a:t>}</a:t>
            </a:r>
            <a:endParaRPr lang="en-US" sz="1200" dirty="0">
              <a:latin typeface="Courier" panose="02060409020205020404" pitchFamily="49" charset="0"/>
            </a:endParaRPr>
          </a:p>
        </p:txBody>
      </p:sp>
      <p:sp>
        <p:nvSpPr>
          <p:cNvPr id="5" name="TextBox 4"/>
          <p:cNvSpPr txBox="1"/>
          <p:nvPr/>
        </p:nvSpPr>
        <p:spPr>
          <a:xfrm>
            <a:off x="4648200" y="5130056"/>
            <a:ext cx="4368504" cy="1384995"/>
          </a:xfrm>
          <a:prstGeom prst="rect">
            <a:avLst/>
          </a:prstGeom>
          <a:noFill/>
          <a:ln>
            <a:solidFill>
              <a:srgbClr val="FF0066"/>
            </a:solidFill>
          </a:ln>
        </p:spPr>
        <p:txBody>
          <a:bodyPr wrap="none" rtlCol="0">
            <a:spAutoFit/>
          </a:bodyPr>
          <a:lstStyle/>
          <a:p>
            <a:r>
              <a:rPr lang="en-US" sz="1200" b="1" dirty="0" smtClean="0">
                <a:solidFill>
                  <a:srgbClr val="0000FF"/>
                </a:solidFill>
                <a:latin typeface="Courier" panose="02060409020205020404" pitchFamily="49" charset="0"/>
              </a:rPr>
              <a:t>Run:</a:t>
            </a:r>
          </a:p>
          <a:p>
            <a:r>
              <a:rPr lang="en-US" sz="1200" dirty="0" smtClean="0">
                <a:latin typeface="Courier" panose="02060409020205020404" pitchFamily="49" charset="0"/>
              </a:rPr>
              <a:t>Effects </a:t>
            </a:r>
            <a:r>
              <a:rPr lang="en-US" sz="1200" dirty="0">
                <a:latin typeface="Courier" panose="02060409020205020404" pitchFamily="49" charset="0"/>
              </a:rPr>
              <a:t>of passing entire array by reference:</a:t>
            </a:r>
          </a:p>
          <a:p>
            <a:endParaRPr lang="en-US" sz="1200" dirty="0">
              <a:latin typeface="Courier" panose="02060409020205020404" pitchFamily="49" charset="0"/>
            </a:endParaRPr>
          </a:p>
          <a:p>
            <a:r>
              <a:rPr lang="en-US" sz="1200" dirty="0">
                <a:latin typeface="Courier" panose="02060409020205020404" pitchFamily="49" charset="0"/>
              </a:rPr>
              <a:t>The values of original array are:</a:t>
            </a:r>
          </a:p>
          <a:p>
            <a:r>
              <a:rPr lang="en-US" sz="1200" dirty="0">
                <a:latin typeface="Courier" panose="02060409020205020404" pitchFamily="49" charset="0"/>
              </a:rPr>
              <a:t>   0  1  2  3  4</a:t>
            </a:r>
          </a:p>
          <a:p>
            <a:r>
              <a:rPr lang="en-US" sz="1200" dirty="0">
                <a:latin typeface="Courier" panose="02060409020205020404" pitchFamily="49" charset="0"/>
              </a:rPr>
              <a:t>The value of the modified array are:</a:t>
            </a:r>
          </a:p>
          <a:p>
            <a:r>
              <a:rPr lang="en-US" sz="1200" dirty="0">
                <a:latin typeface="Courier" panose="02060409020205020404" pitchFamily="49" charset="0"/>
              </a:rPr>
              <a:t>  0  2  4  6  </a:t>
            </a:r>
            <a:r>
              <a:rPr lang="en-US" sz="1200" dirty="0" smtClean="0">
                <a:latin typeface="Courier" panose="02060409020205020404" pitchFamily="49" charset="0"/>
              </a:rPr>
              <a:t>8</a:t>
            </a:r>
            <a:endParaRPr lang="en-US" sz="1200" dirty="0">
              <a:latin typeface="Courier" panose="02060409020205020404" pitchFamily="49" charset="0"/>
            </a:endParaRPr>
          </a:p>
        </p:txBody>
      </p:sp>
      <p:sp>
        <p:nvSpPr>
          <p:cNvPr id="6" name="TextBox 5"/>
          <p:cNvSpPr txBox="1"/>
          <p:nvPr/>
        </p:nvSpPr>
        <p:spPr>
          <a:xfrm>
            <a:off x="5113071" y="4116534"/>
            <a:ext cx="3438762" cy="646331"/>
          </a:xfrm>
          <a:prstGeom prst="rect">
            <a:avLst/>
          </a:prstGeom>
          <a:noFill/>
          <a:ln>
            <a:solidFill>
              <a:srgbClr val="FF0066"/>
            </a:solidFill>
          </a:ln>
        </p:spPr>
        <p:txBody>
          <a:bodyPr wrap="none" rtlCol="0">
            <a:spAutoFit/>
          </a:bodyPr>
          <a:lstStyle/>
          <a:p>
            <a:r>
              <a:rPr lang="en-US" sz="1200" b="1" dirty="0" smtClean="0">
                <a:solidFill>
                  <a:srgbClr val="800080"/>
                </a:solidFill>
                <a:latin typeface="Courier" panose="02060409020205020404" pitchFamily="49" charset="0"/>
              </a:rPr>
              <a:t>size</a:t>
            </a:r>
            <a:r>
              <a:rPr lang="en-US" sz="1200" dirty="0" smtClean="0">
                <a:latin typeface="Courier" panose="02060409020205020404" pitchFamily="49" charset="0"/>
              </a:rPr>
              <a:t> is a formal input parameter</a:t>
            </a:r>
          </a:p>
          <a:p>
            <a:r>
              <a:rPr lang="en-US" sz="1200" b="1" dirty="0" smtClean="0">
                <a:solidFill>
                  <a:srgbClr val="0000FF"/>
                </a:solidFill>
                <a:latin typeface="Courier" panose="02060409020205020404" pitchFamily="49" charset="0"/>
              </a:rPr>
              <a:t>SIZE</a:t>
            </a:r>
            <a:r>
              <a:rPr lang="en-US" sz="1200" dirty="0" smtClean="0">
                <a:latin typeface="Courier" panose="02060409020205020404" pitchFamily="49" charset="0"/>
              </a:rPr>
              <a:t> is an actual calling parameter</a:t>
            </a:r>
          </a:p>
          <a:p>
            <a:r>
              <a:rPr lang="en-US" sz="1200" dirty="0" smtClean="0">
                <a:latin typeface="Courier" panose="02060409020205020404" pitchFamily="49" charset="0"/>
              </a:rPr>
              <a:t>They are not the same!!!</a:t>
            </a:r>
            <a:endParaRPr lang="en-US" sz="1200" dirty="0">
              <a:latin typeface="Courier" panose="02060409020205020404" pitchFamily="49" charset="0"/>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t>60</a:t>
            </a:fld>
            <a:endParaRPr lang="en-US" dirty="0"/>
          </a:p>
        </p:txBody>
      </p:sp>
    </p:spTree>
    <p:extLst>
      <p:ext uri="{BB962C8B-B14F-4D97-AF65-F5344CB8AC3E}">
        <p14:creationId xmlns:p14="http://schemas.microsoft.com/office/powerpoint/2010/main" val="392785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in C++</a:t>
            </a:r>
            <a:endParaRPr lang="en-US" dirty="0"/>
          </a:p>
        </p:txBody>
      </p:sp>
      <p:sp>
        <p:nvSpPr>
          <p:cNvPr id="3" name="Content Placeholder 2"/>
          <p:cNvSpPr>
            <a:spLocks noGrp="1"/>
          </p:cNvSpPr>
          <p:nvPr>
            <p:ph idx="1"/>
          </p:nvPr>
        </p:nvSpPr>
        <p:spPr/>
        <p:txBody>
          <a:bodyPr/>
          <a:lstStyle/>
          <a:p>
            <a:r>
              <a:rPr lang="en-US" dirty="0" smtClean="0"/>
              <a:t>Strings </a:t>
            </a:r>
            <a:r>
              <a:rPr lang="en-US" dirty="0"/>
              <a:t>are, in fact, sequences of characters, we can represent them also as plain arrays of elements of a character </a:t>
            </a:r>
            <a:r>
              <a:rPr lang="en-US" dirty="0" smtClean="0"/>
              <a:t>type</a:t>
            </a:r>
          </a:p>
          <a:p>
            <a:r>
              <a:rPr lang="en-US" dirty="0"/>
              <a:t>By convention, </a:t>
            </a:r>
            <a:r>
              <a:rPr lang="en-US" dirty="0">
                <a:solidFill>
                  <a:srgbClr val="C00000"/>
                </a:solidFill>
              </a:rPr>
              <a:t>the end of strings represented in character sequences is signaled by a special character</a:t>
            </a:r>
            <a:r>
              <a:rPr lang="en-US" dirty="0"/>
              <a:t>: the </a:t>
            </a:r>
            <a:r>
              <a:rPr lang="en-US" b="1" i="1" dirty="0">
                <a:solidFill>
                  <a:srgbClr val="FF0066"/>
                </a:solidFill>
              </a:rPr>
              <a:t>null character</a:t>
            </a:r>
            <a:r>
              <a:rPr lang="en-US" dirty="0"/>
              <a:t>, whose literal value can be written as '</a:t>
            </a:r>
            <a:r>
              <a:rPr lang="en-US" b="1" dirty="0">
                <a:solidFill>
                  <a:srgbClr val="0000FF"/>
                </a:solidFill>
              </a:rPr>
              <a:t>\0</a:t>
            </a:r>
            <a:r>
              <a:rPr lang="en-US" dirty="0"/>
              <a:t>' (backslash, zero)</a:t>
            </a:r>
          </a:p>
        </p:txBody>
      </p:sp>
      <p:sp>
        <p:nvSpPr>
          <p:cNvPr id="4" name="Slide Number Placeholder 3"/>
          <p:cNvSpPr>
            <a:spLocks noGrp="1"/>
          </p:cNvSpPr>
          <p:nvPr>
            <p:ph type="sldNum" sz="quarter" idx="12"/>
          </p:nvPr>
        </p:nvSpPr>
        <p:spPr/>
        <p:txBody>
          <a:bodyPr/>
          <a:lstStyle/>
          <a:p>
            <a:fld id="{911E4C43-30DC-40C6-8400-D754E7A063DA}" type="slidenum">
              <a:rPr lang="en-US" smtClean="0"/>
              <a:t>61</a:t>
            </a:fld>
            <a:endParaRPr lang="en-US" dirty="0"/>
          </a:p>
        </p:txBody>
      </p:sp>
    </p:spTree>
    <p:extLst>
      <p:ext uri="{BB962C8B-B14F-4D97-AF65-F5344CB8AC3E}">
        <p14:creationId xmlns:p14="http://schemas.microsoft.com/office/powerpoint/2010/main" val="14244886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Salary Survey Application</a:t>
            </a:r>
          </a:p>
        </p:txBody>
      </p:sp>
      <p:sp>
        <p:nvSpPr>
          <p:cNvPr id="5" name="Content Placeholder 4"/>
          <p:cNvSpPr>
            <a:spLocks noGrp="1"/>
          </p:cNvSpPr>
          <p:nvPr>
            <p:ph idx="1"/>
          </p:nvPr>
        </p:nvSpPr>
        <p:spPr/>
        <p:txBody>
          <a:bodyPr>
            <a:normAutofit lnSpcReduction="10000"/>
          </a:bodyPr>
          <a:lstStyle/>
          <a:p>
            <a:r>
              <a:rPr lang="en-US" dirty="0" smtClean="0"/>
              <a:t>A company pays its sales staff on a commission basis.  Each member of the sales staff receives $200 per week, plus 9% of their gross sales for that week.  For example, a salesperson who grosses $5000 in sales in a week receives $200 plus 9% of $5000, a total of $650.</a:t>
            </a:r>
          </a:p>
          <a:p>
            <a:r>
              <a:rPr lang="en-US" dirty="0" smtClean="0"/>
              <a:t>Write an application(using an array) to determine how many of the sales staff earned salaries in each of the following ranges (assuming that each person’s salary is truncated to an integer amount): $200-$299, $300-$399, $400-$499, $500-$599, $600-$699, $700-$799, $800-$899, and over $999</a:t>
            </a:r>
            <a:endParaRPr lang="en-US" dirty="0"/>
          </a:p>
        </p:txBody>
      </p:sp>
      <p:sp>
        <p:nvSpPr>
          <p:cNvPr id="2" name="Slide Number Placeholder 1"/>
          <p:cNvSpPr>
            <a:spLocks noGrp="1"/>
          </p:cNvSpPr>
          <p:nvPr>
            <p:ph type="sldNum" sz="quarter" idx="12"/>
          </p:nvPr>
        </p:nvSpPr>
        <p:spPr/>
        <p:txBody>
          <a:bodyPr/>
          <a:lstStyle/>
          <a:p>
            <a:fld id="{911E4C43-30DC-40C6-8400-D754E7A063DA}" type="slidenum">
              <a:rPr lang="en-US" smtClean="0"/>
              <a:t>62</a:t>
            </a:fld>
            <a:endParaRPr lang="en-US" dirty="0"/>
          </a:p>
        </p:txBody>
      </p:sp>
    </p:spTree>
    <p:extLst>
      <p:ext uri="{BB962C8B-B14F-4D97-AF65-F5344CB8AC3E}">
        <p14:creationId xmlns:p14="http://schemas.microsoft.com/office/powerpoint/2010/main" val="17673366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a:t>
            </a:r>
            <a:r>
              <a:rPr lang="en-US" dirty="0" err="1" smtClean="0"/>
              <a:t>Pseudocode</a:t>
            </a:r>
            <a:endParaRPr lang="en-US" dirty="0"/>
          </a:p>
        </p:txBody>
      </p:sp>
      <p:sp>
        <p:nvSpPr>
          <p:cNvPr id="3" name="Content Placeholder 2"/>
          <p:cNvSpPr>
            <a:spLocks noGrp="1"/>
          </p:cNvSpPr>
          <p:nvPr>
            <p:ph idx="1"/>
          </p:nvPr>
        </p:nvSpPr>
        <p:spPr/>
        <p:txBody>
          <a:bodyPr/>
          <a:lstStyle/>
          <a:p>
            <a:r>
              <a:rPr lang="en-US" dirty="0" smtClean="0"/>
              <a:t>Prompt the user for the first sales figure</a:t>
            </a:r>
          </a:p>
          <a:p>
            <a:r>
              <a:rPr lang="en-US" dirty="0" smtClean="0"/>
              <a:t>While the sales figure is greater than or equal to zero</a:t>
            </a:r>
          </a:p>
          <a:p>
            <a:pPr lvl="1"/>
            <a:r>
              <a:rPr lang="en-US" dirty="0" smtClean="0"/>
              <a:t>Calculate the salary based on commission</a:t>
            </a:r>
          </a:p>
          <a:p>
            <a:pPr lvl="1"/>
            <a:r>
              <a:rPr lang="en-US" dirty="0" smtClean="0"/>
              <a:t>Increment the number of salaries within that range</a:t>
            </a:r>
          </a:p>
          <a:p>
            <a:pPr lvl="1"/>
            <a:r>
              <a:rPr lang="en-US" dirty="0" smtClean="0"/>
              <a:t>Prompt the user for the next sales figure</a:t>
            </a:r>
          </a:p>
          <a:p>
            <a:r>
              <a:rPr lang="en-US" dirty="0" smtClean="0"/>
              <a:t>Display the distribution of salaries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63</a:t>
            </a:fld>
            <a:endParaRPr lang="en-US" dirty="0"/>
          </a:p>
        </p:txBody>
      </p:sp>
    </p:spTree>
    <p:extLst>
      <p:ext uri="{BB962C8B-B14F-4D97-AF65-F5344CB8AC3E}">
        <p14:creationId xmlns:p14="http://schemas.microsoft.com/office/powerpoint/2010/main" val="23465872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Implementation</a:t>
            </a:r>
            <a:endParaRPr lang="en-US" dirty="0"/>
          </a:p>
        </p:txBody>
      </p:sp>
      <p:sp>
        <p:nvSpPr>
          <p:cNvPr id="4" name="TextBox 3"/>
          <p:cNvSpPr txBox="1"/>
          <p:nvPr/>
        </p:nvSpPr>
        <p:spPr>
          <a:xfrm>
            <a:off x="762000" y="2060848"/>
            <a:ext cx="5943600" cy="3970318"/>
          </a:xfrm>
          <a:prstGeom prst="rect">
            <a:avLst/>
          </a:prstGeom>
          <a:noFill/>
        </p:spPr>
        <p:txBody>
          <a:bodyPr wrap="square" rtlCol="0">
            <a:spAutoFit/>
          </a:bodyPr>
          <a:lstStyle/>
          <a:p>
            <a:r>
              <a:rPr lang="en-US" sz="1200" b="1" dirty="0" smtClean="0">
                <a:solidFill>
                  <a:srgbClr val="0000FF"/>
                </a:solidFill>
                <a:latin typeface="Courier" panose="02060409020205020404" pitchFamily="49" charset="0"/>
              </a:rPr>
              <a:t>Run:</a:t>
            </a:r>
          </a:p>
          <a:p>
            <a:r>
              <a:rPr lang="en-US" sz="1200" dirty="0" smtClean="0">
                <a:latin typeface="Courier" panose="02060409020205020404" pitchFamily="49" charset="0"/>
              </a:rPr>
              <a:t>Enter </a:t>
            </a:r>
            <a:r>
              <a:rPr lang="en-US" sz="1200" dirty="0">
                <a:latin typeface="Courier" panose="02060409020205020404" pitchFamily="49" charset="0"/>
              </a:rPr>
              <a:t>sales amount for sales person ID 1: $5000</a:t>
            </a:r>
          </a:p>
          <a:p>
            <a:r>
              <a:rPr lang="en-US" sz="1200" dirty="0">
                <a:latin typeface="Courier" panose="02060409020205020404" pitchFamily="49" charset="0"/>
              </a:rPr>
              <a:t>Total Salary Amount for ID 1: $650</a:t>
            </a:r>
          </a:p>
          <a:p>
            <a:r>
              <a:rPr lang="en-US" sz="1200" dirty="0">
                <a:latin typeface="Courier" panose="02060409020205020404" pitchFamily="49" charset="0"/>
              </a:rPr>
              <a:t>Do you have more to calculate? (0=yes, -1=no):0</a:t>
            </a:r>
          </a:p>
          <a:p>
            <a:endParaRPr lang="en-US" sz="1200" dirty="0">
              <a:latin typeface="Courier" panose="02060409020205020404" pitchFamily="49" charset="0"/>
            </a:endParaRPr>
          </a:p>
          <a:p>
            <a:r>
              <a:rPr lang="en-US" sz="1200" dirty="0">
                <a:latin typeface="Courier" panose="02060409020205020404" pitchFamily="49" charset="0"/>
              </a:rPr>
              <a:t>Enter sales amount for sales person ID 2: $6000</a:t>
            </a:r>
          </a:p>
          <a:p>
            <a:r>
              <a:rPr lang="en-US" sz="1200" dirty="0">
                <a:latin typeface="Courier" panose="02060409020205020404" pitchFamily="49" charset="0"/>
              </a:rPr>
              <a:t>Total Salary Amount for ID 2: $740</a:t>
            </a:r>
          </a:p>
          <a:p>
            <a:r>
              <a:rPr lang="en-US" sz="1200" dirty="0">
                <a:latin typeface="Courier" panose="02060409020205020404" pitchFamily="49" charset="0"/>
              </a:rPr>
              <a:t>Do you have more to calculate? (0=yes, -1=no):0</a:t>
            </a:r>
          </a:p>
          <a:p>
            <a:endParaRPr lang="en-US" sz="1200" dirty="0">
              <a:latin typeface="Courier" panose="02060409020205020404" pitchFamily="49" charset="0"/>
            </a:endParaRPr>
          </a:p>
          <a:p>
            <a:r>
              <a:rPr lang="en-US" sz="1200" dirty="0">
                <a:latin typeface="Courier" panose="02060409020205020404" pitchFamily="49" charset="0"/>
              </a:rPr>
              <a:t>Enter sales amount for sales person ID 3: $4000</a:t>
            </a:r>
          </a:p>
          <a:p>
            <a:r>
              <a:rPr lang="en-US" sz="1200" dirty="0">
                <a:latin typeface="Courier" panose="02060409020205020404" pitchFamily="49" charset="0"/>
              </a:rPr>
              <a:t>Total Salary Amount for ID 3: $560</a:t>
            </a:r>
          </a:p>
          <a:p>
            <a:r>
              <a:rPr lang="en-US" sz="1200" dirty="0">
                <a:latin typeface="Courier" panose="02060409020205020404" pitchFamily="49" charset="0"/>
              </a:rPr>
              <a:t>Do you have more to calculate? (0=yes, -1=no):-1</a:t>
            </a:r>
          </a:p>
          <a:p>
            <a:r>
              <a:rPr lang="en-US" sz="1200" dirty="0">
                <a:latin typeface="Courier" panose="02060409020205020404" pitchFamily="49" charset="0"/>
              </a:rPr>
              <a:t>Salary range is as follows:</a:t>
            </a:r>
          </a:p>
          <a:p>
            <a:r>
              <a:rPr lang="en-US" sz="1200" dirty="0">
                <a:latin typeface="Courier" panose="02060409020205020404" pitchFamily="49" charset="0"/>
              </a:rPr>
              <a:t>$200 - $299:   0</a:t>
            </a:r>
          </a:p>
          <a:p>
            <a:r>
              <a:rPr lang="en-US" sz="1200" dirty="0">
                <a:latin typeface="Courier" panose="02060409020205020404" pitchFamily="49" charset="0"/>
              </a:rPr>
              <a:t>$300 - $399:   0</a:t>
            </a:r>
          </a:p>
          <a:p>
            <a:r>
              <a:rPr lang="en-US" sz="1200" dirty="0">
                <a:latin typeface="Courier" panose="02060409020205020404" pitchFamily="49" charset="0"/>
              </a:rPr>
              <a:t>$400 - $499:   0</a:t>
            </a:r>
          </a:p>
          <a:p>
            <a:r>
              <a:rPr lang="en-US" sz="1200" dirty="0">
                <a:latin typeface="Courier" panose="02060409020205020404" pitchFamily="49" charset="0"/>
              </a:rPr>
              <a:t>$500 - $599:   1</a:t>
            </a:r>
          </a:p>
          <a:p>
            <a:r>
              <a:rPr lang="en-US" sz="1200" dirty="0">
                <a:latin typeface="Courier" panose="02060409020205020404" pitchFamily="49" charset="0"/>
              </a:rPr>
              <a:t>$600 - $699:   1</a:t>
            </a:r>
          </a:p>
          <a:p>
            <a:r>
              <a:rPr lang="en-US" sz="1200" dirty="0">
                <a:latin typeface="Courier" panose="02060409020205020404" pitchFamily="49" charset="0"/>
              </a:rPr>
              <a:t>$700 - $799:   1</a:t>
            </a:r>
          </a:p>
          <a:p>
            <a:r>
              <a:rPr lang="en-US" sz="1200" dirty="0">
                <a:latin typeface="Courier" panose="02060409020205020404" pitchFamily="49" charset="0"/>
              </a:rPr>
              <a:t>$800 - $899:   0</a:t>
            </a:r>
          </a:p>
          <a:p>
            <a:r>
              <a:rPr lang="en-US" sz="1200" dirty="0">
                <a:latin typeface="Courier" panose="02060409020205020404" pitchFamily="49" charset="0"/>
              </a:rPr>
              <a:t>Over $900:     </a:t>
            </a:r>
            <a:r>
              <a:rPr lang="en-US" sz="1200" dirty="0" smtClean="0">
                <a:latin typeface="Courier" panose="02060409020205020404" pitchFamily="49" charset="0"/>
              </a:rPr>
              <a:t>0</a:t>
            </a:r>
            <a:endParaRPr lang="en-US" sz="1200" dirty="0">
              <a:latin typeface="Courier" panose="02060409020205020404" pitchFamily="49" charset="0"/>
            </a:endParaRPr>
          </a:p>
        </p:txBody>
      </p:sp>
      <p:sp>
        <p:nvSpPr>
          <p:cNvPr id="3" name="Slide Number Placeholder 2"/>
          <p:cNvSpPr>
            <a:spLocks noGrp="1"/>
          </p:cNvSpPr>
          <p:nvPr>
            <p:ph type="sldNum" sz="quarter" idx="12"/>
          </p:nvPr>
        </p:nvSpPr>
        <p:spPr/>
        <p:txBody>
          <a:bodyPr/>
          <a:lstStyle/>
          <a:p>
            <a:fld id="{911E4C43-30DC-40C6-8400-D754E7A063DA}" type="slidenum">
              <a:rPr lang="en-US" smtClean="0"/>
              <a:t>64</a:t>
            </a:fld>
            <a:endParaRPr lang="en-US" dirty="0"/>
          </a:p>
        </p:txBody>
      </p:sp>
    </p:spTree>
    <p:extLst>
      <p:ext uri="{BB962C8B-B14F-4D97-AF65-F5344CB8AC3E}">
        <p14:creationId xmlns:p14="http://schemas.microsoft.com/office/powerpoint/2010/main" val="34274688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lstStyle/>
          <a:p>
            <a:r>
              <a:rPr lang="en-US" dirty="0"/>
              <a:t>Multidimensional arrays can be described as "arrays of arrays</a:t>
            </a:r>
            <a:r>
              <a:rPr lang="en-US" dirty="0" smtClean="0"/>
              <a:t>" </a:t>
            </a:r>
          </a:p>
          <a:p>
            <a:r>
              <a:rPr lang="en-US" dirty="0" smtClean="0"/>
              <a:t>For </a:t>
            </a:r>
            <a:r>
              <a:rPr lang="en-US" dirty="0"/>
              <a:t>example, a </a:t>
            </a:r>
            <a:r>
              <a:rPr lang="en-US" dirty="0" err="1"/>
              <a:t>bidimensional</a:t>
            </a:r>
            <a:r>
              <a:rPr lang="en-US" dirty="0"/>
              <a:t> array can be imagined as a two-dimensional table made of elements, all of them of a same uniform data </a:t>
            </a:r>
            <a:r>
              <a:rPr lang="en-US" dirty="0" smtClean="0"/>
              <a:t>type</a:t>
            </a:r>
          </a:p>
          <a:p>
            <a:r>
              <a:rPr lang="en-US" dirty="0"/>
              <a:t>Multidimensional arrays are not limited to two indices (i.e., two dimensions). They can contain as many indices as needed. Although be careful: the amount of memory needed for an array increases exponentially with each dimension</a:t>
            </a:r>
          </a:p>
        </p:txBody>
      </p:sp>
      <p:sp>
        <p:nvSpPr>
          <p:cNvPr id="4" name="Slide Number Placeholder 3"/>
          <p:cNvSpPr>
            <a:spLocks noGrp="1"/>
          </p:cNvSpPr>
          <p:nvPr>
            <p:ph type="sldNum" sz="quarter" idx="12"/>
          </p:nvPr>
        </p:nvSpPr>
        <p:spPr/>
        <p:txBody>
          <a:bodyPr/>
          <a:lstStyle/>
          <a:p>
            <a:fld id="{911E4C43-30DC-40C6-8400-D754E7A063DA}" type="slidenum">
              <a:rPr lang="en-US" smtClean="0"/>
              <a:t>65</a:t>
            </a:fld>
            <a:endParaRPr lang="en-US" dirty="0"/>
          </a:p>
        </p:txBody>
      </p:sp>
    </p:spTree>
    <p:extLst>
      <p:ext uri="{BB962C8B-B14F-4D97-AF65-F5344CB8AC3E}">
        <p14:creationId xmlns:p14="http://schemas.microsoft.com/office/powerpoint/2010/main" val="11070868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5400" dirty="0" smtClean="0"/>
              <a:t>Multi-Dimensional Arrays</a:t>
            </a:r>
            <a:endParaRPr lang="en-US" dirty="0"/>
          </a:p>
        </p:txBody>
      </p:sp>
      <p:sp>
        <p:nvSpPr>
          <p:cNvPr id="5" name="Content Placeholder 4"/>
          <p:cNvSpPr>
            <a:spLocks noGrp="1"/>
          </p:cNvSpPr>
          <p:nvPr>
            <p:ph idx="1"/>
          </p:nvPr>
        </p:nvSpPr>
        <p:spPr/>
        <p:txBody>
          <a:bodyPr/>
          <a:lstStyle/>
          <a:p>
            <a:r>
              <a:rPr lang="en-US" dirty="0" smtClean="0"/>
              <a:t>Multi-dimensional array</a:t>
            </a:r>
          </a:p>
          <a:p>
            <a:r>
              <a:rPr lang="en-US" dirty="0" smtClean="0"/>
              <a:t>Represent tables of values consisting of information arranged in rows and columns.</a:t>
            </a:r>
          </a:p>
          <a:p>
            <a:r>
              <a:rPr lang="en-US" b="1" dirty="0" smtClean="0">
                <a:solidFill>
                  <a:srgbClr val="0000FF"/>
                </a:solidFill>
                <a:latin typeface="Courier" panose="02060409020205020404" pitchFamily="49" charset="0"/>
              </a:rPr>
              <a:t>a[3][4]</a:t>
            </a:r>
            <a:r>
              <a:rPr lang="en-US" dirty="0" smtClean="0"/>
              <a:t> means it has three rows and four columns.</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21213677"/>
              </p:ext>
            </p:extLst>
          </p:nvPr>
        </p:nvGraphicFramePr>
        <p:xfrm>
          <a:off x="1005015" y="3886200"/>
          <a:ext cx="6911340" cy="1579880"/>
        </p:xfrm>
        <a:graphic>
          <a:graphicData uri="http://schemas.openxmlformats.org/drawingml/2006/table">
            <a:tbl>
              <a:tblPr firstRow="1" bandRow="1">
                <a:tableStyleId>{5C22544A-7EE6-4342-B048-85BDC9FD1C3A}</a:tableStyleId>
              </a:tblPr>
              <a:tblGrid>
                <a:gridCol w="1264920">
                  <a:extLst>
                    <a:ext uri="{9D8B030D-6E8A-4147-A177-3AD203B41FA5}">
                      <a16:colId xmlns:a16="http://schemas.microsoft.com/office/drawing/2014/main" val="20000"/>
                    </a:ext>
                  </a:extLst>
                </a:gridCol>
                <a:gridCol w="1411605">
                  <a:extLst>
                    <a:ext uri="{9D8B030D-6E8A-4147-A177-3AD203B41FA5}">
                      <a16:colId xmlns:a16="http://schemas.microsoft.com/office/drawing/2014/main" val="20001"/>
                    </a:ext>
                  </a:extLst>
                </a:gridCol>
                <a:gridCol w="1411605">
                  <a:extLst>
                    <a:ext uri="{9D8B030D-6E8A-4147-A177-3AD203B41FA5}">
                      <a16:colId xmlns:a16="http://schemas.microsoft.com/office/drawing/2014/main" val="20002"/>
                    </a:ext>
                  </a:extLst>
                </a:gridCol>
                <a:gridCol w="1411605">
                  <a:extLst>
                    <a:ext uri="{9D8B030D-6E8A-4147-A177-3AD203B41FA5}">
                      <a16:colId xmlns:a16="http://schemas.microsoft.com/office/drawing/2014/main" val="20003"/>
                    </a:ext>
                  </a:extLst>
                </a:gridCol>
                <a:gridCol w="1411605">
                  <a:extLst>
                    <a:ext uri="{9D8B030D-6E8A-4147-A177-3AD203B41FA5}">
                      <a16:colId xmlns:a16="http://schemas.microsoft.com/office/drawing/2014/main" val="20004"/>
                    </a:ext>
                  </a:extLst>
                </a:gridCol>
              </a:tblGrid>
              <a:tr h="370840">
                <a:tc>
                  <a:txBody>
                    <a:bodyPr/>
                    <a:lstStyle/>
                    <a:p>
                      <a:endParaRPr lang="en-US" dirty="0">
                        <a:latin typeface="Courier" panose="02060409020205020404" pitchFamily="49" charset="0"/>
                      </a:endParaRPr>
                    </a:p>
                  </a:txBody>
                  <a:tcPr/>
                </a:tc>
                <a:tc>
                  <a:txBody>
                    <a:bodyPr/>
                    <a:lstStyle/>
                    <a:p>
                      <a:r>
                        <a:rPr lang="en-US" dirty="0" smtClean="0">
                          <a:latin typeface="Courier" panose="02060409020205020404" pitchFamily="49" charset="0"/>
                        </a:rPr>
                        <a:t>Column 0</a:t>
                      </a:r>
                      <a:endParaRPr lang="en-US" dirty="0">
                        <a:latin typeface="Courier" panose="02060409020205020404" pitchFamily="49" charset="0"/>
                      </a:endParaRPr>
                    </a:p>
                  </a:txBody>
                  <a:tcPr/>
                </a:tc>
                <a:tc>
                  <a:txBody>
                    <a:bodyPr/>
                    <a:lstStyle/>
                    <a:p>
                      <a:r>
                        <a:rPr lang="en-US" dirty="0" smtClean="0">
                          <a:latin typeface="Courier" panose="02060409020205020404" pitchFamily="49" charset="0"/>
                        </a:rPr>
                        <a:t>Column</a:t>
                      </a:r>
                      <a:r>
                        <a:rPr lang="en-US" baseline="0" dirty="0" smtClean="0">
                          <a:latin typeface="Courier" panose="02060409020205020404" pitchFamily="49" charset="0"/>
                        </a:rPr>
                        <a:t> 1</a:t>
                      </a:r>
                      <a:endParaRPr lang="en-US" dirty="0">
                        <a:latin typeface="Courier" panose="02060409020205020404" pitchFamily="49" charset="0"/>
                      </a:endParaRPr>
                    </a:p>
                  </a:txBody>
                  <a:tcPr/>
                </a:tc>
                <a:tc>
                  <a:txBody>
                    <a:bodyPr/>
                    <a:lstStyle/>
                    <a:p>
                      <a:r>
                        <a:rPr lang="en-US" dirty="0" smtClean="0">
                          <a:latin typeface="Courier" panose="02060409020205020404" pitchFamily="49" charset="0"/>
                        </a:rPr>
                        <a:t>Column 2</a:t>
                      </a:r>
                      <a:endParaRPr lang="en-US" dirty="0">
                        <a:latin typeface="Courier" panose="02060409020205020404" pitchFamily="49" charset="0"/>
                      </a:endParaRPr>
                    </a:p>
                  </a:txBody>
                  <a:tcPr/>
                </a:tc>
                <a:tc>
                  <a:txBody>
                    <a:bodyPr/>
                    <a:lstStyle/>
                    <a:p>
                      <a:r>
                        <a:rPr lang="en-US" dirty="0" smtClean="0">
                          <a:latin typeface="Courier" panose="02060409020205020404" pitchFamily="49" charset="0"/>
                        </a:rPr>
                        <a:t>Column 3</a:t>
                      </a:r>
                      <a:endParaRPr lang="en-US" dirty="0">
                        <a:latin typeface="Courier" panose="02060409020205020404" pitchFamily="49" charset="0"/>
                      </a:endParaRPr>
                    </a:p>
                  </a:txBody>
                  <a:tcPr/>
                </a:tc>
                <a:extLst>
                  <a:ext uri="{0D108BD9-81ED-4DB2-BD59-A6C34878D82A}">
                    <a16:rowId xmlns:a16="http://schemas.microsoft.com/office/drawing/2014/main" val="10000"/>
                  </a:ext>
                </a:extLst>
              </a:tr>
              <a:tr h="467360">
                <a:tc>
                  <a:txBody>
                    <a:bodyPr/>
                    <a:lstStyle/>
                    <a:p>
                      <a:r>
                        <a:rPr lang="en-US" dirty="0" smtClean="0">
                          <a:latin typeface="Courier" panose="02060409020205020404" pitchFamily="49" charset="0"/>
                        </a:rPr>
                        <a:t>Row 1</a:t>
                      </a:r>
                      <a:endParaRPr lang="en-US" dirty="0">
                        <a:latin typeface="Courier" panose="020604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a[0][1]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a[0][2]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a[0][3]</a:t>
                      </a:r>
                    </a:p>
                  </a:txBody>
                  <a:tcPr/>
                </a:tc>
                <a:extLst>
                  <a:ext uri="{0D108BD9-81ED-4DB2-BD59-A6C34878D82A}">
                    <a16:rowId xmlns:a16="http://schemas.microsoft.com/office/drawing/2014/main" val="10001"/>
                  </a:ext>
                </a:extLst>
              </a:tr>
              <a:tr h="370840">
                <a:tc>
                  <a:txBody>
                    <a:bodyPr/>
                    <a:lstStyle/>
                    <a:p>
                      <a:r>
                        <a:rPr lang="en-US" dirty="0" smtClean="0">
                          <a:latin typeface="Courier" panose="02060409020205020404" pitchFamily="49" charset="0"/>
                        </a:rPr>
                        <a:t>Row 1</a:t>
                      </a:r>
                      <a:endParaRPr lang="en-US" dirty="0">
                        <a:latin typeface="Courier" panose="020604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a[1][3]</a:t>
                      </a:r>
                    </a:p>
                  </a:txBody>
                  <a:tcPr/>
                </a:tc>
                <a:extLst>
                  <a:ext uri="{0D108BD9-81ED-4DB2-BD59-A6C34878D82A}">
                    <a16:rowId xmlns:a16="http://schemas.microsoft.com/office/drawing/2014/main" val="10002"/>
                  </a:ext>
                </a:extLst>
              </a:tr>
              <a:tr h="370840">
                <a:tc>
                  <a:txBody>
                    <a:bodyPr/>
                    <a:lstStyle/>
                    <a:p>
                      <a:r>
                        <a:rPr lang="en-US" dirty="0" smtClean="0">
                          <a:latin typeface="Courier" panose="02060409020205020404" pitchFamily="49" charset="0"/>
                        </a:rPr>
                        <a:t>Row 2</a:t>
                      </a:r>
                      <a:endParaRPr lang="en-US" dirty="0">
                        <a:latin typeface="Courier" panose="020604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urier" panose="02060409020205020404" pitchFamily="49" charset="0"/>
                        </a:rPr>
                        <a:t>a[2][3]</a:t>
                      </a:r>
                    </a:p>
                  </a:txBody>
                  <a:tcPr/>
                </a:tc>
                <a:extLst>
                  <a:ext uri="{0D108BD9-81ED-4DB2-BD59-A6C34878D82A}">
                    <a16:rowId xmlns:a16="http://schemas.microsoft.com/office/drawing/2014/main" val="10003"/>
                  </a:ext>
                </a:extLst>
              </a:tr>
            </a:tbl>
          </a:graphicData>
        </a:graphic>
      </p:graphicFrame>
      <p:grpSp>
        <p:nvGrpSpPr>
          <p:cNvPr id="3" name="Group 15"/>
          <p:cNvGrpSpPr/>
          <p:nvPr/>
        </p:nvGrpSpPr>
        <p:grpSpPr>
          <a:xfrm>
            <a:off x="2428456" y="5410200"/>
            <a:ext cx="990600" cy="869840"/>
            <a:chOff x="2514600" y="5105400"/>
            <a:chExt cx="990600" cy="1373188"/>
          </a:xfrm>
        </p:grpSpPr>
        <p:cxnSp>
          <p:nvCxnSpPr>
            <p:cNvPr id="13" name="Straight Connector 12"/>
            <p:cNvCxnSpPr/>
            <p:nvPr/>
          </p:nvCxnSpPr>
          <p:spPr>
            <a:xfrm rot="5400000">
              <a:off x="1828800" y="579120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514600" y="6477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38"/>
          <p:cNvGrpSpPr/>
          <p:nvPr/>
        </p:nvGrpSpPr>
        <p:grpSpPr>
          <a:xfrm>
            <a:off x="2694843" y="5417722"/>
            <a:ext cx="990600" cy="559184"/>
            <a:chOff x="2743200" y="5181599"/>
            <a:chExt cx="990600" cy="976088"/>
          </a:xfrm>
        </p:grpSpPr>
        <p:cxnSp>
          <p:nvCxnSpPr>
            <p:cNvPr id="18" name="Straight Connector 17"/>
            <p:cNvCxnSpPr/>
            <p:nvPr/>
          </p:nvCxnSpPr>
          <p:spPr>
            <a:xfrm rot="5400000">
              <a:off x="2255951" y="5668849"/>
              <a:ext cx="974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743200" y="6156099"/>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 name="Group 39"/>
          <p:cNvGrpSpPr/>
          <p:nvPr/>
        </p:nvGrpSpPr>
        <p:grpSpPr>
          <a:xfrm>
            <a:off x="3087129" y="5410200"/>
            <a:ext cx="533400" cy="283815"/>
            <a:chOff x="3048000" y="5105400"/>
            <a:chExt cx="533400" cy="534988"/>
          </a:xfrm>
        </p:grpSpPr>
        <p:cxnSp>
          <p:nvCxnSpPr>
            <p:cNvPr id="33" name="Straight Connector 32"/>
            <p:cNvCxnSpPr/>
            <p:nvPr/>
          </p:nvCxnSpPr>
          <p:spPr>
            <a:xfrm rot="5400000">
              <a:off x="2781300" y="53721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048000" y="56388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3657600" y="5565342"/>
            <a:ext cx="1065484" cy="276999"/>
          </a:xfrm>
          <a:prstGeom prst="rect">
            <a:avLst/>
          </a:prstGeom>
          <a:noFill/>
        </p:spPr>
        <p:txBody>
          <a:bodyPr wrap="none" rtlCol="0">
            <a:spAutoFit/>
          </a:bodyPr>
          <a:lstStyle/>
          <a:p>
            <a:r>
              <a:rPr lang="en-US" sz="1200" b="1" dirty="0" smtClean="0">
                <a:solidFill>
                  <a:srgbClr val="FF0066"/>
                </a:solidFill>
              </a:rPr>
              <a:t>Column index</a:t>
            </a:r>
            <a:endParaRPr lang="en-US" sz="1200" b="1" dirty="0">
              <a:solidFill>
                <a:srgbClr val="FF0066"/>
              </a:solidFill>
            </a:endParaRPr>
          </a:p>
        </p:txBody>
      </p:sp>
      <p:sp>
        <p:nvSpPr>
          <p:cNvPr id="37" name="TextBox 36"/>
          <p:cNvSpPr txBox="1"/>
          <p:nvPr/>
        </p:nvSpPr>
        <p:spPr>
          <a:xfrm>
            <a:off x="3632853" y="5870142"/>
            <a:ext cx="852477" cy="276999"/>
          </a:xfrm>
          <a:prstGeom prst="rect">
            <a:avLst/>
          </a:prstGeom>
          <a:noFill/>
        </p:spPr>
        <p:txBody>
          <a:bodyPr wrap="none" rtlCol="0">
            <a:spAutoFit/>
          </a:bodyPr>
          <a:lstStyle/>
          <a:p>
            <a:r>
              <a:rPr lang="en-US" sz="1200" b="1" dirty="0" smtClean="0">
                <a:solidFill>
                  <a:srgbClr val="FF0066"/>
                </a:solidFill>
              </a:rPr>
              <a:t>Row index</a:t>
            </a:r>
            <a:endParaRPr lang="en-US" sz="1200" b="1" dirty="0">
              <a:solidFill>
                <a:srgbClr val="FF0066"/>
              </a:solidFill>
            </a:endParaRPr>
          </a:p>
        </p:txBody>
      </p:sp>
      <p:sp>
        <p:nvSpPr>
          <p:cNvPr id="38" name="TextBox 37"/>
          <p:cNvSpPr txBox="1"/>
          <p:nvPr/>
        </p:nvSpPr>
        <p:spPr>
          <a:xfrm>
            <a:off x="3366466" y="6174942"/>
            <a:ext cx="941540" cy="276999"/>
          </a:xfrm>
          <a:prstGeom prst="rect">
            <a:avLst/>
          </a:prstGeom>
          <a:noFill/>
        </p:spPr>
        <p:txBody>
          <a:bodyPr wrap="none" rtlCol="0">
            <a:spAutoFit/>
          </a:bodyPr>
          <a:lstStyle/>
          <a:p>
            <a:r>
              <a:rPr lang="en-US" sz="1200" b="1" dirty="0" smtClean="0">
                <a:solidFill>
                  <a:srgbClr val="FF0066"/>
                </a:solidFill>
              </a:rPr>
              <a:t>Array Name</a:t>
            </a:r>
            <a:endParaRPr lang="en-US" sz="1200" b="1" dirty="0">
              <a:solidFill>
                <a:srgbClr val="FF0066"/>
              </a:solidFill>
            </a:endParaRPr>
          </a:p>
        </p:txBody>
      </p:sp>
      <p:sp>
        <p:nvSpPr>
          <p:cNvPr id="2" name="Slide Number Placeholder 1"/>
          <p:cNvSpPr>
            <a:spLocks noGrp="1"/>
          </p:cNvSpPr>
          <p:nvPr>
            <p:ph type="sldNum" sz="quarter" idx="12"/>
          </p:nvPr>
        </p:nvSpPr>
        <p:spPr/>
        <p:txBody>
          <a:bodyPr/>
          <a:lstStyle/>
          <a:p>
            <a:fld id="{911E4C43-30DC-40C6-8400-D754E7A063DA}" type="slidenum">
              <a:rPr lang="en-US" smtClean="0"/>
              <a:t>66</a:t>
            </a:fld>
            <a:endParaRPr lang="en-US" dirty="0"/>
          </a:p>
        </p:txBody>
      </p:sp>
    </p:spTree>
    <p:extLst>
      <p:ext uri="{BB962C8B-B14F-4D97-AF65-F5344CB8AC3E}">
        <p14:creationId xmlns:p14="http://schemas.microsoft.com/office/powerpoint/2010/main" val="16063164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04800" y="152400"/>
            <a:ext cx="7772400" cy="1143000"/>
          </a:xfrm>
        </p:spPr>
        <p:txBody>
          <a:bodyPr/>
          <a:lstStyle/>
          <a:p>
            <a:r>
              <a:rPr lang="en-US" altLang="en-US" smtClean="0"/>
              <a:t>Two-Dimensional Arrays</a:t>
            </a:r>
          </a:p>
        </p:txBody>
      </p:sp>
      <p:sp>
        <p:nvSpPr>
          <p:cNvPr id="65539" name="Rectangle 3"/>
          <p:cNvSpPr>
            <a:spLocks noGrp="1" noChangeArrowheads="1"/>
          </p:cNvSpPr>
          <p:nvPr>
            <p:ph idx="1"/>
          </p:nvPr>
        </p:nvSpPr>
        <p:spPr>
          <a:xfrm>
            <a:off x="304800" y="1600200"/>
            <a:ext cx="7772400" cy="5105400"/>
          </a:xfrm>
        </p:spPr>
        <p:txBody>
          <a:bodyPr/>
          <a:lstStyle/>
          <a:p>
            <a:pPr>
              <a:lnSpc>
                <a:spcPct val="90000"/>
              </a:lnSpc>
            </a:pPr>
            <a:r>
              <a:rPr lang="en-US" altLang="en-US" smtClean="0"/>
              <a:t>Can define one array for multiple sets of data</a:t>
            </a:r>
          </a:p>
          <a:p>
            <a:pPr>
              <a:lnSpc>
                <a:spcPct val="90000"/>
              </a:lnSpc>
            </a:pPr>
            <a:r>
              <a:rPr lang="en-US" altLang="en-US" smtClean="0"/>
              <a:t>Like a table in a spreadsheet</a:t>
            </a:r>
          </a:p>
          <a:p>
            <a:pPr>
              <a:lnSpc>
                <a:spcPct val="90000"/>
              </a:lnSpc>
            </a:pPr>
            <a:r>
              <a:rPr lang="en-US" altLang="en-US" smtClean="0"/>
              <a:t>Use two size declarators in definition:</a:t>
            </a:r>
            <a:br>
              <a:rPr lang="en-US" altLang="en-US" smtClean="0"/>
            </a:br>
            <a:endParaRPr lang="en-US" altLang="en-US" smtClean="0"/>
          </a:p>
          <a:p>
            <a:pPr lvl="1">
              <a:lnSpc>
                <a:spcPct val="90000"/>
              </a:lnSpc>
              <a:buClr>
                <a:srgbClr val="3333CC"/>
              </a:buClr>
              <a:buFontTx/>
              <a:buNone/>
            </a:pPr>
            <a:r>
              <a:rPr lang="en-US" altLang="en-US" smtClean="0">
                <a:latin typeface="Courier New" pitchFamily="49" charset="0"/>
              </a:rPr>
              <a:t>	const int ROWS = 4, COLS = 3;</a:t>
            </a:r>
            <a:r>
              <a:rPr lang="en-US" altLang="en-US" smtClean="0"/>
              <a:t/>
            </a:r>
            <a:br>
              <a:rPr lang="en-US" altLang="en-US" smtClean="0"/>
            </a:br>
            <a:r>
              <a:rPr lang="en-US" altLang="en-US" smtClean="0">
                <a:latin typeface="Courier New" pitchFamily="49" charset="0"/>
              </a:rPr>
              <a:t>int exams[ROWS][COLS];</a:t>
            </a:r>
            <a:br>
              <a:rPr lang="en-US" altLang="en-US" smtClean="0">
                <a:latin typeface="Courier New" pitchFamily="49" charset="0"/>
              </a:rPr>
            </a:br>
            <a:endParaRPr lang="en-US" altLang="en-US" smtClean="0">
              <a:latin typeface="Courier New" pitchFamily="49" charset="0"/>
            </a:endParaRPr>
          </a:p>
          <a:p>
            <a:pPr>
              <a:lnSpc>
                <a:spcPct val="90000"/>
              </a:lnSpc>
            </a:pPr>
            <a:r>
              <a:rPr lang="en-US" altLang="en-US" smtClean="0"/>
              <a:t>First declarator is number of rows; second is number of columns</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67</a:t>
            </a:fld>
            <a:endParaRPr lang="en-US">
              <a:solidFill>
                <a:srgbClr val="000000"/>
              </a:solidFill>
            </a:endParaRPr>
          </a:p>
        </p:txBody>
      </p:sp>
    </p:spTree>
    <p:extLst>
      <p:ext uri="{BB962C8B-B14F-4D97-AF65-F5344CB8AC3E}">
        <p14:creationId xmlns:p14="http://schemas.microsoft.com/office/powerpoint/2010/main" val="402290844"/>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04800" y="152400"/>
            <a:ext cx="7772400" cy="1143000"/>
          </a:xfrm>
        </p:spPr>
        <p:txBody>
          <a:bodyPr/>
          <a:lstStyle/>
          <a:p>
            <a:r>
              <a:rPr lang="en-US" altLang="en-US" smtClean="0"/>
              <a:t>Two-Dimensional Array Representation</a:t>
            </a:r>
          </a:p>
        </p:txBody>
      </p:sp>
      <p:sp>
        <p:nvSpPr>
          <p:cNvPr id="66563" name="Rectangle 3"/>
          <p:cNvSpPr>
            <a:spLocks noGrp="1" noChangeArrowheads="1"/>
          </p:cNvSpPr>
          <p:nvPr>
            <p:ph idx="1"/>
          </p:nvPr>
        </p:nvSpPr>
        <p:spPr>
          <a:xfrm>
            <a:off x="304800" y="1295400"/>
            <a:ext cx="7772400" cy="4876800"/>
          </a:xfrm>
        </p:spPr>
        <p:txBody>
          <a:bodyPr/>
          <a:lstStyle/>
          <a:p>
            <a:pPr>
              <a:lnSpc>
                <a:spcPct val="90000"/>
              </a:lnSpc>
              <a:buFont typeface="Times" pitchFamily="18" charset="0"/>
              <a:buNone/>
            </a:pPr>
            <a:r>
              <a:rPr lang="en-US" altLang="en-US" sz="2800" smtClean="0"/>
              <a:t/>
            </a:r>
            <a:br>
              <a:rPr lang="en-US" altLang="en-US" sz="2800" smtClean="0"/>
            </a:br>
            <a:r>
              <a:rPr lang="en-US" altLang="en-US" sz="2800" smtClean="0"/>
              <a:t> </a:t>
            </a:r>
            <a:r>
              <a:rPr lang="en-US" altLang="en-US" sz="2800" smtClean="0">
                <a:latin typeface="Courier New" pitchFamily="49" charset="0"/>
              </a:rPr>
              <a:t>const int ROWS = 4, COLS = 3;</a:t>
            </a:r>
            <a:r>
              <a:rPr lang="en-US" altLang="en-US" sz="2800" smtClean="0"/>
              <a:t>  </a:t>
            </a:r>
            <a:r>
              <a:rPr lang="en-US" altLang="en-US" sz="2800" smtClean="0">
                <a:latin typeface="Courier New" pitchFamily="49" charset="0"/>
              </a:rPr>
              <a:t>int exams[ROWS][COLS];</a:t>
            </a:r>
          </a:p>
          <a:p>
            <a:pPr>
              <a:lnSpc>
                <a:spcPct val="90000"/>
              </a:lnSpc>
              <a:buFont typeface="Times" pitchFamily="18" charset="0"/>
              <a:buNone/>
            </a:pPr>
            <a:endParaRPr lang="en-US" altLang="en-US" sz="2800" smtClean="0"/>
          </a:p>
          <a:p>
            <a:pPr>
              <a:lnSpc>
                <a:spcPct val="90000"/>
              </a:lnSpc>
              <a:buFont typeface="Times" pitchFamily="18" charset="0"/>
              <a:buNone/>
            </a:pPr>
            <a:endParaRPr lang="en-US" altLang="en-US" sz="2800" smtClean="0"/>
          </a:p>
          <a:p>
            <a:pPr>
              <a:lnSpc>
                <a:spcPct val="90000"/>
              </a:lnSpc>
              <a:buFont typeface="Times" pitchFamily="18" charset="0"/>
              <a:buNone/>
            </a:pPr>
            <a:endParaRPr lang="en-US" altLang="en-US" sz="2800" smtClean="0"/>
          </a:p>
          <a:p>
            <a:pPr>
              <a:lnSpc>
                <a:spcPct val="90000"/>
              </a:lnSpc>
              <a:buFont typeface="Times" pitchFamily="18" charset="0"/>
              <a:buNone/>
            </a:pPr>
            <a:endParaRPr lang="en-US" altLang="en-US" sz="2800" smtClean="0"/>
          </a:p>
          <a:p>
            <a:pPr>
              <a:lnSpc>
                <a:spcPct val="90000"/>
              </a:lnSpc>
            </a:pPr>
            <a:endParaRPr lang="en-US" altLang="en-US" sz="2800" smtClean="0"/>
          </a:p>
          <a:p>
            <a:pPr>
              <a:lnSpc>
                <a:spcPct val="90000"/>
              </a:lnSpc>
            </a:pPr>
            <a:r>
              <a:rPr lang="en-US" altLang="en-US" sz="2800" smtClean="0"/>
              <a:t>Use two subscripts to access element:</a:t>
            </a:r>
          </a:p>
          <a:p>
            <a:pPr lvl="1">
              <a:lnSpc>
                <a:spcPct val="90000"/>
              </a:lnSpc>
              <a:buClr>
                <a:srgbClr val="3333CC"/>
              </a:buClr>
              <a:buFontTx/>
              <a:buNone/>
            </a:pPr>
            <a:r>
              <a:rPr lang="en-US" altLang="en-US" sz="2400" smtClean="0">
                <a:latin typeface="Courier New" pitchFamily="49" charset="0"/>
              </a:rPr>
              <a:t>exams[2][2] = 86;</a:t>
            </a:r>
          </a:p>
        </p:txBody>
      </p:sp>
      <p:graphicFrame>
        <p:nvGraphicFramePr>
          <p:cNvPr id="789508" name="Group 4"/>
          <p:cNvGraphicFramePr>
            <a:graphicFrameLocks noGrp="1"/>
          </p:cNvGraphicFramePr>
          <p:nvPr/>
        </p:nvGraphicFramePr>
        <p:xfrm>
          <a:off x="1981200" y="2895600"/>
          <a:ext cx="5715000" cy="1758964"/>
        </p:xfrm>
        <a:graphic>
          <a:graphicData uri="http://schemas.openxmlformats.org/drawingml/2006/table">
            <a:tbl>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4712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exams[0][0]</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exams[0][1]</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exams[0][2]</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494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exams[1][0]</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exams[1][1]</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exams[1][2]</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0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exams[2][0]</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exams[2][1]</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exams[2][2]</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exams[3][0]</a:t>
                      </a:r>
                    </a:p>
                  </a:txBody>
                  <a:tcPr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exams[3][1]</a:t>
                      </a: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exams[3][2]</a:t>
                      </a:r>
                    </a:p>
                  </a:txBody>
                  <a:tcPr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6586" name="Text Box 26"/>
          <p:cNvSpPr txBox="1">
            <a:spLocks noChangeArrowheads="1"/>
          </p:cNvSpPr>
          <p:nvPr/>
        </p:nvSpPr>
        <p:spPr bwMode="auto">
          <a:xfrm>
            <a:off x="4343400" y="2514600"/>
            <a:ext cx="1130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fontAlgn="base" hangingPunct="1">
              <a:spcBef>
                <a:spcPct val="0"/>
              </a:spcBef>
              <a:spcAft>
                <a:spcPct val="0"/>
              </a:spcAft>
              <a:buFontTx/>
              <a:buNone/>
            </a:pPr>
            <a:r>
              <a:rPr lang="en-US" altLang="en-US" sz="2000" smtClean="0">
                <a:solidFill>
                  <a:srgbClr val="FA8218"/>
                </a:solidFill>
              </a:rPr>
              <a:t>columns</a:t>
            </a:r>
          </a:p>
        </p:txBody>
      </p:sp>
      <p:sp>
        <p:nvSpPr>
          <p:cNvPr id="66587" name="Text Box 27"/>
          <p:cNvSpPr txBox="1">
            <a:spLocks noChangeArrowheads="1"/>
          </p:cNvSpPr>
          <p:nvPr/>
        </p:nvSpPr>
        <p:spPr bwMode="auto">
          <a:xfrm>
            <a:off x="1447800" y="3276600"/>
            <a:ext cx="3683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algn="ctr" eaLnBrk="1" fontAlgn="base" hangingPunct="1">
              <a:lnSpc>
                <a:spcPct val="80000"/>
              </a:lnSpc>
              <a:spcBef>
                <a:spcPct val="0"/>
              </a:spcBef>
              <a:spcAft>
                <a:spcPct val="0"/>
              </a:spcAft>
              <a:buFontTx/>
              <a:buNone/>
            </a:pPr>
            <a:r>
              <a:rPr lang="en-US" altLang="en-US" sz="2000" smtClean="0">
                <a:solidFill>
                  <a:srgbClr val="FA8218"/>
                </a:solidFill>
              </a:rPr>
              <a:t>r</a:t>
            </a:r>
          </a:p>
          <a:p>
            <a:pPr algn="ctr" eaLnBrk="1" fontAlgn="base" hangingPunct="1">
              <a:lnSpc>
                <a:spcPct val="80000"/>
              </a:lnSpc>
              <a:spcBef>
                <a:spcPct val="0"/>
              </a:spcBef>
              <a:spcAft>
                <a:spcPct val="0"/>
              </a:spcAft>
              <a:buFontTx/>
              <a:buNone/>
            </a:pPr>
            <a:r>
              <a:rPr lang="en-US" altLang="en-US" sz="2000" smtClean="0">
                <a:solidFill>
                  <a:srgbClr val="FA8218"/>
                </a:solidFill>
              </a:rPr>
              <a:t>o</a:t>
            </a:r>
          </a:p>
          <a:p>
            <a:pPr algn="ctr" eaLnBrk="1" fontAlgn="base" hangingPunct="1">
              <a:lnSpc>
                <a:spcPct val="80000"/>
              </a:lnSpc>
              <a:spcBef>
                <a:spcPct val="0"/>
              </a:spcBef>
              <a:spcAft>
                <a:spcPct val="0"/>
              </a:spcAft>
              <a:buFontTx/>
              <a:buNone/>
            </a:pPr>
            <a:r>
              <a:rPr lang="en-US" altLang="en-US" sz="2000" smtClean="0">
                <a:solidFill>
                  <a:srgbClr val="FA8218"/>
                </a:solidFill>
              </a:rPr>
              <a:t>w</a:t>
            </a:r>
          </a:p>
          <a:p>
            <a:pPr algn="ctr" eaLnBrk="1" fontAlgn="base" hangingPunct="1">
              <a:lnSpc>
                <a:spcPct val="80000"/>
              </a:lnSpc>
              <a:spcBef>
                <a:spcPct val="0"/>
              </a:spcBef>
              <a:spcAft>
                <a:spcPct val="0"/>
              </a:spcAft>
              <a:buFontTx/>
              <a:buNone/>
            </a:pPr>
            <a:r>
              <a:rPr lang="en-US" altLang="en-US" sz="2000" smtClean="0">
                <a:solidFill>
                  <a:srgbClr val="FA8218"/>
                </a:solidFill>
              </a:rPr>
              <a:t>s</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68</a:t>
            </a:fld>
            <a:endParaRPr lang="en-US">
              <a:solidFill>
                <a:srgbClr val="000000"/>
              </a:solidFill>
            </a:endParaRPr>
          </a:p>
        </p:txBody>
      </p:sp>
    </p:spTree>
    <p:extLst>
      <p:ext uri="{BB962C8B-B14F-4D97-AF65-F5344CB8AC3E}">
        <p14:creationId xmlns:p14="http://schemas.microsoft.com/office/powerpoint/2010/main" val="2108194541"/>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arrays</a:t>
            </a:r>
            <a:endParaRPr lang="en-US" dirty="0"/>
          </a:p>
        </p:txBody>
      </p:sp>
      <p:sp>
        <p:nvSpPr>
          <p:cNvPr id="3" name="Content Placeholder 2"/>
          <p:cNvSpPr>
            <a:spLocks noGrp="1"/>
          </p:cNvSpPr>
          <p:nvPr>
            <p:ph idx="1"/>
          </p:nvPr>
        </p:nvSpPr>
        <p:spPr/>
        <p:txBody>
          <a:bodyPr/>
          <a:lstStyle/>
          <a:p>
            <a:r>
              <a:rPr lang="en-US" dirty="0" smtClean="0">
                <a:solidFill>
                  <a:srgbClr val="0000FF"/>
                </a:solidFill>
              </a:rPr>
              <a:t>double</a:t>
            </a:r>
            <a:r>
              <a:rPr lang="en-US" dirty="0" smtClean="0"/>
              <a:t>  </a:t>
            </a:r>
            <a:r>
              <a:rPr lang="en-US" dirty="0" smtClean="0">
                <a:solidFill>
                  <a:srgbClr val="FF0066"/>
                </a:solidFill>
              </a:rPr>
              <a:t>Example [10] [15]</a:t>
            </a:r>
          </a:p>
          <a:p>
            <a:pPr marL="273050" indent="0">
              <a:buNone/>
            </a:pPr>
            <a:r>
              <a:rPr lang="en-US" dirty="0" smtClean="0"/>
              <a:t>declares a 2D array Example containing 10x15 double floating point numbers (can be considered as 10 x 15 matrix)</a:t>
            </a:r>
          </a:p>
          <a:p>
            <a:r>
              <a:rPr lang="en-US" dirty="0" err="1" smtClean="0">
                <a:solidFill>
                  <a:srgbClr val="0000FF"/>
                </a:solidFill>
              </a:rPr>
              <a:t>int</a:t>
            </a:r>
            <a:r>
              <a:rPr lang="en-US" dirty="0" smtClean="0"/>
              <a:t>  </a:t>
            </a:r>
            <a:r>
              <a:rPr lang="en-US" dirty="0" smtClean="0">
                <a:solidFill>
                  <a:srgbClr val="FF0066"/>
                </a:solidFill>
              </a:rPr>
              <a:t>Example1 [5] </a:t>
            </a:r>
            <a:r>
              <a:rPr lang="en-US" dirty="0">
                <a:solidFill>
                  <a:srgbClr val="FF0066"/>
                </a:solidFill>
              </a:rPr>
              <a:t>[</a:t>
            </a:r>
            <a:r>
              <a:rPr lang="en-US" dirty="0" smtClean="0">
                <a:solidFill>
                  <a:srgbClr val="FF0066"/>
                </a:solidFill>
              </a:rPr>
              <a:t>10] [7]</a:t>
            </a:r>
            <a:endParaRPr lang="en-US" dirty="0">
              <a:solidFill>
                <a:srgbClr val="FF0066"/>
              </a:solidFill>
            </a:endParaRPr>
          </a:p>
          <a:p>
            <a:pPr marL="273050" indent="0">
              <a:buNone/>
            </a:pPr>
            <a:r>
              <a:rPr lang="en-US" dirty="0"/>
              <a:t>declares a </a:t>
            </a:r>
            <a:r>
              <a:rPr lang="en-US" dirty="0" smtClean="0"/>
              <a:t>3D </a:t>
            </a:r>
            <a:r>
              <a:rPr lang="en-US" dirty="0"/>
              <a:t>array example containing </a:t>
            </a:r>
            <a:r>
              <a:rPr lang="en-US" dirty="0" smtClean="0"/>
              <a:t>10x15x7 integer numbers</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69</a:t>
            </a:fld>
            <a:endParaRPr lang="en-US" dirty="0"/>
          </a:p>
        </p:txBody>
      </p:sp>
    </p:spTree>
    <p:extLst>
      <p:ext uri="{BB962C8B-B14F-4D97-AF65-F5344CB8AC3E}">
        <p14:creationId xmlns:p14="http://schemas.microsoft.com/office/powerpoint/2010/main" val="3349126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Array Terminology</a:t>
            </a:r>
          </a:p>
        </p:txBody>
      </p:sp>
      <p:sp>
        <p:nvSpPr>
          <p:cNvPr id="7171" name="Rectangle 3"/>
          <p:cNvSpPr>
            <a:spLocks noGrp="1" noChangeArrowheads="1"/>
          </p:cNvSpPr>
          <p:nvPr>
            <p:ph idx="1"/>
          </p:nvPr>
        </p:nvSpPr>
        <p:spPr>
          <a:xfrm>
            <a:off x="457200" y="1946275"/>
            <a:ext cx="8229600" cy="3741738"/>
          </a:xfrm>
        </p:spPr>
        <p:txBody>
          <a:bodyPr/>
          <a:lstStyle/>
          <a:p>
            <a:pPr>
              <a:lnSpc>
                <a:spcPct val="90000"/>
              </a:lnSpc>
              <a:buFont typeface="Times" pitchFamily="18" charset="0"/>
              <a:buNone/>
            </a:pPr>
            <a:r>
              <a:rPr lang="en-US" altLang="en-US" smtClean="0"/>
              <a:t>In the definition </a:t>
            </a:r>
            <a:r>
              <a:rPr lang="en-US" altLang="en-US" smtClean="0">
                <a:latin typeface="Courier New" pitchFamily="49" charset="0"/>
              </a:rPr>
              <a:t>int tests[5];</a:t>
            </a:r>
            <a:endParaRPr lang="en-US" altLang="en-US" smtClean="0"/>
          </a:p>
          <a:p>
            <a:pPr>
              <a:lnSpc>
                <a:spcPct val="90000"/>
              </a:lnSpc>
            </a:pPr>
            <a:r>
              <a:rPr lang="en-US" altLang="en-US" smtClean="0">
                <a:latin typeface="Courier New" pitchFamily="49" charset="0"/>
              </a:rPr>
              <a:t>int</a:t>
            </a:r>
            <a:r>
              <a:rPr lang="en-US" altLang="en-US" smtClean="0"/>
              <a:t> is the data type of the array elements</a:t>
            </a:r>
            <a:endParaRPr lang="en-US" altLang="en-US" smtClean="0">
              <a:latin typeface="Courier New" pitchFamily="49" charset="0"/>
            </a:endParaRPr>
          </a:p>
          <a:p>
            <a:pPr>
              <a:lnSpc>
                <a:spcPct val="90000"/>
              </a:lnSpc>
            </a:pPr>
            <a:r>
              <a:rPr lang="en-US" altLang="en-US" smtClean="0">
                <a:latin typeface="Courier New" pitchFamily="49" charset="0"/>
              </a:rPr>
              <a:t>tests</a:t>
            </a:r>
            <a:r>
              <a:rPr lang="en-US" altLang="en-US" smtClean="0"/>
              <a:t> is the </a:t>
            </a:r>
            <a:r>
              <a:rPr lang="en-US" altLang="en-US" u="sng" smtClean="0"/>
              <a:t>name</a:t>
            </a:r>
            <a:r>
              <a:rPr lang="en-US" altLang="en-US" smtClean="0"/>
              <a:t> of the array</a:t>
            </a:r>
          </a:p>
          <a:p>
            <a:pPr>
              <a:lnSpc>
                <a:spcPct val="90000"/>
              </a:lnSpc>
            </a:pPr>
            <a:r>
              <a:rPr lang="en-US" altLang="en-US" smtClean="0">
                <a:latin typeface="Courier New" pitchFamily="49" charset="0"/>
              </a:rPr>
              <a:t>5,</a:t>
            </a:r>
            <a:r>
              <a:rPr lang="en-US" altLang="en-US" smtClean="0"/>
              <a:t> in </a:t>
            </a:r>
            <a:r>
              <a:rPr lang="en-US" altLang="en-US" smtClean="0">
                <a:latin typeface="Courier New" pitchFamily="49" charset="0"/>
              </a:rPr>
              <a:t>[5],</a:t>
            </a:r>
            <a:r>
              <a:rPr lang="en-US" altLang="en-US" smtClean="0"/>
              <a:t> is the </a:t>
            </a:r>
            <a:r>
              <a:rPr lang="en-US" altLang="en-US" u="sng" smtClean="0"/>
              <a:t>size declarator</a:t>
            </a:r>
            <a:r>
              <a:rPr lang="en-US" altLang="en-US" smtClean="0"/>
              <a:t>.  It shows the number of elements in the array.</a:t>
            </a:r>
          </a:p>
          <a:p>
            <a:pPr>
              <a:lnSpc>
                <a:spcPct val="90000"/>
              </a:lnSpc>
            </a:pPr>
            <a:r>
              <a:rPr lang="en-US" altLang="en-US" smtClean="0"/>
              <a:t>The </a:t>
            </a:r>
            <a:r>
              <a:rPr lang="en-US" altLang="en-US" u="sng" smtClean="0"/>
              <a:t>size</a:t>
            </a:r>
            <a:r>
              <a:rPr lang="en-US" altLang="en-US" smtClean="0"/>
              <a:t> of an array is (number of elements) * (size of each element)</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7</a:t>
            </a:fld>
            <a:endParaRPr lang="en-US">
              <a:solidFill>
                <a:srgbClr val="000000"/>
              </a:solidFill>
            </a:endParaRPr>
          </a:p>
        </p:txBody>
      </p:sp>
    </p:spTree>
    <p:extLst>
      <p:ext uri="{BB962C8B-B14F-4D97-AF65-F5344CB8AC3E}">
        <p14:creationId xmlns:p14="http://schemas.microsoft.com/office/powerpoint/2010/main" val="772152393"/>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304800" y="152400"/>
            <a:ext cx="7772400" cy="1143000"/>
          </a:xfrm>
        </p:spPr>
        <p:txBody>
          <a:bodyPr/>
          <a:lstStyle/>
          <a:p>
            <a:r>
              <a:rPr lang="en-US" altLang="en-US" smtClean="0"/>
              <a:t>2D Array Initialization</a:t>
            </a:r>
          </a:p>
        </p:txBody>
      </p:sp>
      <p:sp>
        <p:nvSpPr>
          <p:cNvPr id="70659" name="Rectangle 3"/>
          <p:cNvSpPr>
            <a:spLocks noGrp="1" noChangeArrowheads="1"/>
          </p:cNvSpPr>
          <p:nvPr>
            <p:ph idx="1"/>
          </p:nvPr>
        </p:nvSpPr>
        <p:spPr>
          <a:xfrm>
            <a:off x="304800" y="1676400"/>
            <a:ext cx="8686800" cy="4343400"/>
          </a:xfrm>
        </p:spPr>
        <p:txBody>
          <a:bodyPr/>
          <a:lstStyle/>
          <a:p>
            <a:r>
              <a:rPr lang="en-US" altLang="en-US" sz="2800" smtClean="0"/>
              <a:t>Two-dimensional arrays are initialized row-by-row:</a:t>
            </a:r>
            <a:br>
              <a:rPr lang="en-US" altLang="en-US" sz="2800" smtClean="0"/>
            </a:br>
            <a:r>
              <a:rPr lang="en-US" altLang="en-US" sz="2200" smtClean="0">
                <a:latin typeface="Courier New" pitchFamily="49" charset="0"/>
              </a:rPr>
              <a:t>const int ROWS = 2, COLS = 2;</a:t>
            </a:r>
            <a:r>
              <a:rPr lang="en-US" altLang="en-US" sz="2200" smtClean="0"/>
              <a:t/>
            </a:r>
            <a:br>
              <a:rPr lang="en-US" altLang="en-US" sz="2200" smtClean="0"/>
            </a:br>
            <a:r>
              <a:rPr lang="en-US" altLang="en-US" sz="2200" smtClean="0">
                <a:latin typeface="Courier New" pitchFamily="49" charset="0"/>
              </a:rPr>
              <a:t>int exams[ROWS][COLS] = { {84, 78},</a:t>
            </a:r>
          </a:p>
          <a:p>
            <a:pPr lvl="1">
              <a:buClr>
                <a:srgbClr val="3333CC"/>
              </a:buClr>
              <a:buFontTx/>
              <a:buNone/>
            </a:pPr>
            <a:r>
              <a:rPr lang="en-US" altLang="en-US" sz="2200" smtClean="0">
                <a:latin typeface="Courier New" pitchFamily="49" charset="0"/>
              </a:rPr>
              <a:t>						 {92, 97} };</a:t>
            </a:r>
            <a:br>
              <a:rPr lang="en-US" altLang="en-US" sz="2200" smtClean="0">
                <a:latin typeface="Courier New" pitchFamily="49" charset="0"/>
              </a:rPr>
            </a:br>
            <a:r>
              <a:rPr lang="en-US" altLang="en-US" sz="2200" smtClean="0">
                <a:latin typeface="Courier New" pitchFamily="49" charset="0"/>
              </a:rPr>
              <a:t/>
            </a:r>
            <a:br>
              <a:rPr lang="en-US" altLang="en-US" sz="2200" smtClean="0">
                <a:latin typeface="Courier New" pitchFamily="49" charset="0"/>
              </a:rPr>
            </a:br>
            <a:endParaRPr lang="en-US" altLang="en-US" sz="2200" smtClean="0"/>
          </a:p>
          <a:p>
            <a:pPr lvl="1">
              <a:buClr>
                <a:srgbClr val="3333CC"/>
              </a:buClr>
              <a:buFontTx/>
              <a:buNone/>
            </a:pPr>
            <a:endParaRPr lang="en-US" altLang="en-US" sz="2400" smtClean="0"/>
          </a:p>
          <a:p>
            <a:r>
              <a:rPr lang="en-US" altLang="en-US" sz="2800" smtClean="0"/>
              <a:t>Can omit inner </a:t>
            </a:r>
            <a:r>
              <a:rPr lang="en-US" altLang="en-US" sz="2800" smtClean="0">
                <a:latin typeface="Courier New" pitchFamily="49" charset="0"/>
              </a:rPr>
              <a:t>{ }</a:t>
            </a:r>
            <a:r>
              <a:rPr lang="en-US" altLang="en-US" sz="2800" smtClean="0"/>
              <a:t>, some initial values in a row –  array elements without initial values will be set to </a:t>
            </a:r>
            <a:r>
              <a:rPr lang="en-US" altLang="en-US" sz="2800" smtClean="0">
                <a:latin typeface="Courier New" pitchFamily="49" charset="0"/>
              </a:rPr>
              <a:t>0</a:t>
            </a:r>
            <a:r>
              <a:rPr lang="en-US" altLang="en-US" sz="2800" smtClean="0"/>
              <a:t> or </a:t>
            </a:r>
            <a:r>
              <a:rPr lang="en-US" altLang="en-US" sz="2800" smtClean="0">
                <a:latin typeface="Courier New" pitchFamily="49" charset="0"/>
              </a:rPr>
              <a:t>NULL</a:t>
            </a:r>
          </a:p>
        </p:txBody>
      </p:sp>
      <p:graphicFrame>
        <p:nvGraphicFramePr>
          <p:cNvPr id="794628" name="Group 4"/>
          <p:cNvGraphicFramePr>
            <a:graphicFrameLocks noGrp="1"/>
          </p:cNvGraphicFramePr>
          <p:nvPr/>
        </p:nvGraphicFramePr>
        <p:xfrm>
          <a:off x="2743200" y="3200400"/>
          <a:ext cx="1066800" cy="914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450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78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92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Courier New" pitchFamily="-16" charset="0"/>
                          <a:ea typeface="ヒラギノ角ゴ Pro W3" pitchFamily="-16" charset="-128"/>
                        </a:rPr>
                        <a:t>97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70</a:t>
            </a:fld>
            <a:endParaRPr lang="en-US">
              <a:solidFill>
                <a:srgbClr val="000000"/>
              </a:solidFill>
            </a:endParaRPr>
          </a:p>
        </p:txBody>
      </p:sp>
    </p:spTree>
    <p:extLst>
      <p:ext uri="{BB962C8B-B14F-4D97-AF65-F5344CB8AC3E}">
        <p14:creationId xmlns:p14="http://schemas.microsoft.com/office/powerpoint/2010/main" val="544486683"/>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Initializing two-dimensional array</a:t>
            </a:r>
            <a:endParaRPr lang="en-US" dirty="0"/>
          </a:p>
        </p:txBody>
      </p:sp>
      <p:sp>
        <p:nvSpPr>
          <p:cNvPr id="3" name="Content Placeholder 2"/>
          <p:cNvSpPr>
            <a:spLocks noGrp="1"/>
          </p:cNvSpPr>
          <p:nvPr>
            <p:ph sz="half" idx="1"/>
          </p:nvPr>
        </p:nvSpPr>
        <p:spPr/>
        <p:txBody>
          <a:bodyPr/>
          <a:lstStyle/>
          <a:p>
            <a:r>
              <a:rPr lang="en-US" sz="2000" dirty="0" err="1" smtClean="0">
                <a:latin typeface="Courier" panose="02060409020205020404" pitchFamily="49" charset="0"/>
              </a:rPr>
              <a:t>int</a:t>
            </a:r>
            <a:r>
              <a:rPr lang="en-US" sz="2000" dirty="0" smtClean="0">
                <a:latin typeface="Courier" panose="02060409020205020404" pitchFamily="49" charset="0"/>
              </a:rPr>
              <a:t> numbers[3][2];</a:t>
            </a:r>
          </a:p>
          <a:p>
            <a:pPr>
              <a:buNone/>
            </a:pPr>
            <a:r>
              <a:rPr lang="en-US" sz="2000" dirty="0" smtClean="0">
                <a:latin typeface="Courier" panose="02060409020205020404" pitchFamily="49" charset="0"/>
              </a:rPr>
              <a:t>	numbers[0][0] = 1;</a:t>
            </a:r>
          </a:p>
          <a:p>
            <a:pPr>
              <a:buNone/>
            </a:pPr>
            <a:r>
              <a:rPr lang="en-US" sz="2000" dirty="0" smtClean="0">
                <a:latin typeface="Courier" panose="02060409020205020404" pitchFamily="49" charset="0"/>
              </a:rPr>
              <a:t>	numbers[0][1] = 2;</a:t>
            </a:r>
          </a:p>
          <a:p>
            <a:pPr>
              <a:buNone/>
            </a:pPr>
            <a:r>
              <a:rPr lang="en-US" sz="2000" dirty="0" smtClean="0">
                <a:latin typeface="Courier" panose="02060409020205020404" pitchFamily="49" charset="0"/>
              </a:rPr>
              <a:t>	numbers[1][0] = 3;</a:t>
            </a:r>
          </a:p>
          <a:p>
            <a:pPr>
              <a:buNone/>
            </a:pPr>
            <a:r>
              <a:rPr lang="en-US" sz="2000" dirty="0" smtClean="0">
                <a:latin typeface="Courier" panose="02060409020205020404" pitchFamily="49" charset="0"/>
              </a:rPr>
              <a:t>	numbers[1][1] = 4;</a:t>
            </a:r>
          </a:p>
          <a:p>
            <a:pPr>
              <a:buNone/>
            </a:pPr>
            <a:r>
              <a:rPr lang="en-US" sz="2000" dirty="0" smtClean="0">
                <a:latin typeface="Courier" panose="02060409020205020404" pitchFamily="49" charset="0"/>
              </a:rPr>
              <a:t>	numbers[2][0] = 5;</a:t>
            </a:r>
          </a:p>
          <a:p>
            <a:pPr>
              <a:buNone/>
            </a:pPr>
            <a:r>
              <a:rPr lang="en-US" sz="2000" dirty="0" smtClean="0">
                <a:latin typeface="Courier" panose="02060409020205020404" pitchFamily="49" charset="0"/>
              </a:rPr>
              <a:t>	numbers[2][1] = 6;</a:t>
            </a:r>
          </a:p>
          <a:p>
            <a:pPr>
              <a:buNone/>
            </a:pPr>
            <a:r>
              <a:rPr lang="en-US" dirty="0" smtClean="0"/>
              <a:t> </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644905611"/>
              </p:ext>
            </p:extLst>
          </p:nvPr>
        </p:nvGraphicFramePr>
        <p:xfrm>
          <a:off x="4495800" y="2783840"/>
          <a:ext cx="3825240" cy="1483360"/>
        </p:xfrm>
        <a:graphic>
          <a:graphicData uri="http://schemas.openxmlformats.org/drawingml/2006/table">
            <a:tbl>
              <a:tblPr firstRow="1" bandRow="1">
                <a:tableStyleId>{5C22544A-7EE6-4342-B048-85BDC9FD1C3A}</a:tableStyleId>
              </a:tblPr>
              <a:tblGrid>
                <a:gridCol w="1002030">
                  <a:extLst>
                    <a:ext uri="{9D8B030D-6E8A-4147-A177-3AD203B41FA5}">
                      <a16:colId xmlns:a16="http://schemas.microsoft.com/office/drawing/2014/main" val="20000"/>
                    </a:ext>
                  </a:extLst>
                </a:gridCol>
                <a:gridCol w="1411605">
                  <a:extLst>
                    <a:ext uri="{9D8B030D-6E8A-4147-A177-3AD203B41FA5}">
                      <a16:colId xmlns:a16="http://schemas.microsoft.com/office/drawing/2014/main" val="20001"/>
                    </a:ext>
                  </a:extLst>
                </a:gridCol>
                <a:gridCol w="1411605">
                  <a:extLst>
                    <a:ext uri="{9D8B030D-6E8A-4147-A177-3AD203B41FA5}">
                      <a16:colId xmlns:a16="http://schemas.microsoft.com/office/drawing/2014/main" val="20002"/>
                    </a:ext>
                  </a:extLst>
                </a:gridCol>
              </a:tblGrid>
              <a:tr h="370840">
                <a:tc>
                  <a:txBody>
                    <a:bodyPr/>
                    <a:lstStyle/>
                    <a:p>
                      <a:pPr algn="ct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Column 0</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Column 1</a:t>
                      </a:r>
                      <a:endParaRPr lang="en-US" dirty="0">
                        <a:latin typeface="Courier" panose="020604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dirty="0" smtClean="0">
                          <a:latin typeface="Courier" panose="02060409020205020404" pitchFamily="49" charset="0"/>
                        </a:rPr>
                        <a:t>Row 0</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1</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2</a:t>
                      </a:r>
                      <a:endParaRPr lang="en-US" dirty="0">
                        <a:latin typeface="Courier" panose="02060409020205020404" pitchFamily="49" charset="0"/>
                      </a:endParaRPr>
                    </a:p>
                  </a:txBody>
                  <a:tcPr/>
                </a:tc>
                <a:extLst>
                  <a:ext uri="{0D108BD9-81ED-4DB2-BD59-A6C34878D82A}">
                    <a16:rowId xmlns:a16="http://schemas.microsoft.com/office/drawing/2014/main" val="10001"/>
                  </a:ext>
                </a:extLst>
              </a:tr>
              <a:tr h="370840">
                <a:tc>
                  <a:txBody>
                    <a:bodyPr/>
                    <a:lstStyle/>
                    <a:p>
                      <a:pPr algn="ctr"/>
                      <a:r>
                        <a:rPr lang="en-US" dirty="0" smtClean="0">
                          <a:latin typeface="Courier" panose="02060409020205020404" pitchFamily="49" charset="0"/>
                        </a:rPr>
                        <a:t>Row 1</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3</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4</a:t>
                      </a:r>
                      <a:endParaRPr lang="en-US" dirty="0">
                        <a:latin typeface="Courier" panose="02060409020205020404" pitchFamily="49" charset="0"/>
                      </a:endParaRPr>
                    </a:p>
                  </a:txBody>
                  <a:tcPr/>
                </a:tc>
                <a:extLst>
                  <a:ext uri="{0D108BD9-81ED-4DB2-BD59-A6C34878D82A}">
                    <a16:rowId xmlns:a16="http://schemas.microsoft.com/office/drawing/2014/main" val="10002"/>
                  </a:ext>
                </a:extLst>
              </a:tr>
              <a:tr h="370840">
                <a:tc>
                  <a:txBody>
                    <a:bodyPr/>
                    <a:lstStyle/>
                    <a:p>
                      <a:pPr algn="ctr"/>
                      <a:r>
                        <a:rPr lang="en-US" dirty="0" smtClean="0">
                          <a:latin typeface="Courier" panose="02060409020205020404" pitchFamily="49" charset="0"/>
                        </a:rPr>
                        <a:t>Row 2</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5</a:t>
                      </a:r>
                      <a:endParaRPr lang="en-US" dirty="0">
                        <a:latin typeface="Courier" panose="02060409020205020404" pitchFamily="49" charset="0"/>
                      </a:endParaRPr>
                    </a:p>
                  </a:txBody>
                  <a:tcPr/>
                </a:tc>
                <a:tc>
                  <a:txBody>
                    <a:bodyPr/>
                    <a:lstStyle/>
                    <a:p>
                      <a:pPr algn="ctr"/>
                      <a:r>
                        <a:rPr lang="en-US" dirty="0" smtClean="0">
                          <a:latin typeface="Courier" panose="02060409020205020404" pitchFamily="49" charset="0"/>
                        </a:rPr>
                        <a:t>6</a:t>
                      </a:r>
                      <a:endParaRPr lang="en-US" dirty="0">
                        <a:latin typeface="Courier" panose="02060409020205020404" pitchFamily="49" charset="0"/>
                      </a:endParaRPr>
                    </a:p>
                  </a:txBody>
                  <a:tcPr/>
                </a:tc>
                <a:extLst>
                  <a:ext uri="{0D108BD9-81ED-4DB2-BD59-A6C34878D82A}">
                    <a16:rowId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911E4C43-30DC-40C6-8400-D754E7A063DA}" type="slidenum">
              <a:rPr lang="en-US" smtClean="0"/>
              <a:t>71</a:t>
            </a:fld>
            <a:endParaRPr lang="en-US" dirty="0"/>
          </a:p>
        </p:txBody>
      </p:sp>
    </p:spTree>
    <p:extLst>
      <p:ext uri="{BB962C8B-B14F-4D97-AF65-F5344CB8AC3E}">
        <p14:creationId xmlns:p14="http://schemas.microsoft.com/office/powerpoint/2010/main" val="3737164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Initializing two-dimensional array</a:t>
            </a:r>
            <a:endParaRPr lang="en-US" dirty="0"/>
          </a:p>
        </p:txBody>
      </p:sp>
      <p:sp>
        <p:nvSpPr>
          <p:cNvPr id="3" name="Content Placeholder 2"/>
          <p:cNvSpPr>
            <a:spLocks noGrp="1"/>
          </p:cNvSpPr>
          <p:nvPr>
            <p:ph sz="half" idx="1"/>
          </p:nvPr>
        </p:nvSpPr>
        <p:spPr>
          <a:xfrm>
            <a:off x="457200" y="1920085"/>
            <a:ext cx="4267200" cy="4434840"/>
          </a:xfrm>
        </p:spPr>
        <p:txBody>
          <a:bodyPr>
            <a:normAutofit/>
          </a:bodyPr>
          <a:lstStyle/>
          <a:p>
            <a:r>
              <a:rPr lang="en-US" sz="1600" dirty="0" err="1" smtClean="0">
                <a:latin typeface="Courier" panose="02060409020205020404" pitchFamily="49" charset="0"/>
              </a:rPr>
              <a:t>int</a:t>
            </a:r>
            <a:r>
              <a:rPr lang="en-US" sz="1600" dirty="0" smtClean="0">
                <a:latin typeface="Courier" panose="02060409020205020404" pitchFamily="49" charset="0"/>
              </a:rPr>
              <a:t> b[2][2] = { {1,2}, {3,4} };</a:t>
            </a:r>
          </a:p>
          <a:p>
            <a:pPr lvl="1"/>
            <a:endParaRPr lang="en-US" sz="1600" dirty="0" smtClean="0">
              <a:latin typeface="Courier" panose="02060409020205020404" pitchFamily="49" charset="0"/>
            </a:endParaRPr>
          </a:p>
          <a:p>
            <a:pPr lvl="2"/>
            <a:endParaRPr lang="en-US" sz="1200" dirty="0" smtClean="0">
              <a:latin typeface="Courier" panose="02060409020205020404" pitchFamily="49" charset="0"/>
            </a:endParaRPr>
          </a:p>
          <a:p>
            <a:pPr lvl="1"/>
            <a:endParaRPr lang="en-US" sz="1600" dirty="0" smtClean="0">
              <a:latin typeface="Courier" panose="02060409020205020404" pitchFamily="49" charset="0"/>
            </a:endParaRPr>
          </a:p>
          <a:p>
            <a:pPr lvl="1"/>
            <a:endParaRPr lang="en-US" sz="1600" dirty="0" smtClean="0">
              <a:latin typeface="Courier" panose="02060409020205020404" pitchFamily="49" charset="0"/>
            </a:endParaRPr>
          </a:p>
          <a:p>
            <a:pPr lvl="1"/>
            <a:endParaRPr lang="en-US" sz="1600" dirty="0" smtClean="0">
              <a:latin typeface="Courier" panose="02060409020205020404" pitchFamily="49" charset="0"/>
            </a:endParaRPr>
          </a:p>
          <a:p>
            <a:pPr lvl="1"/>
            <a:endParaRPr lang="en-US" sz="1600" dirty="0" smtClean="0">
              <a:latin typeface="Courier" panose="02060409020205020404" pitchFamily="49" charset="0"/>
            </a:endParaRPr>
          </a:p>
          <a:p>
            <a:pPr lvl="1"/>
            <a:endParaRPr lang="en-US" sz="1600" dirty="0" smtClean="0">
              <a:latin typeface="Courier" panose="02060409020205020404" pitchFamily="49" charset="0"/>
            </a:endParaRPr>
          </a:p>
          <a:p>
            <a:r>
              <a:rPr lang="en-US" sz="1600" dirty="0" err="1" smtClean="0">
                <a:latin typeface="Courier" panose="02060409020205020404" pitchFamily="49" charset="0"/>
              </a:rPr>
              <a:t>int</a:t>
            </a:r>
            <a:r>
              <a:rPr lang="en-US" sz="1600" dirty="0" smtClean="0">
                <a:latin typeface="Courier" panose="02060409020205020404" pitchFamily="49" charset="0"/>
              </a:rPr>
              <a:t> b[2][2] = { {1}, {3,4} };</a:t>
            </a:r>
          </a:p>
        </p:txBody>
      </p:sp>
      <p:sp>
        <p:nvSpPr>
          <p:cNvPr id="6" name="Content Placeholder 5"/>
          <p:cNvSpPr>
            <a:spLocks noGrp="1"/>
          </p:cNvSpPr>
          <p:nvPr>
            <p:ph sz="half" idx="2"/>
          </p:nvPr>
        </p:nvSpPr>
        <p:spPr>
          <a:xfrm>
            <a:off x="4648200" y="1920085"/>
            <a:ext cx="4267200" cy="4434840"/>
          </a:xfrm>
        </p:spPr>
        <p:txBody>
          <a:bodyPr>
            <a:normAutofit/>
          </a:bodyPr>
          <a:lstStyle/>
          <a:p>
            <a:r>
              <a:rPr lang="en-US" sz="1600" dirty="0" err="1" smtClean="0">
                <a:latin typeface="Courier" panose="02060409020205020404" pitchFamily="49" charset="0"/>
              </a:rPr>
              <a:t>int</a:t>
            </a:r>
            <a:r>
              <a:rPr lang="en-US" sz="1600" dirty="0" smtClean="0">
                <a:latin typeface="Courier" panose="02060409020205020404" pitchFamily="49" charset="0"/>
              </a:rPr>
              <a:t> b[2][3] = {1,2,3,4,5};</a:t>
            </a:r>
          </a:p>
          <a:p>
            <a:pPr>
              <a:buNone/>
            </a:pPr>
            <a:endParaRPr lang="en-US" sz="1600" dirty="0" smtClean="0">
              <a:latin typeface="Courier" panose="02060409020205020404" pitchFamily="49" charset="0"/>
            </a:endParaRPr>
          </a:p>
          <a:p>
            <a:endParaRPr lang="en-US" sz="1600" dirty="0" smtClean="0">
              <a:latin typeface="Courier" panose="02060409020205020404" pitchFamily="49" charset="0"/>
            </a:endParaRPr>
          </a:p>
          <a:p>
            <a:endParaRPr lang="en-US" sz="1600" dirty="0">
              <a:latin typeface="Courier" panose="02060409020205020404" pitchFamily="49" charset="0"/>
            </a:endParaRPr>
          </a:p>
          <a:p>
            <a:pPr lvl="1"/>
            <a:endParaRPr lang="en-US" sz="1400" dirty="0" smtClean="0">
              <a:latin typeface="Courier" panose="02060409020205020404" pitchFamily="49" charset="0"/>
            </a:endParaRPr>
          </a:p>
          <a:p>
            <a:pPr lvl="1"/>
            <a:endParaRPr lang="en-US" sz="1400" dirty="0" smtClean="0">
              <a:latin typeface="Courier" panose="02060409020205020404" pitchFamily="49" charset="0"/>
            </a:endParaRPr>
          </a:p>
          <a:p>
            <a:endParaRPr lang="en-US" sz="1600" dirty="0" smtClean="0">
              <a:latin typeface="Courier" panose="02060409020205020404" pitchFamily="49" charset="0"/>
            </a:endParaRPr>
          </a:p>
          <a:p>
            <a:endParaRPr lang="en-US" sz="1600" dirty="0" smtClean="0">
              <a:latin typeface="Courier" panose="02060409020205020404" pitchFamily="49" charset="0"/>
            </a:endParaRPr>
          </a:p>
          <a:p>
            <a:r>
              <a:rPr lang="en-US" sz="1600" dirty="0" err="1" smtClean="0">
                <a:latin typeface="Courier" panose="02060409020205020404" pitchFamily="49" charset="0"/>
              </a:rPr>
              <a:t>Int</a:t>
            </a:r>
            <a:r>
              <a:rPr lang="en-US" sz="1600" dirty="0" smtClean="0">
                <a:latin typeface="Courier" panose="02060409020205020404" pitchFamily="49" charset="0"/>
              </a:rPr>
              <a:t> b[2][3] = { {1,2},{4} };</a:t>
            </a:r>
          </a:p>
          <a:p>
            <a:endParaRPr lang="en-US" sz="1600" dirty="0">
              <a:latin typeface="Courier" panose="020604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255089049"/>
              </p:ext>
            </p:extLst>
          </p:nvPr>
        </p:nvGraphicFramePr>
        <p:xfrm>
          <a:off x="761958" y="2463084"/>
          <a:ext cx="3429000" cy="11125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a:t>
                      </a:r>
                      <a:r>
                        <a:rPr lang="en-US" sz="1400" baseline="0" dirty="0" smtClean="0">
                          <a:latin typeface="Courier" panose="02060409020205020404" pitchFamily="49" charset="0"/>
                        </a:rPr>
                        <a:t> 1</a:t>
                      </a:r>
                      <a:endParaRPr lang="en-US" sz="1400" dirty="0">
                        <a:latin typeface="Courier" panose="020604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1400" dirty="0" smtClean="0">
                          <a:latin typeface="Courier" panose="02060409020205020404" pitchFamily="49" charset="0"/>
                        </a:rPr>
                        <a:t>Row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2</a:t>
                      </a:r>
                      <a:endParaRPr lang="en-US" sz="1400" dirty="0">
                        <a:latin typeface="Courier" panose="02060409020205020404" pitchFamily="49" charset="0"/>
                      </a:endParaRPr>
                    </a:p>
                  </a:txBody>
                  <a:tcPr/>
                </a:tc>
                <a:extLst>
                  <a:ext uri="{0D108BD9-81ED-4DB2-BD59-A6C34878D82A}">
                    <a16:rowId xmlns:a16="http://schemas.microsoft.com/office/drawing/2014/main" val="10001"/>
                  </a:ext>
                </a:extLst>
              </a:tr>
              <a:tr h="370840">
                <a:tc>
                  <a:txBody>
                    <a:bodyPr/>
                    <a:lstStyle/>
                    <a:p>
                      <a:pPr algn="ctr"/>
                      <a:r>
                        <a:rPr lang="en-US" sz="1400" dirty="0" smtClean="0">
                          <a:latin typeface="Courier" panose="02060409020205020404" pitchFamily="49" charset="0"/>
                        </a:rPr>
                        <a:t>Row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3</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4</a:t>
                      </a:r>
                      <a:endParaRPr lang="en-US" sz="1400" dirty="0">
                        <a:latin typeface="Courier" panose="02060409020205020404" pitchFamily="49" charset="0"/>
                      </a:endParaRP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4773052"/>
              </p:ext>
            </p:extLst>
          </p:nvPr>
        </p:nvGraphicFramePr>
        <p:xfrm>
          <a:off x="711516" y="4703364"/>
          <a:ext cx="3429000" cy="11125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a:t>
                      </a:r>
                      <a:r>
                        <a:rPr lang="en-US" sz="1400" baseline="0" dirty="0" smtClean="0">
                          <a:latin typeface="Courier" panose="02060409020205020404" pitchFamily="49" charset="0"/>
                        </a:rPr>
                        <a:t> 1</a:t>
                      </a:r>
                      <a:endParaRPr lang="en-US" sz="1400" dirty="0">
                        <a:latin typeface="Courier" panose="020604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1400" dirty="0" smtClean="0">
                          <a:latin typeface="Courier" panose="02060409020205020404" pitchFamily="49" charset="0"/>
                        </a:rPr>
                        <a:t>Row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0</a:t>
                      </a:r>
                      <a:endParaRPr lang="en-US" sz="1400" dirty="0">
                        <a:latin typeface="Courier" panose="02060409020205020404" pitchFamily="49" charset="0"/>
                      </a:endParaRPr>
                    </a:p>
                  </a:txBody>
                  <a:tcPr/>
                </a:tc>
                <a:extLst>
                  <a:ext uri="{0D108BD9-81ED-4DB2-BD59-A6C34878D82A}">
                    <a16:rowId xmlns:a16="http://schemas.microsoft.com/office/drawing/2014/main" val="10001"/>
                  </a:ext>
                </a:extLst>
              </a:tr>
              <a:tr h="370840">
                <a:tc>
                  <a:txBody>
                    <a:bodyPr/>
                    <a:lstStyle/>
                    <a:p>
                      <a:pPr algn="ctr"/>
                      <a:r>
                        <a:rPr lang="en-US" sz="1400" dirty="0" smtClean="0">
                          <a:latin typeface="Courier" panose="02060409020205020404" pitchFamily="49" charset="0"/>
                        </a:rPr>
                        <a:t>Row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3</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4</a:t>
                      </a:r>
                      <a:endParaRPr lang="en-US" sz="1400" dirty="0">
                        <a:latin typeface="Courier" panose="02060409020205020404" pitchFamily="49" charset="0"/>
                      </a:endParaRP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24820014"/>
              </p:ext>
            </p:extLst>
          </p:nvPr>
        </p:nvGraphicFramePr>
        <p:xfrm>
          <a:off x="4597716" y="2438400"/>
          <a:ext cx="4241484" cy="1112520"/>
        </p:xfrm>
        <a:graphic>
          <a:graphicData uri="http://schemas.openxmlformats.org/drawingml/2006/table">
            <a:tbl>
              <a:tblPr firstRow="1" bandRow="1">
                <a:tableStyleId>{5C22544A-7EE6-4342-B048-85BDC9FD1C3A}</a:tableStyleId>
              </a:tblPr>
              <a:tblGrid>
                <a:gridCol w="821055">
                  <a:extLst>
                    <a:ext uri="{9D8B030D-6E8A-4147-A177-3AD203B41FA5}">
                      <a16:colId xmlns:a16="http://schemas.microsoft.com/office/drawing/2014/main" val="20000"/>
                    </a:ext>
                  </a:extLst>
                </a:gridCol>
                <a:gridCol w="1140143">
                  <a:extLst>
                    <a:ext uri="{9D8B030D-6E8A-4147-A177-3AD203B41FA5}">
                      <a16:colId xmlns:a16="http://schemas.microsoft.com/office/drawing/2014/main" val="20001"/>
                    </a:ext>
                  </a:extLst>
                </a:gridCol>
                <a:gridCol w="1140143">
                  <a:extLst>
                    <a:ext uri="{9D8B030D-6E8A-4147-A177-3AD203B41FA5}">
                      <a16:colId xmlns:a16="http://schemas.microsoft.com/office/drawing/2014/main" val="20002"/>
                    </a:ext>
                  </a:extLst>
                </a:gridCol>
                <a:gridCol w="1140143">
                  <a:extLst>
                    <a:ext uri="{9D8B030D-6E8A-4147-A177-3AD203B41FA5}">
                      <a16:colId xmlns:a16="http://schemas.microsoft.com/office/drawing/2014/main" val="20003"/>
                    </a:ext>
                  </a:extLst>
                </a:gridCol>
              </a:tblGrid>
              <a:tr h="370840">
                <a:tc>
                  <a:txBody>
                    <a:bodyPr/>
                    <a:lstStyle/>
                    <a:p>
                      <a:pPr algn="ct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a:t>
                      </a:r>
                      <a:r>
                        <a:rPr lang="en-US" sz="1400" baseline="0" dirty="0" smtClean="0">
                          <a:latin typeface="Courier" panose="02060409020205020404" pitchFamily="49" charset="0"/>
                        </a:rPr>
                        <a:t>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2</a:t>
                      </a:r>
                      <a:endParaRPr lang="en-US" sz="1400" dirty="0">
                        <a:latin typeface="Courier" panose="020604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1400" dirty="0" smtClean="0">
                          <a:latin typeface="Courier" panose="02060409020205020404" pitchFamily="49" charset="0"/>
                        </a:rPr>
                        <a:t>Row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2</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3</a:t>
                      </a:r>
                      <a:endParaRPr lang="en-US" sz="1400" dirty="0">
                        <a:latin typeface="Courier" panose="02060409020205020404" pitchFamily="49" charset="0"/>
                      </a:endParaRPr>
                    </a:p>
                  </a:txBody>
                  <a:tcPr/>
                </a:tc>
                <a:extLst>
                  <a:ext uri="{0D108BD9-81ED-4DB2-BD59-A6C34878D82A}">
                    <a16:rowId xmlns:a16="http://schemas.microsoft.com/office/drawing/2014/main" val="10001"/>
                  </a:ext>
                </a:extLst>
              </a:tr>
              <a:tr h="370840">
                <a:tc>
                  <a:txBody>
                    <a:bodyPr/>
                    <a:lstStyle/>
                    <a:p>
                      <a:pPr algn="ctr"/>
                      <a:r>
                        <a:rPr lang="en-US" sz="1400" dirty="0" smtClean="0">
                          <a:latin typeface="Courier" panose="02060409020205020404" pitchFamily="49" charset="0"/>
                        </a:rPr>
                        <a:t>Row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4</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5</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0</a:t>
                      </a:r>
                      <a:endParaRPr lang="en-US" sz="1400" dirty="0">
                        <a:latin typeface="Courier" panose="02060409020205020404" pitchFamily="49" charset="0"/>
                      </a:endParaRP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420825309"/>
              </p:ext>
            </p:extLst>
          </p:nvPr>
        </p:nvGraphicFramePr>
        <p:xfrm>
          <a:off x="4597716" y="4703364"/>
          <a:ext cx="4241484" cy="1112520"/>
        </p:xfrm>
        <a:graphic>
          <a:graphicData uri="http://schemas.openxmlformats.org/drawingml/2006/table">
            <a:tbl>
              <a:tblPr firstRow="1" bandRow="1">
                <a:tableStyleId>{5C22544A-7EE6-4342-B048-85BDC9FD1C3A}</a:tableStyleId>
              </a:tblPr>
              <a:tblGrid>
                <a:gridCol w="821055">
                  <a:extLst>
                    <a:ext uri="{9D8B030D-6E8A-4147-A177-3AD203B41FA5}">
                      <a16:colId xmlns:a16="http://schemas.microsoft.com/office/drawing/2014/main" val="20000"/>
                    </a:ext>
                  </a:extLst>
                </a:gridCol>
                <a:gridCol w="1140143">
                  <a:extLst>
                    <a:ext uri="{9D8B030D-6E8A-4147-A177-3AD203B41FA5}">
                      <a16:colId xmlns:a16="http://schemas.microsoft.com/office/drawing/2014/main" val="20001"/>
                    </a:ext>
                  </a:extLst>
                </a:gridCol>
                <a:gridCol w="1140143">
                  <a:extLst>
                    <a:ext uri="{9D8B030D-6E8A-4147-A177-3AD203B41FA5}">
                      <a16:colId xmlns:a16="http://schemas.microsoft.com/office/drawing/2014/main" val="20002"/>
                    </a:ext>
                  </a:extLst>
                </a:gridCol>
                <a:gridCol w="1140143">
                  <a:extLst>
                    <a:ext uri="{9D8B030D-6E8A-4147-A177-3AD203B41FA5}">
                      <a16:colId xmlns:a16="http://schemas.microsoft.com/office/drawing/2014/main" val="20003"/>
                    </a:ext>
                  </a:extLst>
                </a:gridCol>
              </a:tblGrid>
              <a:tr h="370840">
                <a:tc>
                  <a:txBody>
                    <a:bodyPr/>
                    <a:lstStyle/>
                    <a:p>
                      <a:pPr algn="ct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a:t>
                      </a:r>
                      <a:r>
                        <a:rPr lang="en-US" sz="1400" baseline="0" dirty="0" smtClean="0">
                          <a:latin typeface="Courier" panose="02060409020205020404" pitchFamily="49" charset="0"/>
                        </a:rPr>
                        <a:t>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Column 2</a:t>
                      </a:r>
                      <a:endParaRPr lang="en-US" sz="1400" dirty="0">
                        <a:latin typeface="Courier" panose="020604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1400" dirty="0" smtClean="0">
                          <a:latin typeface="Courier" panose="02060409020205020404" pitchFamily="49" charset="0"/>
                        </a:rPr>
                        <a:t>Row 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2</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0</a:t>
                      </a:r>
                      <a:endParaRPr lang="en-US" sz="1400" dirty="0">
                        <a:latin typeface="Courier" panose="02060409020205020404" pitchFamily="49" charset="0"/>
                      </a:endParaRPr>
                    </a:p>
                  </a:txBody>
                  <a:tcPr/>
                </a:tc>
                <a:extLst>
                  <a:ext uri="{0D108BD9-81ED-4DB2-BD59-A6C34878D82A}">
                    <a16:rowId xmlns:a16="http://schemas.microsoft.com/office/drawing/2014/main" val="10001"/>
                  </a:ext>
                </a:extLst>
              </a:tr>
              <a:tr h="370840">
                <a:tc>
                  <a:txBody>
                    <a:bodyPr/>
                    <a:lstStyle/>
                    <a:p>
                      <a:pPr algn="ctr"/>
                      <a:r>
                        <a:rPr lang="en-US" sz="1400" dirty="0" smtClean="0">
                          <a:latin typeface="Courier" panose="02060409020205020404" pitchFamily="49" charset="0"/>
                        </a:rPr>
                        <a:t>Row 1</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4</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0</a:t>
                      </a:r>
                      <a:endParaRPr lang="en-US" sz="1400" dirty="0">
                        <a:latin typeface="Courier" panose="02060409020205020404" pitchFamily="49" charset="0"/>
                      </a:endParaRPr>
                    </a:p>
                  </a:txBody>
                  <a:tcPr/>
                </a:tc>
                <a:tc>
                  <a:txBody>
                    <a:bodyPr/>
                    <a:lstStyle/>
                    <a:p>
                      <a:pPr algn="ctr"/>
                      <a:r>
                        <a:rPr lang="en-US" sz="1400" dirty="0" smtClean="0">
                          <a:latin typeface="Courier" panose="02060409020205020404" pitchFamily="49" charset="0"/>
                        </a:rPr>
                        <a:t>0</a:t>
                      </a:r>
                      <a:endParaRPr lang="en-US" sz="1400" dirty="0">
                        <a:latin typeface="Courier" panose="02060409020205020404" pitchFamily="49" charset="0"/>
                      </a:endParaRPr>
                    </a:p>
                  </a:txBody>
                  <a:tcPr/>
                </a:tc>
                <a:extLst>
                  <a:ext uri="{0D108BD9-81ED-4DB2-BD59-A6C34878D82A}">
                    <a16:rowId xmlns:a16="http://schemas.microsoft.com/office/drawing/2014/main" val="10002"/>
                  </a:ext>
                </a:extLst>
              </a:tr>
            </a:tbl>
          </a:graphicData>
        </a:graphic>
      </p:graphicFrame>
      <p:sp>
        <p:nvSpPr>
          <p:cNvPr id="9" name="Slide Number Placeholder 8"/>
          <p:cNvSpPr>
            <a:spLocks noGrp="1"/>
          </p:cNvSpPr>
          <p:nvPr>
            <p:ph type="sldNum" sz="quarter" idx="12"/>
          </p:nvPr>
        </p:nvSpPr>
        <p:spPr/>
        <p:txBody>
          <a:bodyPr/>
          <a:lstStyle/>
          <a:p>
            <a:fld id="{911E4C43-30DC-40C6-8400-D754E7A063DA}" type="slidenum">
              <a:rPr lang="en-US" smtClean="0"/>
              <a:t>72</a:t>
            </a:fld>
            <a:endParaRPr lang="en-US" dirty="0"/>
          </a:p>
        </p:txBody>
      </p:sp>
    </p:spTree>
    <p:extLst>
      <p:ext uri="{BB962C8B-B14F-4D97-AF65-F5344CB8AC3E}">
        <p14:creationId xmlns:p14="http://schemas.microsoft.com/office/powerpoint/2010/main" val="141696743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1600200"/>
            <a:ext cx="7766050"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3200" kern="0" dirty="0" smtClean="0"/>
              <a:t>A Two-dimensional Array in Program 7-21</a:t>
            </a:r>
            <a:endParaRPr lang="en-US" sz="32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73</a:t>
            </a:fld>
            <a:endParaRPr lang="en-US">
              <a:solidFill>
                <a:srgbClr val="000000"/>
              </a:solidFill>
            </a:endParaRPr>
          </a:p>
        </p:txBody>
      </p:sp>
    </p:spTree>
    <p:extLst>
      <p:ext uri="{BB962C8B-B14F-4D97-AF65-F5344CB8AC3E}">
        <p14:creationId xmlns:p14="http://schemas.microsoft.com/office/powerpoint/2010/main" val="2759930305"/>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1130300"/>
            <a:ext cx="58991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3200" kern="0" dirty="0" smtClean="0"/>
              <a:t>A Two-dimensional Array in Program 7-21</a:t>
            </a:r>
            <a:endParaRPr lang="en-US" sz="32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74</a:t>
            </a:fld>
            <a:endParaRPr lang="en-US">
              <a:solidFill>
                <a:srgbClr val="000000"/>
              </a:solidFill>
            </a:endParaRPr>
          </a:p>
        </p:txBody>
      </p:sp>
    </p:spTree>
    <p:extLst>
      <p:ext uri="{BB962C8B-B14F-4D97-AF65-F5344CB8AC3E}">
        <p14:creationId xmlns:p14="http://schemas.microsoft.com/office/powerpoint/2010/main" val="263964915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219200"/>
            <a:ext cx="60198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457200" y="274638"/>
            <a:ext cx="8229600" cy="1143000"/>
          </a:xfrm>
          <a:prstGeom prst="rect">
            <a:avLst/>
          </a:prstGeom>
        </p:spPr>
        <p:txBody>
          <a:bodyPr/>
          <a:lst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a:lstStyle>
          <a:p>
            <a:pPr>
              <a:defRPr/>
            </a:pPr>
            <a:r>
              <a:rPr lang="en-US" sz="3200" kern="0" dirty="0" smtClean="0"/>
              <a:t>A Two-dimensional Array in Program 7-21</a:t>
            </a:r>
            <a:endParaRPr lang="en-US" sz="3200" kern="0" dirty="0"/>
          </a:p>
        </p:txBody>
      </p:sp>
      <p:sp>
        <p:nvSpPr>
          <p:cNvPr id="2" name="Slide Number Placeholder 1"/>
          <p:cNvSpPr>
            <a:spLocks noGrp="1"/>
          </p:cNvSpPr>
          <p:nvPr>
            <p:ph type="sldNum" sz="quarter" idx="10"/>
          </p:nvPr>
        </p:nvSpPr>
        <p:spPr/>
        <p:txBody>
          <a:bodyPr/>
          <a:lstStyle/>
          <a:p>
            <a:pPr>
              <a:defRPr/>
            </a:pPr>
            <a:fld id="{B7DE90DE-B952-4EDB-BD98-E2FCACDA88A6}" type="slidenum">
              <a:rPr lang="en-US" smtClean="0">
                <a:solidFill>
                  <a:srgbClr val="000000"/>
                </a:solidFill>
              </a:rPr>
              <a:pPr>
                <a:defRPr/>
              </a:pPr>
              <a:t>75</a:t>
            </a:fld>
            <a:endParaRPr lang="en-US">
              <a:solidFill>
                <a:srgbClr val="000000"/>
              </a:solidFill>
            </a:endParaRPr>
          </a:p>
        </p:txBody>
      </p:sp>
    </p:spTree>
    <p:extLst>
      <p:ext uri="{BB962C8B-B14F-4D97-AF65-F5344CB8AC3E}">
        <p14:creationId xmlns:p14="http://schemas.microsoft.com/office/powerpoint/2010/main" val="511447351"/>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304800" y="152400"/>
            <a:ext cx="7772400" cy="1143000"/>
          </a:xfrm>
        </p:spPr>
        <p:txBody>
          <a:bodyPr>
            <a:normAutofit fontScale="90000"/>
          </a:bodyPr>
          <a:lstStyle/>
          <a:p>
            <a:pPr>
              <a:defRPr/>
            </a:pPr>
            <a:r>
              <a:rPr lang="en-US" dirty="0" smtClean="0"/>
              <a:t>Two-Dimensional Array as Parameter, Argument</a:t>
            </a:r>
          </a:p>
        </p:txBody>
      </p:sp>
      <p:sp>
        <p:nvSpPr>
          <p:cNvPr id="71683" name="Rectangle 3"/>
          <p:cNvSpPr>
            <a:spLocks noGrp="1" noChangeArrowheads="1"/>
          </p:cNvSpPr>
          <p:nvPr>
            <p:ph idx="1"/>
          </p:nvPr>
        </p:nvSpPr>
        <p:spPr>
          <a:xfrm>
            <a:off x="304800" y="1676400"/>
            <a:ext cx="8458200" cy="4572000"/>
          </a:xfrm>
        </p:spPr>
        <p:txBody>
          <a:bodyPr/>
          <a:lstStyle/>
          <a:p>
            <a:r>
              <a:rPr lang="en-US" altLang="en-US" sz="2400" smtClean="0"/>
              <a:t>Use array name as argument in function call:</a:t>
            </a:r>
          </a:p>
          <a:p>
            <a:pPr lvl="1">
              <a:buFontTx/>
              <a:buNone/>
            </a:pPr>
            <a:r>
              <a:rPr lang="en-US" altLang="en-US" sz="2000" smtClean="0">
                <a:latin typeface="Courier New" pitchFamily="49" charset="0"/>
              </a:rPr>
              <a:t>	getExams(exams, 2);</a:t>
            </a:r>
          </a:p>
          <a:p>
            <a:r>
              <a:rPr lang="en-US" altLang="en-US" sz="2400" smtClean="0"/>
              <a:t>Use empty </a:t>
            </a:r>
            <a:r>
              <a:rPr lang="en-US" altLang="en-US" sz="2400" smtClean="0">
                <a:latin typeface="Courier New" pitchFamily="49" charset="0"/>
              </a:rPr>
              <a:t>[]</a:t>
            </a:r>
            <a:r>
              <a:rPr lang="en-US" altLang="en-US" sz="2400" smtClean="0"/>
              <a:t> for row, size declarator for column in prototype, header:</a:t>
            </a:r>
            <a:br>
              <a:rPr lang="en-US" altLang="en-US" sz="2400" smtClean="0"/>
            </a:br>
            <a:r>
              <a:rPr lang="en-US" altLang="en-US" sz="2400" smtClean="0">
                <a:latin typeface="Courier New" pitchFamily="49" charset="0"/>
              </a:rPr>
              <a:t>const int COLS = 2;</a:t>
            </a:r>
            <a:br>
              <a:rPr lang="en-US" altLang="en-US" sz="2400" smtClean="0">
                <a:latin typeface="Courier New" pitchFamily="49" charset="0"/>
              </a:rPr>
            </a:br>
            <a:r>
              <a:rPr lang="en-US" altLang="en-US" sz="2400" smtClean="0">
                <a:latin typeface="Courier New" pitchFamily="49" charset="0"/>
              </a:rPr>
              <a:t>// Prototype</a:t>
            </a:r>
            <a:br>
              <a:rPr lang="en-US" altLang="en-US" sz="2400" smtClean="0">
                <a:latin typeface="Courier New" pitchFamily="49" charset="0"/>
              </a:rPr>
            </a:br>
            <a:r>
              <a:rPr lang="en-US" altLang="en-US" sz="2400" smtClean="0">
                <a:latin typeface="Courier New" pitchFamily="49" charset="0"/>
              </a:rPr>
              <a:t>void getExams(int [][COLS], int);</a:t>
            </a:r>
            <a:br>
              <a:rPr lang="en-US" altLang="en-US" sz="2400" smtClean="0">
                <a:latin typeface="Courier New" pitchFamily="49" charset="0"/>
              </a:rPr>
            </a:br>
            <a:r>
              <a:rPr lang="en-US" altLang="en-US" sz="2400" smtClean="0">
                <a:latin typeface="Courier New" pitchFamily="49" charset="0"/>
              </a:rPr>
              <a:t/>
            </a:r>
            <a:br>
              <a:rPr lang="en-US" altLang="en-US" sz="2400" smtClean="0">
                <a:latin typeface="Courier New" pitchFamily="49" charset="0"/>
              </a:rPr>
            </a:br>
            <a:r>
              <a:rPr lang="en-US" altLang="en-US" sz="2400" smtClean="0">
                <a:latin typeface="Courier New" pitchFamily="49" charset="0"/>
              </a:rPr>
              <a:t>// Header</a:t>
            </a:r>
            <a:br>
              <a:rPr lang="en-US" altLang="en-US" sz="2400" smtClean="0">
                <a:latin typeface="Courier New" pitchFamily="49" charset="0"/>
              </a:rPr>
            </a:br>
            <a:r>
              <a:rPr lang="en-US" altLang="en-US" sz="2400" smtClean="0">
                <a:latin typeface="Courier New" pitchFamily="49" charset="0"/>
              </a:rPr>
              <a:t>void getExams(int exams[][COLS], int rows)</a:t>
            </a:r>
            <a:endParaRPr lang="en-US" altLang="en-US" sz="2400"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76</a:t>
            </a:fld>
            <a:endParaRPr lang="en-US">
              <a:solidFill>
                <a:srgbClr val="000000"/>
              </a:solidFill>
            </a:endParaRPr>
          </a:p>
        </p:txBody>
      </p:sp>
    </p:spTree>
    <p:extLst>
      <p:ext uri="{BB962C8B-B14F-4D97-AF65-F5344CB8AC3E}">
        <p14:creationId xmlns:p14="http://schemas.microsoft.com/office/powerpoint/2010/main" val="611784199"/>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normAutofit fontScale="90000"/>
          </a:bodyPr>
          <a:lstStyle/>
          <a:p>
            <a:pPr>
              <a:defRPr/>
            </a:pPr>
            <a:r>
              <a:rPr lang="en-US" dirty="0" smtClean="0"/>
              <a:t>Example – The </a:t>
            </a:r>
            <a:r>
              <a:rPr lang="en-US" dirty="0" err="1" smtClean="0">
                <a:latin typeface="Courier New" pitchFamily="-16" charset="0"/>
              </a:rPr>
              <a:t>showArray</a:t>
            </a:r>
            <a:r>
              <a:rPr lang="en-US" dirty="0" smtClean="0"/>
              <a:t> Function from Program 7-22</a:t>
            </a:r>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305800" cy="424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77</a:t>
            </a:fld>
            <a:endParaRPr lang="en-US">
              <a:solidFill>
                <a:srgbClr val="000000"/>
              </a:solidFill>
            </a:endParaRPr>
          </a:p>
        </p:txBody>
      </p:sp>
    </p:spTree>
    <p:extLst>
      <p:ext uri="{BB962C8B-B14F-4D97-AF65-F5344CB8AC3E}">
        <p14:creationId xmlns:p14="http://schemas.microsoft.com/office/powerpoint/2010/main" val="575276020"/>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mtClean="0"/>
              <a:t>How </a:t>
            </a:r>
            <a:r>
              <a:rPr lang="en-US" altLang="en-US" smtClean="0">
                <a:latin typeface="Courier New" pitchFamily="49" charset="0"/>
              </a:rPr>
              <a:t>showArray</a:t>
            </a:r>
            <a:r>
              <a:rPr lang="en-US" altLang="en-US" smtClean="0"/>
              <a:t> is Called</a:t>
            </a: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82296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1753161A-EDD2-4A55-BB52-1592CDA8FD76}" type="slidenum">
              <a:rPr lang="en-US" smtClean="0">
                <a:solidFill>
                  <a:srgbClr val="000000"/>
                </a:solidFill>
              </a:rPr>
              <a:pPr>
                <a:defRPr/>
              </a:pPr>
              <a:t>78</a:t>
            </a:fld>
            <a:endParaRPr lang="en-US">
              <a:solidFill>
                <a:srgbClr val="000000"/>
              </a:solidFill>
            </a:endParaRPr>
          </a:p>
        </p:txBody>
      </p:sp>
    </p:spTree>
    <p:extLst>
      <p:ext uri="{BB962C8B-B14F-4D97-AF65-F5344CB8AC3E}">
        <p14:creationId xmlns:p14="http://schemas.microsoft.com/office/powerpoint/2010/main" val="1197969475"/>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each value</a:t>
            </a:r>
            <a:endParaRPr lang="en-US" dirty="0"/>
          </a:p>
        </p:txBody>
      </p:sp>
      <p:sp>
        <p:nvSpPr>
          <p:cNvPr id="3" name="Content Placeholder 2"/>
          <p:cNvSpPr>
            <a:spLocks noGrp="1"/>
          </p:cNvSpPr>
          <p:nvPr>
            <p:ph idx="1"/>
          </p:nvPr>
        </p:nvSpPr>
        <p:spPr/>
        <p:txBody>
          <a:bodyPr>
            <a:noAutofit/>
          </a:bodyPr>
          <a:lstStyle/>
          <a:p>
            <a:pPr>
              <a:buNone/>
            </a:pPr>
            <a:r>
              <a:rPr lang="en-US" sz="1400" dirty="0" smtClean="0">
                <a:latin typeface="Courier" panose="02060409020205020404" pitchFamily="49" charset="0"/>
              </a:rPr>
              <a:t>#include &lt;</a:t>
            </a:r>
            <a:r>
              <a:rPr lang="en-US" sz="1400" dirty="0" err="1" smtClean="0">
                <a:latin typeface="Courier" panose="02060409020205020404" pitchFamily="49" charset="0"/>
              </a:rPr>
              <a:t>iostream</a:t>
            </a:r>
            <a:r>
              <a:rPr lang="en-US" sz="1400" dirty="0" smtClean="0">
                <a:latin typeface="Courier" panose="02060409020205020404" pitchFamily="49" charset="0"/>
              </a:rPr>
              <a:t>&gt;</a:t>
            </a:r>
          </a:p>
          <a:p>
            <a:pPr>
              <a:buNone/>
            </a:pPr>
            <a:r>
              <a:rPr lang="en-US" sz="1400" dirty="0" smtClean="0">
                <a:latin typeface="Courier" panose="02060409020205020404" pitchFamily="49" charset="0"/>
              </a:rPr>
              <a:t>using namespace std;</a:t>
            </a:r>
          </a:p>
          <a:p>
            <a:pPr>
              <a:buNone/>
            </a:pPr>
            <a:r>
              <a:rPr lang="en-US" sz="1400" dirty="0" err="1" smtClean="0">
                <a:latin typeface="Courier" panose="02060409020205020404" pitchFamily="49" charset="0"/>
              </a:rPr>
              <a:t>int</a:t>
            </a:r>
            <a:r>
              <a:rPr lang="en-US" sz="1400" dirty="0" smtClean="0">
                <a:latin typeface="Courier" panose="02060409020205020404" pitchFamily="49" charset="0"/>
              </a:rPr>
              <a:t> main()</a:t>
            </a:r>
          </a:p>
          <a:p>
            <a:pPr>
              <a:buNone/>
            </a:pPr>
            <a:r>
              <a:rPr lang="en-US" sz="1400" dirty="0" smtClean="0">
                <a:latin typeface="Courier" panose="02060409020205020404" pitchFamily="49" charset="0"/>
              </a:rPr>
              <a:t>{</a:t>
            </a:r>
          </a:p>
          <a:p>
            <a:pPr>
              <a:buNone/>
            </a:pPr>
            <a:r>
              <a:rPr lang="en-US" sz="1400" dirty="0" smtClean="0">
                <a:latin typeface="Courier" panose="02060409020205020404" pitchFamily="49" charset="0"/>
              </a:rPr>
              <a:t>    //Define 2-D array and assign values using </a:t>
            </a:r>
            <a:r>
              <a:rPr lang="en-US" sz="1400" dirty="0" err="1" smtClean="0">
                <a:latin typeface="Courier" panose="02060409020205020404" pitchFamily="49" charset="0"/>
              </a:rPr>
              <a:t>initializer</a:t>
            </a:r>
            <a:endParaRPr lang="en-US" sz="1400" dirty="0" smtClean="0">
              <a:latin typeface="Courier" panose="02060409020205020404" pitchFamily="49" charset="0"/>
            </a:endParaRP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int</a:t>
            </a:r>
            <a:r>
              <a:rPr lang="en-US" sz="1400" dirty="0" smtClean="0">
                <a:latin typeface="Courier" panose="02060409020205020404" pitchFamily="49" charset="0"/>
              </a:rPr>
              <a:t> numbers[2][3]={{1,2,3},{4,5,6}};</a:t>
            </a:r>
          </a:p>
          <a:p>
            <a:pPr>
              <a:buNone/>
            </a:pPr>
            <a:endParaRPr lang="en-US" sz="1400" dirty="0" smtClean="0">
              <a:latin typeface="Courier" panose="02060409020205020404" pitchFamily="49" charset="0"/>
            </a:endParaRPr>
          </a:p>
          <a:p>
            <a:pPr>
              <a:buNone/>
            </a:pPr>
            <a:r>
              <a:rPr lang="en-US" sz="1400" dirty="0" smtClean="0">
                <a:latin typeface="Courier" panose="02060409020205020404" pitchFamily="49" charset="0"/>
              </a:rPr>
              <a:t>    //display values from each element of an array</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0 and column 0: "&lt;&lt;numbers[0][0] &lt;&lt; "\n";</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0 and column 1: "&lt;&lt;numbers[0][1] &lt;&lt; "\n";</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0 and column 2: "&lt;&lt;numbers[0][2] &lt;&lt; "\n";</a:t>
            </a:r>
          </a:p>
          <a:p>
            <a:pPr>
              <a:buNone/>
            </a:pPr>
            <a:endParaRPr lang="en-US" sz="1400" dirty="0" smtClean="0">
              <a:latin typeface="Courier" panose="02060409020205020404" pitchFamily="49" charset="0"/>
            </a:endParaRP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1 and column 0: "&lt;&lt;numbers[1][0] &lt;&lt; "\n";</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1 and column 1: "&lt;&lt;numbers[1][1] &lt;&lt; "\n";</a:t>
            </a:r>
          </a:p>
          <a:p>
            <a:pPr>
              <a:buNone/>
            </a:pPr>
            <a:r>
              <a:rPr lang="en-US" sz="1400" dirty="0" smtClean="0">
                <a:latin typeface="Courier" panose="02060409020205020404" pitchFamily="49" charset="0"/>
              </a:rPr>
              <a:t>    </a:t>
            </a:r>
            <a:r>
              <a:rPr lang="en-US" sz="1400" dirty="0" err="1" smtClean="0">
                <a:latin typeface="Courier" panose="02060409020205020404" pitchFamily="49" charset="0"/>
              </a:rPr>
              <a:t>cout</a:t>
            </a:r>
            <a:r>
              <a:rPr lang="en-US" sz="1400" dirty="0" smtClean="0">
                <a:latin typeface="Courier" panose="02060409020205020404" pitchFamily="49" charset="0"/>
              </a:rPr>
              <a:t> &lt;&lt; "row 1 and column 2: "&lt;&lt;numbers[1][2] &lt;&lt; "\n";</a:t>
            </a:r>
          </a:p>
          <a:p>
            <a:pPr>
              <a:buNone/>
            </a:pPr>
            <a:r>
              <a:rPr lang="en-US" sz="1400" dirty="0" smtClean="0">
                <a:latin typeface="Courier" panose="02060409020205020404" pitchFamily="49" charset="0"/>
              </a:rPr>
              <a:t>    return 0;</a:t>
            </a:r>
          </a:p>
          <a:p>
            <a:pPr>
              <a:buNone/>
            </a:pPr>
            <a:r>
              <a:rPr lang="en-US" sz="1400" dirty="0" smtClean="0">
                <a:latin typeface="Courier" panose="02060409020205020404" pitchFamily="49" charset="0"/>
              </a:rPr>
              <a:t>}</a:t>
            </a:r>
          </a:p>
        </p:txBody>
      </p:sp>
      <p:sp>
        <p:nvSpPr>
          <p:cNvPr id="4" name="TextBox 3"/>
          <p:cNvSpPr txBox="1"/>
          <p:nvPr/>
        </p:nvSpPr>
        <p:spPr>
          <a:xfrm>
            <a:off x="6300192" y="836712"/>
            <a:ext cx="2440092" cy="1815882"/>
          </a:xfrm>
          <a:prstGeom prst="rect">
            <a:avLst/>
          </a:prstGeom>
          <a:noFill/>
          <a:ln>
            <a:solidFill>
              <a:srgbClr val="FF0066"/>
            </a:solidFill>
          </a:ln>
        </p:spPr>
        <p:txBody>
          <a:bodyPr wrap="none" rtlCol="0">
            <a:spAutoFit/>
          </a:bodyPr>
          <a:lstStyle/>
          <a:p>
            <a:r>
              <a:rPr lang="en-US" sz="1400" b="1" dirty="0" smtClean="0">
                <a:solidFill>
                  <a:srgbClr val="0000FF"/>
                </a:solidFill>
                <a:latin typeface="Courier" panose="02060409020205020404" pitchFamily="49" charset="0"/>
              </a:rPr>
              <a:t>Run:</a:t>
            </a:r>
          </a:p>
          <a:p>
            <a:r>
              <a:rPr lang="en-US" sz="1400" dirty="0" smtClean="0">
                <a:latin typeface="Courier" panose="02060409020205020404" pitchFamily="49" charset="0"/>
              </a:rPr>
              <a:t>row </a:t>
            </a:r>
            <a:r>
              <a:rPr lang="en-US" sz="1400" dirty="0">
                <a:latin typeface="Courier" panose="02060409020205020404" pitchFamily="49" charset="0"/>
              </a:rPr>
              <a:t>0 and column 0: 1</a:t>
            </a:r>
          </a:p>
          <a:p>
            <a:r>
              <a:rPr lang="en-US" sz="1400" dirty="0">
                <a:latin typeface="Courier" panose="02060409020205020404" pitchFamily="49" charset="0"/>
              </a:rPr>
              <a:t>row 0 and column 1: 2</a:t>
            </a:r>
          </a:p>
          <a:p>
            <a:r>
              <a:rPr lang="en-US" sz="1400" dirty="0">
                <a:latin typeface="Courier" panose="02060409020205020404" pitchFamily="49" charset="0"/>
              </a:rPr>
              <a:t>row 0 and column 2: 3</a:t>
            </a:r>
          </a:p>
          <a:p>
            <a:r>
              <a:rPr lang="en-US" sz="1400" dirty="0">
                <a:latin typeface="Courier" panose="02060409020205020404" pitchFamily="49" charset="0"/>
              </a:rPr>
              <a:t>row 1 and column 0: 4</a:t>
            </a:r>
          </a:p>
          <a:p>
            <a:r>
              <a:rPr lang="en-US" sz="1400" dirty="0">
                <a:latin typeface="Courier" panose="02060409020205020404" pitchFamily="49" charset="0"/>
              </a:rPr>
              <a:t>row 1 and column 1: 5</a:t>
            </a:r>
          </a:p>
          <a:p>
            <a:r>
              <a:rPr lang="en-US" sz="1400" dirty="0">
                <a:latin typeface="Courier" panose="02060409020205020404" pitchFamily="49" charset="0"/>
              </a:rPr>
              <a:t>row 1 and column 2: 6</a:t>
            </a:r>
          </a:p>
          <a:p>
            <a:endParaRPr lang="en-US" sz="1400" dirty="0">
              <a:latin typeface="Courier" panose="02060409020205020404" pitchFamily="49" charset="0"/>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t>79</a:t>
            </a:fld>
            <a:endParaRPr lang="en-US" dirty="0"/>
          </a:p>
        </p:txBody>
      </p:sp>
    </p:spTree>
    <p:extLst>
      <p:ext uri="{BB962C8B-B14F-4D97-AF65-F5344CB8AC3E}">
        <p14:creationId xmlns:p14="http://schemas.microsoft.com/office/powerpoint/2010/main" val="190078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mtClean="0"/>
              <a:t>Array Terminology</a:t>
            </a:r>
          </a:p>
        </p:txBody>
      </p:sp>
      <p:sp>
        <p:nvSpPr>
          <p:cNvPr id="8195" name="Rectangle 3"/>
          <p:cNvSpPr>
            <a:spLocks noGrp="1" noChangeArrowheads="1"/>
          </p:cNvSpPr>
          <p:nvPr>
            <p:ph idx="1"/>
          </p:nvPr>
        </p:nvSpPr>
        <p:spPr>
          <a:xfrm>
            <a:off x="304800" y="1981200"/>
            <a:ext cx="8534400" cy="4114800"/>
          </a:xfrm>
        </p:spPr>
        <p:txBody>
          <a:bodyPr/>
          <a:lstStyle/>
          <a:p>
            <a:pPr>
              <a:lnSpc>
                <a:spcPct val="90000"/>
              </a:lnSpc>
            </a:pPr>
            <a:r>
              <a:rPr lang="en-US" altLang="en-US" smtClean="0"/>
              <a:t>The </a:t>
            </a:r>
            <a:r>
              <a:rPr lang="en-US" altLang="en-US" u="sng" smtClean="0"/>
              <a:t>size</a:t>
            </a:r>
            <a:r>
              <a:rPr lang="en-US" altLang="en-US" smtClean="0"/>
              <a:t> of an array is:</a:t>
            </a:r>
          </a:p>
          <a:p>
            <a:pPr lvl="1">
              <a:lnSpc>
                <a:spcPct val="90000"/>
              </a:lnSpc>
            </a:pPr>
            <a:r>
              <a:rPr lang="en-US" altLang="en-US" smtClean="0"/>
              <a:t>the total number of bytes allocated for it</a:t>
            </a:r>
          </a:p>
          <a:p>
            <a:pPr lvl="1">
              <a:lnSpc>
                <a:spcPct val="90000"/>
              </a:lnSpc>
            </a:pPr>
            <a:r>
              <a:rPr lang="en-US" altLang="en-US" smtClean="0"/>
              <a:t> (number of elements) * (number of bytes for each element)</a:t>
            </a:r>
          </a:p>
          <a:p>
            <a:pPr>
              <a:lnSpc>
                <a:spcPct val="90000"/>
              </a:lnSpc>
            </a:pPr>
            <a:r>
              <a:rPr lang="en-US" altLang="en-US" smtClean="0"/>
              <a:t>Examples:</a:t>
            </a:r>
          </a:p>
          <a:p>
            <a:pPr lvl="1">
              <a:lnSpc>
                <a:spcPct val="90000"/>
              </a:lnSpc>
              <a:buFontTx/>
              <a:buNone/>
            </a:pPr>
            <a:r>
              <a:rPr lang="en-US" altLang="en-US" smtClean="0"/>
              <a:t>	</a:t>
            </a:r>
            <a:r>
              <a:rPr lang="en-US" altLang="en-US" smtClean="0">
                <a:latin typeface="Courier New" pitchFamily="49" charset="0"/>
              </a:rPr>
              <a:t>int tests[5]</a:t>
            </a:r>
            <a:r>
              <a:rPr lang="en-US" altLang="en-US" smtClean="0"/>
              <a:t> is an array of 20 bytes, assuming 4 bytes for an </a:t>
            </a:r>
            <a:r>
              <a:rPr lang="en-US" altLang="en-US" smtClean="0">
                <a:latin typeface="Courier New" pitchFamily="49" charset="0"/>
              </a:rPr>
              <a:t>int</a:t>
            </a:r>
          </a:p>
          <a:p>
            <a:pPr lvl="1">
              <a:lnSpc>
                <a:spcPct val="90000"/>
              </a:lnSpc>
              <a:buFontTx/>
              <a:buNone/>
            </a:pPr>
            <a:r>
              <a:rPr lang="en-US" altLang="en-US" smtClean="0"/>
              <a:t>	</a:t>
            </a:r>
            <a:r>
              <a:rPr lang="en-US" altLang="en-US" smtClean="0">
                <a:latin typeface="Courier New" pitchFamily="49" charset="0"/>
              </a:rPr>
              <a:t>long double measures[10]</a:t>
            </a:r>
            <a:r>
              <a:rPr lang="en-US" altLang="en-US" smtClean="0"/>
              <a:t>is an array of 80 bytes, assuming 8 bytes for a </a:t>
            </a:r>
            <a:r>
              <a:rPr lang="en-US" altLang="en-US" smtClean="0">
                <a:latin typeface="Courier New" pitchFamily="49" charset="0"/>
              </a:rPr>
              <a:t>long double</a:t>
            </a:r>
            <a:endParaRPr lang="en-US" altLang="en-US" smtClean="0"/>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3448633484"/>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loop(nested loop)</a:t>
            </a:r>
            <a:endParaRPr lang="en-US" dirty="0"/>
          </a:p>
        </p:txBody>
      </p:sp>
      <p:sp>
        <p:nvSpPr>
          <p:cNvPr id="3" name="Content Placeholder 2"/>
          <p:cNvSpPr>
            <a:spLocks noGrp="1"/>
          </p:cNvSpPr>
          <p:nvPr>
            <p:ph sz="half" idx="1"/>
          </p:nvPr>
        </p:nvSpPr>
        <p:spPr/>
        <p:txBody>
          <a:bodyPr>
            <a:normAutofit fontScale="55000" lnSpcReduction="20000"/>
          </a:bodyPr>
          <a:lstStyle/>
          <a:p>
            <a:pPr>
              <a:buNone/>
            </a:pPr>
            <a:r>
              <a:rPr lang="en-US" dirty="0" smtClean="0">
                <a:latin typeface="Courier" panose="02060409020205020404" pitchFamily="49" charset="0"/>
              </a:rPr>
              <a:t>#include &lt;</a:t>
            </a:r>
            <a:r>
              <a:rPr lang="en-US" dirty="0" err="1" smtClean="0">
                <a:latin typeface="Courier" panose="02060409020205020404" pitchFamily="49" charset="0"/>
              </a:rPr>
              <a:t>iostream</a:t>
            </a:r>
            <a:r>
              <a:rPr lang="en-US" dirty="0" smtClean="0">
                <a:latin typeface="Courier" panose="02060409020205020404" pitchFamily="49" charset="0"/>
              </a:rPr>
              <a:t>&gt;</a:t>
            </a:r>
          </a:p>
          <a:p>
            <a:pPr>
              <a:buNone/>
            </a:pPr>
            <a:r>
              <a:rPr lang="en-US" dirty="0" smtClean="0">
                <a:latin typeface="Courier" panose="02060409020205020404" pitchFamily="49" charset="0"/>
              </a:rPr>
              <a:t>using namespace std;</a:t>
            </a:r>
          </a:p>
          <a:p>
            <a:pPr>
              <a:buNone/>
            </a:pPr>
            <a:r>
              <a:rPr lang="en-US" dirty="0" err="1" smtClean="0">
                <a:latin typeface="Courier" panose="02060409020205020404" pitchFamily="49" charset="0"/>
              </a:rPr>
              <a:t>int</a:t>
            </a:r>
            <a:r>
              <a:rPr lang="en-US" dirty="0" smtClean="0">
                <a:latin typeface="Courier" panose="02060409020205020404" pitchFamily="49" charset="0"/>
              </a:rPr>
              <a:t> main()</a:t>
            </a:r>
          </a:p>
          <a:p>
            <a:pPr>
              <a:buNone/>
            </a:pPr>
            <a:r>
              <a:rPr lang="en-US" dirty="0" smtClean="0">
                <a:latin typeface="Courier" panose="02060409020205020404" pitchFamily="49" charset="0"/>
              </a:rPr>
              <a:t>{</a:t>
            </a:r>
          </a:p>
          <a:p>
            <a:pPr>
              <a:buNone/>
            </a:pP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//define a two dimensional array</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numbers[2][3];</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//assign a value in each element </a:t>
            </a:r>
            <a:r>
              <a:rPr lang="en-US" dirty="0" smtClean="0">
                <a:latin typeface="Courier" panose="02060409020205020404" pitchFamily="49" charset="0"/>
              </a:rPr>
              <a:t>in an array using loop</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2;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j = 0; j &lt; 3; j++)</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if(</a:t>
            </a:r>
            <a:r>
              <a:rPr lang="en-US" dirty="0" err="1" smtClean="0">
                <a:latin typeface="Courier" panose="02060409020205020404" pitchFamily="49" charset="0"/>
              </a:rPr>
              <a:t>i</a:t>
            </a:r>
            <a:r>
              <a:rPr lang="en-US" dirty="0" smtClean="0">
                <a:latin typeface="Courier" panose="02060409020205020404" pitchFamily="49" charset="0"/>
              </a:rPr>
              <a:t> == 0)</a:t>
            </a:r>
          </a:p>
          <a:p>
            <a:pPr>
              <a:buNone/>
            </a:pPr>
            <a:r>
              <a:rPr lang="en-US" dirty="0" smtClean="0">
                <a:latin typeface="Courier" panose="02060409020205020404" pitchFamily="49" charset="0"/>
              </a:rPr>
              <a:t>                numbers[</a:t>
            </a:r>
            <a:r>
              <a:rPr lang="en-US" dirty="0" err="1" smtClean="0">
                <a:latin typeface="Courier" panose="02060409020205020404" pitchFamily="49" charset="0"/>
              </a:rPr>
              <a:t>i</a:t>
            </a:r>
            <a:r>
              <a:rPr lang="en-US" dirty="0" smtClean="0">
                <a:latin typeface="Courier" panose="02060409020205020404" pitchFamily="49" charset="0"/>
              </a:rPr>
              <a:t>][j] = j+1;</a:t>
            </a:r>
          </a:p>
          <a:p>
            <a:pPr>
              <a:buNone/>
            </a:pPr>
            <a:r>
              <a:rPr lang="en-US" dirty="0" smtClean="0">
                <a:latin typeface="Courier" panose="02060409020205020404" pitchFamily="49" charset="0"/>
              </a:rPr>
              <a:t>            else</a:t>
            </a:r>
          </a:p>
          <a:p>
            <a:pPr>
              <a:buNone/>
            </a:pPr>
            <a:r>
              <a:rPr lang="en-US" dirty="0" smtClean="0">
                <a:latin typeface="Courier" panose="02060409020205020404" pitchFamily="49" charset="0"/>
              </a:rPr>
              <a:t>                numbers[</a:t>
            </a:r>
            <a:r>
              <a:rPr lang="en-US" dirty="0" err="1" smtClean="0">
                <a:latin typeface="Courier" panose="02060409020205020404" pitchFamily="49" charset="0"/>
              </a:rPr>
              <a:t>i</a:t>
            </a:r>
            <a:r>
              <a:rPr lang="en-US" dirty="0" smtClean="0">
                <a:latin typeface="Courier" panose="02060409020205020404" pitchFamily="49" charset="0"/>
              </a:rPr>
              <a:t>][j] = j+4;</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"\n“ &lt;&lt; </a:t>
            </a:r>
            <a:r>
              <a:rPr lang="en-US" dirty="0" err="1" smtClean="0">
                <a:latin typeface="Courier" panose="02060409020205020404" pitchFamily="49" charset="0"/>
              </a:rPr>
              <a:t>endl</a:t>
            </a:r>
            <a:r>
              <a:rPr lang="en-US" dirty="0" smtClean="0">
                <a:latin typeface="Courier" panose="02060409020205020404" pitchFamily="49" charset="0"/>
              </a:rPr>
              <a:t>;</a:t>
            </a:r>
          </a:p>
          <a:p>
            <a:pPr>
              <a:buNone/>
            </a:pPr>
            <a:endParaRPr lang="en-US" dirty="0" smtClean="0">
              <a:latin typeface="Courier" panose="02060409020205020404" pitchFamily="49" charset="0"/>
            </a:endParaRPr>
          </a:p>
        </p:txBody>
      </p:sp>
      <p:sp>
        <p:nvSpPr>
          <p:cNvPr id="4" name="Content Placeholder 3"/>
          <p:cNvSpPr>
            <a:spLocks noGrp="1"/>
          </p:cNvSpPr>
          <p:nvPr>
            <p:ph sz="half" idx="2"/>
          </p:nvPr>
        </p:nvSpPr>
        <p:spPr>
          <a:xfrm>
            <a:off x="4572001" y="1920085"/>
            <a:ext cx="4464496" cy="4434840"/>
          </a:xfrm>
        </p:spPr>
        <p:txBody>
          <a:bodyPr>
            <a:normAutofit fontScale="55000" lnSpcReduction="20000"/>
          </a:bodyPr>
          <a:lstStyle/>
          <a:p>
            <a:pPr>
              <a:buNone/>
            </a:pP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//make sure that values from 1 to 6 are assigned in each element in an array</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2;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j = 0; j &lt; 3; j++)</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numbers[</a:t>
            </a:r>
            <a:r>
              <a:rPr lang="en-US" dirty="0" err="1" smtClean="0">
                <a:latin typeface="Courier" panose="02060409020205020404" pitchFamily="49" charset="0"/>
              </a:rPr>
              <a:t>i</a:t>
            </a:r>
            <a:r>
              <a:rPr lang="en-US" dirty="0" smtClean="0">
                <a:latin typeface="Courier" panose="02060409020205020404" pitchFamily="49" charset="0"/>
              </a:rPr>
              <a:t>][j] &lt;&lt; "\t";</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a:t>
            </a:r>
            <a:r>
              <a:rPr lang="en-US" dirty="0" err="1" smtClean="0">
                <a:latin typeface="Courier" panose="02060409020205020404" pitchFamily="49" charset="0"/>
              </a:rPr>
              <a:t>endl</a:t>
            </a:r>
            <a:r>
              <a:rPr lang="en-US" dirty="0" smtClean="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return 0;</a:t>
            </a:r>
          </a:p>
          <a:p>
            <a:pPr>
              <a:buNone/>
            </a:pPr>
            <a:r>
              <a:rPr lang="en-US" dirty="0" smtClean="0">
                <a:latin typeface="Courier" panose="02060409020205020404" pitchFamily="49" charset="0"/>
              </a:rPr>
              <a:t>}</a:t>
            </a:r>
          </a:p>
          <a:p>
            <a:endParaRPr lang="en-US" dirty="0">
              <a:latin typeface="Courier" panose="02060409020205020404" pitchFamily="49" charset="0"/>
            </a:endParaRPr>
          </a:p>
        </p:txBody>
      </p:sp>
      <p:sp>
        <p:nvSpPr>
          <p:cNvPr id="5" name="TextBox 4"/>
          <p:cNvSpPr txBox="1"/>
          <p:nvPr/>
        </p:nvSpPr>
        <p:spPr>
          <a:xfrm>
            <a:off x="4267200" y="5638800"/>
            <a:ext cx="4648199" cy="954107"/>
          </a:xfrm>
          <a:prstGeom prst="rect">
            <a:avLst/>
          </a:prstGeom>
          <a:noFill/>
          <a:ln>
            <a:solidFill>
              <a:srgbClr val="FF0066"/>
            </a:solidFill>
          </a:ln>
        </p:spPr>
        <p:txBody>
          <a:bodyPr wrap="square" rtlCol="0">
            <a:spAutoFit/>
          </a:bodyPr>
          <a:lstStyle/>
          <a:p>
            <a:r>
              <a:rPr lang="en-US" sz="1400" b="1" dirty="0" smtClean="0">
                <a:solidFill>
                  <a:srgbClr val="0000FF"/>
                </a:solidFill>
                <a:latin typeface="Courier" panose="02060409020205020404" pitchFamily="49" charset="0"/>
              </a:rPr>
              <a:t>Run:</a:t>
            </a:r>
          </a:p>
          <a:p>
            <a:endParaRPr lang="en-US" sz="1400" dirty="0">
              <a:latin typeface="Courier" panose="02060409020205020404" pitchFamily="49" charset="0"/>
            </a:endParaRPr>
          </a:p>
          <a:p>
            <a:endParaRPr lang="en-US" sz="1400" dirty="0">
              <a:latin typeface="Courier" panose="02060409020205020404" pitchFamily="49" charset="0"/>
            </a:endParaRPr>
          </a:p>
          <a:p>
            <a:r>
              <a:rPr lang="en-US" sz="1400" dirty="0">
                <a:latin typeface="Courier" panose="02060409020205020404" pitchFamily="49" charset="0"/>
              </a:rPr>
              <a:t>1       2       3       4       5       </a:t>
            </a:r>
            <a:r>
              <a:rPr lang="en-US" sz="1400" dirty="0" smtClean="0">
                <a:latin typeface="Courier" panose="02060409020205020404" pitchFamily="49" charset="0"/>
              </a:rPr>
              <a:t>6</a:t>
            </a:r>
            <a:endParaRPr lang="en-US" sz="1400" dirty="0">
              <a:latin typeface="Courier" panose="02060409020205020404" pitchFamily="49" charset="0"/>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t>80</a:t>
            </a:fld>
            <a:endParaRPr lang="en-US" dirty="0"/>
          </a:p>
        </p:txBody>
      </p:sp>
    </p:spTree>
    <p:extLst>
      <p:ext uri="{BB962C8B-B14F-4D97-AF65-F5344CB8AC3E}">
        <p14:creationId xmlns:p14="http://schemas.microsoft.com/office/powerpoint/2010/main" val="277781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all values by rows and columns</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dirty="0" smtClean="0">
                <a:latin typeface="Courier" panose="02060409020205020404" pitchFamily="49" charset="0"/>
              </a:rPr>
              <a:t>#include &lt;</a:t>
            </a:r>
            <a:r>
              <a:rPr lang="en-US" dirty="0" err="1" smtClean="0">
                <a:latin typeface="Courier" panose="02060409020205020404" pitchFamily="49" charset="0"/>
              </a:rPr>
              <a:t>iostream</a:t>
            </a:r>
            <a:r>
              <a:rPr lang="en-US" dirty="0" smtClean="0">
                <a:latin typeface="Courier" panose="02060409020205020404" pitchFamily="49" charset="0"/>
              </a:rPr>
              <a:t>&gt;</a:t>
            </a:r>
          </a:p>
          <a:p>
            <a:pPr>
              <a:buNone/>
            </a:pPr>
            <a:r>
              <a:rPr lang="en-US" dirty="0" smtClean="0">
                <a:latin typeface="Courier" panose="02060409020205020404" pitchFamily="49" charset="0"/>
              </a:rPr>
              <a:t>using namespace std;</a:t>
            </a:r>
          </a:p>
          <a:p>
            <a:pPr>
              <a:buNone/>
            </a:pPr>
            <a:r>
              <a:rPr lang="en-US" dirty="0" err="1" smtClean="0">
                <a:latin typeface="Courier" panose="02060409020205020404" pitchFamily="49" charset="0"/>
              </a:rPr>
              <a:t>int</a:t>
            </a:r>
            <a:r>
              <a:rPr lang="en-US" dirty="0" smtClean="0">
                <a:latin typeface="Courier" panose="02060409020205020404" pitchFamily="49" charset="0"/>
              </a:rPr>
              <a:t> main()</a:t>
            </a:r>
          </a:p>
          <a:p>
            <a:pPr>
              <a:buNone/>
            </a:pPr>
            <a:r>
              <a:rPr lang="en-US" dirty="0" smtClean="0">
                <a:latin typeface="Courier" panose="02060409020205020404" pitchFamily="49" charset="0"/>
              </a:rPr>
              <a:t>{</a:t>
            </a:r>
          </a:p>
          <a:p>
            <a:pPr>
              <a:buNone/>
            </a:pPr>
            <a:r>
              <a:rPr lang="en-US" b="1" dirty="0" smtClean="0">
                <a:latin typeface="Courier" panose="02060409020205020404" pitchFamily="49" charset="0"/>
              </a:rPr>
              <a:t>    </a:t>
            </a:r>
            <a:r>
              <a:rPr lang="en-US" b="1" dirty="0" smtClean="0">
                <a:solidFill>
                  <a:srgbClr val="008000"/>
                </a:solidFill>
                <a:latin typeface="Courier" panose="02060409020205020404" pitchFamily="49" charset="0"/>
              </a:rPr>
              <a:t>//define 2-D array and store values</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numbers[2][3] = {{1,2,3},{4,5,6}};</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total1;</a:t>
            </a:r>
          </a:p>
          <a:p>
            <a:pPr>
              <a:buNone/>
            </a:pPr>
            <a:r>
              <a:rPr lang="en-US" dirty="0" smtClean="0">
                <a:latin typeface="Courier" panose="02060409020205020404" pitchFamily="49" charset="0"/>
              </a:rPr>
              <a:t>    </a:t>
            </a:r>
            <a:r>
              <a:rPr lang="en-US" dirty="0" err="1" smtClean="0">
                <a:latin typeface="Courier" panose="02060409020205020404" pitchFamily="49" charset="0"/>
              </a:rPr>
              <a:t>int</a:t>
            </a:r>
            <a:r>
              <a:rPr lang="en-US" dirty="0" smtClean="0">
                <a:latin typeface="Courier" panose="02060409020205020404" pitchFamily="49" charset="0"/>
              </a:rPr>
              <a:t> total2;</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//add all numbers by rows</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2;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total1 = 0;</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j = 0; j &lt; 3; j++)</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total1 += numbers[</a:t>
            </a:r>
            <a:r>
              <a:rPr lang="en-US" dirty="0" err="1" smtClean="0">
                <a:latin typeface="Courier" panose="02060409020205020404" pitchFamily="49" charset="0"/>
              </a:rPr>
              <a:t>i</a:t>
            </a:r>
            <a:r>
              <a:rPr lang="en-US" dirty="0" smtClean="0">
                <a:latin typeface="Courier" panose="02060409020205020404" pitchFamily="49" charset="0"/>
              </a:rPr>
              <a:t>][j];</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"Total 1: "&lt;&lt; total1 &lt;&lt; </a:t>
            </a:r>
            <a:r>
              <a:rPr lang="en-US" dirty="0" err="1" smtClean="0">
                <a:latin typeface="Courier" panose="02060409020205020404" pitchFamily="49" charset="0"/>
              </a:rPr>
              <a:t>endl</a:t>
            </a:r>
            <a:r>
              <a:rPr lang="en-US" dirty="0" smtClean="0">
                <a:latin typeface="Courier" panose="02060409020205020404" pitchFamily="49" charset="0"/>
              </a:rPr>
              <a:t>;</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a:t>
            </a:r>
            <a:r>
              <a:rPr lang="en-US" dirty="0" err="1" smtClean="0">
                <a:latin typeface="Courier" panose="02060409020205020404" pitchFamily="49" charset="0"/>
              </a:rPr>
              <a:t>endl</a:t>
            </a:r>
            <a:r>
              <a:rPr lang="en-US" dirty="0" smtClean="0">
                <a:latin typeface="Courier" panose="02060409020205020404" pitchFamily="49" charset="0"/>
              </a:rPr>
              <a:t>;</a:t>
            </a:r>
          </a:p>
          <a:p>
            <a:pPr>
              <a:buNone/>
            </a:pPr>
            <a:endParaRPr lang="en-US" dirty="0">
              <a:latin typeface="Courier" panose="02060409020205020404" pitchFamily="49" charset="0"/>
            </a:endParaRPr>
          </a:p>
        </p:txBody>
      </p:sp>
      <p:sp>
        <p:nvSpPr>
          <p:cNvPr id="4" name="Content Placeholder 3"/>
          <p:cNvSpPr>
            <a:spLocks noGrp="1"/>
          </p:cNvSpPr>
          <p:nvPr>
            <p:ph sz="half" idx="2"/>
          </p:nvPr>
        </p:nvSpPr>
        <p:spPr>
          <a:xfrm>
            <a:off x="4427984" y="1920085"/>
            <a:ext cx="4536504" cy="4434840"/>
          </a:xfrm>
        </p:spPr>
        <p:txBody>
          <a:bodyPr>
            <a:normAutofit fontScale="47500" lnSpcReduction="20000"/>
          </a:bodyPr>
          <a:lstStyle/>
          <a:p>
            <a:pPr>
              <a:buNone/>
            </a:pPr>
            <a:r>
              <a:rPr lang="en-US" dirty="0" smtClean="0">
                <a:latin typeface="Courier" panose="02060409020205020404" pitchFamily="49" charset="0"/>
              </a:rPr>
              <a:t> </a:t>
            </a:r>
            <a:r>
              <a:rPr lang="en-US" b="1" dirty="0" smtClean="0">
                <a:solidFill>
                  <a:srgbClr val="008000"/>
                </a:solidFill>
                <a:latin typeface="Courier" panose="02060409020205020404" pitchFamily="49" charset="0"/>
              </a:rPr>
              <a:t>//add all numbers by columns</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a:t>
            </a:r>
            <a:r>
              <a:rPr lang="en-US" dirty="0" err="1" smtClean="0">
                <a:latin typeface="Courier" panose="02060409020205020404" pitchFamily="49" charset="0"/>
              </a:rPr>
              <a:t>i</a:t>
            </a:r>
            <a:r>
              <a:rPr lang="en-US" dirty="0" smtClean="0">
                <a:latin typeface="Courier" panose="02060409020205020404" pitchFamily="49" charset="0"/>
              </a:rPr>
              <a:t> = 0; </a:t>
            </a:r>
            <a:r>
              <a:rPr lang="en-US" dirty="0" err="1" smtClean="0">
                <a:latin typeface="Courier" panose="02060409020205020404" pitchFamily="49" charset="0"/>
              </a:rPr>
              <a:t>i</a:t>
            </a:r>
            <a:r>
              <a:rPr lang="en-US" dirty="0" smtClean="0">
                <a:latin typeface="Courier" panose="02060409020205020404" pitchFamily="49" charset="0"/>
              </a:rPr>
              <a:t> &lt; 3; </a:t>
            </a:r>
            <a:r>
              <a:rPr lang="en-US" dirty="0" err="1" smtClean="0">
                <a:latin typeface="Courier" panose="02060409020205020404" pitchFamily="49" charset="0"/>
              </a:rPr>
              <a:t>i</a:t>
            </a:r>
            <a:r>
              <a:rPr lang="en-US" dirty="0" smtClean="0">
                <a:latin typeface="Courier" panose="02060409020205020404" pitchFamily="49" charset="0"/>
              </a:rPr>
              <a:t>++)</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total2 = 0;</a:t>
            </a:r>
          </a:p>
          <a:p>
            <a:pPr>
              <a:buNone/>
            </a:pPr>
            <a:r>
              <a:rPr lang="en-US" dirty="0" smtClean="0">
                <a:latin typeface="Courier" panose="02060409020205020404" pitchFamily="49" charset="0"/>
              </a:rPr>
              <a:t>        for(</a:t>
            </a:r>
            <a:r>
              <a:rPr lang="en-US" dirty="0" err="1" smtClean="0">
                <a:latin typeface="Courier" panose="02060409020205020404" pitchFamily="49" charset="0"/>
              </a:rPr>
              <a:t>int</a:t>
            </a:r>
            <a:r>
              <a:rPr lang="en-US" dirty="0" smtClean="0">
                <a:latin typeface="Courier" panose="02060409020205020404" pitchFamily="49" charset="0"/>
              </a:rPr>
              <a:t> j = 0; j &lt; 2; j++)</a:t>
            </a: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total2 += numbers[j][</a:t>
            </a:r>
            <a:r>
              <a:rPr lang="en-US" dirty="0" err="1" smtClean="0">
                <a:latin typeface="Courier" panose="02060409020205020404" pitchFamily="49" charset="0"/>
              </a:rPr>
              <a:t>i</a:t>
            </a:r>
            <a:r>
              <a:rPr lang="en-US" dirty="0" smtClean="0">
                <a:latin typeface="Courier" panose="02060409020205020404" pitchFamily="49" charset="0"/>
              </a:rPr>
              <a:t>];</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a:t>
            </a:r>
          </a:p>
          <a:p>
            <a:pPr>
              <a:buNone/>
            </a:pPr>
            <a:r>
              <a:rPr lang="en-US" dirty="0" smtClean="0">
                <a:latin typeface="Courier" panose="02060409020205020404" pitchFamily="49" charset="0"/>
              </a:rPr>
              <a:t>        </a:t>
            </a:r>
            <a:r>
              <a:rPr lang="en-US" dirty="0" err="1" smtClean="0">
                <a:latin typeface="Courier" panose="02060409020205020404" pitchFamily="49" charset="0"/>
              </a:rPr>
              <a:t>cout</a:t>
            </a:r>
            <a:r>
              <a:rPr lang="en-US" dirty="0" smtClean="0">
                <a:latin typeface="Courier" panose="02060409020205020404" pitchFamily="49" charset="0"/>
              </a:rPr>
              <a:t> &lt;&lt; "Total 2: "&lt;&lt; total2 &lt;&lt; </a:t>
            </a:r>
            <a:r>
              <a:rPr lang="en-US" dirty="0" err="1" smtClean="0">
                <a:latin typeface="Courier" panose="02060409020205020404" pitchFamily="49" charset="0"/>
              </a:rPr>
              <a:t>endl</a:t>
            </a:r>
            <a:r>
              <a:rPr lang="en-US" dirty="0" smtClean="0">
                <a:latin typeface="Courier" panose="02060409020205020404" pitchFamily="49" charset="0"/>
              </a:rPr>
              <a:t>;</a:t>
            </a:r>
          </a:p>
          <a:p>
            <a:pPr>
              <a:buNone/>
            </a:pPr>
            <a:r>
              <a:rPr lang="en-US" dirty="0" smtClean="0">
                <a:latin typeface="Courier" panose="02060409020205020404" pitchFamily="49" charset="0"/>
              </a:rPr>
              <a:t>    }</a:t>
            </a:r>
          </a:p>
          <a:p>
            <a:pPr>
              <a:buNone/>
            </a:pPr>
            <a:endParaRPr lang="en-US" dirty="0" smtClean="0">
              <a:latin typeface="Courier" panose="02060409020205020404" pitchFamily="49" charset="0"/>
            </a:endParaRPr>
          </a:p>
          <a:p>
            <a:pPr>
              <a:buNone/>
            </a:pPr>
            <a:r>
              <a:rPr lang="en-US" dirty="0" smtClean="0">
                <a:latin typeface="Courier" panose="02060409020205020404" pitchFamily="49" charset="0"/>
              </a:rPr>
              <a:t>    return 0;</a:t>
            </a:r>
          </a:p>
          <a:p>
            <a:pPr>
              <a:buNone/>
            </a:pPr>
            <a:r>
              <a:rPr lang="en-US" dirty="0" smtClean="0">
                <a:latin typeface="Courier" panose="02060409020205020404" pitchFamily="49" charset="0"/>
              </a:rPr>
              <a:t>}</a:t>
            </a:r>
            <a:endParaRPr lang="en-US" dirty="0">
              <a:latin typeface="Courier" panose="02060409020205020404" pitchFamily="49" charset="0"/>
            </a:endParaRPr>
          </a:p>
        </p:txBody>
      </p:sp>
      <p:sp>
        <p:nvSpPr>
          <p:cNvPr id="5" name="TextBox 4"/>
          <p:cNvSpPr txBox="1"/>
          <p:nvPr/>
        </p:nvSpPr>
        <p:spPr>
          <a:xfrm>
            <a:off x="5410200" y="4661118"/>
            <a:ext cx="1981200" cy="1815882"/>
          </a:xfrm>
          <a:prstGeom prst="rect">
            <a:avLst/>
          </a:prstGeom>
          <a:noFill/>
        </p:spPr>
        <p:txBody>
          <a:bodyPr wrap="square" rtlCol="0">
            <a:spAutoFit/>
          </a:bodyPr>
          <a:lstStyle/>
          <a:p>
            <a:r>
              <a:rPr lang="en-US" sz="1400" b="1" dirty="0" smtClean="0">
                <a:solidFill>
                  <a:srgbClr val="0000FF"/>
                </a:solidFill>
                <a:latin typeface="Courier" panose="02060409020205020404" pitchFamily="49" charset="0"/>
              </a:rPr>
              <a:t>Run:</a:t>
            </a:r>
          </a:p>
          <a:p>
            <a:r>
              <a:rPr lang="en-US" sz="1400" dirty="0">
                <a:latin typeface="Courier" panose="02060409020205020404" pitchFamily="49" charset="0"/>
              </a:rPr>
              <a:t>Total 1: 6</a:t>
            </a:r>
          </a:p>
          <a:p>
            <a:r>
              <a:rPr lang="en-US" sz="1400" dirty="0">
                <a:latin typeface="Courier" panose="02060409020205020404" pitchFamily="49" charset="0"/>
              </a:rPr>
              <a:t>Total 1: 15</a:t>
            </a:r>
          </a:p>
          <a:p>
            <a:endParaRPr lang="en-US" sz="1400" dirty="0">
              <a:latin typeface="Courier" panose="02060409020205020404" pitchFamily="49" charset="0"/>
            </a:endParaRPr>
          </a:p>
          <a:p>
            <a:endParaRPr lang="en-US" sz="1400" dirty="0">
              <a:latin typeface="Courier" panose="02060409020205020404" pitchFamily="49" charset="0"/>
            </a:endParaRPr>
          </a:p>
          <a:p>
            <a:r>
              <a:rPr lang="en-US" sz="1400" dirty="0">
                <a:latin typeface="Courier" panose="02060409020205020404" pitchFamily="49" charset="0"/>
              </a:rPr>
              <a:t>Total 2: 5</a:t>
            </a:r>
          </a:p>
          <a:p>
            <a:r>
              <a:rPr lang="en-US" sz="1400" dirty="0">
                <a:latin typeface="Courier" panose="02060409020205020404" pitchFamily="49" charset="0"/>
              </a:rPr>
              <a:t>Total 2: 7</a:t>
            </a:r>
          </a:p>
          <a:p>
            <a:r>
              <a:rPr lang="en-US" sz="1400" dirty="0">
                <a:latin typeface="Courier" panose="02060409020205020404" pitchFamily="49" charset="0"/>
              </a:rPr>
              <a:t>Total 2: </a:t>
            </a:r>
            <a:r>
              <a:rPr lang="en-US" sz="1400" dirty="0" smtClean="0">
                <a:latin typeface="Courier" panose="02060409020205020404" pitchFamily="49" charset="0"/>
              </a:rPr>
              <a:t>9</a:t>
            </a:r>
            <a:endParaRPr lang="en-US" sz="1400" dirty="0">
              <a:latin typeface="Courier" panose="02060409020205020404" pitchFamily="49" charset="0"/>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t>81</a:t>
            </a:fld>
            <a:endParaRPr lang="en-US" dirty="0"/>
          </a:p>
        </p:txBody>
      </p:sp>
    </p:spTree>
    <p:extLst>
      <p:ext uri="{BB962C8B-B14F-4D97-AF65-F5344CB8AC3E}">
        <p14:creationId xmlns:p14="http://schemas.microsoft.com/office/powerpoint/2010/main" val="332330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Passing two-dimensional arrays to a function</a:t>
            </a:r>
            <a:endParaRPr lang="en-US" dirty="0"/>
          </a:p>
        </p:txBody>
      </p:sp>
      <p:sp>
        <p:nvSpPr>
          <p:cNvPr id="6" name="Content Placeholder 5"/>
          <p:cNvSpPr>
            <a:spLocks noGrp="1"/>
          </p:cNvSpPr>
          <p:nvPr>
            <p:ph idx="1"/>
          </p:nvPr>
        </p:nvSpPr>
        <p:spPr/>
        <p:txBody>
          <a:bodyPr>
            <a:normAutofit/>
          </a:bodyPr>
          <a:lstStyle/>
          <a:p>
            <a:r>
              <a:rPr lang="en-US" dirty="0" smtClean="0"/>
              <a:t>Pass the array name itself as an argument</a:t>
            </a:r>
          </a:p>
          <a:p>
            <a:r>
              <a:rPr lang="en-US" dirty="0" smtClean="0">
                <a:solidFill>
                  <a:srgbClr val="C00000"/>
                </a:solidFill>
              </a:rPr>
              <a:t>In a function definition, the number of rows is not required, but the size of column is necessary to use as a parameter</a:t>
            </a:r>
          </a:p>
          <a:p>
            <a:r>
              <a:rPr lang="en-US" dirty="0" smtClean="0"/>
              <a:t>Example:</a:t>
            </a:r>
          </a:p>
          <a:p>
            <a:pPr lvl="1">
              <a:buNone/>
            </a:pPr>
            <a:r>
              <a:rPr lang="en-US" sz="1800" dirty="0" smtClean="0">
                <a:latin typeface="Courier" panose="02060409020205020404" pitchFamily="49" charset="0"/>
              </a:rPr>
              <a:t>	const </a:t>
            </a:r>
            <a:r>
              <a:rPr lang="en-US" sz="1800" dirty="0" err="1" smtClean="0">
                <a:latin typeface="Courier" panose="02060409020205020404" pitchFamily="49" charset="0"/>
              </a:rPr>
              <a:t>int</a:t>
            </a:r>
            <a:r>
              <a:rPr lang="en-US" sz="1800" dirty="0" smtClean="0">
                <a:latin typeface="Courier" panose="02060409020205020404" pitchFamily="49" charset="0"/>
              </a:rPr>
              <a:t> size = 10;</a:t>
            </a:r>
          </a:p>
          <a:p>
            <a:pPr lvl="1">
              <a:buNone/>
            </a:pPr>
            <a:r>
              <a:rPr lang="en-US" sz="1800" dirty="0" smtClean="0">
                <a:latin typeface="Courier" panose="02060409020205020404" pitchFamily="49" charset="0"/>
              </a:rPr>
              <a:t>	const </a:t>
            </a:r>
            <a:r>
              <a:rPr lang="en-US" sz="1800" dirty="0" err="1" smtClean="0">
                <a:latin typeface="Courier" panose="02060409020205020404" pitchFamily="49" charset="0"/>
              </a:rPr>
              <a:t>int</a:t>
            </a:r>
            <a:r>
              <a:rPr lang="en-US" sz="1800" dirty="0" smtClean="0">
                <a:latin typeface="Courier" panose="02060409020205020404" pitchFamily="49" charset="0"/>
              </a:rPr>
              <a:t> test = 5;</a:t>
            </a:r>
          </a:p>
          <a:p>
            <a:pPr lvl="1">
              <a:buNone/>
            </a:pPr>
            <a:r>
              <a:rPr lang="en-US" sz="1800" dirty="0" smtClean="0">
                <a:latin typeface="Courier" panose="02060409020205020404" pitchFamily="49" charset="0"/>
              </a:rPr>
              <a:t>	</a:t>
            </a:r>
            <a:r>
              <a:rPr lang="en-US" sz="1800" dirty="0" err="1" smtClean="0">
                <a:latin typeface="Courier" panose="02060409020205020404" pitchFamily="49" charset="0"/>
              </a:rPr>
              <a:t>int</a:t>
            </a:r>
            <a:r>
              <a:rPr lang="en-US" sz="1800" dirty="0" smtClean="0">
                <a:latin typeface="Courier" panose="02060409020205020404" pitchFamily="49" charset="0"/>
              </a:rPr>
              <a:t> good [test][size] = {0};</a:t>
            </a:r>
          </a:p>
          <a:p>
            <a:pPr lvl="1">
              <a:buNone/>
            </a:pPr>
            <a:r>
              <a:rPr lang="en-US" sz="1800" dirty="0" smtClean="0">
                <a:latin typeface="Courier" panose="02060409020205020404" pitchFamily="49" charset="0"/>
              </a:rPr>
              <a:t>	process2DArray(good);</a:t>
            </a:r>
          </a:p>
          <a:p>
            <a:pPr lvl="1">
              <a:buNone/>
            </a:pPr>
            <a:r>
              <a:rPr lang="en-US" sz="1800" dirty="0" smtClean="0">
                <a:latin typeface="Courier" panose="02060409020205020404" pitchFamily="49" charset="0"/>
              </a:rPr>
              <a:t>	void process2DArray(</a:t>
            </a:r>
            <a:r>
              <a:rPr lang="en-US" sz="1800" dirty="0" err="1" smtClean="0">
                <a:latin typeface="Courier" panose="02060409020205020404" pitchFamily="49" charset="0"/>
              </a:rPr>
              <a:t>int</a:t>
            </a:r>
            <a:r>
              <a:rPr lang="en-US" sz="1800" dirty="0" smtClean="0">
                <a:latin typeface="Courier" panose="02060409020205020404" pitchFamily="49" charset="0"/>
              </a:rPr>
              <a:t>  hello [] [size]);</a:t>
            </a:r>
          </a:p>
        </p:txBody>
      </p:sp>
      <p:sp>
        <p:nvSpPr>
          <p:cNvPr id="2" name="Slide Number Placeholder 1"/>
          <p:cNvSpPr>
            <a:spLocks noGrp="1"/>
          </p:cNvSpPr>
          <p:nvPr>
            <p:ph type="sldNum" sz="quarter" idx="12"/>
          </p:nvPr>
        </p:nvSpPr>
        <p:spPr/>
        <p:txBody>
          <a:bodyPr/>
          <a:lstStyle/>
          <a:p>
            <a:fld id="{911E4C43-30DC-40C6-8400-D754E7A063DA}" type="slidenum">
              <a:rPr lang="en-US" smtClean="0"/>
              <a:t>82</a:t>
            </a:fld>
            <a:endParaRPr lang="en-US" dirty="0"/>
          </a:p>
        </p:txBody>
      </p:sp>
    </p:spTree>
    <p:extLst>
      <p:ext uri="{BB962C8B-B14F-4D97-AF65-F5344CB8AC3E}">
        <p14:creationId xmlns:p14="http://schemas.microsoft.com/office/powerpoint/2010/main" val="323452399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a:xfrm>
            <a:off x="304800" y="152400"/>
            <a:ext cx="7772400" cy="1143000"/>
          </a:xfrm>
        </p:spPr>
        <p:txBody>
          <a:bodyPr>
            <a:normAutofit fontScale="90000"/>
          </a:bodyPr>
          <a:lstStyle/>
          <a:p>
            <a:pPr>
              <a:defRPr/>
            </a:pPr>
            <a:r>
              <a:rPr lang="en-US" dirty="0" smtClean="0"/>
              <a:t>Two-Dimensional Array as Parameter, Argument</a:t>
            </a:r>
          </a:p>
        </p:txBody>
      </p:sp>
      <p:sp>
        <p:nvSpPr>
          <p:cNvPr id="71683" name="Rectangle 3"/>
          <p:cNvSpPr>
            <a:spLocks noGrp="1" noChangeArrowheads="1"/>
          </p:cNvSpPr>
          <p:nvPr>
            <p:ph idx="1"/>
          </p:nvPr>
        </p:nvSpPr>
        <p:spPr>
          <a:xfrm>
            <a:off x="304800" y="1676400"/>
            <a:ext cx="8458200" cy="4572000"/>
          </a:xfrm>
        </p:spPr>
        <p:txBody>
          <a:bodyPr/>
          <a:lstStyle/>
          <a:p>
            <a:r>
              <a:rPr lang="en-US" altLang="en-US" sz="2400" smtClean="0"/>
              <a:t>Use array name as argument in function call:</a:t>
            </a:r>
          </a:p>
          <a:p>
            <a:pPr lvl="1">
              <a:buFontTx/>
              <a:buNone/>
            </a:pPr>
            <a:r>
              <a:rPr lang="en-US" altLang="en-US" sz="2000" smtClean="0">
                <a:latin typeface="Courier New" pitchFamily="49" charset="0"/>
              </a:rPr>
              <a:t>	getExams(exams, 2);</a:t>
            </a:r>
          </a:p>
          <a:p>
            <a:r>
              <a:rPr lang="en-US" altLang="en-US" sz="2400" smtClean="0"/>
              <a:t>Use empty </a:t>
            </a:r>
            <a:r>
              <a:rPr lang="en-US" altLang="en-US" sz="2400" smtClean="0">
                <a:latin typeface="Courier New" pitchFamily="49" charset="0"/>
              </a:rPr>
              <a:t>[]</a:t>
            </a:r>
            <a:r>
              <a:rPr lang="en-US" altLang="en-US" sz="2400" smtClean="0"/>
              <a:t> for row, size declarator for column in prototype, header:</a:t>
            </a:r>
            <a:br>
              <a:rPr lang="en-US" altLang="en-US" sz="2400" smtClean="0"/>
            </a:br>
            <a:r>
              <a:rPr lang="en-US" altLang="en-US" sz="2400" smtClean="0">
                <a:latin typeface="Courier New" pitchFamily="49" charset="0"/>
              </a:rPr>
              <a:t>const int COLS = 2;</a:t>
            </a:r>
            <a:br>
              <a:rPr lang="en-US" altLang="en-US" sz="2400" smtClean="0">
                <a:latin typeface="Courier New" pitchFamily="49" charset="0"/>
              </a:rPr>
            </a:br>
            <a:r>
              <a:rPr lang="en-US" altLang="en-US" sz="2400" smtClean="0">
                <a:latin typeface="Courier New" pitchFamily="49" charset="0"/>
              </a:rPr>
              <a:t>// Prototype</a:t>
            </a:r>
            <a:br>
              <a:rPr lang="en-US" altLang="en-US" sz="2400" smtClean="0">
                <a:latin typeface="Courier New" pitchFamily="49" charset="0"/>
              </a:rPr>
            </a:br>
            <a:r>
              <a:rPr lang="en-US" altLang="en-US" sz="2400" smtClean="0">
                <a:latin typeface="Courier New" pitchFamily="49" charset="0"/>
              </a:rPr>
              <a:t>void getExams(int [][COLS], int);</a:t>
            </a:r>
            <a:br>
              <a:rPr lang="en-US" altLang="en-US" sz="2400" smtClean="0">
                <a:latin typeface="Courier New" pitchFamily="49" charset="0"/>
              </a:rPr>
            </a:br>
            <a:r>
              <a:rPr lang="en-US" altLang="en-US" sz="2400" smtClean="0">
                <a:latin typeface="Courier New" pitchFamily="49" charset="0"/>
              </a:rPr>
              <a:t/>
            </a:r>
            <a:br>
              <a:rPr lang="en-US" altLang="en-US" sz="2400" smtClean="0">
                <a:latin typeface="Courier New" pitchFamily="49" charset="0"/>
              </a:rPr>
            </a:br>
            <a:r>
              <a:rPr lang="en-US" altLang="en-US" sz="2400" smtClean="0">
                <a:latin typeface="Courier New" pitchFamily="49" charset="0"/>
              </a:rPr>
              <a:t>// Header</a:t>
            </a:r>
            <a:br>
              <a:rPr lang="en-US" altLang="en-US" sz="2400" smtClean="0">
                <a:latin typeface="Courier New" pitchFamily="49" charset="0"/>
              </a:rPr>
            </a:br>
            <a:r>
              <a:rPr lang="en-US" altLang="en-US" sz="2400" smtClean="0">
                <a:latin typeface="Courier New" pitchFamily="49" charset="0"/>
              </a:rPr>
              <a:t>void getExams(int exams[][COLS], int rows)</a:t>
            </a:r>
            <a:endParaRPr lang="en-US" altLang="en-US" sz="2400" smtClean="0"/>
          </a:p>
        </p:txBody>
      </p:sp>
    </p:spTree>
    <p:extLst>
      <p:ext uri="{BB962C8B-B14F-4D97-AF65-F5344CB8AC3E}">
        <p14:creationId xmlns:p14="http://schemas.microsoft.com/office/powerpoint/2010/main" val="11442292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Size Declarators</a:t>
            </a:r>
          </a:p>
        </p:txBody>
      </p:sp>
      <p:sp>
        <p:nvSpPr>
          <p:cNvPr id="9219" name="Rectangle 3"/>
          <p:cNvSpPr>
            <a:spLocks noGrp="1" noChangeArrowheads="1"/>
          </p:cNvSpPr>
          <p:nvPr>
            <p:ph idx="1"/>
          </p:nvPr>
        </p:nvSpPr>
        <p:spPr/>
        <p:txBody>
          <a:bodyPr/>
          <a:lstStyle/>
          <a:p>
            <a:r>
              <a:rPr lang="en-US" altLang="en-US" smtClean="0"/>
              <a:t>Named constants are commonly used as size declarators.</a:t>
            </a:r>
            <a:br>
              <a:rPr lang="en-US" altLang="en-US" smtClean="0"/>
            </a:br>
            <a:r>
              <a:rPr lang="en-US" altLang="en-US" smtClean="0"/>
              <a:t/>
            </a:r>
            <a:br>
              <a:rPr lang="en-US" altLang="en-US" smtClean="0"/>
            </a:br>
            <a:r>
              <a:rPr lang="en-US" altLang="en-US" smtClean="0">
                <a:latin typeface="Courier New" pitchFamily="49" charset="0"/>
              </a:rPr>
              <a:t>const int SIZE = 5;</a:t>
            </a:r>
            <a:r>
              <a:rPr lang="en-US" altLang="en-US" smtClean="0"/>
              <a:t/>
            </a:r>
            <a:br>
              <a:rPr lang="en-US" altLang="en-US" smtClean="0"/>
            </a:br>
            <a:r>
              <a:rPr lang="en-US" altLang="en-US" smtClean="0">
                <a:latin typeface="Courier New" pitchFamily="49" charset="0"/>
              </a:rPr>
              <a:t>int tests[SIZE];</a:t>
            </a:r>
          </a:p>
          <a:p>
            <a:r>
              <a:rPr lang="en-US" altLang="en-US" smtClean="0"/>
              <a:t>This eases program maintenance when the size of the array needs to be changed.</a:t>
            </a:r>
          </a:p>
        </p:txBody>
      </p:sp>
      <p:sp>
        <p:nvSpPr>
          <p:cNvPr id="2" name="Slide Number Placeholder 1"/>
          <p:cNvSpPr>
            <a:spLocks noGrp="1"/>
          </p:cNvSpPr>
          <p:nvPr>
            <p:ph type="sldNum" sz="quarter" idx="10"/>
          </p:nvPr>
        </p:nvSpPr>
        <p:spPr/>
        <p:txBody>
          <a:bodyPr/>
          <a:lstStyle/>
          <a:p>
            <a:pPr>
              <a:defRPr/>
            </a:pPr>
            <a:fld id="{6A95A283-D23F-4933-94BB-31CA0F6FD25F}" type="slidenum">
              <a:rPr lang="en-US" smtClean="0">
                <a:solidFill>
                  <a:srgbClr val="000000"/>
                </a:solidFill>
              </a:rPr>
              <a:pPr>
                <a:defRPr/>
              </a:pPr>
              <a:t>9</a:t>
            </a:fld>
            <a:endParaRPr lang="en-US">
              <a:solidFill>
                <a:srgbClr val="000000"/>
              </a:solidFill>
            </a:endParaRPr>
          </a:p>
        </p:txBody>
      </p:sp>
    </p:spTree>
    <p:extLst>
      <p:ext uri="{BB962C8B-B14F-4D97-AF65-F5344CB8AC3E}">
        <p14:creationId xmlns:p14="http://schemas.microsoft.com/office/powerpoint/2010/main" val="125282461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7.xml><?xml version="1.0" encoding="utf-8"?>
<a:theme xmlns:a="http://schemas.openxmlformats.org/drawingml/2006/main" name="2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Flow</Template>
  <TotalTime>6049</TotalTime>
  <Words>4451</Words>
  <Application>Microsoft Office PowerPoint</Application>
  <PresentationFormat>On-screen Show (4:3)</PresentationFormat>
  <Paragraphs>948</Paragraphs>
  <Slides>83</Slides>
  <Notes>18</Notes>
  <HiddenSlides>0</HiddenSlides>
  <MMClips>0</MMClips>
  <ScaleCrop>false</ScaleCrop>
  <HeadingPairs>
    <vt:vector size="6" baseType="variant">
      <vt:variant>
        <vt:lpstr>Fonts Used</vt:lpstr>
      </vt:variant>
      <vt:variant>
        <vt:i4>9</vt:i4>
      </vt:variant>
      <vt:variant>
        <vt:lpstr>Theme</vt:lpstr>
      </vt:variant>
      <vt:variant>
        <vt:i4>17</vt:i4>
      </vt:variant>
      <vt:variant>
        <vt:lpstr>Slide Titles</vt:lpstr>
      </vt:variant>
      <vt:variant>
        <vt:i4>83</vt:i4>
      </vt:variant>
    </vt:vector>
  </HeadingPairs>
  <TitlesOfParts>
    <vt:vector size="109" baseType="lpstr">
      <vt:lpstr>Arial</vt:lpstr>
      <vt:lpstr>Calibri</vt:lpstr>
      <vt:lpstr>Courier</vt:lpstr>
      <vt:lpstr>Courier New</vt:lpstr>
      <vt:lpstr>Times</vt:lpstr>
      <vt:lpstr>Times New Roman</vt:lpstr>
      <vt:lpstr>Wingdings</vt:lpstr>
      <vt:lpstr>Wingdings 2</vt:lpstr>
      <vt:lpstr>ヒラギノ角ゴ Pro W3</vt:lpstr>
      <vt:lpstr>Flow</vt: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11_Default Design</vt:lpstr>
      <vt:lpstr>12_Default Design</vt:lpstr>
      <vt:lpstr>13_Default Design</vt:lpstr>
      <vt:lpstr>14_Default Design</vt:lpstr>
      <vt:lpstr>1_Flow</vt:lpstr>
      <vt:lpstr>2_Flow</vt:lpstr>
      <vt:lpstr>Computer Science II  Advanced C++</vt:lpstr>
      <vt:lpstr>Arrays in C++</vt:lpstr>
      <vt:lpstr>Useful Links to C++ tutorial</vt:lpstr>
      <vt:lpstr>Array as a data structure</vt:lpstr>
      <vt:lpstr>Arrays Hold Multiple Values</vt:lpstr>
      <vt:lpstr>Array - Memory Layout</vt:lpstr>
      <vt:lpstr>Array Terminology</vt:lpstr>
      <vt:lpstr>Array Terminology</vt:lpstr>
      <vt:lpstr>Size Declarators</vt:lpstr>
      <vt:lpstr>What is an Array?  </vt:lpstr>
      <vt:lpstr>What is an Array?</vt:lpstr>
      <vt:lpstr>Defining Array in C++</vt:lpstr>
      <vt:lpstr>Defining Array in C++</vt:lpstr>
      <vt:lpstr>Default Initialization</vt:lpstr>
      <vt:lpstr>Partial Array Initialization</vt:lpstr>
      <vt:lpstr>Implicit Array Sizing</vt:lpstr>
      <vt:lpstr>Accessing Array Elements</vt:lpstr>
      <vt:lpstr>PowerPoint Presentation</vt:lpstr>
      <vt:lpstr>PowerPoint Presentation</vt:lpstr>
      <vt:lpstr>Using a Loop to Step Through an Array</vt:lpstr>
      <vt:lpstr>Example 1 </vt:lpstr>
      <vt:lpstr>A Closer Look At the Loop</vt:lpstr>
      <vt:lpstr>Example 2- displaying array elements before and after initialization</vt:lpstr>
      <vt:lpstr>Example 3 – assigning values to the array elements in a loop</vt:lpstr>
      <vt:lpstr>Example 4 – initialization of the array elements values using { }</vt:lpstr>
      <vt:lpstr>Example 5 – displaying of even numbers from 0 to 20</vt:lpstr>
      <vt:lpstr>Exercise 1</vt:lpstr>
      <vt:lpstr>No Bounds Checking in C++</vt:lpstr>
      <vt:lpstr>Code From Program 7-5</vt:lpstr>
      <vt:lpstr>What the Code Does</vt:lpstr>
      <vt:lpstr>No Bounds Checking in C++</vt:lpstr>
      <vt:lpstr>7.6</vt:lpstr>
      <vt:lpstr>Processing Array Contents</vt:lpstr>
      <vt:lpstr>Array Assignment</vt:lpstr>
      <vt:lpstr>Printing the Contents of an Array</vt:lpstr>
      <vt:lpstr>Printing the Contents of an Array</vt:lpstr>
      <vt:lpstr>Summing and Averaging                  Array Elements</vt:lpstr>
      <vt:lpstr>Summing and Averaging                  Array Elements</vt:lpstr>
      <vt:lpstr>Finding the Highest Value in an Array</vt:lpstr>
      <vt:lpstr>Finding the Lowest Value in an Array</vt:lpstr>
      <vt:lpstr>Partially-Filled Arrays</vt:lpstr>
      <vt:lpstr>Comparing Arrays</vt:lpstr>
      <vt:lpstr>Linear search</vt:lpstr>
      <vt:lpstr>7.5</vt:lpstr>
      <vt:lpstr>The Range-Based for Loop</vt:lpstr>
      <vt:lpstr>The Range-Based for Loop</vt:lpstr>
      <vt:lpstr>The range-based for loop in Program 7-10 </vt:lpstr>
      <vt:lpstr>Printing the Contents of an Array</vt:lpstr>
      <vt:lpstr>Modifying an Array with a Range-Based for Loop</vt:lpstr>
      <vt:lpstr>Modifying an Array with a Range-Based for Loop in Program 7-12</vt:lpstr>
      <vt:lpstr>Modifying an Array with a Range-Based for Loop</vt:lpstr>
      <vt:lpstr>The Range-Based for Loop versus the Regular for Loop</vt:lpstr>
      <vt:lpstr>Exercise 2</vt:lpstr>
      <vt:lpstr>Arrays and Functions</vt:lpstr>
      <vt:lpstr>Arrays as Function Arguments</vt:lpstr>
      <vt:lpstr>Arrays as Function Arguments</vt:lpstr>
      <vt:lpstr>Passing an array to a Function</vt:lpstr>
      <vt:lpstr>PowerPoint Presentation</vt:lpstr>
      <vt:lpstr>PowerPoint Presentation</vt:lpstr>
      <vt:lpstr>Passing an array to a Function</vt:lpstr>
      <vt:lpstr>Strings in C++</vt:lpstr>
      <vt:lpstr>Salary Survey Application</vt:lpstr>
      <vt:lpstr>Basic Pseudocode</vt:lpstr>
      <vt:lpstr>Program Implementation</vt:lpstr>
      <vt:lpstr>Multi-dimensional arrays</vt:lpstr>
      <vt:lpstr>Multi-Dimensional Arrays</vt:lpstr>
      <vt:lpstr>Two-Dimensional Arrays</vt:lpstr>
      <vt:lpstr>Two-Dimensional Array Representation</vt:lpstr>
      <vt:lpstr>Multi-dimensional arrays</vt:lpstr>
      <vt:lpstr>2D Array Initialization</vt:lpstr>
      <vt:lpstr>Initializing two-dimensional array</vt:lpstr>
      <vt:lpstr>Initializing two-dimensional array</vt:lpstr>
      <vt:lpstr>PowerPoint Presentation</vt:lpstr>
      <vt:lpstr>PowerPoint Presentation</vt:lpstr>
      <vt:lpstr>PowerPoint Presentation</vt:lpstr>
      <vt:lpstr>Two-Dimensional Array as Parameter, Argument</vt:lpstr>
      <vt:lpstr>Example – The showArray Function from Program 7-22</vt:lpstr>
      <vt:lpstr>How showArray is Called</vt:lpstr>
      <vt:lpstr>Display each value</vt:lpstr>
      <vt:lpstr>Using loop(nested loop)</vt:lpstr>
      <vt:lpstr>Add all values by rows and columns</vt:lpstr>
      <vt:lpstr>Passing two-dimensional arrays to a function</vt:lpstr>
      <vt:lpstr>Two-Dimensional Array as Parameter, Argument</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CMPT102</dc:title>
  <dc:creator>Miaomiao</dc:creator>
  <cp:lastModifiedBy>mzhang01</cp:lastModifiedBy>
  <cp:revision>181</cp:revision>
  <dcterms:created xsi:type="dcterms:W3CDTF">2016-05-24T10:51:24Z</dcterms:created>
  <dcterms:modified xsi:type="dcterms:W3CDTF">2019-01-29T17:17:51Z</dcterms:modified>
</cp:coreProperties>
</file>