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 id="2147483732" r:id="rId3"/>
    <p:sldMasterId id="2147483744" r:id="rId4"/>
    <p:sldMasterId id="2147483756" r:id="rId5"/>
    <p:sldMasterId id="2147483768" r:id="rId6"/>
    <p:sldMasterId id="2147483780" r:id="rId7"/>
    <p:sldMasterId id="2147483792" r:id="rId8"/>
    <p:sldMasterId id="2147483804" r:id="rId9"/>
    <p:sldMasterId id="2147483816" r:id="rId10"/>
    <p:sldMasterId id="2147483828" r:id="rId11"/>
    <p:sldMasterId id="2147483840" r:id="rId12"/>
    <p:sldMasterId id="2147483852" r:id="rId13"/>
    <p:sldMasterId id="2147483864" r:id="rId14"/>
  </p:sldMasterIdLst>
  <p:notesMasterIdLst>
    <p:notesMasterId r:id="rId50"/>
  </p:notesMasterIdLst>
  <p:sldIdLst>
    <p:sldId id="443" r:id="rId15"/>
    <p:sldId id="314" r:id="rId16"/>
    <p:sldId id="342" r:id="rId17"/>
    <p:sldId id="395" r:id="rId18"/>
    <p:sldId id="396" r:id="rId19"/>
    <p:sldId id="397" r:id="rId20"/>
    <p:sldId id="344" r:id="rId21"/>
    <p:sldId id="398" r:id="rId22"/>
    <p:sldId id="399" r:id="rId23"/>
    <p:sldId id="400" r:id="rId24"/>
    <p:sldId id="401" r:id="rId25"/>
    <p:sldId id="345" r:id="rId26"/>
    <p:sldId id="402" r:id="rId27"/>
    <p:sldId id="403" r:id="rId28"/>
    <p:sldId id="444" r:id="rId29"/>
    <p:sldId id="346" r:id="rId30"/>
    <p:sldId id="347" r:id="rId31"/>
    <p:sldId id="348" r:id="rId32"/>
    <p:sldId id="349" r:id="rId33"/>
    <p:sldId id="404" r:id="rId34"/>
    <p:sldId id="372" r:id="rId35"/>
    <p:sldId id="373" r:id="rId36"/>
    <p:sldId id="405" r:id="rId37"/>
    <p:sldId id="374" r:id="rId38"/>
    <p:sldId id="375" r:id="rId39"/>
    <p:sldId id="406" r:id="rId40"/>
    <p:sldId id="407" r:id="rId41"/>
    <p:sldId id="408" r:id="rId42"/>
    <p:sldId id="409" r:id="rId43"/>
    <p:sldId id="410" r:id="rId44"/>
    <p:sldId id="411" r:id="rId45"/>
    <p:sldId id="412" r:id="rId46"/>
    <p:sldId id="413" r:id="rId47"/>
    <p:sldId id="414" r:id="rId48"/>
    <p:sldId id="41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800080"/>
    <a:srgbClr val="008000"/>
    <a:srgbClr val="000099"/>
    <a:srgbClr val="FF33CC"/>
    <a:srgbClr val="3399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6" autoAdjust="0"/>
    <p:restoredTop sz="94690"/>
  </p:normalViewPr>
  <p:slideViewPr>
    <p:cSldViewPr>
      <p:cViewPr varScale="1">
        <p:scale>
          <a:sx n="83" d="100"/>
          <a:sy n="83" d="100"/>
        </p:scale>
        <p:origin x="1469"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slide" Target="slides/slide33.xml"/><Relationship Id="rId50" Type="http://schemas.openxmlformats.org/officeDocument/2006/relationships/notesMaster" Target="notesMasters/notesMaster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2.xml"/><Relationship Id="rId29" Type="http://schemas.openxmlformats.org/officeDocument/2006/relationships/slide" Target="slides/slide15.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slide" Target="slides/slide31.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893E7-67A9-42E6-BC1F-4039EB9FA3DE}" type="datetimeFigureOut">
              <a:rPr lang="en-US" smtClean="0"/>
              <a:t>3/22/2018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3B78F-1420-49C1-B5A6-D8ABC9915829}" type="slidenum">
              <a:rPr lang="en-US" smtClean="0"/>
              <a:t>‹#›</a:t>
            </a:fld>
            <a:endParaRPr lang="en-US"/>
          </a:p>
        </p:txBody>
      </p:sp>
    </p:spTree>
    <p:extLst>
      <p:ext uri="{BB962C8B-B14F-4D97-AF65-F5344CB8AC3E}">
        <p14:creationId xmlns:p14="http://schemas.microsoft.com/office/powerpoint/2010/main" val="188420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0CBF87D-FF68-4AA0-AF7C-FE9B7BFDBE23}" type="slidenum">
              <a:rPr lang="en-CA" altLang="en-US">
                <a:solidFill>
                  <a:prstClr val="black"/>
                </a:solidFill>
              </a:rPr>
              <a:pPr eaLnBrk="1" hangingPunct="1"/>
              <a:t>5</a:t>
            </a:fld>
            <a:endParaRPr lang="en-CA" altLang="en-US">
              <a:solidFill>
                <a:prstClr val="black"/>
              </a:solidFill>
            </a:endParaRPr>
          </a:p>
        </p:txBody>
      </p:sp>
      <p:sp>
        <p:nvSpPr>
          <p:cNvPr id="8499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725239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9910369-8B6E-4039-B9AC-70F067DCA429}" type="slidenum">
              <a:rPr lang="en-CA" altLang="en-US">
                <a:solidFill>
                  <a:prstClr val="black"/>
                </a:solidFill>
              </a:rPr>
              <a:pPr eaLnBrk="1" hangingPunct="1"/>
              <a:t>23</a:t>
            </a:fld>
            <a:endParaRPr lang="en-CA" altLang="en-US">
              <a:solidFill>
                <a:prstClr val="black"/>
              </a:solidFill>
            </a:endParaRPr>
          </a:p>
        </p:txBody>
      </p:sp>
      <p:sp>
        <p:nvSpPr>
          <p:cNvPr id="962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644087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3B78F-1420-49C1-B5A6-D8ABC9915829}" type="slidenum">
              <a:rPr lang="en-US" smtClean="0"/>
              <a:t>24</a:t>
            </a:fld>
            <a:endParaRPr lang="en-US"/>
          </a:p>
        </p:txBody>
      </p:sp>
    </p:spTree>
    <p:extLst>
      <p:ext uri="{BB962C8B-B14F-4D97-AF65-F5344CB8AC3E}">
        <p14:creationId xmlns:p14="http://schemas.microsoft.com/office/powerpoint/2010/main" val="1620078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0FFB135-439F-4C3D-9AE5-25F68BA807FB}" type="slidenum">
              <a:rPr lang="en-CA" altLang="en-US">
                <a:solidFill>
                  <a:prstClr val="black"/>
                </a:solidFill>
              </a:rPr>
              <a:pPr eaLnBrk="1" hangingPunct="1"/>
              <a:t>31</a:t>
            </a:fld>
            <a:endParaRPr lang="en-CA" altLang="en-US">
              <a:solidFill>
                <a:prstClr val="black"/>
              </a:solidFill>
            </a:endParaRPr>
          </a:p>
        </p:txBody>
      </p:sp>
      <p:sp>
        <p:nvSpPr>
          <p:cNvPr id="983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4045363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9E7728-8BD3-4EDB-A2F2-E321EDEB9CC1}" type="slidenum">
              <a:rPr lang="en-CA" altLang="en-US">
                <a:solidFill>
                  <a:prstClr val="black"/>
                </a:solidFill>
              </a:rPr>
              <a:pPr eaLnBrk="1" hangingPunct="1"/>
              <a:t>33</a:t>
            </a:fld>
            <a:endParaRPr lang="en-CA" altLang="en-US">
              <a:solidFill>
                <a:prstClr val="black"/>
              </a:solidFill>
            </a:endParaRPr>
          </a:p>
        </p:txBody>
      </p:sp>
      <p:sp>
        <p:nvSpPr>
          <p:cNvPr id="993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491415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F853572-0A3C-4137-8EB3-B0D97F643647}" type="slidenum">
              <a:rPr lang="en-CA" altLang="en-US">
                <a:solidFill>
                  <a:prstClr val="black"/>
                </a:solidFill>
              </a:rPr>
              <a:pPr eaLnBrk="1" hangingPunct="1"/>
              <a:t>35</a:t>
            </a:fld>
            <a:endParaRPr lang="en-CA" altLang="en-US">
              <a:solidFill>
                <a:prstClr val="black"/>
              </a:solidFill>
            </a:endParaRPr>
          </a:p>
        </p:txBody>
      </p:sp>
      <p:sp>
        <p:nvSpPr>
          <p:cNvPr id="1003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043895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9A694A-F3F4-4279-A94B-7FF847E5C111}" type="slidenum">
              <a:rPr lang="en-CA" altLang="en-US">
                <a:solidFill>
                  <a:prstClr val="black"/>
                </a:solidFill>
              </a:rPr>
              <a:pPr eaLnBrk="1" hangingPunct="1"/>
              <a:t>6</a:t>
            </a:fld>
            <a:endParaRPr lang="en-CA" altLang="en-US">
              <a:solidFill>
                <a:prstClr val="black"/>
              </a:solidFill>
            </a:endParaRPr>
          </a:p>
        </p:txBody>
      </p:sp>
      <p:sp>
        <p:nvSpPr>
          <p:cNvPr id="860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976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A84CE79-FC45-4813-ACE0-F9AD17E1AFE1}" type="slidenum">
              <a:rPr lang="en-CA" altLang="en-US">
                <a:solidFill>
                  <a:prstClr val="black"/>
                </a:solidFill>
              </a:rPr>
              <a:pPr eaLnBrk="1" hangingPunct="1"/>
              <a:t>9</a:t>
            </a:fld>
            <a:endParaRPr lang="en-CA" altLang="en-US">
              <a:solidFill>
                <a:prstClr val="black"/>
              </a:solidFill>
            </a:endParaRPr>
          </a:p>
        </p:txBody>
      </p:sp>
      <p:sp>
        <p:nvSpPr>
          <p:cNvPr id="880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431148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BEBF0DA-D1BF-4A9D-8DC0-D316EB75E683}" type="slidenum">
              <a:rPr lang="en-CA" altLang="en-US">
                <a:solidFill>
                  <a:prstClr val="black"/>
                </a:solidFill>
              </a:rPr>
              <a:pPr eaLnBrk="1" hangingPunct="1"/>
              <a:t>10</a:t>
            </a:fld>
            <a:endParaRPr lang="en-CA" altLang="en-US">
              <a:solidFill>
                <a:prstClr val="black"/>
              </a:solidFill>
            </a:endParaRPr>
          </a:p>
        </p:txBody>
      </p:sp>
      <p:sp>
        <p:nvSpPr>
          <p:cNvPr id="890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956951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363142F-5C96-47BF-BFD5-4F8E68D7727A}" type="slidenum">
              <a:rPr lang="en-CA" altLang="en-US">
                <a:solidFill>
                  <a:prstClr val="black"/>
                </a:solidFill>
              </a:rPr>
              <a:pPr eaLnBrk="1" hangingPunct="1"/>
              <a:t>11</a:t>
            </a:fld>
            <a:endParaRPr lang="en-CA" altLang="en-US">
              <a:solidFill>
                <a:prstClr val="black"/>
              </a:solidFill>
            </a:endParaRPr>
          </a:p>
        </p:txBody>
      </p:sp>
      <p:sp>
        <p:nvSpPr>
          <p:cNvPr id="901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396551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FB5B76-05A1-4FE5-AB77-A9E5E21CF48F}" type="slidenum">
              <a:rPr lang="en-CA" altLang="en-US">
                <a:solidFill>
                  <a:prstClr val="black"/>
                </a:solidFill>
              </a:rPr>
              <a:pPr eaLnBrk="1" hangingPunct="1"/>
              <a:t>13</a:t>
            </a:fld>
            <a:endParaRPr lang="en-CA" altLang="en-US">
              <a:solidFill>
                <a:prstClr val="black"/>
              </a:solidFill>
            </a:endParaRPr>
          </a:p>
        </p:txBody>
      </p:sp>
      <p:sp>
        <p:nvSpPr>
          <p:cNvPr id="921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4482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98CAB14-823B-4073-A7A7-AB5CF4FD13F8}" type="slidenum">
              <a:rPr lang="en-CA" altLang="en-US">
                <a:solidFill>
                  <a:prstClr val="black"/>
                </a:solidFill>
              </a:rPr>
              <a:pPr eaLnBrk="1" hangingPunct="1"/>
              <a:t>14</a:t>
            </a:fld>
            <a:endParaRPr lang="en-CA" altLang="en-US">
              <a:solidFill>
                <a:prstClr val="black"/>
              </a:solidFill>
            </a:endParaRPr>
          </a:p>
        </p:txBody>
      </p:sp>
      <p:sp>
        <p:nvSpPr>
          <p:cNvPr id="931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49428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Arial"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fld id="{915FDF5E-B62A-A640-87A9-76AC1D70DAEF}" type="slidenum">
              <a:rPr lang="en-CA" altLang="en-US"/>
              <a:pPr/>
              <a:t>15</a:t>
            </a:fld>
            <a:endParaRPr lang="en-CA" altLang="en-US"/>
          </a:p>
        </p:txBody>
      </p:sp>
      <p:sp>
        <p:nvSpPr>
          <p:cNvPr id="286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1385401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91218C-4FEC-4850-BD58-0CA1F768CBDB}" type="slidenum">
              <a:rPr lang="en-CA" altLang="en-US">
                <a:solidFill>
                  <a:prstClr val="black"/>
                </a:solidFill>
              </a:rPr>
              <a:pPr eaLnBrk="1" hangingPunct="1"/>
              <a:t>20</a:t>
            </a:fld>
            <a:endParaRPr lang="en-CA" altLang="en-US">
              <a:solidFill>
                <a:prstClr val="black"/>
              </a:solidFill>
            </a:endParaRPr>
          </a:p>
        </p:txBody>
      </p:sp>
      <p:sp>
        <p:nvSpPr>
          <p:cNvPr id="952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254950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0486109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9895252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5149565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4818419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5246497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96854384"/>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8631437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1559830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7958118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51061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9326462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000184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5633985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0710222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3848894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4353472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0364015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7729518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220219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72981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8855193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6380198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42161927"/>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5924289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351945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2797873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1584163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480758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1657186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0113778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83133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9132700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47436026"/>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1223677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5564012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97773383"/>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0077506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045419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5381147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7755600"/>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4593687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394933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2195120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9001778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0266130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1617167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0742412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0351629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5221570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9883373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97647489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2684431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044152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7862668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9504827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1530709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8514697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890250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02737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58486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36892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13463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3219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54311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78848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734053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68540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757966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055020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80323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1145283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87599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3902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978751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725031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583860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212607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268379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37494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983317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3031224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551211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87467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542040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7298234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283075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561752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0979064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171764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774843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767002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418098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81451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474134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553349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004930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1082277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0433738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7231532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048262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466876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830588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3525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4459615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9841325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622139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763392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824420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354234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84861193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5093777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614080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3553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2312179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7499750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2277303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2844564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6802996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929401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42133779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3154664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434607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32281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196625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9032849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33919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3843203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445367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401339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4797962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5943830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07047444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fld id="{D46D7AE5-417D-43B9-B785-A410D499B6DC}"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80615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11E4C43-30DC-40C6-8400-D754E7A063DA}"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3E5FD789-22DA-4311-BA46-31676B4E570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235367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DD2685B-C855-4EEB-A026-E55CD1504A5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45609895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4FD09B24-1169-4E46-A54C-38282B3289B6}"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6255575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7406D53D-7732-42F4-977D-F12D02FF192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11433657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CF31BD78-1F3C-4420-A557-9067CA3A8AF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1534488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D967E999-C84A-4A63-A401-096CC3A49F22}"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86879273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5D91ABCF-E8F0-45EA-BC9B-293B29A4B89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20457228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1C0AFAD1-B327-48B6-B6B0-E7C2DDE1703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78674494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A8D1A525-0FD1-4851-8F1E-209841674C5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5315553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82E36D58-D477-4B46-88F0-3DAA7B2FAFBB}"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047532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2.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2.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2.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2.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2.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2.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2.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2.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1E4C43-30DC-40C6-8400-D754E7A063DA}"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6876097"/>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377917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4084563"/>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19612"/>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9217494"/>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98579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33196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393645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148066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024956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9167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5178406"/>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1FB26D62-8959-4A55-809E-DA29C3E242FD}" type="slidenum">
              <a:rPr lang="en-US" altLang="en-US" smtClean="0">
                <a:solidFill>
                  <a:srgbClr val="000000"/>
                </a:solidFill>
              </a:rPr>
              <a:pPr fontAlgn="base">
                <a:spcBef>
                  <a:spcPct val="0"/>
                </a:spcBef>
                <a:spcAft>
                  <a:spcPct val="0"/>
                </a:spcAft>
              </a:pPr>
              <a:t>‹#›</a:t>
            </a:fld>
            <a:endParaRPr lang="en-US" altLang="en-US" smtClean="0">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2855972"/>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4.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rPr>
              <a:t>Computer Science </a:t>
            </a:r>
            <a:r>
              <a:rPr lang="en-US" dirty="0" smtClean="0">
                <a:effectLst/>
              </a:rPr>
              <a:t>II </a:t>
            </a:r>
            <a:br>
              <a:rPr lang="en-US" dirty="0" smtClean="0">
                <a:effectLst/>
              </a:rPr>
            </a:br>
            <a:r>
              <a:rPr lang="en-US" dirty="0" smtClean="0">
                <a:effectLst/>
              </a:rPr>
              <a:t>Advanced C++</a:t>
            </a:r>
            <a:endParaRPr lang="en-US" dirty="0"/>
          </a:p>
        </p:txBody>
      </p:sp>
      <p:sp>
        <p:nvSpPr>
          <p:cNvPr id="3" name="Subtitle 2"/>
          <p:cNvSpPr>
            <a:spLocks noGrp="1"/>
          </p:cNvSpPr>
          <p:nvPr>
            <p:ph type="subTitle" idx="1"/>
          </p:nvPr>
        </p:nvSpPr>
        <p:spPr/>
        <p:txBody>
          <a:bodyPr/>
          <a:lstStyle/>
          <a:p>
            <a:r>
              <a:rPr lang="en-US" smtClean="0">
                <a:latin typeface="Calibri" panose="020F0502020204030204" pitchFamily="34" charset="0"/>
              </a:rPr>
              <a:t>Spring 2018</a:t>
            </a:r>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t>1</a:t>
            </a:fld>
            <a:endParaRPr lang="en-US" dirty="0"/>
          </a:p>
        </p:txBody>
      </p:sp>
    </p:spTree>
    <p:extLst>
      <p:ext uri="{BB962C8B-B14F-4D97-AF65-F5344CB8AC3E}">
        <p14:creationId xmlns:p14="http://schemas.microsoft.com/office/powerpoint/2010/main" val="1015190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smtClean="0"/>
              <a:t>More on Objects</a:t>
            </a:r>
          </a:p>
        </p:txBody>
      </p:sp>
      <p:sp>
        <p:nvSpPr>
          <p:cNvPr id="10243" name="Rectangle 3"/>
          <p:cNvSpPr>
            <a:spLocks noGrp="1" noChangeArrowheads="1"/>
          </p:cNvSpPr>
          <p:nvPr>
            <p:ph idx="1"/>
          </p:nvPr>
        </p:nvSpPr>
        <p:spPr/>
        <p:txBody>
          <a:bodyPr/>
          <a:lstStyle/>
          <a:p>
            <a:pPr>
              <a:lnSpc>
                <a:spcPct val="85000"/>
              </a:lnSpc>
            </a:pPr>
            <a:r>
              <a:rPr lang="en-US" altLang="en-US" sz="2800" u="sng" smtClean="0"/>
              <a:t>data hiding</a:t>
            </a:r>
            <a:r>
              <a:rPr lang="en-US" altLang="en-US" sz="2800" smtClean="0"/>
              <a:t>: restricting access to certain members of an object</a:t>
            </a:r>
            <a:br>
              <a:rPr lang="en-US" altLang="en-US" sz="2800" smtClean="0"/>
            </a:br>
            <a:endParaRPr lang="en-US" altLang="en-US" sz="2800" smtClean="0"/>
          </a:p>
          <a:p>
            <a:pPr>
              <a:lnSpc>
                <a:spcPct val="85000"/>
              </a:lnSpc>
            </a:pPr>
            <a:r>
              <a:rPr lang="en-US" altLang="en-US" sz="2800" u="sng" smtClean="0"/>
              <a:t>public interface</a:t>
            </a:r>
            <a:r>
              <a:rPr lang="en-US" altLang="en-US" sz="2800" smtClean="0"/>
              <a:t>: members of an object that are available outside of the object.  This allows the object to provide access to some data and functions without sharing its internal details and design, and provides some protection from data corruption</a:t>
            </a:r>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10</a:t>
            </a:fld>
            <a:endParaRPr lang="en-US" altLang="en-US">
              <a:solidFill>
                <a:srgbClr val="000000"/>
              </a:solidFill>
            </a:endParaRPr>
          </a:p>
        </p:txBody>
      </p:sp>
    </p:spTree>
    <p:extLst>
      <p:ext uri="{BB962C8B-B14F-4D97-AF65-F5344CB8AC3E}">
        <p14:creationId xmlns:p14="http://schemas.microsoft.com/office/powerpoint/2010/main" val="250090237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smtClean="0"/>
              <a:t>Introduction to Classes</a:t>
            </a:r>
          </a:p>
        </p:txBody>
      </p:sp>
      <p:sp>
        <p:nvSpPr>
          <p:cNvPr id="12291" name="Rectangle 3"/>
          <p:cNvSpPr>
            <a:spLocks noGrp="1" noChangeArrowheads="1"/>
          </p:cNvSpPr>
          <p:nvPr>
            <p:ph idx="1"/>
          </p:nvPr>
        </p:nvSpPr>
        <p:spPr/>
        <p:txBody>
          <a:bodyPr/>
          <a:lstStyle/>
          <a:p>
            <a:r>
              <a:rPr lang="en-US" altLang="en-US" dirty="0" smtClean="0"/>
              <a:t>Objects are created from a </a:t>
            </a:r>
            <a:r>
              <a:rPr lang="en-US" altLang="en-US" dirty="0" smtClean="0">
                <a:latin typeface="Courier New" panose="02070309020205020404" pitchFamily="49" charset="0"/>
              </a:rPr>
              <a:t>class</a:t>
            </a:r>
            <a:endParaRPr lang="en-US" altLang="en-US" dirty="0" smtClean="0"/>
          </a:p>
          <a:p>
            <a:r>
              <a:rPr lang="en-US" altLang="en-US" dirty="0" smtClean="0"/>
              <a:t>Format:</a:t>
            </a:r>
          </a:p>
          <a:p>
            <a:pPr lvl="1">
              <a:buFontTx/>
              <a:buNone/>
            </a:pPr>
            <a:r>
              <a:rPr lang="en-US" altLang="en-US" dirty="0" smtClean="0"/>
              <a:t>	</a:t>
            </a:r>
            <a:r>
              <a:rPr lang="en-US" altLang="en-US" dirty="0" smtClean="0">
                <a:solidFill>
                  <a:srgbClr val="0000FF"/>
                </a:solidFill>
                <a:latin typeface="Courier New" panose="02070309020205020404" pitchFamily="49" charset="0"/>
              </a:rPr>
              <a:t>class</a:t>
            </a:r>
            <a:r>
              <a:rPr lang="en-US" altLang="en-US" dirty="0" smtClean="0">
                <a:latin typeface="Courier New" panose="02070309020205020404" pitchFamily="49" charset="0"/>
              </a:rPr>
              <a:t> </a:t>
            </a:r>
            <a:r>
              <a:rPr lang="en-US" altLang="en-US" i="1" dirty="0" err="1" smtClean="0">
                <a:latin typeface="Courier New" panose="02070309020205020404" pitchFamily="49" charset="0"/>
              </a:rPr>
              <a:t>ClassName</a:t>
            </a:r>
            <a:endParaRPr lang="en-US" altLang="en-US" dirty="0" smtClean="0">
              <a:latin typeface="Courier New" panose="02070309020205020404" pitchFamily="49" charset="0"/>
            </a:endParaRPr>
          </a:p>
          <a:p>
            <a:pPr lvl="1">
              <a:buFontTx/>
              <a:buNone/>
            </a:pPr>
            <a:r>
              <a:rPr lang="en-US" altLang="en-US" dirty="0" smtClean="0">
                <a:latin typeface="Courier New" panose="02070309020205020404" pitchFamily="49" charset="0"/>
              </a:rPr>
              <a:t>	{</a:t>
            </a:r>
          </a:p>
          <a:p>
            <a:pPr lvl="1">
              <a:buFontTx/>
              <a:buNone/>
            </a:pPr>
            <a:r>
              <a:rPr lang="en-US" altLang="en-US" dirty="0" smtClean="0">
                <a:latin typeface="Courier New" panose="02070309020205020404" pitchFamily="49" charset="0"/>
              </a:rPr>
              <a:t>			</a:t>
            </a:r>
            <a:r>
              <a:rPr lang="en-US" altLang="en-US" i="1" dirty="0" smtClean="0">
                <a:latin typeface="Courier New" panose="02070309020205020404" pitchFamily="49" charset="0"/>
              </a:rPr>
              <a:t>declaration;</a:t>
            </a:r>
          </a:p>
          <a:p>
            <a:pPr lvl="1">
              <a:buFontTx/>
              <a:buNone/>
            </a:pPr>
            <a:r>
              <a:rPr lang="en-US" altLang="en-US" i="1" dirty="0" smtClean="0">
                <a:latin typeface="Courier New" panose="02070309020205020404" pitchFamily="49" charset="0"/>
              </a:rPr>
              <a:t>			declaration</a:t>
            </a:r>
            <a:r>
              <a:rPr lang="en-US" altLang="en-US" dirty="0" smtClean="0">
                <a:latin typeface="Courier New" panose="02070309020205020404" pitchFamily="49" charset="0"/>
              </a:rPr>
              <a:t>;</a:t>
            </a:r>
          </a:p>
          <a:p>
            <a:pPr lvl="1">
              <a:buFontTx/>
              <a:buNone/>
            </a:pPr>
            <a:r>
              <a:rPr lang="en-US" altLang="en-US" dirty="0" smtClean="0">
                <a:latin typeface="Courier New" panose="02070309020205020404" pitchFamily="49" charset="0"/>
              </a:rPr>
              <a:t>	};</a:t>
            </a:r>
            <a:endParaRPr lang="en-US" altLang="en-US" dirty="0" smtClean="0"/>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11</a:t>
            </a:fld>
            <a:endParaRPr lang="en-US" altLang="en-US">
              <a:solidFill>
                <a:srgbClr val="000000"/>
              </a:solidFill>
            </a:endParaRPr>
          </a:p>
        </p:txBody>
      </p:sp>
    </p:spTree>
    <p:extLst>
      <p:ext uri="{BB962C8B-B14F-4D97-AF65-F5344CB8AC3E}">
        <p14:creationId xmlns:p14="http://schemas.microsoft.com/office/powerpoint/2010/main" val="1434591452"/>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C++</a:t>
            </a:r>
          </a:p>
        </p:txBody>
      </p:sp>
      <p:sp>
        <p:nvSpPr>
          <p:cNvPr id="3" name="Content Placeholder 2"/>
          <p:cNvSpPr>
            <a:spLocks noGrp="1"/>
          </p:cNvSpPr>
          <p:nvPr>
            <p:ph idx="1"/>
          </p:nvPr>
        </p:nvSpPr>
        <p:spPr/>
        <p:txBody>
          <a:bodyPr>
            <a:normAutofit fontScale="85000" lnSpcReduction="10000"/>
          </a:bodyPr>
          <a:lstStyle/>
          <a:p>
            <a:r>
              <a:rPr lang="en-US" dirty="0"/>
              <a:t>Classes are defined using </a:t>
            </a:r>
            <a:r>
              <a:rPr lang="en-US" dirty="0" smtClean="0"/>
              <a:t>the </a:t>
            </a:r>
            <a:r>
              <a:rPr lang="en-US" dirty="0"/>
              <a:t>keyword </a:t>
            </a:r>
            <a:r>
              <a:rPr lang="en-US" b="1" dirty="0">
                <a:solidFill>
                  <a:srgbClr val="0000FF"/>
                </a:solidFill>
              </a:rPr>
              <a:t>class</a:t>
            </a:r>
            <a:r>
              <a:rPr lang="en-US" dirty="0"/>
              <a:t> </a:t>
            </a:r>
            <a:r>
              <a:rPr lang="en-US" dirty="0" smtClean="0"/>
              <a:t>with </a:t>
            </a:r>
            <a:r>
              <a:rPr lang="en-US" dirty="0"/>
              <a:t>the following syntax</a:t>
            </a:r>
            <a:r>
              <a:rPr lang="en-US" dirty="0" smtClean="0"/>
              <a:t>:</a:t>
            </a:r>
          </a:p>
          <a:p>
            <a:endParaRPr lang="en-US" dirty="0"/>
          </a:p>
          <a:p>
            <a:endParaRPr lang="en-US" dirty="0" smtClean="0"/>
          </a:p>
          <a:p>
            <a:endParaRPr lang="en-US" dirty="0" smtClean="0"/>
          </a:p>
          <a:p>
            <a:endParaRPr lang="en-US" dirty="0"/>
          </a:p>
          <a:p>
            <a:endParaRPr lang="en-US" dirty="0" smtClean="0"/>
          </a:p>
          <a:p>
            <a:endParaRPr lang="en-US" dirty="0" smtClean="0"/>
          </a:p>
          <a:p>
            <a:r>
              <a:rPr lang="en-US" dirty="0" smtClean="0"/>
              <a:t>where </a:t>
            </a:r>
            <a:r>
              <a:rPr lang="en-US" dirty="0" err="1">
                <a:solidFill>
                  <a:srgbClr val="FF0066"/>
                </a:solidFill>
              </a:rPr>
              <a:t>class_name</a:t>
            </a:r>
            <a:r>
              <a:rPr lang="en-US" dirty="0"/>
              <a:t> is a valid identifier for the class, </a:t>
            </a:r>
            <a:r>
              <a:rPr lang="en-US" dirty="0" err="1">
                <a:solidFill>
                  <a:srgbClr val="800080"/>
                </a:solidFill>
              </a:rPr>
              <a:t>object_names</a:t>
            </a:r>
            <a:r>
              <a:rPr lang="en-US" dirty="0"/>
              <a:t> is an optional list of names for </a:t>
            </a:r>
            <a:r>
              <a:rPr lang="en-US" b="1" dirty="0">
                <a:solidFill>
                  <a:srgbClr val="800080"/>
                </a:solidFill>
              </a:rPr>
              <a:t>objects</a:t>
            </a:r>
            <a:r>
              <a:rPr lang="en-US" dirty="0"/>
              <a:t> of this </a:t>
            </a:r>
            <a:r>
              <a:rPr lang="en-US" dirty="0" smtClean="0"/>
              <a:t>class, which </a:t>
            </a:r>
            <a:r>
              <a:rPr lang="en-US" u="sng" dirty="0" smtClean="0"/>
              <a:t>is their type</a:t>
            </a:r>
            <a:r>
              <a:rPr lang="en-US" dirty="0" smtClean="0"/>
              <a:t> </a:t>
            </a:r>
          </a:p>
          <a:p>
            <a:r>
              <a:rPr lang="en-US" dirty="0" smtClean="0"/>
              <a:t>The </a:t>
            </a:r>
            <a:r>
              <a:rPr lang="en-US" dirty="0"/>
              <a:t>body of the declaration can contain </a:t>
            </a:r>
            <a:r>
              <a:rPr lang="en-US" dirty="0">
                <a:solidFill>
                  <a:srgbClr val="C00000"/>
                </a:solidFill>
              </a:rPr>
              <a:t>members</a:t>
            </a:r>
            <a:r>
              <a:rPr lang="en-US" dirty="0"/>
              <a:t>, which can </a:t>
            </a:r>
            <a:r>
              <a:rPr lang="en-US" u="sng" dirty="0"/>
              <a:t>either be data or function declarations</a:t>
            </a:r>
            <a:r>
              <a:rPr lang="en-US" dirty="0"/>
              <a:t>, and optionally access </a:t>
            </a:r>
            <a:r>
              <a:rPr lang="en-US" dirty="0" smtClean="0"/>
              <a:t>specifiers</a:t>
            </a:r>
          </a:p>
        </p:txBody>
      </p:sp>
      <p:sp>
        <p:nvSpPr>
          <p:cNvPr id="4" name="Rectangle 3"/>
          <p:cNvSpPr/>
          <p:nvPr/>
        </p:nvSpPr>
        <p:spPr>
          <a:xfrm>
            <a:off x="2309216" y="2637502"/>
            <a:ext cx="4572000" cy="2308324"/>
          </a:xfrm>
          <a:prstGeom prst="rect">
            <a:avLst/>
          </a:prstGeom>
        </p:spPr>
        <p:txBody>
          <a:bodyPr>
            <a:spAutoFit/>
          </a:bodyPr>
          <a:lstStyle/>
          <a:p>
            <a:r>
              <a:rPr lang="en-US" dirty="0">
                <a:solidFill>
                  <a:srgbClr val="0000FF"/>
                </a:solidFill>
              </a:rPr>
              <a:t>class</a:t>
            </a:r>
            <a:r>
              <a:rPr lang="en-US" dirty="0"/>
              <a:t> </a:t>
            </a:r>
            <a:r>
              <a:rPr lang="en-US" dirty="0" err="1">
                <a:solidFill>
                  <a:srgbClr val="FF0066"/>
                </a:solidFill>
              </a:rPr>
              <a:t>class_name</a:t>
            </a:r>
            <a:r>
              <a:rPr lang="en-US" dirty="0"/>
              <a:t> </a:t>
            </a:r>
            <a:endParaRPr lang="en-US" dirty="0" smtClean="0"/>
          </a:p>
          <a:p>
            <a:r>
              <a:rPr lang="en-US" dirty="0" smtClean="0"/>
              <a:t>{</a:t>
            </a:r>
            <a:endParaRPr lang="en-US" dirty="0"/>
          </a:p>
          <a:p>
            <a:r>
              <a:rPr lang="en-US" dirty="0"/>
              <a:t>  access_specifier_1:</a:t>
            </a:r>
          </a:p>
          <a:p>
            <a:r>
              <a:rPr lang="en-US" dirty="0"/>
              <a:t>    </a:t>
            </a:r>
            <a:r>
              <a:rPr lang="en-US" dirty="0">
                <a:solidFill>
                  <a:srgbClr val="C00000"/>
                </a:solidFill>
              </a:rPr>
              <a:t>member1</a:t>
            </a:r>
            <a:r>
              <a:rPr lang="en-US" dirty="0"/>
              <a:t>;</a:t>
            </a:r>
          </a:p>
          <a:p>
            <a:r>
              <a:rPr lang="en-US" dirty="0"/>
              <a:t>  access_specifier_2:</a:t>
            </a:r>
          </a:p>
          <a:p>
            <a:r>
              <a:rPr lang="en-US" dirty="0"/>
              <a:t>    </a:t>
            </a:r>
            <a:r>
              <a:rPr lang="en-US" dirty="0">
                <a:solidFill>
                  <a:srgbClr val="C00000"/>
                </a:solidFill>
              </a:rPr>
              <a:t>member2</a:t>
            </a:r>
            <a:r>
              <a:rPr lang="en-US" dirty="0"/>
              <a:t>;</a:t>
            </a:r>
          </a:p>
          <a:p>
            <a:r>
              <a:rPr lang="en-US" dirty="0"/>
              <a:t>  ...</a:t>
            </a:r>
          </a:p>
          <a:p>
            <a:r>
              <a:rPr lang="en-US" dirty="0"/>
              <a:t>} </a:t>
            </a:r>
            <a:r>
              <a:rPr lang="en-US" dirty="0" err="1">
                <a:solidFill>
                  <a:srgbClr val="800080"/>
                </a:solidFill>
              </a:rPr>
              <a:t>object_names</a:t>
            </a:r>
            <a:r>
              <a:rPr lang="en-US" dirty="0"/>
              <a:t>;</a:t>
            </a:r>
          </a:p>
        </p:txBody>
      </p:sp>
      <p:sp>
        <p:nvSpPr>
          <p:cNvPr id="5" name="Slide Number Placeholder 4"/>
          <p:cNvSpPr>
            <a:spLocks noGrp="1"/>
          </p:cNvSpPr>
          <p:nvPr>
            <p:ph type="sldNum" sz="quarter" idx="12"/>
          </p:nvPr>
        </p:nvSpPr>
        <p:spPr/>
        <p:txBody>
          <a:bodyPr/>
          <a:lstStyle/>
          <a:p>
            <a:fld id="{911E4C43-30DC-40C6-8400-D754E7A063DA}" type="slidenum">
              <a:rPr lang="en-US" smtClean="0"/>
              <a:t>12</a:t>
            </a:fld>
            <a:endParaRPr lang="en-US" dirty="0"/>
          </a:p>
        </p:txBody>
      </p:sp>
    </p:spTree>
    <p:extLst>
      <p:ext uri="{BB962C8B-B14F-4D97-AF65-F5344CB8AC3E}">
        <p14:creationId xmlns:p14="http://schemas.microsoft.com/office/powerpoint/2010/main" val="1955511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Access Specifiers</a:t>
            </a:r>
          </a:p>
        </p:txBody>
      </p:sp>
      <p:sp>
        <p:nvSpPr>
          <p:cNvPr id="14339" name="Rectangle 3"/>
          <p:cNvSpPr>
            <a:spLocks noGrp="1" noChangeArrowheads="1"/>
          </p:cNvSpPr>
          <p:nvPr>
            <p:ph idx="1"/>
          </p:nvPr>
        </p:nvSpPr>
        <p:spPr/>
        <p:txBody>
          <a:bodyPr>
            <a:normAutofit fontScale="92500" lnSpcReduction="10000"/>
          </a:bodyPr>
          <a:lstStyle/>
          <a:p>
            <a:pPr>
              <a:lnSpc>
                <a:spcPct val="90000"/>
              </a:lnSpc>
            </a:pPr>
            <a:r>
              <a:rPr lang="en-US" altLang="en-US" sz="2800" dirty="0" smtClean="0"/>
              <a:t>Used to control access to members of the class</a:t>
            </a:r>
            <a:br>
              <a:rPr lang="en-US" altLang="en-US" sz="2800" dirty="0" smtClean="0"/>
            </a:br>
            <a:endParaRPr lang="en-US" altLang="en-US" sz="2800" dirty="0" smtClean="0"/>
          </a:p>
          <a:p>
            <a:pPr>
              <a:lnSpc>
                <a:spcPct val="90000"/>
              </a:lnSpc>
            </a:pPr>
            <a:r>
              <a:rPr lang="en-US" altLang="en-US" sz="2800" b="1" dirty="0" smtClean="0">
                <a:solidFill>
                  <a:srgbClr val="800080"/>
                </a:solidFill>
                <a:latin typeface="Courier New" panose="02070309020205020404" pitchFamily="49" charset="0"/>
              </a:rPr>
              <a:t>public</a:t>
            </a:r>
            <a:r>
              <a:rPr lang="en-US" altLang="en-US" sz="2800" dirty="0" smtClean="0">
                <a:latin typeface="Courier New" panose="02070309020205020404" pitchFamily="49" charset="0"/>
              </a:rPr>
              <a:t>:</a:t>
            </a:r>
            <a:r>
              <a:rPr lang="en-US" altLang="en-US" sz="2800" dirty="0" smtClean="0"/>
              <a:t> </a:t>
            </a:r>
            <a:r>
              <a:rPr lang="en-US" altLang="en-US" sz="2800" b="1" dirty="0" smtClean="0">
                <a:solidFill>
                  <a:srgbClr val="0000FF"/>
                </a:solidFill>
              </a:rPr>
              <a:t>can be </a:t>
            </a:r>
            <a:r>
              <a:rPr lang="en-US" altLang="en-US" sz="2800" dirty="0" smtClean="0"/>
              <a:t>accessed by functions outside of the class</a:t>
            </a:r>
          </a:p>
          <a:p>
            <a:pPr>
              <a:lnSpc>
                <a:spcPct val="90000"/>
              </a:lnSpc>
            </a:pPr>
            <a:r>
              <a:rPr lang="en-US" altLang="en-US" sz="2800" b="1" dirty="0" smtClean="0">
                <a:solidFill>
                  <a:srgbClr val="C00000"/>
                </a:solidFill>
                <a:latin typeface="Courier New" panose="02070309020205020404" pitchFamily="49" charset="0"/>
              </a:rPr>
              <a:t>private</a:t>
            </a:r>
            <a:r>
              <a:rPr lang="en-US" altLang="en-US" sz="2800" dirty="0" smtClean="0">
                <a:latin typeface="Courier New" panose="02070309020205020404" pitchFamily="49" charset="0"/>
              </a:rPr>
              <a:t>:</a:t>
            </a:r>
            <a:r>
              <a:rPr lang="en-US" altLang="en-US" sz="2800" dirty="0" smtClean="0"/>
              <a:t>  can only be called by or accessed by functions that are members of the class. </a:t>
            </a:r>
            <a:r>
              <a:rPr lang="en-US" altLang="en-US" sz="2800" dirty="0" smtClean="0">
                <a:solidFill>
                  <a:srgbClr val="FF0000"/>
                </a:solidFill>
              </a:rPr>
              <a:t>Cannot</a:t>
            </a:r>
            <a:r>
              <a:rPr lang="en-US" altLang="en-US" sz="2800" dirty="0" smtClean="0"/>
              <a:t> be accessed </a:t>
            </a:r>
            <a:r>
              <a:rPr lang="en-US" altLang="en-US" sz="2800" dirty="0" smtClean="0">
                <a:solidFill>
                  <a:srgbClr val="800080"/>
                </a:solidFill>
              </a:rPr>
              <a:t>from outside </a:t>
            </a:r>
            <a:r>
              <a:rPr lang="en-US" altLang="en-US" sz="2800" dirty="0" smtClean="0"/>
              <a:t>of the class</a:t>
            </a:r>
          </a:p>
          <a:p>
            <a:pPr>
              <a:lnSpc>
                <a:spcPct val="90000"/>
              </a:lnSpc>
            </a:pPr>
            <a:r>
              <a:rPr lang="en-US" altLang="en-US" sz="2800" b="1" dirty="0">
                <a:solidFill>
                  <a:srgbClr val="CC0099"/>
                </a:solidFill>
                <a:latin typeface="Courier New" panose="02070309020205020404" pitchFamily="49" charset="0"/>
              </a:rPr>
              <a:t>protected</a:t>
            </a:r>
            <a:r>
              <a:rPr lang="en-US" altLang="en-US" sz="2800" dirty="0">
                <a:latin typeface="Courier New" panose="02070309020205020404" pitchFamily="49" charset="0"/>
              </a:rPr>
              <a:t>:</a:t>
            </a:r>
            <a:r>
              <a:rPr lang="en-US" altLang="en-US" sz="2800" dirty="0"/>
              <a:t>  can only be called </a:t>
            </a:r>
            <a:r>
              <a:rPr lang="en-US" altLang="en-US" sz="2800" dirty="0" smtClean="0"/>
              <a:t>or </a:t>
            </a:r>
            <a:r>
              <a:rPr lang="en-US" altLang="en-US" sz="2800" dirty="0"/>
              <a:t>accessed by functions that are members of the class and can also be called and accessed by functions that are members of the derived classes (to be considered later</a:t>
            </a:r>
            <a:r>
              <a:rPr lang="en-US" altLang="en-US" sz="2800" dirty="0" smtClean="0"/>
              <a:t>), but </a:t>
            </a:r>
            <a:r>
              <a:rPr lang="en-US" altLang="en-US" sz="2800" dirty="0" smtClean="0">
                <a:solidFill>
                  <a:srgbClr val="FF0000"/>
                </a:solidFill>
              </a:rPr>
              <a:t>cannot</a:t>
            </a:r>
            <a:r>
              <a:rPr lang="en-US" altLang="en-US" sz="2800" dirty="0" smtClean="0"/>
              <a:t> </a:t>
            </a:r>
            <a:r>
              <a:rPr lang="en-US" altLang="en-US" sz="2800" dirty="0"/>
              <a:t>be </a:t>
            </a:r>
            <a:r>
              <a:rPr lang="en-US" altLang="en-US" sz="2800" dirty="0" smtClean="0"/>
              <a:t>accessed </a:t>
            </a:r>
            <a:r>
              <a:rPr lang="en-US" altLang="en-US" sz="2800" dirty="0">
                <a:solidFill>
                  <a:srgbClr val="800080"/>
                </a:solidFill>
              </a:rPr>
              <a:t>from outside </a:t>
            </a:r>
            <a:r>
              <a:rPr lang="en-US" altLang="en-US" sz="2800" dirty="0"/>
              <a:t>of the class</a:t>
            </a:r>
            <a:endParaRPr lang="en-US" altLang="en-US" sz="2800" dirty="0" smtClean="0">
              <a:latin typeface="Courier New" panose="02070309020205020404" pitchFamily="49" charset="0"/>
            </a:endParaRPr>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13</a:t>
            </a:fld>
            <a:endParaRPr lang="en-US" altLang="en-US">
              <a:solidFill>
                <a:srgbClr val="000000"/>
              </a:solidFill>
            </a:endParaRPr>
          </a:p>
        </p:txBody>
      </p:sp>
    </p:spTree>
    <p:extLst>
      <p:ext uri="{BB962C8B-B14F-4D97-AF65-F5344CB8AC3E}">
        <p14:creationId xmlns:p14="http://schemas.microsoft.com/office/powerpoint/2010/main" val="271648852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0" y="152400"/>
            <a:ext cx="7162800" cy="1143000"/>
          </a:xfrm>
        </p:spPr>
        <p:txBody>
          <a:bodyPr/>
          <a:lstStyle/>
          <a:p>
            <a:r>
              <a:rPr lang="en-US" altLang="en-US" smtClean="0"/>
              <a:t>Class Example</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308" y="1874838"/>
            <a:ext cx="4775200"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Rectangle 4"/>
          <p:cNvSpPr>
            <a:spLocks noChangeAspect="1" noChangeArrowheads="1"/>
          </p:cNvSpPr>
          <p:nvPr/>
        </p:nvSpPr>
        <p:spPr bwMode="auto">
          <a:xfrm>
            <a:off x="2165350" y="2727325"/>
            <a:ext cx="2071688" cy="6699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15365" name="Text Box 5"/>
          <p:cNvSpPr txBox="1">
            <a:spLocks noChangeAspect="1" noChangeArrowheads="1"/>
          </p:cNvSpPr>
          <p:nvPr/>
        </p:nvSpPr>
        <p:spPr bwMode="auto">
          <a:xfrm>
            <a:off x="5659438" y="2876550"/>
            <a:ext cx="1974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buFontTx/>
              <a:buNone/>
            </a:pPr>
            <a:r>
              <a:rPr lang="en-US" altLang="en-US" sz="1800" dirty="0" smtClean="0">
                <a:solidFill>
                  <a:srgbClr val="FF0000"/>
                </a:solidFill>
              </a:rPr>
              <a:t>Private Members</a:t>
            </a:r>
          </a:p>
        </p:txBody>
      </p:sp>
      <p:sp>
        <p:nvSpPr>
          <p:cNvPr id="15366" name="Line 6"/>
          <p:cNvSpPr>
            <a:spLocks noChangeAspect="1" noChangeShapeType="1"/>
          </p:cNvSpPr>
          <p:nvPr/>
        </p:nvSpPr>
        <p:spPr bwMode="auto">
          <a:xfrm flipH="1">
            <a:off x="4416425" y="3062288"/>
            <a:ext cx="122555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15367" name="Rectangle 7"/>
          <p:cNvSpPr>
            <a:spLocks noChangeAspect="1" noChangeArrowheads="1"/>
          </p:cNvSpPr>
          <p:nvPr/>
        </p:nvSpPr>
        <p:spPr bwMode="auto">
          <a:xfrm>
            <a:off x="2165350" y="3641725"/>
            <a:ext cx="3595688" cy="1462088"/>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15368" name="Text Box 8"/>
          <p:cNvSpPr txBox="1">
            <a:spLocks noChangeAspect="1" noChangeArrowheads="1"/>
          </p:cNvSpPr>
          <p:nvPr/>
        </p:nvSpPr>
        <p:spPr bwMode="auto">
          <a:xfrm>
            <a:off x="6513513" y="4187825"/>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buFontTx/>
              <a:buNone/>
            </a:pPr>
            <a:r>
              <a:rPr lang="en-US" altLang="en-US" sz="1800" dirty="0" smtClean="0">
                <a:solidFill>
                  <a:srgbClr val="0000FF"/>
                </a:solidFill>
              </a:rPr>
              <a:t>Public Members</a:t>
            </a:r>
          </a:p>
        </p:txBody>
      </p:sp>
      <p:sp>
        <p:nvSpPr>
          <p:cNvPr id="15369" name="Line 6"/>
          <p:cNvSpPr>
            <a:spLocks noChangeAspect="1" noChangeShapeType="1"/>
          </p:cNvSpPr>
          <p:nvPr/>
        </p:nvSpPr>
        <p:spPr bwMode="auto">
          <a:xfrm flipH="1">
            <a:off x="5975350" y="4373563"/>
            <a:ext cx="50165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2" name="Slide Number Placeholder 1"/>
          <p:cNvSpPr>
            <a:spLocks noGrp="1"/>
          </p:cNvSpPr>
          <p:nvPr>
            <p:ph type="sldNum" sz="quarter" idx="10"/>
          </p:nvPr>
        </p:nvSpPr>
        <p:spPr/>
        <p:txBody>
          <a:bodyPr/>
          <a:lstStyle/>
          <a:p>
            <a:fld id="{D967E999-C84A-4A63-A401-096CC3A49F22}" type="slidenum">
              <a:rPr lang="en-US" altLang="en-US" smtClean="0">
                <a:solidFill>
                  <a:srgbClr val="000000"/>
                </a:solidFill>
              </a:rPr>
              <a:pPr/>
              <a:t>14</a:t>
            </a:fld>
            <a:endParaRPr lang="en-US" altLang="en-US">
              <a:solidFill>
                <a:srgbClr val="000000"/>
              </a:solidFill>
            </a:endParaRPr>
          </a:p>
        </p:txBody>
      </p:sp>
    </p:spTree>
    <p:extLst>
      <p:ext uri="{BB962C8B-B14F-4D97-AF65-F5344CB8AC3E}">
        <p14:creationId xmlns:p14="http://schemas.microsoft.com/office/powerpoint/2010/main" val="33191597"/>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More on Access Specifiers</a:t>
            </a:r>
          </a:p>
        </p:txBody>
      </p:sp>
      <p:sp>
        <p:nvSpPr>
          <p:cNvPr id="27651" name="Rectangle 3"/>
          <p:cNvSpPr>
            <a:spLocks noGrp="1" noChangeArrowheads="1"/>
          </p:cNvSpPr>
          <p:nvPr>
            <p:ph idx="1"/>
          </p:nvPr>
        </p:nvSpPr>
        <p:spPr/>
        <p:txBody>
          <a:bodyPr/>
          <a:lstStyle/>
          <a:p>
            <a:r>
              <a:rPr lang="en-US" altLang="en-US"/>
              <a:t>Can be listed in any order in a class</a:t>
            </a:r>
            <a:br>
              <a:rPr lang="en-US" altLang="en-US"/>
            </a:br>
            <a:endParaRPr lang="en-US" altLang="en-US"/>
          </a:p>
          <a:p>
            <a:r>
              <a:rPr lang="en-US" altLang="en-US"/>
              <a:t>Can appear multiple times in a class</a:t>
            </a:r>
            <a:br>
              <a:rPr lang="en-US" altLang="en-US"/>
            </a:br>
            <a:endParaRPr lang="en-US" altLang="en-US"/>
          </a:p>
          <a:p>
            <a:r>
              <a:rPr lang="en-US" altLang="en-US"/>
              <a:t>If not specified, the default is </a:t>
            </a:r>
            <a:r>
              <a:rPr lang="en-US" altLang="en-US">
                <a:latin typeface="Courier New" charset="0"/>
              </a:rPr>
              <a:t>private</a:t>
            </a:r>
          </a:p>
        </p:txBody>
      </p:sp>
    </p:spTree>
    <p:extLst>
      <p:ext uri="{BB962C8B-B14F-4D97-AF65-F5344CB8AC3E}">
        <p14:creationId xmlns:p14="http://schemas.microsoft.com/office/powerpoint/2010/main" val="45214390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C++</a:t>
            </a:r>
          </a:p>
        </p:txBody>
      </p:sp>
      <p:sp>
        <p:nvSpPr>
          <p:cNvPr id="3" name="Content Placeholder 2"/>
          <p:cNvSpPr>
            <a:spLocks noGrp="1"/>
          </p:cNvSpPr>
          <p:nvPr>
            <p:ph idx="1"/>
          </p:nvPr>
        </p:nvSpPr>
        <p:spPr/>
        <p:txBody>
          <a:bodyPr>
            <a:normAutofit fontScale="85000" lnSpcReduction="10000"/>
          </a:bodyPr>
          <a:lstStyle/>
          <a:p>
            <a:r>
              <a:rPr lang="en-US" dirty="0"/>
              <a:t>Classes have the same format as plain data structures, </a:t>
            </a:r>
            <a:r>
              <a:rPr lang="en-US" dirty="0">
                <a:solidFill>
                  <a:srgbClr val="800080"/>
                </a:solidFill>
              </a:rPr>
              <a:t>except that </a:t>
            </a:r>
            <a:r>
              <a:rPr lang="en-US" b="1" dirty="0">
                <a:solidFill>
                  <a:srgbClr val="800080"/>
                </a:solidFill>
              </a:rPr>
              <a:t>they can also include functions </a:t>
            </a:r>
            <a:r>
              <a:rPr lang="en-US" dirty="0">
                <a:solidFill>
                  <a:srgbClr val="800080"/>
                </a:solidFill>
              </a:rPr>
              <a:t>and have </a:t>
            </a:r>
            <a:r>
              <a:rPr lang="en-US" b="1" dirty="0" smtClean="0">
                <a:solidFill>
                  <a:srgbClr val="C00000"/>
                </a:solidFill>
              </a:rPr>
              <a:t>access specifiers</a:t>
            </a:r>
            <a:r>
              <a:rPr lang="en-US" dirty="0" smtClean="0"/>
              <a:t> </a:t>
            </a:r>
          </a:p>
          <a:p>
            <a:r>
              <a:rPr lang="en-US" dirty="0" smtClean="0"/>
              <a:t>An </a:t>
            </a:r>
            <a:r>
              <a:rPr lang="en-US" b="1" dirty="0">
                <a:solidFill>
                  <a:srgbClr val="C00000"/>
                </a:solidFill>
              </a:rPr>
              <a:t>access specifier </a:t>
            </a:r>
            <a:r>
              <a:rPr lang="en-US" dirty="0"/>
              <a:t>is one of the following three keywords: </a:t>
            </a:r>
            <a:r>
              <a:rPr lang="en-US" b="1" dirty="0">
                <a:solidFill>
                  <a:srgbClr val="FF0000"/>
                </a:solidFill>
              </a:rPr>
              <a:t>private</a:t>
            </a:r>
            <a:r>
              <a:rPr lang="en-US" dirty="0"/>
              <a:t>, </a:t>
            </a:r>
            <a:r>
              <a:rPr lang="en-US" b="1" dirty="0">
                <a:solidFill>
                  <a:srgbClr val="0000FF"/>
                </a:solidFill>
              </a:rPr>
              <a:t>public</a:t>
            </a:r>
            <a:r>
              <a:rPr lang="en-US" dirty="0"/>
              <a:t> or </a:t>
            </a:r>
            <a:r>
              <a:rPr lang="en-US" b="1" dirty="0">
                <a:solidFill>
                  <a:srgbClr val="CC0099"/>
                </a:solidFill>
              </a:rPr>
              <a:t>protected</a:t>
            </a:r>
            <a:r>
              <a:rPr lang="en-US" dirty="0"/>
              <a:t>. These specifiers modify the access rights for the members that follow them</a:t>
            </a:r>
            <a:r>
              <a:rPr lang="en-US" dirty="0" smtClean="0"/>
              <a:t>:</a:t>
            </a:r>
          </a:p>
          <a:p>
            <a:pPr marL="903288" indent="-273050">
              <a:buClr>
                <a:schemeClr val="tx1"/>
              </a:buClr>
              <a:buFont typeface="Wingdings" panose="05000000000000000000" pitchFamily="2" charset="2"/>
              <a:buChar char="Ø"/>
            </a:pPr>
            <a:r>
              <a:rPr lang="en-US" b="1" dirty="0" smtClean="0">
                <a:solidFill>
                  <a:srgbClr val="C00000"/>
                </a:solidFill>
              </a:rPr>
              <a:t>Private </a:t>
            </a:r>
            <a:r>
              <a:rPr lang="en-US" b="1" dirty="0">
                <a:solidFill>
                  <a:srgbClr val="C00000"/>
                </a:solidFill>
              </a:rPr>
              <a:t>members </a:t>
            </a:r>
            <a:r>
              <a:rPr lang="en-US" dirty="0"/>
              <a:t>of a class </a:t>
            </a:r>
            <a:r>
              <a:rPr lang="en-US" u="sng" dirty="0"/>
              <a:t>are accessible only from </a:t>
            </a:r>
            <a:r>
              <a:rPr lang="en-US" u="sng" dirty="0">
                <a:solidFill>
                  <a:srgbClr val="C00000"/>
                </a:solidFill>
              </a:rPr>
              <a:t>within other members of the same </a:t>
            </a:r>
            <a:r>
              <a:rPr lang="en-US" u="sng" dirty="0" smtClean="0">
                <a:solidFill>
                  <a:srgbClr val="C00000"/>
                </a:solidFill>
              </a:rPr>
              <a:t>class</a:t>
            </a:r>
            <a:endParaRPr lang="en-US" dirty="0" smtClean="0"/>
          </a:p>
          <a:p>
            <a:pPr marL="903288" indent="-273050">
              <a:buClr>
                <a:schemeClr val="tx1"/>
              </a:buClr>
              <a:buFont typeface="Wingdings" panose="05000000000000000000" pitchFamily="2" charset="2"/>
              <a:buChar char="Ø"/>
            </a:pPr>
            <a:r>
              <a:rPr lang="en-US" b="1" dirty="0" smtClean="0">
                <a:solidFill>
                  <a:srgbClr val="CC0099"/>
                </a:solidFill>
              </a:rPr>
              <a:t>Protected </a:t>
            </a:r>
            <a:r>
              <a:rPr lang="en-US" b="1" dirty="0">
                <a:solidFill>
                  <a:srgbClr val="CC0099"/>
                </a:solidFill>
              </a:rPr>
              <a:t>members </a:t>
            </a:r>
            <a:r>
              <a:rPr lang="en-US" u="sng" dirty="0"/>
              <a:t>are accessible from </a:t>
            </a:r>
            <a:r>
              <a:rPr lang="en-US" u="sng" dirty="0">
                <a:solidFill>
                  <a:srgbClr val="C00000"/>
                </a:solidFill>
              </a:rPr>
              <a:t>other members of the same class</a:t>
            </a:r>
            <a:r>
              <a:rPr lang="en-US" dirty="0"/>
              <a:t> (or from their </a:t>
            </a:r>
            <a:r>
              <a:rPr lang="en-US" i="1" dirty="0"/>
              <a:t>"</a:t>
            </a:r>
            <a:r>
              <a:rPr lang="en-US" i="1" dirty="0" smtClean="0"/>
              <a:t>friends“</a:t>
            </a:r>
            <a:r>
              <a:rPr lang="en-US" dirty="0"/>
              <a:t>– </a:t>
            </a:r>
            <a:r>
              <a:rPr lang="en-US" dirty="0" smtClean="0"/>
              <a:t>will be considered later), </a:t>
            </a:r>
            <a:r>
              <a:rPr lang="en-US" u="sng" dirty="0">
                <a:solidFill>
                  <a:srgbClr val="C00000"/>
                </a:solidFill>
              </a:rPr>
              <a:t>but also from members of their derived </a:t>
            </a:r>
            <a:r>
              <a:rPr lang="en-US" u="sng" dirty="0" smtClean="0">
                <a:solidFill>
                  <a:srgbClr val="C00000"/>
                </a:solidFill>
              </a:rPr>
              <a:t>classes </a:t>
            </a:r>
          </a:p>
          <a:p>
            <a:pPr marL="903288" indent="-273050">
              <a:buClr>
                <a:schemeClr val="tx1"/>
              </a:buClr>
              <a:buFont typeface="Wingdings" panose="05000000000000000000" pitchFamily="2" charset="2"/>
              <a:buChar char="Ø"/>
            </a:pPr>
            <a:r>
              <a:rPr lang="en-US" b="1" dirty="0" smtClean="0">
                <a:solidFill>
                  <a:srgbClr val="800080"/>
                </a:solidFill>
              </a:rPr>
              <a:t>Public </a:t>
            </a:r>
            <a:r>
              <a:rPr lang="en-US" b="1" dirty="0">
                <a:solidFill>
                  <a:srgbClr val="800080"/>
                </a:solidFill>
              </a:rPr>
              <a:t>members </a:t>
            </a:r>
            <a:r>
              <a:rPr lang="en-US" dirty="0"/>
              <a:t>are accessible </a:t>
            </a:r>
            <a:r>
              <a:rPr lang="en-US" u="sng" dirty="0">
                <a:solidFill>
                  <a:srgbClr val="C00000"/>
                </a:solidFill>
              </a:rPr>
              <a:t>from anywhere</a:t>
            </a:r>
            <a:r>
              <a:rPr lang="en-US" u="sng" dirty="0"/>
              <a:t> where </a:t>
            </a:r>
            <a:r>
              <a:rPr lang="en-US" u="sng" dirty="0" smtClean="0"/>
              <a:t>a corresponding object </a:t>
            </a:r>
            <a:r>
              <a:rPr lang="en-US" u="sng" dirty="0"/>
              <a:t>is visible</a:t>
            </a:r>
            <a:endParaRPr lang="en-US" u="sng" dirty="0" smtClean="0"/>
          </a:p>
        </p:txBody>
      </p:sp>
      <p:sp>
        <p:nvSpPr>
          <p:cNvPr id="4" name="Slide Number Placeholder 3"/>
          <p:cNvSpPr>
            <a:spLocks noGrp="1"/>
          </p:cNvSpPr>
          <p:nvPr>
            <p:ph type="sldNum" sz="quarter" idx="12"/>
          </p:nvPr>
        </p:nvSpPr>
        <p:spPr/>
        <p:txBody>
          <a:bodyPr/>
          <a:lstStyle/>
          <a:p>
            <a:fld id="{911E4C43-30DC-40C6-8400-D754E7A063DA}" type="slidenum">
              <a:rPr lang="en-US" smtClean="0"/>
              <a:t>16</a:t>
            </a:fld>
            <a:endParaRPr lang="en-US" dirty="0"/>
          </a:p>
        </p:txBody>
      </p:sp>
    </p:spTree>
    <p:extLst>
      <p:ext uri="{BB962C8B-B14F-4D97-AF65-F5344CB8AC3E}">
        <p14:creationId xmlns:p14="http://schemas.microsoft.com/office/powerpoint/2010/main" val="21593587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C++</a:t>
            </a:r>
          </a:p>
        </p:txBody>
      </p:sp>
      <p:sp>
        <p:nvSpPr>
          <p:cNvPr id="3" name="Content Placeholder 2"/>
          <p:cNvSpPr>
            <a:spLocks noGrp="1"/>
          </p:cNvSpPr>
          <p:nvPr>
            <p:ph idx="1"/>
          </p:nvPr>
        </p:nvSpPr>
        <p:spPr/>
        <p:txBody>
          <a:bodyPr>
            <a:normAutofit fontScale="70000" lnSpcReduction="20000"/>
          </a:bodyPr>
          <a:lstStyle/>
          <a:p>
            <a:r>
              <a:rPr lang="en-US" b="1" dirty="0">
                <a:solidFill>
                  <a:srgbClr val="C00000"/>
                </a:solidFill>
              </a:rPr>
              <a:t>By default</a:t>
            </a:r>
            <a:r>
              <a:rPr lang="en-US" dirty="0">
                <a:solidFill>
                  <a:srgbClr val="C00000"/>
                </a:solidFill>
              </a:rPr>
              <a:t>, </a:t>
            </a:r>
            <a:r>
              <a:rPr lang="en-US" dirty="0"/>
              <a:t>all members of a class declared with the </a:t>
            </a:r>
            <a:r>
              <a:rPr lang="en-US" dirty="0">
                <a:solidFill>
                  <a:srgbClr val="0000FF"/>
                </a:solidFill>
              </a:rPr>
              <a:t>class</a:t>
            </a:r>
            <a:r>
              <a:rPr lang="en-US" dirty="0"/>
              <a:t> keyword </a:t>
            </a:r>
            <a:r>
              <a:rPr lang="en-US" b="1" dirty="0">
                <a:solidFill>
                  <a:srgbClr val="C00000"/>
                </a:solidFill>
              </a:rPr>
              <a:t>have </a:t>
            </a:r>
            <a:r>
              <a:rPr lang="en-US" b="1" u="sng" dirty="0">
                <a:solidFill>
                  <a:srgbClr val="C00000"/>
                </a:solidFill>
              </a:rPr>
              <a:t>private</a:t>
            </a:r>
            <a:r>
              <a:rPr lang="en-US" b="1" dirty="0">
                <a:solidFill>
                  <a:srgbClr val="C00000"/>
                </a:solidFill>
              </a:rPr>
              <a:t> access for all its members</a:t>
            </a:r>
            <a:r>
              <a:rPr lang="en-US" dirty="0"/>
              <a:t>. Therefore, any member that is declared before any other access specifier has private access automatically. For </a:t>
            </a:r>
            <a:r>
              <a:rPr lang="en-US" dirty="0" smtClean="0"/>
              <a:t>example</a:t>
            </a:r>
            <a:r>
              <a:rPr lang="en-US" dirty="0"/>
              <a:t>: </a:t>
            </a:r>
            <a:endParaRPr lang="en-US" dirty="0" smtClean="0"/>
          </a:p>
          <a:p>
            <a:endParaRPr lang="en-US" dirty="0"/>
          </a:p>
          <a:p>
            <a:endParaRPr lang="en-US" dirty="0" smtClean="0"/>
          </a:p>
          <a:p>
            <a:endParaRPr lang="en-US" dirty="0" smtClean="0"/>
          </a:p>
          <a:p>
            <a:endParaRPr lang="en-US" dirty="0" smtClean="0"/>
          </a:p>
          <a:p>
            <a:endParaRPr lang="en-US" dirty="0"/>
          </a:p>
          <a:p>
            <a:endParaRPr lang="en-US" dirty="0" smtClean="0"/>
          </a:p>
          <a:p>
            <a:endParaRPr lang="en-US" dirty="0"/>
          </a:p>
          <a:p>
            <a:r>
              <a:rPr lang="en-US" dirty="0" smtClean="0"/>
              <a:t>Declares </a:t>
            </a:r>
            <a:r>
              <a:rPr lang="en-US" dirty="0"/>
              <a:t>a </a:t>
            </a:r>
            <a:r>
              <a:rPr lang="en-US" b="1" dirty="0">
                <a:solidFill>
                  <a:srgbClr val="0000FF"/>
                </a:solidFill>
              </a:rPr>
              <a:t>class</a:t>
            </a:r>
            <a:r>
              <a:rPr lang="en-US" dirty="0"/>
              <a:t> (i.e., a type) called </a:t>
            </a:r>
            <a:r>
              <a:rPr lang="en-US" dirty="0">
                <a:solidFill>
                  <a:srgbClr val="FF0066"/>
                </a:solidFill>
              </a:rPr>
              <a:t>Rectangle</a:t>
            </a:r>
            <a:r>
              <a:rPr lang="en-US" dirty="0"/>
              <a:t> and an </a:t>
            </a:r>
            <a:r>
              <a:rPr lang="en-US" b="1" dirty="0">
                <a:solidFill>
                  <a:srgbClr val="0000FF"/>
                </a:solidFill>
              </a:rPr>
              <a:t>object</a:t>
            </a:r>
            <a:r>
              <a:rPr lang="en-US" dirty="0"/>
              <a:t> (i.e., a variable) of this class, called </a:t>
            </a:r>
            <a:r>
              <a:rPr lang="en-US" dirty="0" err="1" smtClean="0">
                <a:solidFill>
                  <a:srgbClr val="C00000"/>
                </a:solidFill>
              </a:rPr>
              <a:t>rect</a:t>
            </a:r>
            <a:r>
              <a:rPr lang="en-US" dirty="0" smtClean="0"/>
              <a:t> </a:t>
            </a:r>
          </a:p>
          <a:p>
            <a:r>
              <a:rPr lang="en-US" dirty="0" smtClean="0"/>
              <a:t>This </a:t>
            </a:r>
            <a:r>
              <a:rPr lang="en-US" dirty="0"/>
              <a:t>class contains four members: two data members of type </a:t>
            </a:r>
            <a:r>
              <a:rPr lang="en-US" dirty="0" err="1">
                <a:solidFill>
                  <a:srgbClr val="0000FF"/>
                </a:solidFill>
              </a:rPr>
              <a:t>int</a:t>
            </a:r>
            <a:r>
              <a:rPr lang="en-US" dirty="0"/>
              <a:t> (member </a:t>
            </a:r>
            <a:r>
              <a:rPr lang="en-US" i="1" dirty="0"/>
              <a:t>width</a:t>
            </a:r>
            <a:r>
              <a:rPr lang="en-US" dirty="0"/>
              <a:t> and member </a:t>
            </a:r>
            <a:r>
              <a:rPr lang="en-US" i="1" dirty="0"/>
              <a:t>height</a:t>
            </a:r>
            <a:r>
              <a:rPr lang="en-US" dirty="0"/>
              <a:t>) with </a:t>
            </a:r>
            <a:r>
              <a:rPr lang="en-US" dirty="0">
                <a:solidFill>
                  <a:srgbClr val="C00000"/>
                </a:solidFill>
              </a:rPr>
              <a:t>private access </a:t>
            </a:r>
            <a:r>
              <a:rPr lang="en-US" dirty="0"/>
              <a:t>(because private is the default access level) and two member functions with </a:t>
            </a:r>
            <a:r>
              <a:rPr lang="en-US" dirty="0">
                <a:solidFill>
                  <a:srgbClr val="C00000"/>
                </a:solidFill>
              </a:rPr>
              <a:t>public access</a:t>
            </a:r>
            <a:r>
              <a:rPr lang="en-US" dirty="0"/>
              <a:t>: the functions </a:t>
            </a:r>
            <a:r>
              <a:rPr lang="en-US" dirty="0" err="1">
                <a:solidFill>
                  <a:srgbClr val="C00000"/>
                </a:solidFill>
              </a:rPr>
              <a:t>set_values</a:t>
            </a:r>
            <a:r>
              <a:rPr lang="en-US" dirty="0"/>
              <a:t> and </a:t>
            </a:r>
            <a:r>
              <a:rPr lang="en-US" dirty="0">
                <a:solidFill>
                  <a:srgbClr val="C00000"/>
                </a:solidFill>
              </a:rPr>
              <a:t>area</a:t>
            </a:r>
            <a:r>
              <a:rPr lang="en-US" dirty="0"/>
              <a:t>, of which for now we have only included their declaration, but not their definition</a:t>
            </a:r>
            <a:endParaRPr lang="en-US" dirty="0" smtClean="0"/>
          </a:p>
        </p:txBody>
      </p:sp>
      <p:sp>
        <p:nvSpPr>
          <p:cNvPr id="4" name="Rectangle 3"/>
          <p:cNvSpPr/>
          <p:nvPr/>
        </p:nvSpPr>
        <p:spPr>
          <a:xfrm>
            <a:off x="2555776" y="2669906"/>
            <a:ext cx="4104456" cy="1754326"/>
          </a:xfrm>
          <a:prstGeom prst="rect">
            <a:avLst/>
          </a:prstGeom>
        </p:spPr>
        <p:txBody>
          <a:bodyPr wrap="square">
            <a:spAutoFit/>
          </a:bodyPr>
          <a:lstStyle/>
          <a:p>
            <a:r>
              <a:rPr lang="en-US" dirty="0">
                <a:solidFill>
                  <a:srgbClr val="0000FF"/>
                </a:solidFill>
              </a:rPr>
              <a:t>class</a:t>
            </a:r>
            <a:r>
              <a:rPr lang="en-US" dirty="0"/>
              <a:t> </a:t>
            </a:r>
            <a:r>
              <a:rPr lang="en-US" dirty="0">
                <a:solidFill>
                  <a:srgbClr val="FF0066"/>
                </a:solidFill>
              </a:rPr>
              <a:t>Rectangle</a:t>
            </a:r>
            <a:r>
              <a:rPr lang="en-US" dirty="0"/>
              <a:t> {</a:t>
            </a:r>
          </a:p>
          <a:p>
            <a:r>
              <a:rPr lang="en-US" dirty="0"/>
              <a:t>    </a:t>
            </a:r>
            <a:r>
              <a:rPr lang="en-US" dirty="0" err="1">
                <a:solidFill>
                  <a:srgbClr val="0000FF"/>
                </a:solidFill>
              </a:rPr>
              <a:t>int</a:t>
            </a:r>
            <a:r>
              <a:rPr lang="en-US" dirty="0"/>
              <a:t> width, height;</a:t>
            </a:r>
          </a:p>
          <a:p>
            <a:r>
              <a:rPr lang="en-US" dirty="0"/>
              <a:t>  </a:t>
            </a:r>
            <a:r>
              <a:rPr lang="en-US" dirty="0">
                <a:solidFill>
                  <a:srgbClr val="0000FF"/>
                </a:solidFill>
              </a:rPr>
              <a:t>public</a:t>
            </a:r>
            <a:r>
              <a:rPr lang="en-US" dirty="0"/>
              <a:t>:</a:t>
            </a:r>
          </a:p>
          <a:p>
            <a:r>
              <a:rPr lang="en-US" dirty="0"/>
              <a:t>    </a:t>
            </a:r>
            <a:r>
              <a:rPr lang="en-US" dirty="0">
                <a:solidFill>
                  <a:srgbClr val="0000FF"/>
                </a:solidFill>
              </a:rPr>
              <a:t>void</a:t>
            </a:r>
            <a:r>
              <a:rPr lang="en-US" dirty="0"/>
              <a:t> </a:t>
            </a:r>
            <a:r>
              <a:rPr lang="en-US" dirty="0" err="1">
                <a:solidFill>
                  <a:srgbClr val="C00000"/>
                </a:solidFill>
              </a:rPr>
              <a:t>set_values</a:t>
            </a:r>
            <a:r>
              <a:rPr lang="en-US" dirty="0"/>
              <a:t> (</a:t>
            </a:r>
            <a:r>
              <a:rPr lang="en-US" dirty="0" err="1">
                <a:solidFill>
                  <a:srgbClr val="0000FF"/>
                </a:solidFill>
              </a:rPr>
              <a:t>int</a:t>
            </a:r>
            <a:r>
              <a:rPr lang="en-US" dirty="0" err="1"/>
              <a:t>,</a:t>
            </a:r>
            <a:r>
              <a:rPr lang="en-US" dirty="0" err="1">
                <a:solidFill>
                  <a:srgbClr val="0000FF"/>
                </a:solidFill>
              </a:rPr>
              <a:t>int</a:t>
            </a:r>
            <a:r>
              <a:rPr lang="en-US" dirty="0"/>
              <a:t>);</a:t>
            </a:r>
          </a:p>
          <a:p>
            <a:r>
              <a:rPr lang="en-US" dirty="0"/>
              <a:t>    </a:t>
            </a:r>
            <a:r>
              <a:rPr lang="en-US" dirty="0" err="1">
                <a:solidFill>
                  <a:srgbClr val="0000FF"/>
                </a:solidFill>
              </a:rPr>
              <a:t>int</a:t>
            </a:r>
            <a:r>
              <a:rPr lang="en-US" dirty="0"/>
              <a:t> </a:t>
            </a:r>
            <a:r>
              <a:rPr lang="en-US" dirty="0">
                <a:solidFill>
                  <a:srgbClr val="C00000"/>
                </a:solidFill>
              </a:rPr>
              <a:t>area</a:t>
            </a:r>
            <a:r>
              <a:rPr lang="en-US" dirty="0"/>
              <a:t> (</a:t>
            </a:r>
            <a:r>
              <a:rPr lang="en-US" dirty="0">
                <a:solidFill>
                  <a:srgbClr val="0000FF"/>
                </a:solidFill>
              </a:rPr>
              <a:t>void</a:t>
            </a:r>
            <a:r>
              <a:rPr lang="en-US" dirty="0"/>
              <a:t>);</a:t>
            </a:r>
          </a:p>
          <a:p>
            <a:r>
              <a:rPr lang="en-US" dirty="0"/>
              <a:t>} </a:t>
            </a:r>
            <a:r>
              <a:rPr lang="en-US" dirty="0" err="1">
                <a:solidFill>
                  <a:srgbClr val="C00000"/>
                </a:solidFill>
              </a:rPr>
              <a:t>rect</a:t>
            </a:r>
            <a:r>
              <a:rPr lang="en-US" dirty="0"/>
              <a:t>;</a:t>
            </a:r>
          </a:p>
        </p:txBody>
      </p:sp>
      <p:sp>
        <p:nvSpPr>
          <p:cNvPr id="5" name="Slide Number Placeholder 4"/>
          <p:cNvSpPr>
            <a:spLocks noGrp="1"/>
          </p:cNvSpPr>
          <p:nvPr>
            <p:ph type="sldNum" sz="quarter" idx="12"/>
          </p:nvPr>
        </p:nvSpPr>
        <p:spPr/>
        <p:txBody>
          <a:bodyPr/>
          <a:lstStyle/>
          <a:p>
            <a:fld id="{911E4C43-30DC-40C6-8400-D754E7A063DA}" type="slidenum">
              <a:rPr lang="en-US" smtClean="0"/>
              <a:t>17</a:t>
            </a:fld>
            <a:endParaRPr lang="en-US" dirty="0"/>
          </a:p>
        </p:txBody>
      </p:sp>
    </p:spTree>
    <p:extLst>
      <p:ext uri="{BB962C8B-B14F-4D97-AF65-F5344CB8AC3E}">
        <p14:creationId xmlns:p14="http://schemas.microsoft.com/office/powerpoint/2010/main" val="28715729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in C++</a:t>
            </a:r>
          </a:p>
        </p:txBody>
      </p:sp>
      <p:sp>
        <p:nvSpPr>
          <p:cNvPr id="3" name="Content Placeholder 2"/>
          <p:cNvSpPr>
            <a:spLocks noGrp="1"/>
          </p:cNvSpPr>
          <p:nvPr>
            <p:ph idx="1"/>
          </p:nvPr>
        </p:nvSpPr>
        <p:spPr/>
        <p:txBody>
          <a:bodyPr>
            <a:normAutofit fontScale="92500" lnSpcReduction="10000"/>
          </a:bodyPr>
          <a:lstStyle/>
          <a:p>
            <a:r>
              <a:rPr lang="en-US" dirty="0"/>
              <a:t>After the declarations of </a:t>
            </a:r>
            <a:r>
              <a:rPr lang="en-US" dirty="0">
                <a:solidFill>
                  <a:srgbClr val="FF33CC"/>
                </a:solidFill>
              </a:rPr>
              <a:t>Rectangle</a:t>
            </a:r>
            <a:r>
              <a:rPr lang="en-US" dirty="0"/>
              <a:t> and </a:t>
            </a:r>
            <a:r>
              <a:rPr lang="en-US" dirty="0" err="1">
                <a:solidFill>
                  <a:srgbClr val="C00000"/>
                </a:solidFill>
              </a:rPr>
              <a:t>rect</a:t>
            </a:r>
            <a:r>
              <a:rPr lang="en-US" dirty="0"/>
              <a:t>, any of the public members of object </a:t>
            </a:r>
            <a:r>
              <a:rPr lang="en-US" dirty="0" err="1">
                <a:solidFill>
                  <a:srgbClr val="C00000"/>
                </a:solidFill>
              </a:rPr>
              <a:t>rect</a:t>
            </a:r>
            <a:r>
              <a:rPr lang="en-US" dirty="0"/>
              <a:t> can be accessed as if they were normal functions or normal variables, by simply </a:t>
            </a:r>
            <a:r>
              <a:rPr lang="en-US" u="sng" dirty="0"/>
              <a:t>inserting a </a:t>
            </a:r>
            <a:r>
              <a:rPr lang="en-US" b="1" u="sng" dirty="0">
                <a:solidFill>
                  <a:srgbClr val="CC0099"/>
                </a:solidFill>
              </a:rPr>
              <a:t>dot</a:t>
            </a:r>
            <a:r>
              <a:rPr lang="en-US" u="sng" dirty="0"/>
              <a:t> </a:t>
            </a:r>
            <a:r>
              <a:rPr lang="en-US" dirty="0"/>
              <a:t>(</a:t>
            </a:r>
            <a:r>
              <a:rPr lang="en-US" sz="3200" b="1" dirty="0">
                <a:solidFill>
                  <a:srgbClr val="0000FF"/>
                </a:solidFill>
              </a:rPr>
              <a:t>.</a:t>
            </a:r>
            <a:r>
              <a:rPr lang="en-US" dirty="0"/>
              <a:t>) between object name and member name. This follows the same syntax as accessing the members of plain data structures. For example</a:t>
            </a:r>
            <a:r>
              <a:rPr lang="en-US" dirty="0" smtClean="0"/>
              <a:t>:</a:t>
            </a:r>
          </a:p>
          <a:p>
            <a:endParaRPr lang="en-US" dirty="0"/>
          </a:p>
          <a:p>
            <a:endParaRPr lang="en-US" dirty="0" smtClean="0"/>
          </a:p>
          <a:p>
            <a:r>
              <a:rPr lang="en-US" dirty="0" smtClean="0"/>
              <a:t>The </a:t>
            </a:r>
            <a:r>
              <a:rPr lang="en-US" dirty="0"/>
              <a:t>only members of </a:t>
            </a:r>
            <a:r>
              <a:rPr lang="en-US" dirty="0" err="1">
                <a:solidFill>
                  <a:srgbClr val="C00000"/>
                </a:solidFill>
              </a:rPr>
              <a:t>rect</a:t>
            </a:r>
            <a:r>
              <a:rPr lang="en-US" dirty="0"/>
              <a:t> that cannot be accessed from outside the class are </a:t>
            </a:r>
            <a:r>
              <a:rPr lang="en-US" i="1" dirty="0"/>
              <a:t>width</a:t>
            </a:r>
            <a:r>
              <a:rPr lang="en-US" dirty="0"/>
              <a:t> and </a:t>
            </a:r>
            <a:r>
              <a:rPr lang="en-US" i="1" dirty="0"/>
              <a:t>height</a:t>
            </a:r>
            <a:r>
              <a:rPr lang="en-US" dirty="0"/>
              <a:t>, since they have </a:t>
            </a:r>
            <a:r>
              <a:rPr lang="en-US" dirty="0">
                <a:solidFill>
                  <a:srgbClr val="C00000"/>
                </a:solidFill>
              </a:rPr>
              <a:t>private access</a:t>
            </a:r>
            <a:r>
              <a:rPr lang="en-US" dirty="0"/>
              <a:t> and they can only be referred to from within other members of </a:t>
            </a:r>
            <a:r>
              <a:rPr lang="en-US" dirty="0" smtClean="0"/>
              <a:t>the </a:t>
            </a:r>
            <a:r>
              <a:rPr lang="en-US" dirty="0"/>
              <a:t>same </a:t>
            </a:r>
            <a:r>
              <a:rPr lang="en-US" dirty="0" smtClean="0"/>
              <a:t>class </a:t>
            </a:r>
          </a:p>
        </p:txBody>
      </p:sp>
      <p:sp>
        <p:nvSpPr>
          <p:cNvPr id="4" name="Rectangle 3"/>
          <p:cNvSpPr/>
          <p:nvPr/>
        </p:nvSpPr>
        <p:spPr>
          <a:xfrm>
            <a:off x="3635896" y="4112205"/>
            <a:ext cx="4679210" cy="646331"/>
          </a:xfrm>
          <a:prstGeom prst="rect">
            <a:avLst/>
          </a:prstGeom>
        </p:spPr>
        <p:txBody>
          <a:bodyPr wrap="square">
            <a:spAutoFit/>
          </a:bodyPr>
          <a:lstStyle/>
          <a:p>
            <a:r>
              <a:rPr lang="en-US" dirty="0" err="1"/>
              <a:t>rect.set_values</a:t>
            </a:r>
            <a:r>
              <a:rPr lang="en-US" dirty="0"/>
              <a:t> (3,4);</a:t>
            </a:r>
          </a:p>
          <a:p>
            <a:r>
              <a:rPr lang="en-US" dirty="0" err="1"/>
              <a:t>myarea</a:t>
            </a:r>
            <a:r>
              <a:rPr lang="en-US" dirty="0"/>
              <a:t> = </a:t>
            </a:r>
            <a:r>
              <a:rPr lang="en-US" dirty="0" err="1"/>
              <a:t>rect.area</a:t>
            </a:r>
            <a:r>
              <a:rPr lang="en-US" dirty="0"/>
              <a:t>();</a:t>
            </a:r>
          </a:p>
        </p:txBody>
      </p:sp>
      <p:sp>
        <p:nvSpPr>
          <p:cNvPr id="5" name="Slide Number Placeholder 4"/>
          <p:cNvSpPr>
            <a:spLocks noGrp="1"/>
          </p:cNvSpPr>
          <p:nvPr>
            <p:ph type="sldNum" sz="quarter" idx="12"/>
          </p:nvPr>
        </p:nvSpPr>
        <p:spPr/>
        <p:txBody>
          <a:bodyPr/>
          <a:lstStyle/>
          <a:p>
            <a:fld id="{911E4C43-30DC-40C6-8400-D754E7A063DA}" type="slidenum">
              <a:rPr lang="en-US" smtClean="0"/>
              <a:t>18</a:t>
            </a:fld>
            <a:endParaRPr lang="en-US" dirty="0"/>
          </a:p>
        </p:txBody>
      </p:sp>
    </p:spTree>
    <p:extLst>
      <p:ext uri="{BB962C8B-B14F-4D97-AF65-F5344CB8AC3E}">
        <p14:creationId xmlns:p14="http://schemas.microsoft.com/office/powerpoint/2010/main" val="935830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complete example of class </a:t>
            </a:r>
            <a:r>
              <a:rPr lang="en-US" dirty="0" smtClean="0"/>
              <a:t>Rectangle-1</a:t>
            </a:r>
            <a:endParaRPr lang="en-US" dirty="0"/>
          </a:p>
        </p:txBody>
      </p:sp>
      <p:sp>
        <p:nvSpPr>
          <p:cNvPr id="5" name="Content Placeholder 4"/>
          <p:cNvSpPr>
            <a:spLocks noGrp="1"/>
          </p:cNvSpPr>
          <p:nvPr>
            <p:ph idx="1"/>
          </p:nvPr>
        </p:nvSpPr>
        <p:spPr>
          <a:xfrm>
            <a:off x="3851920" y="1512516"/>
            <a:ext cx="5122912" cy="5075693"/>
          </a:xfrm>
        </p:spPr>
        <p:txBody>
          <a:bodyPr>
            <a:normAutofit fontScale="62500" lnSpcReduction="20000"/>
          </a:bodyPr>
          <a:lstStyle/>
          <a:p>
            <a:r>
              <a:rPr lang="en-US" dirty="0"/>
              <a:t>This example reintroduces the </a:t>
            </a:r>
            <a:r>
              <a:rPr lang="en-US" b="1" dirty="0">
                <a:solidFill>
                  <a:srgbClr val="C00000"/>
                </a:solidFill>
              </a:rPr>
              <a:t>scope operator</a:t>
            </a:r>
            <a:r>
              <a:rPr lang="en-US" dirty="0">
                <a:solidFill>
                  <a:srgbClr val="FF0066"/>
                </a:solidFill>
              </a:rPr>
              <a:t> </a:t>
            </a:r>
            <a:r>
              <a:rPr lang="en-US" dirty="0" smtClean="0"/>
              <a:t>(</a:t>
            </a:r>
            <a:r>
              <a:rPr lang="en-US" b="1" dirty="0" smtClean="0">
                <a:solidFill>
                  <a:srgbClr val="0000FF"/>
                </a:solidFill>
              </a:rPr>
              <a:t>::</a:t>
            </a:r>
            <a:r>
              <a:rPr lang="en-US" dirty="0" smtClean="0"/>
              <a:t> double colon). </a:t>
            </a:r>
            <a:r>
              <a:rPr lang="en-US" u="sng" dirty="0" smtClean="0"/>
              <a:t>Here </a:t>
            </a:r>
            <a:r>
              <a:rPr lang="en-US" u="sng" dirty="0"/>
              <a:t>it is used in the definition of function </a:t>
            </a:r>
            <a:r>
              <a:rPr lang="en-US" u="sng" dirty="0" err="1">
                <a:solidFill>
                  <a:srgbClr val="FF0066"/>
                </a:solidFill>
              </a:rPr>
              <a:t>set_values</a:t>
            </a:r>
            <a:r>
              <a:rPr lang="en-US" u="sng" dirty="0"/>
              <a:t> to define a member of a class outside the class </a:t>
            </a:r>
            <a:r>
              <a:rPr lang="en-US" u="sng" dirty="0" smtClean="0"/>
              <a:t>itself</a:t>
            </a:r>
          </a:p>
          <a:p>
            <a:r>
              <a:rPr lang="en-US" dirty="0"/>
              <a:t>Notice that the definition of the member function area has been included directly within the definition of class </a:t>
            </a:r>
            <a:r>
              <a:rPr lang="en-US" dirty="0">
                <a:solidFill>
                  <a:srgbClr val="C00000"/>
                </a:solidFill>
              </a:rPr>
              <a:t>Rectangle</a:t>
            </a:r>
            <a:r>
              <a:rPr lang="en-US" dirty="0"/>
              <a:t> given its extreme simplicity. Conversely, </a:t>
            </a:r>
            <a:r>
              <a:rPr lang="en-US" dirty="0" err="1">
                <a:solidFill>
                  <a:srgbClr val="FF0066"/>
                </a:solidFill>
              </a:rPr>
              <a:t>set_values</a:t>
            </a:r>
            <a:r>
              <a:rPr lang="en-US" dirty="0"/>
              <a:t> it </a:t>
            </a:r>
            <a:r>
              <a:rPr lang="en-US" u="sng" dirty="0"/>
              <a:t>is merely declared with its prototype within the class</a:t>
            </a:r>
            <a:r>
              <a:rPr lang="en-US" dirty="0"/>
              <a:t>, but </a:t>
            </a:r>
            <a:r>
              <a:rPr lang="en-US" dirty="0" smtClean="0"/>
              <a:t>it is explicitly defined later outside of the class </a:t>
            </a:r>
          </a:p>
          <a:p>
            <a:r>
              <a:rPr lang="en-US" dirty="0" smtClean="0"/>
              <a:t>In </a:t>
            </a:r>
            <a:r>
              <a:rPr lang="en-US" dirty="0"/>
              <a:t>this outside definition, </a:t>
            </a:r>
            <a:r>
              <a:rPr lang="en-US" u="sng" dirty="0"/>
              <a:t>the operator of scope </a:t>
            </a:r>
            <a:r>
              <a:rPr lang="en-US" dirty="0"/>
              <a:t>(</a:t>
            </a:r>
            <a:r>
              <a:rPr lang="en-US" b="1" dirty="0">
                <a:solidFill>
                  <a:srgbClr val="0000FF"/>
                </a:solidFill>
              </a:rPr>
              <a:t>::</a:t>
            </a:r>
            <a:r>
              <a:rPr lang="en-US" dirty="0"/>
              <a:t>) </a:t>
            </a:r>
            <a:r>
              <a:rPr lang="en-US" u="sng" dirty="0"/>
              <a:t>is used to specify that the function being defined is a member of the class </a:t>
            </a:r>
            <a:r>
              <a:rPr lang="en-US" dirty="0">
                <a:solidFill>
                  <a:srgbClr val="C00000"/>
                </a:solidFill>
              </a:rPr>
              <a:t>Rectangle</a:t>
            </a:r>
            <a:r>
              <a:rPr lang="en-US" u="sng" dirty="0" smtClean="0"/>
              <a:t> </a:t>
            </a:r>
            <a:r>
              <a:rPr lang="en-US" u="sng" dirty="0"/>
              <a:t>and not a regular non-member </a:t>
            </a:r>
            <a:r>
              <a:rPr lang="en-US" u="sng" dirty="0" smtClean="0"/>
              <a:t>function</a:t>
            </a:r>
          </a:p>
          <a:p>
            <a:r>
              <a:rPr lang="en-US" dirty="0"/>
              <a:t>The</a:t>
            </a:r>
            <a:r>
              <a:rPr lang="en-US" b="1" dirty="0"/>
              <a:t> </a:t>
            </a:r>
            <a:r>
              <a:rPr lang="en-US" b="1" dirty="0">
                <a:solidFill>
                  <a:srgbClr val="C00000"/>
                </a:solidFill>
              </a:rPr>
              <a:t>scope operator </a:t>
            </a:r>
            <a:r>
              <a:rPr lang="en-US" dirty="0"/>
              <a:t>(</a:t>
            </a:r>
            <a:r>
              <a:rPr lang="en-US" b="1" dirty="0">
                <a:solidFill>
                  <a:srgbClr val="0000FF"/>
                </a:solidFill>
              </a:rPr>
              <a:t>::</a:t>
            </a:r>
            <a:r>
              <a:rPr lang="en-US" dirty="0"/>
              <a:t>) </a:t>
            </a:r>
            <a:r>
              <a:rPr lang="en-US" u="sng" dirty="0"/>
              <a:t>specifies the class to which the member being declared belongs, granting exactly the same scope properties as if this function definition was directly included within the class definition</a:t>
            </a:r>
            <a:r>
              <a:rPr lang="en-US" dirty="0"/>
              <a:t>. For example, the function </a:t>
            </a:r>
            <a:r>
              <a:rPr lang="en-US" dirty="0" err="1">
                <a:solidFill>
                  <a:srgbClr val="FF0066"/>
                </a:solidFill>
              </a:rPr>
              <a:t>set_values</a:t>
            </a:r>
            <a:r>
              <a:rPr lang="en-US" dirty="0"/>
              <a:t> </a:t>
            </a:r>
            <a:r>
              <a:rPr lang="en-US" dirty="0" smtClean="0"/>
              <a:t>has </a:t>
            </a:r>
            <a:r>
              <a:rPr lang="en-US" dirty="0"/>
              <a:t>access to the variables </a:t>
            </a:r>
            <a:r>
              <a:rPr lang="en-US" i="1" dirty="0"/>
              <a:t>width</a:t>
            </a:r>
            <a:r>
              <a:rPr lang="en-US" dirty="0"/>
              <a:t> and </a:t>
            </a:r>
            <a:r>
              <a:rPr lang="en-US" i="1" dirty="0"/>
              <a:t>height</a:t>
            </a:r>
            <a:r>
              <a:rPr lang="en-US" dirty="0"/>
              <a:t>, which are private members of class </a:t>
            </a:r>
            <a:r>
              <a:rPr lang="en-US" dirty="0">
                <a:solidFill>
                  <a:srgbClr val="C00000"/>
                </a:solidFill>
              </a:rPr>
              <a:t>Rectangle</a:t>
            </a:r>
            <a:r>
              <a:rPr lang="en-US" dirty="0" smtClean="0"/>
              <a:t>, </a:t>
            </a:r>
            <a:r>
              <a:rPr lang="en-US" dirty="0"/>
              <a:t>and thus only accessible from other members of the class, such as this</a:t>
            </a:r>
          </a:p>
        </p:txBody>
      </p:sp>
      <p:sp>
        <p:nvSpPr>
          <p:cNvPr id="4" name="Rectangle 3"/>
          <p:cNvSpPr/>
          <p:nvPr/>
        </p:nvSpPr>
        <p:spPr>
          <a:xfrm>
            <a:off x="251520" y="1772817"/>
            <a:ext cx="3888432" cy="4555093"/>
          </a:xfrm>
          <a:prstGeom prst="rect">
            <a:avLst/>
          </a:prstGeom>
        </p:spPr>
        <p:txBody>
          <a:bodyPr wrap="square">
            <a:spAutoFit/>
          </a:bodyPr>
          <a:lstStyle/>
          <a:p>
            <a:r>
              <a:rPr lang="en-US" sz="1200" b="1" dirty="0">
                <a:solidFill>
                  <a:srgbClr val="008000"/>
                </a:solidFill>
              </a:rPr>
              <a:t>// </a:t>
            </a:r>
            <a:r>
              <a:rPr lang="en-US" sz="1200" b="1" dirty="0" smtClean="0">
                <a:solidFill>
                  <a:srgbClr val="008000"/>
                </a:solidFill>
              </a:rPr>
              <a:t>class </a:t>
            </a:r>
            <a:r>
              <a:rPr lang="en-US" sz="1200" b="1" dirty="0">
                <a:solidFill>
                  <a:srgbClr val="008000"/>
                </a:solidFill>
              </a:rPr>
              <a:t>example</a:t>
            </a:r>
          </a:p>
          <a:p>
            <a:r>
              <a:rPr lang="en-US" sz="1200" dirty="0"/>
              <a:t>#include &lt;</a:t>
            </a:r>
            <a:r>
              <a:rPr lang="en-US" sz="1200" dirty="0" err="1"/>
              <a:t>iostream</a:t>
            </a:r>
            <a:r>
              <a:rPr lang="en-US" sz="1200" dirty="0"/>
              <a:t>&gt;</a:t>
            </a:r>
          </a:p>
          <a:p>
            <a:r>
              <a:rPr lang="en-US" sz="1200" dirty="0"/>
              <a:t>using namespace </a:t>
            </a:r>
            <a:r>
              <a:rPr lang="en-US" sz="1200" dirty="0" err="1"/>
              <a:t>std</a:t>
            </a:r>
            <a:r>
              <a:rPr lang="en-US" sz="1200" dirty="0"/>
              <a:t>;</a:t>
            </a:r>
          </a:p>
          <a:p>
            <a:endParaRPr lang="en-US" sz="1200" dirty="0"/>
          </a:p>
          <a:p>
            <a:r>
              <a:rPr lang="en-US" sz="1200" dirty="0"/>
              <a:t>class </a:t>
            </a:r>
            <a:r>
              <a:rPr lang="en-US" sz="1200" dirty="0">
                <a:solidFill>
                  <a:srgbClr val="C00000"/>
                </a:solidFill>
              </a:rPr>
              <a:t>Rectangle</a:t>
            </a:r>
            <a:r>
              <a:rPr lang="en-US" sz="1200" dirty="0"/>
              <a:t> {</a:t>
            </a:r>
          </a:p>
          <a:p>
            <a:r>
              <a:rPr lang="en-US" sz="1200" dirty="0"/>
              <a:t>    </a:t>
            </a:r>
            <a:r>
              <a:rPr lang="en-US" sz="1200" dirty="0" err="1"/>
              <a:t>int</a:t>
            </a:r>
            <a:r>
              <a:rPr lang="en-US" sz="1200" dirty="0"/>
              <a:t> width, height;</a:t>
            </a:r>
          </a:p>
          <a:p>
            <a:r>
              <a:rPr lang="en-US" sz="1200" dirty="0"/>
              <a:t>  public:</a:t>
            </a:r>
          </a:p>
          <a:p>
            <a:r>
              <a:rPr lang="en-US" sz="1200" dirty="0"/>
              <a:t>    void </a:t>
            </a:r>
            <a:r>
              <a:rPr lang="en-US" sz="1200" dirty="0" err="1">
                <a:solidFill>
                  <a:srgbClr val="FF33CC"/>
                </a:solidFill>
              </a:rPr>
              <a:t>set_values</a:t>
            </a:r>
            <a:r>
              <a:rPr lang="en-US" sz="1200" dirty="0"/>
              <a:t> (</a:t>
            </a:r>
            <a:r>
              <a:rPr lang="en-US" sz="1200" dirty="0" err="1"/>
              <a:t>int,int</a:t>
            </a:r>
            <a:r>
              <a:rPr lang="en-US" sz="1200" dirty="0" smtClean="0"/>
              <a:t>); </a:t>
            </a:r>
            <a:r>
              <a:rPr lang="en-US" sz="1200" b="1" dirty="0">
                <a:solidFill>
                  <a:srgbClr val="008000"/>
                </a:solidFill>
              </a:rPr>
              <a:t>// </a:t>
            </a:r>
            <a:r>
              <a:rPr lang="en-US" sz="1200" b="1" dirty="0" err="1" smtClean="0">
                <a:solidFill>
                  <a:srgbClr val="008000"/>
                </a:solidFill>
              </a:rPr>
              <a:t>func</a:t>
            </a:r>
            <a:r>
              <a:rPr lang="en-US" sz="1200" b="1" dirty="0" smtClean="0">
                <a:solidFill>
                  <a:srgbClr val="008000"/>
                </a:solidFill>
              </a:rPr>
              <a:t>. declaration (prototype)</a:t>
            </a:r>
            <a:endParaRPr lang="en-US" sz="1200" dirty="0"/>
          </a:p>
          <a:p>
            <a:r>
              <a:rPr lang="en-US" sz="1200" dirty="0"/>
              <a:t>    </a:t>
            </a:r>
            <a:r>
              <a:rPr lang="en-US" sz="1200" dirty="0" err="1"/>
              <a:t>int</a:t>
            </a:r>
            <a:r>
              <a:rPr lang="en-US" sz="1200" dirty="0"/>
              <a:t> </a:t>
            </a:r>
            <a:r>
              <a:rPr lang="en-US" sz="1200" dirty="0">
                <a:solidFill>
                  <a:srgbClr val="FF33CC"/>
                </a:solidFill>
              </a:rPr>
              <a:t>area</a:t>
            </a:r>
            <a:r>
              <a:rPr lang="en-US" sz="1200" dirty="0"/>
              <a:t>() </a:t>
            </a:r>
            <a:r>
              <a:rPr lang="en-US" sz="1200" dirty="0" smtClean="0"/>
              <a:t> </a:t>
            </a:r>
            <a:r>
              <a:rPr lang="en-US" sz="1200" b="1" dirty="0" smtClean="0">
                <a:solidFill>
                  <a:srgbClr val="008000"/>
                </a:solidFill>
              </a:rPr>
              <a:t>// function definition</a:t>
            </a:r>
          </a:p>
          <a:p>
            <a:r>
              <a:rPr lang="en-US" sz="1200" dirty="0" smtClean="0"/>
              <a:t>{</a:t>
            </a:r>
            <a:r>
              <a:rPr lang="en-US" sz="1200" dirty="0"/>
              <a:t>return width*height</a:t>
            </a:r>
            <a:r>
              <a:rPr lang="en-US" sz="1200" dirty="0" smtClean="0"/>
              <a:t>;} </a:t>
            </a:r>
            <a:r>
              <a:rPr lang="en-US" sz="1200" b="1" dirty="0">
                <a:solidFill>
                  <a:srgbClr val="008000"/>
                </a:solidFill>
              </a:rPr>
              <a:t>// function area </a:t>
            </a:r>
            <a:r>
              <a:rPr lang="en-US" sz="1200" b="1" dirty="0" smtClean="0">
                <a:solidFill>
                  <a:srgbClr val="008000"/>
                </a:solidFill>
              </a:rPr>
              <a:t>body</a:t>
            </a:r>
            <a:endParaRPr lang="en-US" sz="1200" dirty="0"/>
          </a:p>
          <a:p>
            <a:r>
              <a:rPr lang="en-US" sz="1200" dirty="0" smtClean="0"/>
              <a:t>};</a:t>
            </a:r>
          </a:p>
          <a:p>
            <a:r>
              <a:rPr lang="en-US" sz="1200" b="1" dirty="0">
                <a:solidFill>
                  <a:srgbClr val="008000"/>
                </a:solidFill>
              </a:rPr>
              <a:t>// definition </a:t>
            </a:r>
            <a:r>
              <a:rPr lang="en-US" sz="1200" b="1" dirty="0" smtClean="0">
                <a:solidFill>
                  <a:srgbClr val="008000"/>
                </a:solidFill>
              </a:rPr>
              <a:t>of a </a:t>
            </a:r>
            <a:r>
              <a:rPr lang="en-US" sz="1200" b="1" dirty="0">
                <a:solidFill>
                  <a:srgbClr val="008000"/>
                </a:solidFill>
              </a:rPr>
              <a:t>member of a class outside the class itself</a:t>
            </a:r>
          </a:p>
          <a:p>
            <a:r>
              <a:rPr lang="en-US" sz="1200" dirty="0" smtClean="0"/>
              <a:t>void </a:t>
            </a:r>
            <a:r>
              <a:rPr lang="en-US" sz="1200" dirty="0">
                <a:solidFill>
                  <a:srgbClr val="C00000"/>
                </a:solidFill>
              </a:rPr>
              <a:t>Rectangle</a:t>
            </a:r>
            <a:r>
              <a:rPr lang="en-US" sz="1400" b="1" dirty="0">
                <a:solidFill>
                  <a:srgbClr val="0000FF"/>
                </a:solidFill>
              </a:rPr>
              <a:t>::</a:t>
            </a:r>
            <a:r>
              <a:rPr lang="en-US" sz="1200" dirty="0" err="1">
                <a:solidFill>
                  <a:srgbClr val="FF33CC"/>
                </a:solidFill>
              </a:rPr>
              <a:t>set_values</a:t>
            </a:r>
            <a:r>
              <a:rPr lang="en-US" sz="1200" dirty="0"/>
              <a:t> (</a:t>
            </a:r>
            <a:r>
              <a:rPr lang="en-US" sz="1200" dirty="0" err="1"/>
              <a:t>int</a:t>
            </a:r>
            <a:r>
              <a:rPr lang="en-US" sz="1200" dirty="0"/>
              <a:t> x, </a:t>
            </a:r>
            <a:r>
              <a:rPr lang="en-US" sz="1200" dirty="0" err="1"/>
              <a:t>int</a:t>
            </a:r>
            <a:r>
              <a:rPr lang="en-US" sz="1200" dirty="0"/>
              <a:t> y) </a:t>
            </a:r>
            <a:endParaRPr lang="en-US" sz="1200" dirty="0" smtClean="0"/>
          </a:p>
          <a:p>
            <a:r>
              <a:rPr lang="en-US" sz="1200" dirty="0" smtClean="0"/>
              <a:t>{</a:t>
            </a:r>
            <a:endParaRPr lang="en-US" sz="1200" dirty="0"/>
          </a:p>
          <a:p>
            <a:r>
              <a:rPr lang="en-US" sz="1200" dirty="0"/>
              <a:t>  width = x;</a:t>
            </a:r>
          </a:p>
          <a:p>
            <a:r>
              <a:rPr lang="en-US" sz="1200" dirty="0"/>
              <a:t>  height = y;</a:t>
            </a:r>
          </a:p>
          <a:p>
            <a:r>
              <a:rPr lang="en-US" sz="1200" dirty="0"/>
              <a:t>}</a:t>
            </a:r>
          </a:p>
          <a:p>
            <a:endParaRPr lang="en-US" sz="1200" dirty="0"/>
          </a:p>
          <a:p>
            <a:r>
              <a:rPr lang="en-US" sz="1200" dirty="0" err="1"/>
              <a:t>int</a:t>
            </a:r>
            <a:r>
              <a:rPr lang="en-US" sz="1200" dirty="0"/>
              <a:t> main () {</a:t>
            </a:r>
          </a:p>
          <a:p>
            <a:r>
              <a:rPr lang="en-US" sz="1200" dirty="0"/>
              <a:t> </a:t>
            </a:r>
            <a:r>
              <a:rPr lang="en-US" sz="1200" dirty="0" smtClean="0"/>
              <a:t> </a:t>
            </a:r>
            <a:r>
              <a:rPr lang="en-US" sz="1200" dirty="0" smtClean="0">
                <a:solidFill>
                  <a:srgbClr val="C00000"/>
                </a:solidFill>
              </a:rPr>
              <a:t>Rectangle</a:t>
            </a:r>
            <a:r>
              <a:rPr lang="en-US" sz="1200" dirty="0" smtClean="0"/>
              <a:t> </a:t>
            </a:r>
            <a:r>
              <a:rPr lang="en-US" sz="1200" dirty="0" err="1">
                <a:solidFill>
                  <a:srgbClr val="800080"/>
                </a:solidFill>
              </a:rPr>
              <a:t>rect</a:t>
            </a:r>
            <a:r>
              <a:rPr lang="en-US" sz="1200" dirty="0"/>
              <a:t>;</a:t>
            </a:r>
          </a:p>
          <a:p>
            <a:r>
              <a:rPr lang="en-US" sz="1200" dirty="0"/>
              <a:t>  </a:t>
            </a:r>
            <a:r>
              <a:rPr lang="en-US" sz="1200" dirty="0" err="1">
                <a:solidFill>
                  <a:srgbClr val="800080"/>
                </a:solidFill>
              </a:rPr>
              <a:t>rect</a:t>
            </a:r>
            <a:r>
              <a:rPr lang="en-US" sz="1200" dirty="0" err="1"/>
              <a:t>.</a:t>
            </a:r>
            <a:r>
              <a:rPr lang="en-US" sz="1200" dirty="0" err="1">
                <a:solidFill>
                  <a:srgbClr val="FF33CC"/>
                </a:solidFill>
              </a:rPr>
              <a:t>set_values</a:t>
            </a:r>
            <a:r>
              <a:rPr lang="en-US" sz="1200" dirty="0"/>
              <a:t> (3,4);</a:t>
            </a:r>
          </a:p>
          <a:p>
            <a:r>
              <a:rPr lang="en-US" sz="1200" dirty="0"/>
              <a:t>  </a:t>
            </a:r>
            <a:r>
              <a:rPr lang="en-US" sz="1200" dirty="0" err="1"/>
              <a:t>cout</a:t>
            </a:r>
            <a:r>
              <a:rPr lang="en-US" sz="1200" dirty="0"/>
              <a:t> &lt;&lt; "area: " &lt;&lt; </a:t>
            </a:r>
            <a:r>
              <a:rPr lang="en-US" sz="1200" dirty="0" err="1">
                <a:solidFill>
                  <a:srgbClr val="800080"/>
                </a:solidFill>
              </a:rPr>
              <a:t>rect</a:t>
            </a:r>
            <a:r>
              <a:rPr lang="en-US" sz="1200" dirty="0" err="1"/>
              <a:t>.</a:t>
            </a:r>
            <a:r>
              <a:rPr lang="en-US" sz="1200" dirty="0" err="1">
                <a:solidFill>
                  <a:srgbClr val="FF33CC"/>
                </a:solidFill>
              </a:rPr>
              <a:t>area</a:t>
            </a:r>
            <a:r>
              <a:rPr lang="en-US" sz="1200" dirty="0"/>
              <a:t>();</a:t>
            </a:r>
          </a:p>
          <a:p>
            <a:r>
              <a:rPr lang="en-US" sz="1200" dirty="0"/>
              <a:t>  return 0;</a:t>
            </a:r>
          </a:p>
          <a:p>
            <a:r>
              <a:rPr lang="en-US" sz="1200" dirty="0"/>
              <a:t>}</a:t>
            </a:r>
          </a:p>
        </p:txBody>
      </p:sp>
      <p:sp>
        <p:nvSpPr>
          <p:cNvPr id="6" name="TextBox 5"/>
          <p:cNvSpPr txBox="1"/>
          <p:nvPr/>
        </p:nvSpPr>
        <p:spPr>
          <a:xfrm>
            <a:off x="3203848" y="6021288"/>
            <a:ext cx="3456384" cy="646331"/>
          </a:xfrm>
          <a:prstGeom prst="rect">
            <a:avLst/>
          </a:prstGeom>
          <a:noFill/>
          <a:ln>
            <a:solidFill>
              <a:srgbClr val="FF33CC"/>
            </a:solidFill>
          </a:ln>
        </p:spPr>
        <p:txBody>
          <a:bodyPr wrap="square" rtlCol="0">
            <a:spAutoFit/>
          </a:bodyPr>
          <a:lstStyle/>
          <a:p>
            <a:r>
              <a:rPr lang="en-US" dirty="0" smtClean="0">
                <a:solidFill>
                  <a:srgbClr val="0000FF"/>
                </a:solidFill>
              </a:rPr>
              <a:t>Run</a:t>
            </a:r>
          </a:p>
          <a:p>
            <a:r>
              <a:rPr lang="en-US" dirty="0" smtClean="0"/>
              <a:t>area</a:t>
            </a:r>
            <a:r>
              <a:rPr lang="en-US" dirty="0"/>
              <a:t>: 12</a:t>
            </a:r>
          </a:p>
        </p:txBody>
      </p:sp>
      <p:cxnSp>
        <p:nvCxnSpPr>
          <p:cNvPr id="25" name="Curved Connector 24"/>
          <p:cNvCxnSpPr/>
          <p:nvPr/>
        </p:nvCxnSpPr>
        <p:spPr>
          <a:xfrm rot="5400000">
            <a:off x="-113196" y="3624782"/>
            <a:ext cx="920538" cy="96927"/>
          </a:xfrm>
          <a:prstGeom prst="curvedConnector5">
            <a:avLst>
              <a:gd name="adj1" fmla="val -4258"/>
              <a:gd name="adj2" fmla="val 345916"/>
              <a:gd name="adj3" fmla="val 124833"/>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cxnSp>
        <p:nvCxnSpPr>
          <p:cNvPr id="38" name="Curved Connector 37"/>
          <p:cNvCxnSpPr/>
          <p:nvPr/>
        </p:nvCxnSpPr>
        <p:spPr>
          <a:xfrm rot="5400000">
            <a:off x="2203520" y="2197083"/>
            <a:ext cx="2504717" cy="1368153"/>
          </a:xfrm>
          <a:prstGeom prst="curvedConnector3">
            <a:avLst>
              <a:gd name="adj1" fmla="val 113507"/>
            </a:avLst>
          </a:prstGeom>
          <a:ln>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911E4C43-30DC-40C6-8400-D754E7A063DA}" type="slidenum">
              <a:rPr lang="en-US" smtClean="0"/>
              <a:t>19</a:t>
            </a:fld>
            <a:endParaRPr lang="en-US" dirty="0"/>
          </a:p>
        </p:txBody>
      </p:sp>
    </p:spTree>
    <p:extLst>
      <p:ext uri="{BB962C8B-B14F-4D97-AF65-F5344CB8AC3E}">
        <p14:creationId xmlns:p14="http://schemas.microsoft.com/office/powerpoint/2010/main" val="254547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C++</a:t>
            </a:r>
            <a:endParaRPr lang="en-US" dirty="0"/>
          </a:p>
        </p:txBody>
      </p:sp>
      <p:sp>
        <p:nvSpPr>
          <p:cNvPr id="3" name="Text Placeholder 2"/>
          <p:cNvSpPr>
            <a:spLocks noGrp="1"/>
          </p:cNvSpPr>
          <p:nvPr>
            <p:ph type="body" idx="1"/>
          </p:nvPr>
        </p:nvSpPr>
        <p:spPr/>
        <p:txBody>
          <a:bodyPr/>
          <a:lstStyle/>
          <a:p>
            <a:r>
              <a:rPr lang="en-US" sz="2400" dirty="0" smtClean="0"/>
              <a:t>Intro to Object-Oriented Programming</a:t>
            </a:r>
          </a:p>
          <a:p>
            <a:r>
              <a:rPr lang="en-US" sz="2400" dirty="0" smtClean="0"/>
              <a:t>Class as a concept </a:t>
            </a:r>
          </a:p>
          <a:p>
            <a:r>
              <a:rPr lang="en-US" sz="2400" dirty="0" smtClean="0"/>
              <a:t>Objects as instances of classes</a:t>
            </a:r>
          </a:p>
        </p:txBody>
      </p:sp>
      <p:sp>
        <p:nvSpPr>
          <p:cNvPr id="4" name="Slide Number Placeholder 3"/>
          <p:cNvSpPr>
            <a:spLocks noGrp="1"/>
          </p:cNvSpPr>
          <p:nvPr>
            <p:ph type="sldNum" sz="quarter" idx="12"/>
          </p:nvPr>
        </p:nvSpPr>
        <p:spPr/>
        <p:txBody>
          <a:bodyPr/>
          <a:lstStyle/>
          <a:p>
            <a:fld id="{911E4C43-30DC-40C6-8400-D754E7A063DA}" type="slidenum">
              <a:rPr lang="en-US" smtClean="0"/>
              <a:t>2</a:t>
            </a:fld>
            <a:endParaRPr lang="en-US" dirty="0"/>
          </a:p>
        </p:txBody>
      </p:sp>
    </p:spTree>
    <p:extLst>
      <p:ext uri="{BB962C8B-B14F-4D97-AF65-F5344CB8AC3E}">
        <p14:creationId xmlns:p14="http://schemas.microsoft.com/office/powerpoint/2010/main" val="9242942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Defining a Member Function</a:t>
            </a:r>
          </a:p>
        </p:txBody>
      </p:sp>
      <p:sp>
        <p:nvSpPr>
          <p:cNvPr id="18435" name="Rectangle 3"/>
          <p:cNvSpPr>
            <a:spLocks noGrp="1" noChangeArrowheads="1"/>
          </p:cNvSpPr>
          <p:nvPr>
            <p:ph idx="1"/>
          </p:nvPr>
        </p:nvSpPr>
        <p:spPr/>
        <p:txBody>
          <a:bodyPr/>
          <a:lstStyle/>
          <a:p>
            <a:pPr>
              <a:lnSpc>
                <a:spcPct val="95000"/>
              </a:lnSpc>
            </a:pPr>
            <a:r>
              <a:rPr lang="en-US" altLang="en-US" dirty="0" smtClean="0"/>
              <a:t>When defining a member function:</a:t>
            </a:r>
          </a:p>
          <a:p>
            <a:pPr lvl="1">
              <a:lnSpc>
                <a:spcPct val="95000"/>
              </a:lnSpc>
            </a:pPr>
            <a:r>
              <a:rPr lang="en-US" altLang="en-US" dirty="0" smtClean="0"/>
              <a:t>Put prototype in class declaration</a:t>
            </a:r>
          </a:p>
          <a:p>
            <a:pPr lvl="1">
              <a:lnSpc>
                <a:spcPct val="95000"/>
              </a:lnSpc>
            </a:pPr>
            <a:r>
              <a:rPr lang="en-US" altLang="en-US" dirty="0" smtClean="0"/>
              <a:t>Define function using class name and scope resolution operator </a:t>
            </a:r>
            <a:r>
              <a:rPr lang="en-US" altLang="en-US" dirty="0" smtClean="0">
                <a:latin typeface="Courier New" panose="02070309020205020404" pitchFamily="49" charset="0"/>
              </a:rPr>
              <a:t>(</a:t>
            </a:r>
            <a:r>
              <a:rPr lang="en-US" altLang="en-US" dirty="0" smtClean="0">
                <a:solidFill>
                  <a:srgbClr val="0000FF"/>
                </a:solidFill>
                <a:latin typeface="Courier New" panose="02070309020205020404" pitchFamily="49" charset="0"/>
              </a:rPr>
              <a:t>::</a:t>
            </a:r>
            <a:r>
              <a:rPr lang="en-US" altLang="en-US" dirty="0" smtClean="0">
                <a:latin typeface="Courier New" panose="02070309020205020404" pitchFamily="49" charset="0"/>
              </a:rPr>
              <a:t>)</a:t>
            </a:r>
            <a:br>
              <a:rPr lang="en-US" altLang="en-US" dirty="0" smtClean="0">
                <a:latin typeface="Courier New" panose="02070309020205020404" pitchFamily="49" charset="0"/>
              </a:rPr>
            </a:br>
            <a:endParaRPr lang="en-US" altLang="en-US" dirty="0" smtClean="0">
              <a:latin typeface="Courier New" panose="02070309020205020404" pitchFamily="49" charset="0"/>
            </a:endParaRPr>
          </a:p>
          <a:p>
            <a:pPr lvl="2">
              <a:lnSpc>
                <a:spcPct val="90000"/>
              </a:lnSpc>
              <a:buFontTx/>
              <a:buNone/>
            </a:pPr>
            <a:r>
              <a:rPr lang="en-US" altLang="en-US" dirty="0" smtClean="0">
                <a:latin typeface="Courier New" panose="02070309020205020404" pitchFamily="49" charset="0"/>
              </a:rPr>
              <a:t>	</a:t>
            </a:r>
            <a:r>
              <a:rPr lang="en-US" altLang="en-US" dirty="0" err="1" smtClean="0">
                <a:latin typeface="Courier New" panose="02070309020205020404" pitchFamily="49" charset="0"/>
              </a:rPr>
              <a:t>int</a:t>
            </a:r>
            <a:r>
              <a:rPr lang="en-US" altLang="en-US" dirty="0" smtClean="0">
                <a:latin typeface="Courier New" panose="02070309020205020404" pitchFamily="49" charset="0"/>
              </a:rPr>
              <a:t> Rectangle::</a:t>
            </a:r>
            <a:r>
              <a:rPr lang="en-US" altLang="en-US" dirty="0" err="1" smtClean="0">
                <a:latin typeface="Courier New" panose="02070309020205020404" pitchFamily="49" charset="0"/>
              </a:rPr>
              <a:t>setWidth</a:t>
            </a:r>
            <a:r>
              <a:rPr lang="en-US" altLang="en-US" dirty="0" smtClean="0">
                <a:latin typeface="Courier New" panose="02070309020205020404" pitchFamily="49" charset="0"/>
              </a:rPr>
              <a:t>(double w)</a:t>
            </a:r>
          </a:p>
          <a:p>
            <a:pPr lvl="2">
              <a:lnSpc>
                <a:spcPct val="90000"/>
              </a:lnSpc>
              <a:buFontTx/>
              <a:buNone/>
            </a:pPr>
            <a:r>
              <a:rPr lang="en-US" altLang="en-US" dirty="0" smtClean="0">
                <a:latin typeface="Courier New" panose="02070309020205020404" pitchFamily="49" charset="0"/>
              </a:rPr>
              <a:t>	{</a:t>
            </a:r>
          </a:p>
          <a:p>
            <a:pPr lvl="2">
              <a:lnSpc>
                <a:spcPct val="90000"/>
              </a:lnSpc>
              <a:buFontTx/>
              <a:buNone/>
            </a:pPr>
            <a:r>
              <a:rPr lang="en-US" altLang="en-US" dirty="0" smtClean="0">
                <a:latin typeface="Courier New" panose="02070309020205020404" pitchFamily="49" charset="0"/>
              </a:rPr>
              <a:t>		width = w;</a:t>
            </a:r>
          </a:p>
          <a:p>
            <a:pPr lvl="2">
              <a:lnSpc>
                <a:spcPct val="90000"/>
              </a:lnSpc>
              <a:buFontTx/>
              <a:buNone/>
            </a:pPr>
            <a:r>
              <a:rPr lang="en-US" altLang="en-US" dirty="0" smtClean="0">
                <a:latin typeface="Courier New" panose="02070309020205020404" pitchFamily="49" charset="0"/>
              </a:rPr>
              <a:t>	}</a:t>
            </a:r>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20</a:t>
            </a:fld>
            <a:endParaRPr lang="en-US" altLang="en-US">
              <a:solidFill>
                <a:srgbClr val="000000"/>
              </a:solidFill>
            </a:endParaRPr>
          </a:p>
        </p:txBody>
      </p:sp>
    </p:spTree>
    <p:extLst>
      <p:ext uri="{BB962C8B-B14F-4D97-AF65-F5344CB8AC3E}">
        <p14:creationId xmlns:p14="http://schemas.microsoft.com/office/powerpoint/2010/main" val="260744979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on class member functions</a:t>
            </a:r>
            <a:endParaRPr lang="en-US" dirty="0"/>
          </a:p>
        </p:txBody>
      </p:sp>
      <p:sp>
        <p:nvSpPr>
          <p:cNvPr id="3" name="Content Placeholder 2"/>
          <p:cNvSpPr>
            <a:spLocks noGrp="1"/>
          </p:cNvSpPr>
          <p:nvPr>
            <p:ph idx="1"/>
          </p:nvPr>
        </p:nvSpPr>
        <p:spPr/>
        <p:txBody>
          <a:bodyPr>
            <a:normAutofit lnSpcReduction="10000"/>
          </a:bodyPr>
          <a:lstStyle/>
          <a:p>
            <a:r>
              <a:rPr lang="en-US" dirty="0"/>
              <a:t>The only difference between defining a member function completely within the class definition or to just include its </a:t>
            </a:r>
            <a:r>
              <a:rPr lang="en-US" dirty="0" smtClean="0"/>
              <a:t>prototype declaration there and </a:t>
            </a:r>
            <a:r>
              <a:rPr lang="en-US" dirty="0"/>
              <a:t>define it later outside the class, is that in the first case the function is automatically considered an </a:t>
            </a:r>
            <a:r>
              <a:rPr lang="en-US" dirty="0">
                <a:solidFill>
                  <a:srgbClr val="FF0066"/>
                </a:solidFill>
              </a:rPr>
              <a:t>inline</a:t>
            </a:r>
            <a:r>
              <a:rPr lang="en-US" dirty="0"/>
              <a:t> member function by the compiler, while in the second it is a normal (</a:t>
            </a:r>
            <a:r>
              <a:rPr lang="en-US" dirty="0">
                <a:solidFill>
                  <a:srgbClr val="FF0066"/>
                </a:solidFill>
              </a:rPr>
              <a:t>not-inline</a:t>
            </a:r>
            <a:r>
              <a:rPr lang="en-US" dirty="0"/>
              <a:t>) class member function. This causes no differences in behavior, but only on possible compiler </a:t>
            </a:r>
            <a:r>
              <a:rPr lang="en-US" dirty="0" smtClean="0"/>
              <a:t>optimizations</a:t>
            </a:r>
          </a:p>
          <a:p>
            <a:r>
              <a:rPr lang="en-US" altLang="en-US" dirty="0"/>
              <a:t>Code for an inline function is copied into program in place of call – larger executable program, but no function call overhead, hence faster execution</a:t>
            </a:r>
          </a:p>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21</a:t>
            </a:fld>
            <a:endParaRPr lang="en-US" dirty="0"/>
          </a:p>
        </p:txBody>
      </p:sp>
    </p:spTree>
    <p:extLst>
      <p:ext uri="{BB962C8B-B14F-4D97-AF65-F5344CB8AC3E}">
        <p14:creationId xmlns:p14="http://schemas.microsoft.com/office/powerpoint/2010/main" val="19275340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More on class member functions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a:t>Members </a:t>
            </a:r>
            <a:r>
              <a:rPr lang="en-US" i="1" dirty="0">
                <a:solidFill>
                  <a:srgbClr val="800080"/>
                </a:solidFill>
              </a:rPr>
              <a:t>width</a:t>
            </a:r>
            <a:r>
              <a:rPr lang="en-US" dirty="0"/>
              <a:t> and </a:t>
            </a:r>
            <a:r>
              <a:rPr lang="en-US" i="1" dirty="0">
                <a:solidFill>
                  <a:srgbClr val="800080"/>
                </a:solidFill>
              </a:rPr>
              <a:t>height</a:t>
            </a:r>
            <a:r>
              <a:rPr lang="en-US" dirty="0"/>
              <a:t> have </a:t>
            </a:r>
            <a:r>
              <a:rPr lang="en-US" dirty="0">
                <a:solidFill>
                  <a:srgbClr val="C00000"/>
                </a:solidFill>
              </a:rPr>
              <a:t>private access </a:t>
            </a:r>
            <a:r>
              <a:rPr lang="en-US" dirty="0"/>
              <a:t>(remember that if nothing else is specified, all members of a class defined with keyword class have private access</a:t>
            </a:r>
            <a:r>
              <a:rPr lang="en-US" dirty="0" smtClean="0"/>
              <a:t>) </a:t>
            </a:r>
          </a:p>
          <a:p>
            <a:r>
              <a:rPr lang="en-US" dirty="0" smtClean="0"/>
              <a:t>By </a:t>
            </a:r>
            <a:r>
              <a:rPr lang="en-US" dirty="0"/>
              <a:t>declaring them private, access from outside the class is not allowed. This makes sense, since we have already defined a member function to set values for those members within the object: the member function </a:t>
            </a:r>
            <a:r>
              <a:rPr lang="en-US" dirty="0" err="1" smtClean="0">
                <a:solidFill>
                  <a:srgbClr val="FF0066"/>
                </a:solidFill>
              </a:rPr>
              <a:t>set_values</a:t>
            </a:r>
            <a:r>
              <a:rPr lang="en-US" dirty="0" smtClean="0"/>
              <a:t> </a:t>
            </a:r>
          </a:p>
          <a:p>
            <a:r>
              <a:rPr lang="en-US" dirty="0" smtClean="0"/>
              <a:t>Therefore</a:t>
            </a:r>
            <a:r>
              <a:rPr lang="en-US" dirty="0"/>
              <a:t>, the rest of the program does not need to have direct access to them. Perhaps in a so simple example as this, it is difficult to see how restricting access to these variables may be useful, but in greater projects it may be very important that values cannot be modified in an unexpected way (unexpected from the point of view of the object)</a:t>
            </a:r>
          </a:p>
        </p:txBody>
      </p:sp>
      <p:sp>
        <p:nvSpPr>
          <p:cNvPr id="4" name="Slide Number Placeholder 3"/>
          <p:cNvSpPr>
            <a:spLocks noGrp="1"/>
          </p:cNvSpPr>
          <p:nvPr>
            <p:ph type="sldNum" sz="quarter" idx="12"/>
          </p:nvPr>
        </p:nvSpPr>
        <p:spPr/>
        <p:txBody>
          <a:bodyPr/>
          <a:lstStyle/>
          <a:p>
            <a:fld id="{911E4C43-30DC-40C6-8400-D754E7A063DA}" type="slidenum">
              <a:rPr lang="en-US" smtClean="0"/>
              <a:t>22</a:t>
            </a:fld>
            <a:endParaRPr lang="en-US" dirty="0"/>
          </a:p>
        </p:txBody>
      </p:sp>
    </p:spTree>
    <p:extLst>
      <p:ext uri="{BB962C8B-B14F-4D97-AF65-F5344CB8AC3E}">
        <p14:creationId xmlns:p14="http://schemas.microsoft.com/office/powerpoint/2010/main" val="3287413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Accessors and Mutators</a:t>
            </a:r>
          </a:p>
        </p:txBody>
      </p:sp>
      <p:sp>
        <p:nvSpPr>
          <p:cNvPr id="19459" name="Rectangle 3"/>
          <p:cNvSpPr>
            <a:spLocks noGrp="1" noChangeArrowheads="1"/>
          </p:cNvSpPr>
          <p:nvPr>
            <p:ph idx="1"/>
          </p:nvPr>
        </p:nvSpPr>
        <p:spPr/>
        <p:txBody>
          <a:bodyPr/>
          <a:lstStyle/>
          <a:p>
            <a:r>
              <a:rPr lang="en-US" altLang="en-US" b="1" dirty="0" err="1" smtClean="0">
                <a:solidFill>
                  <a:srgbClr val="0000FF"/>
                </a:solidFill>
              </a:rPr>
              <a:t>Mutator</a:t>
            </a:r>
            <a:r>
              <a:rPr lang="en-US" altLang="en-US" dirty="0" smtClean="0"/>
              <a:t>: a member function that stores a value in a private member variable, or changes its value in some way</a:t>
            </a:r>
            <a:br>
              <a:rPr lang="en-US" altLang="en-US" dirty="0" smtClean="0"/>
            </a:br>
            <a:endParaRPr lang="en-US" altLang="en-US" dirty="0" smtClean="0"/>
          </a:p>
          <a:p>
            <a:r>
              <a:rPr lang="en-US" altLang="en-US" b="1" dirty="0" smtClean="0">
                <a:solidFill>
                  <a:srgbClr val="C00000"/>
                </a:solidFill>
              </a:rPr>
              <a:t>Accessor</a:t>
            </a:r>
            <a:r>
              <a:rPr lang="en-US" altLang="en-US" dirty="0" smtClean="0"/>
              <a:t>: function that retrieves a value from a private member variable. Accessors do not change an object's data, so they should be marked </a:t>
            </a:r>
            <a:r>
              <a:rPr lang="en-US" altLang="en-US" dirty="0" smtClean="0">
                <a:latin typeface="Courier New" panose="02070309020205020404" pitchFamily="49" charset="0"/>
              </a:rPr>
              <a:t>const</a:t>
            </a:r>
            <a:r>
              <a:rPr lang="en-US" altLang="en-US" dirty="0" smtClean="0"/>
              <a:t>.</a:t>
            </a:r>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23</a:t>
            </a:fld>
            <a:endParaRPr lang="en-US" altLang="en-US">
              <a:solidFill>
                <a:srgbClr val="000000"/>
              </a:solidFill>
            </a:endParaRPr>
          </a:p>
        </p:txBody>
      </p:sp>
    </p:spTree>
    <p:extLst>
      <p:ext uri="{BB962C8B-B14F-4D97-AF65-F5344CB8AC3E}">
        <p14:creationId xmlns:p14="http://schemas.microsoft.com/office/powerpoint/2010/main" val="2783815863"/>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complete example of class </a:t>
            </a:r>
            <a:r>
              <a:rPr lang="en-US" dirty="0" smtClean="0"/>
              <a:t>Rectangle-2</a:t>
            </a:r>
            <a:endParaRPr lang="en-US" dirty="0"/>
          </a:p>
        </p:txBody>
      </p:sp>
      <p:sp>
        <p:nvSpPr>
          <p:cNvPr id="5" name="Content Placeholder 4"/>
          <p:cNvSpPr>
            <a:spLocks noGrp="1"/>
          </p:cNvSpPr>
          <p:nvPr>
            <p:ph idx="1"/>
          </p:nvPr>
        </p:nvSpPr>
        <p:spPr>
          <a:xfrm>
            <a:off x="4139952" y="1268759"/>
            <a:ext cx="4762872" cy="5075693"/>
          </a:xfrm>
        </p:spPr>
        <p:txBody>
          <a:bodyPr>
            <a:normAutofit fontScale="85000" lnSpcReduction="20000"/>
          </a:bodyPr>
          <a:lstStyle/>
          <a:p>
            <a:r>
              <a:rPr lang="en-US" u="sng" dirty="0"/>
              <a:t>The most important property of a </a:t>
            </a:r>
            <a:r>
              <a:rPr lang="en-US" u="sng" dirty="0">
                <a:solidFill>
                  <a:srgbClr val="C00000"/>
                </a:solidFill>
              </a:rPr>
              <a:t>class</a:t>
            </a:r>
            <a:r>
              <a:rPr lang="en-US" u="sng" dirty="0"/>
              <a:t> is that </a:t>
            </a:r>
            <a:r>
              <a:rPr lang="en-US" u="sng" dirty="0">
                <a:solidFill>
                  <a:srgbClr val="C00000"/>
                </a:solidFill>
              </a:rPr>
              <a:t>it</a:t>
            </a:r>
            <a:r>
              <a:rPr lang="en-US" u="sng" dirty="0"/>
              <a:t> </a:t>
            </a:r>
            <a:r>
              <a:rPr lang="en-US" u="sng" dirty="0">
                <a:solidFill>
                  <a:srgbClr val="C00000"/>
                </a:solidFill>
              </a:rPr>
              <a:t>is a type</a:t>
            </a:r>
            <a:r>
              <a:rPr lang="en-US" dirty="0"/>
              <a:t>, and as such, </a:t>
            </a:r>
            <a:r>
              <a:rPr lang="en-US" u="sng" dirty="0"/>
              <a:t>we can declare multiple objects of </a:t>
            </a:r>
            <a:r>
              <a:rPr lang="en-US" u="sng" dirty="0" smtClean="0"/>
              <a:t>it </a:t>
            </a:r>
          </a:p>
          <a:p>
            <a:r>
              <a:rPr lang="en-US" dirty="0" smtClean="0"/>
              <a:t>For </a:t>
            </a:r>
            <a:r>
              <a:rPr lang="en-US" dirty="0"/>
              <a:t>example, following with the previous example of class </a:t>
            </a:r>
            <a:r>
              <a:rPr lang="en-US" dirty="0">
                <a:solidFill>
                  <a:srgbClr val="C00000"/>
                </a:solidFill>
              </a:rPr>
              <a:t>Rectangle</a:t>
            </a:r>
            <a:r>
              <a:rPr lang="en-US" dirty="0"/>
              <a:t>, we could have declared the object </a:t>
            </a:r>
            <a:r>
              <a:rPr lang="en-US" sz="2800" dirty="0" err="1">
                <a:solidFill>
                  <a:srgbClr val="000099"/>
                </a:solidFill>
              </a:rPr>
              <a:t>rectb</a:t>
            </a:r>
            <a:r>
              <a:rPr lang="en-US" dirty="0" smtClean="0"/>
              <a:t> </a:t>
            </a:r>
            <a:r>
              <a:rPr lang="en-US" dirty="0"/>
              <a:t>in addition to object </a:t>
            </a:r>
            <a:r>
              <a:rPr lang="en-US" sz="2800" dirty="0" err="1" smtClean="0">
                <a:solidFill>
                  <a:srgbClr val="800080"/>
                </a:solidFill>
              </a:rPr>
              <a:t>rect</a:t>
            </a:r>
            <a:endParaRPr lang="en-US" sz="2800" dirty="0" smtClean="0">
              <a:solidFill>
                <a:srgbClr val="800080"/>
              </a:solidFill>
            </a:endParaRPr>
          </a:p>
          <a:p>
            <a:r>
              <a:rPr lang="en-US" dirty="0" smtClean="0"/>
              <a:t>In </a:t>
            </a:r>
            <a:r>
              <a:rPr lang="en-US" dirty="0"/>
              <a:t>this particular case, the class (type of the objects) is </a:t>
            </a:r>
            <a:r>
              <a:rPr lang="en-US" dirty="0">
                <a:solidFill>
                  <a:srgbClr val="C00000"/>
                </a:solidFill>
              </a:rPr>
              <a:t>Rectangle</a:t>
            </a:r>
            <a:r>
              <a:rPr lang="en-US" dirty="0" smtClean="0"/>
              <a:t>, </a:t>
            </a:r>
            <a:r>
              <a:rPr lang="en-US" dirty="0"/>
              <a:t>of which there are two instances (i.e., objects): </a:t>
            </a:r>
            <a:r>
              <a:rPr lang="en-US" sz="2800" dirty="0" err="1">
                <a:solidFill>
                  <a:srgbClr val="800080"/>
                </a:solidFill>
              </a:rPr>
              <a:t>rect</a:t>
            </a:r>
            <a:r>
              <a:rPr lang="en-US" dirty="0" smtClean="0"/>
              <a:t> </a:t>
            </a:r>
            <a:r>
              <a:rPr lang="en-US" dirty="0"/>
              <a:t>and </a:t>
            </a:r>
            <a:r>
              <a:rPr lang="en-US" sz="2800" dirty="0" err="1">
                <a:solidFill>
                  <a:srgbClr val="000099"/>
                </a:solidFill>
              </a:rPr>
              <a:t>rectb</a:t>
            </a:r>
            <a:r>
              <a:rPr lang="en-US" dirty="0" smtClean="0"/>
              <a:t>. </a:t>
            </a:r>
            <a:r>
              <a:rPr lang="en-US" dirty="0"/>
              <a:t>Each one of them has its own member variables and member </a:t>
            </a:r>
            <a:r>
              <a:rPr lang="en-US" dirty="0" smtClean="0"/>
              <a:t>functions</a:t>
            </a:r>
          </a:p>
          <a:p>
            <a:r>
              <a:rPr lang="en-US" dirty="0"/>
              <a:t>Notice that the call to </a:t>
            </a:r>
            <a:r>
              <a:rPr lang="en-US" sz="2800" dirty="0" err="1">
                <a:solidFill>
                  <a:srgbClr val="800080"/>
                </a:solidFill>
              </a:rPr>
              <a:t>rect</a:t>
            </a:r>
            <a:r>
              <a:rPr lang="en-US" sz="2800" dirty="0" err="1"/>
              <a:t>.</a:t>
            </a:r>
            <a:r>
              <a:rPr lang="en-US" sz="2800" dirty="0" err="1">
                <a:solidFill>
                  <a:srgbClr val="FF33CC"/>
                </a:solidFill>
              </a:rPr>
              <a:t>area</a:t>
            </a:r>
            <a:r>
              <a:rPr lang="en-US" sz="2800" dirty="0"/>
              <a:t>() </a:t>
            </a:r>
            <a:r>
              <a:rPr lang="en-US" dirty="0" smtClean="0"/>
              <a:t>does </a:t>
            </a:r>
            <a:r>
              <a:rPr lang="en-US" dirty="0"/>
              <a:t>not give the same result as the call to </a:t>
            </a:r>
            <a:r>
              <a:rPr lang="en-US" sz="2800" dirty="0" err="1">
                <a:solidFill>
                  <a:srgbClr val="000099"/>
                </a:solidFill>
              </a:rPr>
              <a:t>rectb</a:t>
            </a:r>
            <a:r>
              <a:rPr lang="en-US" sz="2800" dirty="0" err="1"/>
              <a:t>.</a:t>
            </a:r>
            <a:r>
              <a:rPr lang="en-US" sz="2800" dirty="0" err="1">
                <a:solidFill>
                  <a:srgbClr val="FF33CC"/>
                </a:solidFill>
              </a:rPr>
              <a:t>area</a:t>
            </a:r>
            <a:r>
              <a:rPr lang="en-US" sz="2800" dirty="0"/>
              <a:t>() </a:t>
            </a:r>
            <a:endParaRPr lang="en-US" dirty="0">
              <a:solidFill>
                <a:srgbClr val="FF0066"/>
              </a:solidFill>
            </a:endParaRPr>
          </a:p>
        </p:txBody>
      </p:sp>
      <p:sp>
        <p:nvSpPr>
          <p:cNvPr id="4" name="Rectangle 3"/>
          <p:cNvSpPr/>
          <p:nvPr/>
        </p:nvSpPr>
        <p:spPr>
          <a:xfrm>
            <a:off x="107504" y="1772817"/>
            <a:ext cx="4248472" cy="5047536"/>
          </a:xfrm>
          <a:prstGeom prst="rect">
            <a:avLst/>
          </a:prstGeom>
        </p:spPr>
        <p:txBody>
          <a:bodyPr wrap="square">
            <a:spAutoFit/>
          </a:bodyPr>
          <a:lstStyle/>
          <a:p>
            <a:r>
              <a:rPr lang="en-US" sz="1400" dirty="0">
                <a:solidFill>
                  <a:srgbClr val="008000"/>
                </a:solidFill>
              </a:rPr>
              <a:t>// example: one class, two objects</a:t>
            </a:r>
            <a:endParaRPr lang="en-US" sz="1400" dirty="0"/>
          </a:p>
          <a:p>
            <a:r>
              <a:rPr lang="en-US" sz="1400" dirty="0"/>
              <a:t>#include &lt;</a:t>
            </a:r>
            <a:r>
              <a:rPr lang="en-US" sz="1400" dirty="0" err="1"/>
              <a:t>iostream</a:t>
            </a:r>
            <a:r>
              <a:rPr lang="en-US" sz="1400" dirty="0"/>
              <a:t>&gt;</a:t>
            </a:r>
          </a:p>
          <a:p>
            <a:r>
              <a:rPr lang="en-US" sz="1400" dirty="0"/>
              <a:t>using namespace </a:t>
            </a:r>
            <a:r>
              <a:rPr lang="en-US" sz="1400" dirty="0" err="1"/>
              <a:t>std</a:t>
            </a:r>
            <a:r>
              <a:rPr lang="en-US" sz="1400" dirty="0"/>
              <a:t>;</a:t>
            </a:r>
          </a:p>
          <a:p>
            <a:endParaRPr lang="en-US" sz="1400" dirty="0"/>
          </a:p>
          <a:p>
            <a:r>
              <a:rPr lang="en-US" sz="1400" dirty="0"/>
              <a:t>class </a:t>
            </a:r>
            <a:r>
              <a:rPr lang="en-US" sz="1400" dirty="0">
                <a:solidFill>
                  <a:srgbClr val="C00000"/>
                </a:solidFill>
              </a:rPr>
              <a:t>Rectangle</a:t>
            </a:r>
            <a:r>
              <a:rPr lang="en-US" sz="1400" dirty="0"/>
              <a:t> {</a:t>
            </a:r>
          </a:p>
          <a:p>
            <a:r>
              <a:rPr lang="en-US" sz="1400" dirty="0"/>
              <a:t>    </a:t>
            </a:r>
            <a:r>
              <a:rPr lang="en-US" sz="1400" dirty="0" err="1"/>
              <a:t>int</a:t>
            </a:r>
            <a:r>
              <a:rPr lang="en-US" sz="1400" dirty="0"/>
              <a:t> width, height;</a:t>
            </a:r>
          </a:p>
          <a:p>
            <a:r>
              <a:rPr lang="en-US" sz="1400" dirty="0"/>
              <a:t>  public:</a:t>
            </a:r>
          </a:p>
          <a:p>
            <a:r>
              <a:rPr lang="en-US" sz="1400" dirty="0"/>
              <a:t>    void </a:t>
            </a:r>
            <a:r>
              <a:rPr lang="en-US" sz="1400" dirty="0" err="1">
                <a:solidFill>
                  <a:srgbClr val="FF33CC"/>
                </a:solidFill>
              </a:rPr>
              <a:t>set_values</a:t>
            </a:r>
            <a:r>
              <a:rPr lang="en-US" sz="1400" dirty="0"/>
              <a:t> (</a:t>
            </a:r>
            <a:r>
              <a:rPr lang="en-US" sz="1400" dirty="0" err="1"/>
              <a:t>int,int</a:t>
            </a:r>
            <a:r>
              <a:rPr lang="en-US" sz="1400" dirty="0" smtClean="0"/>
              <a:t>);  </a:t>
            </a:r>
            <a:r>
              <a:rPr lang="en-US" sz="1400" b="1" dirty="0" smtClean="0">
                <a:solidFill>
                  <a:srgbClr val="008000"/>
                </a:solidFill>
              </a:rPr>
              <a:t>// declaration of function</a:t>
            </a:r>
            <a:endParaRPr lang="en-US" sz="1400" b="1" dirty="0">
              <a:solidFill>
                <a:srgbClr val="008000"/>
              </a:solidFill>
            </a:endParaRPr>
          </a:p>
          <a:p>
            <a:r>
              <a:rPr lang="en-US" sz="1400" dirty="0"/>
              <a:t>    </a:t>
            </a:r>
            <a:r>
              <a:rPr lang="en-US" sz="1400" dirty="0" err="1"/>
              <a:t>int</a:t>
            </a:r>
            <a:r>
              <a:rPr lang="en-US" sz="1400" dirty="0"/>
              <a:t> </a:t>
            </a:r>
            <a:r>
              <a:rPr lang="en-US" sz="1400" dirty="0">
                <a:solidFill>
                  <a:srgbClr val="FF33CC"/>
                </a:solidFill>
              </a:rPr>
              <a:t>area</a:t>
            </a:r>
            <a:r>
              <a:rPr lang="en-US" sz="1400" dirty="0"/>
              <a:t> () {return width*height;}</a:t>
            </a:r>
          </a:p>
          <a:p>
            <a:r>
              <a:rPr lang="en-US" sz="1400" dirty="0"/>
              <a:t>};</a:t>
            </a:r>
          </a:p>
          <a:p>
            <a:r>
              <a:rPr lang="en-US" sz="1400" dirty="0" smtClean="0"/>
              <a:t>void </a:t>
            </a:r>
            <a:r>
              <a:rPr lang="en-US" sz="1400" dirty="0" smtClean="0">
                <a:solidFill>
                  <a:srgbClr val="C00000"/>
                </a:solidFill>
              </a:rPr>
              <a:t>Rectangle</a:t>
            </a:r>
            <a:r>
              <a:rPr lang="en-US" sz="1400" dirty="0" smtClean="0"/>
              <a:t>::</a:t>
            </a:r>
            <a:r>
              <a:rPr lang="en-US" sz="1400" dirty="0">
                <a:solidFill>
                  <a:srgbClr val="FF33CC"/>
                </a:solidFill>
              </a:rPr>
              <a:t> </a:t>
            </a:r>
            <a:r>
              <a:rPr lang="en-US" sz="1400" dirty="0" err="1">
                <a:solidFill>
                  <a:srgbClr val="FF33CC"/>
                </a:solidFill>
              </a:rPr>
              <a:t>set_values</a:t>
            </a:r>
            <a:r>
              <a:rPr lang="en-US" sz="1400" dirty="0" smtClean="0"/>
              <a:t> </a:t>
            </a:r>
            <a:r>
              <a:rPr lang="en-US" sz="1400" dirty="0"/>
              <a:t>(</a:t>
            </a:r>
            <a:r>
              <a:rPr lang="en-US" sz="1400" dirty="0" err="1"/>
              <a:t>int</a:t>
            </a:r>
            <a:r>
              <a:rPr lang="en-US" sz="1400" dirty="0"/>
              <a:t> x, </a:t>
            </a:r>
            <a:r>
              <a:rPr lang="en-US" sz="1400" dirty="0" err="1"/>
              <a:t>int</a:t>
            </a:r>
            <a:r>
              <a:rPr lang="en-US" sz="1400" dirty="0"/>
              <a:t> y) </a:t>
            </a:r>
            <a:r>
              <a:rPr lang="en-US" sz="1400" dirty="0" smtClean="0"/>
              <a:t>{ </a:t>
            </a:r>
            <a:r>
              <a:rPr lang="en-US" sz="1400" b="1" dirty="0" smtClean="0">
                <a:solidFill>
                  <a:srgbClr val="008000"/>
                </a:solidFill>
              </a:rPr>
              <a:t>//def. of </a:t>
            </a:r>
            <a:r>
              <a:rPr lang="en-US" sz="1400" b="1" dirty="0" err="1" smtClean="0">
                <a:solidFill>
                  <a:srgbClr val="008000"/>
                </a:solidFill>
              </a:rPr>
              <a:t>funct</a:t>
            </a:r>
            <a:r>
              <a:rPr lang="en-US" sz="1400" b="1" dirty="0" smtClean="0">
                <a:solidFill>
                  <a:srgbClr val="008000"/>
                </a:solidFill>
              </a:rPr>
              <a:t>.</a:t>
            </a:r>
            <a:endParaRPr lang="en-US" sz="1400" b="1" dirty="0">
              <a:solidFill>
                <a:srgbClr val="008000"/>
              </a:solidFill>
            </a:endParaRPr>
          </a:p>
          <a:p>
            <a:r>
              <a:rPr lang="en-US" sz="1400" dirty="0"/>
              <a:t>  width = x;</a:t>
            </a:r>
          </a:p>
          <a:p>
            <a:r>
              <a:rPr lang="en-US" sz="1400" dirty="0"/>
              <a:t>  height = y;</a:t>
            </a:r>
          </a:p>
          <a:p>
            <a:r>
              <a:rPr lang="en-US" sz="1400" dirty="0"/>
              <a:t>}</a:t>
            </a:r>
          </a:p>
          <a:p>
            <a:endParaRPr lang="en-US" sz="1400" dirty="0"/>
          </a:p>
          <a:p>
            <a:r>
              <a:rPr lang="en-US" sz="1400" dirty="0" err="1"/>
              <a:t>int</a:t>
            </a:r>
            <a:r>
              <a:rPr lang="en-US" sz="1400" dirty="0"/>
              <a:t> main () {</a:t>
            </a:r>
          </a:p>
          <a:p>
            <a:r>
              <a:rPr lang="en-US" sz="1400" dirty="0"/>
              <a:t>  </a:t>
            </a:r>
            <a:r>
              <a:rPr lang="en-US" sz="1400" dirty="0">
                <a:solidFill>
                  <a:srgbClr val="C00000"/>
                </a:solidFill>
              </a:rPr>
              <a:t>Rectangle</a:t>
            </a:r>
            <a:r>
              <a:rPr lang="en-US" sz="1400" dirty="0"/>
              <a:t> </a:t>
            </a:r>
            <a:r>
              <a:rPr lang="en-US" sz="1400" b="1" dirty="0" err="1">
                <a:solidFill>
                  <a:srgbClr val="800080"/>
                </a:solidFill>
              </a:rPr>
              <a:t>rect</a:t>
            </a:r>
            <a:r>
              <a:rPr lang="en-US" sz="1400" dirty="0" smtClean="0"/>
              <a:t>, </a:t>
            </a:r>
            <a:r>
              <a:rPr lang="en-US" sz="1400" b="1" dirty="0" err="1">
                <a:solidFill>
                  <a:srgbClr val="000099"/>
                </a:solidFill>
              </a:rPr>
              <a:t>rectb</a:t>
            </a:r>
            <a:r>
              <a:rPr lang="en-US" sz="1400" dirty="0" smtClean="0"/>
              <a:t>;   </a:t>
            </a:r>
            <a:r>
              <a:rPr lang="en-US" sz="1400" b="1" dirty="0" smtClean="0">
                <a:solidFill>
                  <a:srgbClr val="008000"/>
                </a:solidFill>
              </a:rPr>
              <a:t>// declaration of objects</a:t>
            </a:r>
            <a:endParaRPr lang="en-US" sz="1400" b="1" dirty="0">
              <a:solidFill>
                <a:srgbClr val="008000"/>
              </a:solidFill>
            </a:endParaRPr>
          </a:p>
          <a:p>
            <a:r>
              <a:rPr lang="en-US" sz="1400" dirty="0"/>
              <a:t>  </a:t>
            </a:r>
            <a:r>
              <a:rPr lang="en-US" sz="1400" dirty="0" err="1">
                <a:solidFill>
                  <a:srgbClr val="800080"/>
                </a:solidFill>
              </a:rPr>
              <a:t>rect</a:t>
            </a:r>
            <a:r>
              <a:rPr lang="en-US" sz="1400" dirty="0" err="1"/>
              <a:t>.</a:t>
            </a:r>
            <a:r>
              <a:rPr lang="en-US" sz="1400" dirty="0" err="1">
                <a:solidFill>
                  <a:srgbClr val="FF33CC"/>
                </a:solidFill>
              </a:rPr>
              <a:t>set_values</a:t>
            </a:r>
            <a:r>
              <a:rPr lang="en-US" sz="1400" dirty="0"/>
              <a:t> (3,4);</a:t>
            </a:r>
          </a:p>
          <a:p>
            <a:r>
              <a:rPr lang="en-US" sz="1400" dirty="0"/>
              <a:t>  </a:t>
            </a:r>
            <a:r>
              <a:rPr lang="en-US" sz="1400" dirty="0" err="1">
                <a:solidFill>
                  <a:srgbClr val="000099"/>
                </a:solidFill>
              </a:rPr>
              <a:t>rectb</a:t>
            </a:r>
            <a:r>
              <a:rPr lang="en-US" sz="1400" dirty="0" err="1"/>
              <a:t>.</a:t>
            </a:r>
            <a:r>
              <a:rPr lang="en-US" sz="1400" dirty="0" err="1">
                <a:solidFill>
                  <a:srgbClr val="FF33CC"/>
                </a:solidFill>
              </a:rPr>
              <a:t>set_values</a:t>
            </a:r>
            <a:r>
              <a:rPr lang="en-US" sz="1400" dirty="0"/>
              <a:t> (5,6);</a:t>
            </a:r>
          </a:p>
          <a:p>
            <a:r>
              <a:rPr lang="en-US" sz="1400" dirty="0"/>
              <a:t>  </a:t>
            </a:r>
            <a:r>
              <a:rPr lang="en-US" sz="1400" dirty="0" err="1"/>
              <a:t>cout</a:t>
            </a:r>
            <a:r>
              <a:rPr lang="en-US" sz="1400" dirty="0"/>
              <a:t> &lt;&lt; "</a:t>
            </a:r>
            <a:r>
              <a:rPr lang="en-US" sz="1400" dirty="0" err="1"/>
              <a:t>rect</a:t>
            </a:r>
            <a:r>
              <a:rPr lang="en-US" sz="1400" dirty="0"/>
              <a:t> area: " &lt;&lt; </a:t>
            </a:r>
            <a:r>
              <a:rPr lang="en-US" sz="1400" dirty="0" err="1">
                <a:solidFill>
                  <a:srgbClr val="800080"/>
                </a:solidFill>
              </a:rPr>
              <a:t>rect</a:t>
            </a:r>
            <a:r>
              <a:rPr lang="en-US" sz="1400" dirty="0" err="1" smtClean="0"/>
              <a:t>.</a:t>
            </a:r>
            <a:r>
              <a:rPr lang="en-US" sz="1400" dirty="0" err="1" smtClean="0">
                <a:solidFill>
                  <a:srgbClr val="FF33CC"/>
                </a:solidFill>
              </a:rPr>
              <a:t>area</a:t>
            </a:r>
            <a:r>
              <a:rPr lang="en-US" sz="1400" dirty="0"/>
              <a:t>() &lt;&lt; </a:t>
            </a:r>
            <a:r>
              <a:rPr lang="en-US" sz="1400" dirty="0" err="1"/>
              <a:t>endl</a:t>
            </a:r>
            <a:r>
              <a:rPr lang="en-US" sz="1400" dirty="0"/>
              <a:t>;</a:t>
            </a:r>
          </a:p>
          <a:p>
            <a:r>
              <a:rPr lang="en-US" sz="1400" dirty="0"/>
              <a:t>  </a:t>
            </a:r>
            <a:r>
              <a:rPr lang="en-US" sz="1400" dirty="0" err="1"/>
              <a:t>cout</a:t>
            </a:r>
            <a:r>
              <a:rPr lang="en-US" sz="1400" dirty="0"/>
              <a:t> &lt;&lt; "</a:t>
            </a:r>
            <a:r>
              <a:rPr lang="en-US" sz="1400" dirty="0" err="1"/>
              <a:t>rectb</a:t>
            </a:r>
            <a:r>
              <a:rPr lang="en-US" sz="1400" dirty="0"/>
              <a:t> area: " &lt;&lt; </a:t>
            </a:r>
            <a:r>
              <a:rPr lang="en-US" sz="1400" dirty="0" err="1">
                <a:solidFill>
                  <a:srgbClr val="000099"/>
                </a:solidFill>
              </a:rPr>
              <a:t>rectb</a:t>
            </a:r>
            <a:r>
              <a:rPr lang="en-US" sz="1400" dirty="0" err="1" smtClean="0"/>
              <a:t>.</a:t>
            </a:r>
            <a:r>
              <a:rPr lang="en-US" sz="1400" dirty="0" err="1" smtClean="0">
                <a:solidFill>
                  <a:srgbClr val="FF33CC"/>
                </a:solidFill>
              </a:rPr>
              <a:t>area</a:t>
            </a:r>
            <a:r>
              <a:rPr lang="en-US" sz="1400" dirty="0"/>
              <a:t>() &lt;&lt; </a:t>
            </a:r>
            <a:r>
              <a:rPr lang="en-US" sz="1400" dirty="0" err="1"/>
              <a:t>endl</a:t>
            </a:r>
            <a:r>
              <a:rPr lang="en-US" sz="1400" dirty="0"/>
              <a:t>;</a:t>
            </a:r>
          </a:p>
          <a:p>
            <a:r>
              <a:rPr lang="en-US" sz="1400" dirty="0"/>
              <a:t>  return 0;</a:t>
            </a:r>
          </a:p>
          <a:p>
            <a:r>
              <a:rPr lang="en-US" sz="1400" dirty="0"/>
              <a:t>}</a:t>
            </a:r>
          </a:p>
        </p:txBody>
      </p:sp>
      <p:sp>
        <p:nvSpPr>
          <p:cNvPr id="6" name="TextBox 5"/>
          <p:cNvSpPr txBox="1"/>
          <p:nvPr/>
        </p:nvSpPr>
        <p:spPr>
          <a:xfrm>
            <a:off x="3923928" y="5883160"/>
            <a:ext cx="3456384" cy="923330"/>
          </a:xfrm>
          <a:prstGeom prst="rect">
            <a:avLst/>
          </a:prstGeom>
          <a:noFill/>
          <a:ln>
            <a:solidFill>
              <a:srgbClr val="FF33CC"/>
            </a:solidFill>
          </a:ln>
        </p:spPr>
        <p:txBody>
          <a:bodyPr wrap="square" rtlCol="0">
            <a:spAutoFit/>
          </a:bodyPr>
          <a:lstStyle/>
          <a:p>
            <a:r>
              <a:rPr lang="en-US" dirty="0" smtClean="0">
                <a:solidFill>
                  <a:srgbClr val="0000FF"/>
                </a:solidFill>
              </a:rPr>
              <a:t>Run</a:t>
            </a:r>
          </a:p>
          <a:p>
            <a:r>
              <a:rPr lang="en-US" dirty="0" err="1"/>
              <a:t>rect</a:t>
            </a:r>
            <a:r>
              <a:rPr lang="en-US" dirty="0"/>
              <a:t> area: 12</a:t>
            </a:r>
          </a:p>
          <a:p>
            <a:r>
              <a:rPr lang="en-US" dirty="0" err="1"/>
              <a:t>rectb</a:t>
            </a:r>
            <a:r>
              <a:rPr lang="en-US" dirty="0"/>
              <a:t> area: 30 </a:t>
            </a:r>
          </a:p>
        </p:txBody>
      </p:sp>
      <p:sp>
        <p:nvSpPr>
          <p:cNvPr id="3" name="Slide Number Placeholder 2"/>
          <p:cNvSpPr>
            <a:spLocks noGrp="1"/>
          </p:cNvSpPr>
          <p:nvPr>
            <p:ph type="sldNum" sz="quarter" idx="12"/>
          </p:nvPr>
        </p:nvSpPr>
        <p:spPr/>
        <p:txBody>
          <a:bodyPr/>
          <a:lstStyle/>
          <a:p>
            <a:fld id="{911E4C43-30DC-40C6-8400-D754E7A063DA}" type="slidenum">
              <a:rPr lang="en-US" smtClean="0"/>
              <a:t>24</a:t>
            </a:fld>
            <a:endParaRPr lang="en-US" dirty="0"/>
          </a:p>
        </p:txBody>
      </p:sp>
    </p:spTree>
    <p:extLst>
      <p:ext uri="{BB962C8B-B14F-4D97-AF65-F5344CB8AC3E}">
        <p14:creationId xmlns:p14="http://schemas.microsoft.com/office/powerpoint/2010/main" val="745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Classes </a:t>
            </a:r>
            <a:r>
              <a:rPr lang="en-US" dirty="0" smtClean="0"/>
              <a:t>and object-oriented programming</a:t>
            </a:r>
            <a:endParaRPr lang="en-US" dirty="0"/>
          </a:p>
        </p:txBody>
      </p:sp>
      <p:sp>
        <p:nvSpPr>
          <p:cNvPr id="3" name="Content Placeholder 2"/>
          <p:cNvSpPr>
            <a:spLocks noGrp="1"/>
          </p:cNvSpPr>
          <p:nvPr>
            <p:ph idx="1"/>
          </p:nvPr>
        </p:nvSpPr>
        <p:spPr/>
        <p:txBody>
          <a:bodyPr>
            <a:normAutofit lnSpcReduction="10000"/>
          </a:bodyPr>
          <a:lstStyle/>
          <a:p>
            <a:r>
              <a:rPr lang="en-US" dirty="0"/>
              <a:t>Classes allow programming using </a:t>
            </a:r>
            <a:r>
              <a:rPr lang="en-US" dirty="0">
                <a:solidFill>
                  <a:srgbClr val="0000FF"/>
                </a:solidFill>
              </a:rPr>
              <a:t>object-oriented paradigms</a:t>
            </a:r>
            <a:r>
              <a:rPr lang="en-US" dirty="0"/>
              <a:t>: </a:t>
            </a:r>
            <a:endParaRPr lang="en-US" dirty="0" smtClean="0"/>
          </a:p>
          <a:p>
            <a:pPr marL="985838" indent="-273050">
              <a:buClr>
                <a:schemeClr val="tx1"/>
              </a:buClr>
              <a:buFont typeface="Wingdings" panose="05000000000000000000" pitchFamily="2" charset="2"/>
              <a:buChar char="Ø"/>
            </a:pPr>
            <a:r>
              <a:rPr lang="en-US" dirty="0" smtClean="0">
                <a:solidFill>
                  <a:srgbClr val="C00000"/>
                </a:solidFill>
              </a:rPr>
              <a:t>Data </a:t>
            </a:r>
            <a:r>
              <a:rPr lang="en-US" dirty="0">
                <a:solidFill>
                  <a:srgbClr val="C00000"/>
                </a:solidFill>
              </a:rPr>
              <a:t>and functions are both members of the object, reducing the need to pass and carry handlers or other state variables as arguments to functions</a:t>
            </a:r>
            <a:r>
              <a:rPr lang="en-US" dirty="0"/>
              <a:t>, </a:t>
            </a:r>
            <a:r>
              <a:rPr lang="en-US" u="sng" dirty="0"/>
              <a:t>because they are </a:t>
            </a:r>
            <a:r>
              <a:rPr lang="en-US" u="sng" dirty="0" smtClean="0"/>
              <a:t>parts </a:t>
            </a:r>
            <a:r>
              <a:rPr lang="en-US" u="sng" dirty="0"/>
              <a:t>of the object whose member is </a:t>
            </a:r>
            <a:r>
              <a:rPr lang="en-US" u="sng" dirty="0" smtClean="0"/>
              <a:t>called</a:t>
            </a:r>
            <a:r>
              <a:rPr lang="en-US" dirty="0" smtClean="0"/>
              <a:t> </a:t>
            </a:r>
          </a:p>
          <a:p>
            <a:pPr marL="985838" indent="-273050">
              <a:buClr>
                <a:schemeClr val="tx1"/>
              </a:buClr>
              <a:buFont typeface="Wingdings" panose="05000000000000000000" pitchFamily="2" charset="2"/>
              <a:buChar char="Ø"/>
            </a:pPr>
            <a:r>
              <a:rPr lang="en-US" u="sng" dirty="0" smtClean="0"/>
              <a:t>Notice </a:t>
            </a:r>
            <a:r>
              <a:rPr lang="en-US" u="sng" dirty="0"/>
              <a:t>that </a:t>
            </a:r>
            <a:r>
              <a:rPr lang="en-US" b="1" u="sng" dirty="0"/>
              <a:t>no arguments were passed on the calls </a:t>
            </a:r>
            <a:r>
              <a:rPr lang="en-US" u="sng" dirty="0"/>
              <a:t>to </a:t>
            </a:r>
            <a:r>
              <a:rPr lang="en-US" sz="2400" dirty="0" err="1">
                <a:solidFill>
                  <a:srgbClr val="800080"/>
                </a:solidFill>
              </a:rPr>
              <a:t>rect</a:t>
            </a:r>
            <a:r>
              <a:rPr lang="en-US" sz="2400" dirty="0" err="1"/>
              <a:t>.</a:t>
            </a:r>
            <a:r>
              <a:rPr lang="en-US" sz="2400" dirty="0" err="1">
                <a:solidFill>
                  <a:srgbClr val="FF33CC"/>
                </a:solidFill>
              </a:rPr>
              <a:t>area</a:t>
            </a:r>
            <a:r>
              <a:rPr lang="en-US" dirty="0" smtClean="0"/>
              <a:t> and </a:t>
            </a:r>
            <a:r>
              <a:rPr lang="en-US" sz="2400" dirty="0" err="1">
                <a:solidFill>
                  <a:srgbClr val="000099"/>
                </a:solidFill>
              </a:rPr>
              <a:t>rectb</a:t>
            </a:r>
            <a:r>
              <a:rPr lang="en-US" sz="2400" dirty="0" err="1"/>
              <a:t>.</a:t>
            </a:r>
            <a:r>
              <a:rPr lang="en-US" sz="2400" dirty="0" err="1">
                <a:solidFill>
                  <a:srgbClr val="FF33CC"/>
                </a:solidFill>
              </a:rPr>
              <a:t>area</a:t>
            </a:r>
            <a:r>
              <a:rPr lang="en-US" dirty="0" smtClean="0"/>
              <a:t> in the previous example. </a:t>
            </a:r>
            <a:r>
              <a:rPr lang="en-US" b="1" u="sng" dirty="0" smtClean="0">
                <a:solidFill>
                  <a:srgbClr val="C00000"/>
                </a:solidFill>
              </a:rPr>
              <a:t>Those </a:t>
            </a:r>
            <a:r>
              <a:rPr lang="en-US" b="1" u="sng" dirty="0">
                <a:solidFill>
                  <a:srgbClr val="C00000"/>
                </a:solidFill>
              </a:rPr>
              <a:t>member functions directly used the data members of their respective objects</a:t>
            </a:r>
            <a:r>
              <a:rPr lang="en-US" b="1" dirty="0"/>
              <a:t> </a:t>
            </a:r>
            <a:r>
              <a:rPr lang="en-US" sz="2800" dirty="0" err="1">
                <a:solidFill>
                  <a:srgbClr val="800080"/>
                </a:solidFill>
              </a:rPr>
              <a:t>rect</a:t>
            </a:r>
            <a:r>
              <a:rPr lang="en-US" dirty="0" smtClean="0"/>
              <a:t> </a:t>
            </a:r>
            <a:r>
              <a:rPr lang="en-US" dirty="0"/>
              <a:t>and </a:t>
            </a:r>
            <a:r>
              <a:rPr lang="en-US" sz="2800" dirty="0" err="1">
                <a:solidFill>
                  <a:srgbClr val="000099"/>
                </a:solidFill>
              </a:rPr>
              <a:t>rectb</a:t>
            </a:r>
            <a:endParaRPr lang="en-US" dirty="0" smtClean="0">
              <a:solidFill>
                <a:srgbClr val="FF0066"/>
              </a:solidFill>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t>25</a:t>
            </a:fld>
            <a:endParaRPr lang="en-US" dirty="0"/>
          </a:p>
        </p:txBody>
      </p:sp>
    </p:spTree>
    <p:extLst>
      <p:ext uri="{BB962C8B-B14F-4D97-AF65-F5344CB8AC3E}">
        <p14:creationId xmlns:p14="http://schemas.microsoft.com/office/powerpoint/2010/main" val="2094670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01663"/>
            <a:ext cx="5029200" cy="564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D967E999-C84A-4A63-A401-096CC3A49F22}" type="slidenum">
              <a:rPr lang="en-US" altLang="en-US" smtClean="0">
                <a:solidFill>
                  <a:srgbClr val="000000"/>
                </a:solidFill>
              </a:rPr>
              <a:pPr/>
              <a:t>26</a:t>
            </a:fld>
            <a:endParaRPr lang="en-US" altLang="en-US">
              <a:solidFill>
                <a:srgbClr val="000000"/>
              </a:solidFill>
            </a:endParaRPr>
          </a:p>
        </p:txBody>
      </p:sp>
    </p:spTree>
    <p:extLst>
      <p:ext uri="{BB962C8B-B14F-4D97-AF65-F5344CB8AC3E}">
        <p14:creationId xmlns:p14="http://schemas.microsoft.com/office/powerpoint/2010/main" val="4015107281"/>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6096000" cy="450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3"/>
          <p:cNvSpPr>
            <a:spLocks noChangeArrowheads="1"/>
          </p:cNvSpPr>
          <p:nvPr/>
        </p:nvSpPr>
        <p:spPr bwMode="auto">
          <a:xfrm>
            <a:off x="304800" y="1524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buFontTx/>
              <a:buNone/>
            </a:pPr>
            <a:r>
              <a:rPr lang="en-US" altLang="en-US" sz="1800" smtClean="0">
                <a:solidFill>
                  <a:srgbClr val="000000"/>
                </a:solidFill>
              </a:rPr>
              <a:t>Program 13-1 (Continued)</a:t>
            </a:r>
          </a:p>
        </p:txBody>
      </p:sp>
      <p:sp>
        <p:nvSpPr>
          <p:cNvPr id="2" name="Slide Number Placeholder 1"/>
          <p:cNvSpPr>
            <a:spLocks noGrp="1"/>
          </p:cNvSpPr>
          <p:nvPr>
            <p:ph type="sldNum" sz="quarter" idx="10"/>
          </p:nvPr>
        </p:nvSpPr>
        <p:spPr/>
        <p:txBody>
          <a:bodyPr/>
          <a:lstStyle/>
          <a:p>
            <a:fld id="{D967E999-C84A-4A63-A401-096CC3A49F22}" type="slidenum">
              <a:rPr lang="en-US" altLang="en-US" smtClean="0">
                <a:solidFill>
                  <a:srgbClr val="000000"/>
                </a:solidFill>
              </a:rPr>
              <a:pPr/>
              <a:t>27</a:t>
            </a:fld>
            <a:endParaRPr lang="en-US" altLang="en-US">
              <a:solidFill>
                <a:srgbClr val="000000"/>
              </a:solidFill>
            </a:endParaRPr>
          </a:p>
        </p:txBody>
      </p:sp>
    </p:spTree>
    <p:extLst>
      <p:ext uri="{BB962C8B-B14F-4D97-AF65-F5344CB8AC3E}">
        <p14:creationId xmlns:p14="http://schemas.microsoft.com/office/powerpoint/2010/main" val="3780054210"/>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0" y="1371600"/>
            <a:ext cx="5969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3"/>
          <p:cNvSpPr>
            <a:spLocks noChangeArrowheads="1"/>
          </p:cNvSpPr>
          <p:nvPr/>
        </p:nvSpPr>
        <p:spPr bwMode="auto">
          <a:xfrm>
            <a:off x="304800" y="1524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buFontTx/>
              <a:buNone/>
            </a:pPr>
            <a:r>
              <a:rPr lang="en-US" altLang="en-US" sz="1800" smtClean="0">
                <a:solidFill>
                  <a:srgbClr val="000000"/>
                </a:solidFill>
              </a:rPr>
              <a:t>Program 13-1 (Continued)</a:t>
            </a:r>
          </a:p>
        </p:txBody>
      </p:sp>
      <p:sp>
        <p:nvSpPr>
          <p:cNvPr id="2" name="Slide Number Placeholder 1"/>
          <p:cNvSpPr>
            <a:spLocks noGrp="1"/>
          </p:cNvSpPr>
          <p:nvPr>
            <p:ph type="sldNum" sz="quarter" idx="10"/>
          </p:nvPr>
        </p:nvSpPr>
        <p:spPr/>
        <p:txBody>
          <a:bodyPr/>
          <a:lstStyle/>
          <a:p>
            <a:fld id="{D967E999-C84A-4A63-A401-096CC3A49F22}" type="slidenum">
              <a:rPr lang="en-US" altLang="en-US" smtClean="0">
                <a:solidFill>
                  <a:srgbClr val="000000"/>
                </a:solidFill>
              </a:rPr>
              <a:pPr/>
              <a:t>28</a:t>
            </a:fld>
            <a:endParaRPr lang="en-US" altLang="en-US">
              <a:solidFill>
                <a:srgbClr val="000000"/>
              </a:solidFill>
            </a:endParaRPr>
          </a:p>
        </p:txBody>
      </p:sp>
    </p:spTree>
    <p:extLst>
      <p:ext uri="{BB962C8B-B14F-4D97-AF65-F5344CB8AC3E}">
        <p14:creationId xmlns:p14="http://schemas.microsoft.com/office/powerpoint/2010/main" val="2965495415"/>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363" y="2022475"/>
            <a:ext cx="7407275" cy="387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3"/>
          <p:cNvSpPr>
            <a:spLocks noChangeArrowheads="1"/>
          </p:cNvSpPr>
          <p:nvPr/>
        </p:nvSpPr>
        <p:spPr bwMode="auto">
          <a:xfrm>
            <a:off x="304800" y="1524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buFontTx/>
              <a:buNone/>
            </a:pPr>
            <a:r>
              <a:rPr lang="en-US" altLang="en-US" sz="1800" smtClean="0">
                <a:solidFill>
                  <a:srgbClr val="603A2F"/>
                </a:solidFill>
              </a:rPr>
              <a:t>Program 13-1 (Continued)</a:t>
            </a:r>
          </a:p>
        </p:txBody>
      </p:sp>
      <p:sp>
        <p:nvSpPr>
          <p:cNvPr id="2" name="Slide Number Placeholder 1"/>
          <p:cNvSpPr>
            <a:spLocks noGrp="1"/>
          </p:cNvSpPr>
          <p:nvPr>
            <p:ph type="sldNum" sz="quarter" idx="10"/>
          </p:nvPr>
        </p:nvSpPr>
        <p:spPr/>
        <p:txBody>
          <a:bodyPr/>
          <a:lstStyle/>
          <a:p>
            <a:fld id="{D967E999-C84A-4A63-A401-096CC3A49F22}" type="slidenum">
              <a:rPr lang="en-US" altLang="en-US" smtClean="0">
                <a:solidFill>
                  <a:srgbClr val="000000"/>
                </a:solidFill>
              </a:rPr>
              <a:pPr/>
              <a:t>29</a:t>
            </a:fld>
            <a:endParaRPr lang="en-US" altLang="en-US">
              <a:solidFill>
                <a:srgbClr val="000000"/>
              </a:solidFill>
            </a:endParaRPr>
          </a:p>
        </p:txBody>
      </p:sp>
    </p:spTree>
    <p:extLst>
      <p:ext uri="{BB962C8B-B14F-4D97-AF65-F5344CB8AC3E}">
        <p14:creationId xmlns:p14="http://schemas.microsoft.com/office/powerpoint/2010/main" val="1099697548"/>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 to C++ tutorial</a:t>
            </a:r>
            <a:endParaRPr lang="en-US" dirty="0"/>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There are some useful hints and illustrations on classes in C++ at</a:t>
            </a:r>
          </a:p>
          <a:p>
            <a:r>
              <a:rPr lang="en-US" dirty="0">
                <a:latin typeface="Calibri" panose="020F0502020204030204" pitchFamily="34" charset="0"/>
              </a:rPr>
              <a:t>http://www.cplusplus.com/doc/tutorial/classes</a:t>
            </a:r>
            <a:r>
              <a:rPr lang="en-US" dirty="0" smtClean="0">
                <a:latin typeface="Calibri" panose="020F0502020204030204" pitchFamily="34" charset="0"/>
              </a:rPr>
              <a:t>/</a:t>
            </a:r>
          </a:p>
          <a:p>
            <a:endParaRPr lang="en-US" dirty="0" smtClean="0">
              <a:latin typeface="Calibri" panose="020F0502020204030204" pitchFamily="34" charset="0"/>
            </a:endParaRPr>
          </a:p>
          <a:p>
            <a:r>
              <a:rPr lang="en-US" dirty="0" smtClean="0">
                <a:latin typeface="Calibri" panose="020F0502020204030204" pitchFamily="34" charset="0"/>
              </a:rPr>
              <a:t>on friendship </a:t>
            </a:r>
            <a:r>
              <a:rPr lang="en-US" smtClean="0">
                <a:latin typeface="Calibri" panose="020F0502020204030204" pitchFamily="34" charset="0"/>
              </a:rPr>
              <a:t>and inheritance</a:t>
            </a:r>
            <a:endParaRPr lang="en-US" dirty="0" smtClean="0">
              <a:latin typeface="Calibri" panose="020F0502020204030204" pitchFamily="34" charset="0"/>
            </a:endParaRPr>
          </a:p>
          <a:p>
            <a:r>
              <a:rPr lang="en-US" dirty="0">
                <a:latin typeface="Calibri" panose="020F0502020204030204" pitchFamily="34" charset="0"/>
              </a:rPr>
              <a:t>http://www.cplusplus.com/doc/tutorial/inheritance</a:t>
            </a:r>
            <a:r>
              <a:rPr lang="en-US" dirty="0" smtClean="0">
                <a:latin typeface="Calibri" panose="020F0502020204030204" pitchFamily="34" charset="0"/>
              </a:rPr>
              <a:t>/</a:t>
            </a:r>
          </a:p>
          <a:p>
            <a:endParaRPr lang="en-US" dirty="0">
              <a:latin typeface="Calibri" panose="020F0502020204030204" pitchFamily="34" charset="0"/>
            </a:endParaRPr>
          </a:p>
          <a:p>
            <a:r>
              <a:rPr lang="en-US" dirty="0" smtClean="0">
                <a:latin typeface="Calibri" panose="020F0502020204030204" pitchFamily="34" charset="0"/>
              </a:rPr>
              <a:t>and on polymorphism</a:t>
            </a:r>
          </a:p>
          <a:p>
            <a:r>
              <a:rPr lang="en-US" dirty="0">
                <a:latin typeface="Calibri" panose="020F0502020204030204" pitchFamily="34" charset="0"/>
              </a:rPr>
              <a:t>http://www.cplusplus.com/doc/tutorial/polymorphism/</a:t>
            </a:r>
          </a:p>
        </p:txBody>
      </p:sp>
      <p:sp>
        <p:nvSpPr>
          <p:cNvPr id="4" name="Slide Number Placeholder 3"/>
          <p:cNvSpPr>
            <a:spLocks noGrp="1"/>
          </p:cNvSpPr>
          <p:nvPr>
            <p:ph type="sldNum" sz="quarter" idx="12"/>
          </p:nvPr>
        </p:nvSpPr>
        <p:spPr/>
        <p:txBody>
          <a:bodyPr/>
          <a:lstStyle/>
          <a:p>
            <a:fld id="{911E4C43-30DC-40C6-8400-D754E7A063DA}" type="slidenum">
              <a:rPr lang="en-US" smtClean="0"/>
              <a:t>3</a:t>
            </a:fld>
            <a:endParaRPr lang="en-US" dirty="0"/>
          </a:p>
        </p:txBody>
      </p:sp>
    </p:spTree>
    <p:extLst>
      <p:ext uri="{BB962C8B-B14F-4D97-AF65-F5344CB8AC3E}">
        <p14:creationId xmlns:p14="http://schemas.microsoft.com/office/powerpoint/2010/main" val="763832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mtClean="0"/>
              <a:t>Avoiding Stale Data</a:t>
            </a:r>
          </a:p>
        </p:txBody>
      </p:sp>
      <p:sp>
        <p:nvSpPr>
          <p:cNvPr id="26627" name="Rectangle 3"/>
          <p:cNvSpPr>
            <a:spLocks noGrp="1" noChangeArrowheads="1"/>
          </p:cNvSpPr>
          <p:nvPr>
            <p:ph idx="1"/>
          </p:nvPr>
        </p:nvSpPr>
        <p:spPr/>
        <p:txBody>
          <a:bodyPr/>
          <a:lstStyle/>
          <a:p>
            <a:pPr>
              <a:lnSpc>
                <a:spcPct val="90000"/>
              </a:lnSpc>
            </a:pPr>
            <a:r>
              <a:rPr lang="en-US" altLang="en-US" sz="2400" smtClean="0"/>
              <a:t>Some data is the result of a calculation.</a:t>
            </a:r>
          </a:p>
          <a:p>
            <a:pPr>
              <a:lnSpc>
                <a:spcPct val="90000"/>
              </a:lnSpc>
            </a:pPr>
            <a:r>
              <a:rPr lang="en-US" altLang="en-US" sz="2400" smtClean="0"/>
              <a:t>In the </a:t>
            </a:r>
            <a:r>
              <a:rPr lang="en-US" altLang="en-US" sz="2400" smtClean="0">
                <a:latin typeface="Courier New" panose="02070309020205020404" pitchFamily="49" charset="0"/>
              </a:rPr>
              <a:t>Rectangle</a:t>
            </a:r>
            <a:r>
              <a:rPr lang="en-US" altLang="en-US" sz="2400" smtClean="0"/>
              <a:t> class the area of a rectangle is calculated.</a:t>
            </a:r>
          </a:p>
          <a:p>
            <a:pPr lvl="1">
              <a:lnSpc>
                <a:spcPct val="90000"/>
              </a:lnSpc>
            </a:pPr>
            <a:r>
              <a:rPr lang="en-US" altLang="en-US" sz="2000" smtClean="0"/>
              <a:t>length x width</a:t>
            </a:r>
          </a:p>
          <a:p>
            <a:pPr>
              <a:lnSpc>
                <a:spcPct val="90000"/>
              </a:lnSpc>
            </a:pPr>
            <a:r>
              <a:rPr lang="en-US" altLang="en-US" sz="2400" smtClean="0"/>
              <a:t>If we were to use an </a:t>
            </a:r>
            <a:r>
              <a:rPr lang="en-US" altLang="en-US" sz="2400" smtClean="0">
                <a:latin typeface="Courier New" panose="02070309020205020404" pitchFamily="49" charset="0"/>
              </a:rPr>
              <a:t>area</a:t>
            </a:r>
            <a:r>
              <a:rPr lang="en-US" altLang="en-US" sz="2400" smtClean="0"/>
              <a:t> variable here in the </a:t>
            </a:r>
            <a:r>
              <a:rPr lang="en-US" altLang="en-US" sz="2400" smtClean="0">
                <a:latin typeface="Courier New" panose="02070309020205020404" pitchFamily="49" charset="0"/>
              </a:rPr>
              <a:t>Rectangle</a:t>
            </a:r>
            <a:r>
              <a:rPr lang="en-US" altLang="en-US" sz="2400" smtClean="0"/>
              <a:t> class, its value would be dependent on the length and the width.</a:t>
            </a:r>
          </a:p>
          <a:p>
            <a:pPr>
              <a:lnSpc>
                <a:spcPct val="90000"/>
              </a:lnSpc>
            </a:pPr>
            <a:r>
              <a:rPr lang="en-US" altLang="en-US" sz="2400" smtClean="0"/>
              <a:t>If we change </a:t>
            </a:r>
            <a:r>
              <a:rPr lang="en-US" altLang="en-US" sz="2400" smtClean="0">
                <a:latin typeface="Courier New" panose="02070309020205020404" pitchFamily="49" charset="0"/>
              </a:rPr>
              <a:t>length</a:t>
            </a:r>
            <a:r>
              <a:rPr lang="en-US" altLang="en-US" sz="2400" smtClean="0"/>
              <a:t> or </a:t>
            </a:r>
            <a:r>
              <a:rPr lang="en-US" altLang="en-US" sz="2400" smtClean="0">
                <a:latin typeface="Courier New" panose="02070309020205020404" pitchFamily="49" charset="0"/>
              </a:rPr>
              <a:t>width</a:t>
            </a:r>
            <a:r>
              <a:rPr lang="en-US" altLang="en-US" sz="2400" smtClean="0"/>
              <a:t> without updating </a:t>
            </a:r>
            <a:r>
              <a:rPr lang="en-US" altLang="en-US" sz="2400" smtClean="0">
                <a:latin typeface="Courier New" panose="02070309020205020404" pitchFamily="49" charset="0"/>
              </a:rPr>
              <a:t>area</a:t>
            </a:r>
            <a:r>
              <a:rPr lang="en-US" altLang="en-US" sz="2400" smtClean="0"/>
              <a:t>, then </a:t>
            </a:r>
            <a:r>
              <a:rPr lang="en-US" altLang="en-US" sz="2400" smtClean="0">
                <a:latin typeface="Courier New" panose="02070309020205020404" pitchFamily="49" charset="0"/>
              </a:rPr>
              <a:t>area</a:t>
            </a:r>
            <a:r>
              <a:rPr lang="en-US" altLang="en-US" sz="2400" smtClean="0"/>
              <a:t> would become </a:t>
            </a:r>
            <a:r>
              <a:rPr lang="en-US" altLang="en-US" sz="2400" i="1" smtClean="0"/>
              <a:t>stale</a:t>
            </a:r>
            <a:r>
              <a:rPr lang="en-US" altLang="en-US" sz="2400" smtClean="0"/>
              <a:t>.</a:t>
            </a:r>
          </a:p>
          <a:p>
            <a:pPr>
              <a:lnSpc>
                <a:spcPct val="90000"/>
              </a:lnSpc>
            </a:pPr>
            <a:r>
              <a:rPr lang="en-US" altLang="en-US" sz="2400" smtClean="0"/>
              <a:t>To avoid stale data, it is best to calculate the value of that data within a member function rather than store it in a variable.</a:t>
            </a:r>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30</a:t>
            </a:fld>
            <a:endParaRPr lang="en-US" altLang="en-US">
              <a:solidFill>
                <a:srgbClr val="000000"/>
              </a:solidFill>
            </a:endParaRPr>
          </a:p>
        </p:txBody>
      </p:sp>
    </p:spTree>
    <p:extLst>
      <p:ext uri="{BB962C8B-B14F-4D97-AF65-F5344CB8AC3E}">
        <p14:creationId xmlns:p14="http://schemas.microsoft.com/office/powerpoint/2010/main" val="901601559"/>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Pointer to an Object</a:t>
            </a:r>
          </a:p>
        </p:txBody>
      </p:sp>
      <p:sp>
        <p:nvSpPr>
          <p:cNvPr id="27651" name="Rectangle 3"/>
          <p:cNvSpPr>
            <a:spLocks noGrp="1" noChangeArrowheads="1"/>
          </p:cNvSpPr>
          <p:nvPr>
            <p:ph idx="1"/>
          </p:nvPr>
        </p:nvSpPr>
        <p:spPr/>
        <p:txBody>
          <a:bodyPr/>
          <a:lstStyle/>
          <a:p>
            <a:r>
              <a:rPr lang="en-US" altLang="en-US" dirty="0" smtClean="0"/>
              <a:t>Can define a pointer to an object:</a:t>
            </a:r>
          </a:p>
          <a:p>
            <a:pPr lvl="1">
              <a:buClr>
                <a:schemeClr val="tx1"/>
              </a:buClr>
              <a:buFontTx/>
              <a:buNone/>
            </a:pPr>
            <a:r>
              <a:rPr lang="en-US" altLang="en-US" dirty="0" smtClean="0">
                <a:latin typeface="Courier New" panose="02070309020205020404" pitchFamily="49" charset="0"/>
              </a:rPr>
              <a:t>Rectangle *</a:t>
            </a:r>
            <a:r>
              <a:rPr lang="en-US" altLang="en-US" dirty="0" err="1" smtClean="0">
                <a:latin typeface="Courier New" panose="02070309020205020404" pitchFamily="49" charset="0"/>
              </a:rPr>
              <a:t>rPtr</a:t>
            </a:r>
            <a:r>
              <a:rPr lang="en-US" altLang="en-US" dirty="0" smtClean="0">
                <a:latin typeface="Courier New" panose="02070309020205020404" pitchFamily="49" charset="0"/>
              </a:rPr>
              <a:t> = </a:t>
            </a:r>
            <a:r>
              <a:rPr lang="en-US" altLang="en-US" dirty="0" err="1" smtClean="0">
                <a:latin typeface="Courier New" panose="02070309020205020404" pitchFamily="49" charset="0"/>
              </a:rPr>
              <a:t>nullptr</a:t>
            </a:r>
            <a:r>
              <a:rPr lang="en-US" altLang="en-US" dirty="0" smtClean="0">
                <a:latin typeface="Courier New" panose="02070309020205020404" pitchFamily="49" charset="0"/>
              </a:rPr>
              <a:t>;</a:t>
            </a:r>
            <a:br>
              <a:rPr lang="en-US" altLang="en-US" dirty="0" smtClean="0">
                <a:latin typeface="Courier New" panose="02070309020205020404" pitchFamily="49" charset="0"/>
              </a:rPr>
            </a:br>
            <a:endParaRPr lang="en-US" altLang="en-US" dirty="0" smtClean="0">
              <a:latin typeface="Courier New" panose="02070309020205020404" pitchFamily="49" charset="0"/>
            </a:endParaRPr>
          </a:p>
          <a:p>
            <a:r>
              <a:rPr lang="en-US" altLang="en-US" dirty="0" smtClean="0"/>
              <a:t>Can access public members via pointer:</a:t>
            </a:r>
          </a:p>
          <a:p>
            <a:pPr lvl="1">
              <a:buClr>
                <a:schemeClr val="tx1"/>
              </a:buClr>
              <a:buFontTx/>
              <a:buNone/>
            </a:pPr>
            <a:r>
              <a:rPr lang="en-US" altLang="en-US" dirty="0" err="1" smtClean="0">
                <a:latin typeface="Courier New" panose="02070309020205020404" pitchFamily="49" charset="0"/>
              </a:rPr>
              <a:t>rPtr</a:t>
            </a:r>
            <a:r>
              <a:rPr lang="en-US" altLang="en-US" dirty="0" smtClean="0">
                <a:latin typeface="Courier New" panose="02070309020205020404" pitchFamily="49" charset="0"/>
              </a:rPr>
              <a:t> = </a:t>
            </a:r>
            <a:r>
              <a:rPr lang="en-US" altLang="en-US" b="1" dirty="0" smtClean="0">
                <a:solidFill>
                  <a:srgbClr val="0000FF"/>
                </a:solidFill>
                <a:latin typeface="Courier New" panose="02070309020205020404" pitchFamily="49" charset="0"/>
              </a:rPr>
              <a:t>&amp;</a:t>
            </a:r>
            <a:r>
              <a:rPr lang="en-US" altLang="en-US" dirty="0" err="1" smtClean="0">
                <a:latin typeface="Courier New" panose="02070309020205020404" pitchFamily="49" charset="0"/>
              </a:rPr>
              <a:t>otherRectangle</a:t>
            </a:r>
            <a:r>
              <a:rPr lang="en-US" altLang="en-US" dirty="0" smtClean="0">
                <a:latin typeface="Courier New" panose="02070309020205020404" pitchFamily="49" charset="0"/>
              </a:rPr>
              <a:t>;</a:t>
            </a:r>
          </a:p>
          <a:p>
            <a:pPr lvl="1">
              <a:buClr>
                <a:schemeClr val="tx1"/>
              </a:buClr>
              <a:buFontTx/>
              <a:buNone/>
            </a:pPr>
            <a:r>
              <a:rPr lang="en-US" altLang="en-US" dirty="0" err="1" smtClean="0">
                <a:latin typeface="Courier New" panose="02070309020205020404" pitchFamily="49" charset="0"/>
              </a:rPr>
              <a:t>rPtr</a:t>
            </a:r>
            <a:r>
              <a:rPr lang="en-US" altLang="en-US" dirty="0" smtClean="0">
                <a:latin typeface="Courier New" panose="02070309020205020404" pitchFamily="49" charset="0"/>
              </a:rPr>
              <a:t>-&gt;</a:t>
            </a:r>
            <a:r>
              <a:rPr lang="en-US" altLang="en-US" dirty="0" err="1" smtClean="0">
                <a:latin typeface="Courier New" panose="02070309020205020404" pitchFamily="49" charset="0"/>
              </a:rPr>
              <a:t>setLength</a:t>
            </a:r>
            <a:r>
              <a:rPr lang="en-US" altLang="en-US" dirty="0" smtClean="0">
                <a:latin typeface="Courier New" panose="02070309020205020404" pitchFamily="49" charset="0"/>
              </a:rPr>
              <a:t>(12.5);</a:t>
            </a:r>
          </a:p>
          <a:p>
            <a:pPr lvl="1">
              <a:buClr>
                <a:schemeClr val="tx1"/>
              </a:buClr>
              <a:buFontTx/>
              <a:buNone/>
            </a:pPr>
            <a:r>
              <a:rPr lang="en-US" altLang="en-US" dirty="0" err="1" smtClean="0">
                <a:latin typeface="Courier New" panose="02070309020205020404" pitchFamily="49" charset="0"/>
              </a:rPr>
              <a:t>cout</a:t>
            </a:r>
            <a:r>
              <a:rPr lang="en-US" altLang="en-US" dirty="0" smtClean="0">
                <a:latin typeface="Courier New" panose="02070309020205020404" pitchFamily="49" charset="0"/>
              </a:rPr>
              <a:t> &lt;&lt; </a:t>
            </a:r>
            <a:r>
              <a:rPr lang="en-US" altLang="en-US" dirty="0" err="1" smtClean="0">
                <a:latin typeface="Courier New" panose="02070309020205020404" pitchFamily="49" charset="0"/>
              </a:rPr>
              <a:t>rPtr</a:t>
            </a:r>
            <a:r>
              <a:rPr lang="en-US" altLang="en-US" dirty="0" smtClean="0">
                <a:latin typeface="Courier New" panose="02070309020205020404" pitchFamily="49" charset="0"/>
              </a:rPr>
              <a:t>-&gt;</a:t>
            </a:r>
            <a:r>
              <a:rPr lang="en-US" altLang="en-US" dirty="0" err="1" smtClean="0">
                <a:latin typeface="Courier New" panose="02070309020205020404" pitchFamily="49" charset="0"/>
              </a:rPr>
              <a:t>getLength</a:t>
            </a:r>
            <a:r>
              <a:rPr lang="en-US" altLang="en-US" dirty="0" smtClean="0">
                <a:latin typeface="Courier New" panose="02070309020205020404" pitchFamily="49" charset="0"/>
              </a:rPr>
              <a:t>() &lt;&lt; </a:t>
            </a:r>
            <a:r>
              <a:rPr lang="en-US" altLang="en-US" dirty="0" err="1" smtClean="0">
                <a:latin typeface="Courier New" panose="02070309020205020404" pitchFamily="49" charset="0"/>
              </a:rPr>
              <a:t>endl</a:t>
            </a:r>
            <a:r>
              <a:rPr lang="en-US" altLang="en-US" dirty="0" smtClean="0">
                <a:latin typeface="Courier New" panose="02070309020205020404" pitchFamily="49" charset="0"/>
              </a:rPr>
              <a:t>;</a:t>
            </a:r>
            <a:endParaRPr lang="en-US" altLang="en-US" dirty="0" smtClean="0"/>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31</a:t>
            </a:fld>
            <a:endParaRPr lang="en-US" altLang="en-US">
              <a:solidFill>
                <a:srgbClr val="000000"/>
              </a:solidFill>
            </a:endParaRPr>
          </a:p>
        </p:txBody>
      </p:sp>
    </p:spTree>
    <p:extLst>
      <p:ext uri="{BB962C8B-B14F-4D97-AF65-F5344CB8AC3E}">
        <p14:creationId xmlns:p14="http://schemas.microsoft.com/office/powerpoint/2010/main" val="1035890422"/>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smtClean="0"/>
              <a:t>Dynamically Allocating an Object</a:t>
            </a:r>
          </a:p>
        </p:txBody>
      </p:sp>
      <p:sp>
        <p:nvSpPr>
          <p:cNvPr id="28675" name="Rectangle 3"/>
          <p:cNvSpPr>
            <a:spLocks noGrp="1" noChangeArrowheads="1"/>
          </p:cNvSpPr>
          <p:nvPr>
            <p:ph idx="1"/>
          </p:nvPr>
        </p:nvSpPr>
        <p:spPr>
          <a:xfrm>
            <a:off x="457200" y="1600200"/>
            <a:ext cx="8305800" cy="1108075"/>
          </a:xfrm>
        </p:spPr>
        <p:txBody>
          <a:bodyPr/>
          <a:lstStyle/>
          <a:p>
            <a:r>
              <a:rPr lang="en-US" altLang="en-US" smtClean="0"/>
              <a:t>We can also use a pointer to dynamically allocate an object.</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628900"/>
            <a:ext cx="737235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32</a:t>
            </a:fld>
            <a:endParaRPr lang="en-US" altLang="en-US">
              <a:solidFill>
                <a:srgbClr val="000000"/>
              </a:solidFill>
            </a:endParaRPr>
          </a:p>
        </p:txBody>
      </p:sp>
    </p:spTree>
    <p:extLst>
      <p:ext uri="{BB962C8B-B14F-4D97-AF65-F5344CB8AC3E}">
        <p14:creationId xmlns:p14="http://schemas.microsoft.com/office/powerpoint/2010/main" val="3934617366"/>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smtClean="0"/>
              <a:t>Why Have Private Members?</a:t>
            </a:r>
          </a:p>
        </p:txBody>
      </p:sp>
      <p:sp>
        <p:nvSpPr>
          <p:cNvPr id="30723" name="Rectangle 3"/>
          <p:cNvSpPr>
            <a:spLocks noGrp="1" noChangeArrowheads="1"/>
          </p:cNvSpPr>
          <p:nvPr>
            <p:ph idx="1"/>
          </p:nvPr>
        </p:nvSpPr>
        <p:spPr/>
        <p:txBody>
          <a:bodyPr/>
          <a:lstStyle/>
          <a:p>
            <a:pPr>
              <a:lnSpc>
                <a:spcPct val="90000"/>
              </a:lnSpc>
            </a:pPr>
            <a:r>
              <a:rPr lang="en-US" altLang="en-US" smtClean="0"/>
              <a:t>Making data members </a:t>
            </a:r>
            <a:r>
              <a:rPr lang="en-US" altLang="en-US" smtClean="0">
                <a:latin typeface="Courier New" panose="02070309020205020404" pitchFamily="49" charset="0"/>
              </a:rPr>
              <a:t>private</a:t>
            </a:r>
            <a:r>
              <a:rPr lang="en-US" altLang="en-US" smtClean="0"/>
              <a:t> provides data protection</a:t>
            </a:r>
            <a:br>
              <a:rPr lang="en-US" altLang="en-US" smtClean="0"/>
            </a:br>
            <a:endParaRPr lang="en-US" altLang="en-US" smtClean="0"/>
          </a:p>
          <a:p>
            <a:pPr>
              <a:lnSpc>
                <a:spcPct val="90000"/>
              </a:lnSpc>
            </a:pPr>
            <a:r>
              <a:rPr lang="en-US" altLang="en-US" smtClean="0"/>
              <a:t>Data can be accessed only through </a:t>
            </a:r>
            <a:r>
              <a:rPr lang="en-US" altLang="en-US" smtClean="0">
                <a:latin typeface="Courier New" panose="02070309020205020404" pitchFamily="49" charset="0"/>
              </a:rPr>
              <a:t>public</a:t>
            </a:r>
            <a:r>
              <a:rPr lang="en-US" altLang="en-US" smtClean="0"/>
              <a:t> functions</a:t>
            </a:r>
            <a:br>
              <a:rPr lang="en-US" altLang="en-US" smtClean="0"/>
            </a:br>
            <a:endParaRPr lang="en-US" altLang="en-US" smtClean="0"/>
          </a:p>
          <a:p>
            <a:pPr>
              <a:lnSpc>
                <a:spcPct val="90000"/>
              </a:lnSpc>
            </a:pPr>
            <a:r>
              <a:rPr lang="en-US" altLang="en-US" smtClean="0"/>
              <a:t>Public functions define the class’s public interface</a:t>
            </a:r>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33</a:t>
            </a:fld>
            <a:endParaRPr lang="en-US" altLang="en-US">
              <a:solidFill>
                <a:srgbClr val="000000"/>
              </a:solidFill>
            </a:endParaRPr>
          </a:p>
        </p:txBody>
      </p:sp>
    </p:spTree>
    <p:extLst>
      <p:ext uri="{BB962C8B-B14F-4D97-AF65-F5344CB8AC3E}">
        <p14:creationId xmlns:p14="http://schemas.microsoft.com/office/powerpoint/2010/main" val="1005451365"/>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131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43200"/>
            <a:ext cx="449580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3"/>
          <p:cNvSpPr txBox="1">
            <a:spLocks noChangeArrowheads="1"/>
          </p:cNvSpPr>
          <p:nvPr/>
        </p:nvSpPr>
        <p:spPr bwMode="auto">
          <a:xfrm>
            <a:off x="990600" y="1143000"/>
            <a:ext cx="7696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buFontTx/>
              <a:buNone/>
            </a:pPr>
            <a:r>
              <a:rPr lang="en-US" altLang="en-US" sz="2800" dirty="0" smtClean="0">
                <a:solidFill>
                  <a:srgbClr val="C00000"/>
                </a:solidFill>
              </a:rPr>
              <a:t>Code outside the class must use the class's public member functions to interact with the object</a:t>
            </a:r>
            <a:r>
              <a:rPr lang="en-US" altLang="en-US" sz="2800" dirty="0" smtClean="0">
                <a:solidFill>
                  <a:srgbClr val="FA8218"/>
                </a:solidFill>
              </a:rPr>
              <a:t>.</a:t>
            </a:r>
          </a:p>
        </p:txBody>
      </p:sp>
      <p:sp>
        <p:nvSpPr>
          <p:cNvPr id="2" name="Slide Number Placeholder 1"/>
          <p:cNvSpPr>
            <a:spLocks noGrp="1"/>
          </p:cNvSpPr>
          <p:nvPr>
            <p:ph type="sldNum" sz="quarter" idx="10"/>
          </p:nvPr>
        </p:nvSpPr>
        <p:spPr/>
        <p:txBody>
          <a:bodyPr/>
          <a:lstStyle/>
          <a:p>
            <a:fld id="{D967E999-C84A-4A63-A401-096CC3A49F22}" type="slidenum">
              <a:rPr lang="en-US" altLang="en-US" smtClean="0">
                <a:solidFill>
                  <a:srgbClr val="000000"/>
                </a:solidFill>
              </a:rPr>
              <a:pPr/>
              <a:t>34</a:t>
            </a:fld>
            <a:endParaRPr lang="en-US" altLang="en-US">
              <a:solidFill>
                <a:srgbClr val="000000"/>
              </a:solidFill>
            </a:endParaRPr>
          </a:p>
        </p:txBody>
      </p:sp>
    </p:spTree>
    <p:extLst>
      <p:ext uri="{BB962C8B-B14F-4D97-AF65-F5344CB8AC3E}">
        <p14:creationId xmlns:p14="http://schemas.microsoft.com/office/powerpoint/2010/main" val="2497931619"/>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mtClean="0"/>
              <a:t>Separating Specification from Implementation</a:t>
            </a:r>
          </a:p>
        </p:txBody>
      </p:sp>
      <p:sp>
        <p:nvSpPr>
          <p:cNvPr id="33795" name="Rectangle 3"/>
          <p:cNvSpPr>
            <a:spLocks noGrp="1" noChangeArrowheads="1"/>
          </p:cNvSpPr>
          <p:nvPr>
            <p:ph idx="1"/>
          </p:nvPr>
        </p:nvSpPr>
        <p:spPr>
          <a:xfrm>
            <a:off x="152400" y="1676400"/>
            <a:ext cx="8534400" cy="4114800"/>
          </a:xfrm>
        </p:spPr>
        <p:txBody>
          <a:bodyPr/>
          <a:lstStyle/>
          <a:p>
            <a:pPr lvl="1">
              <a:lnSpc>
                <a:spcPct val="90000"/>
              </a:lnSpc>
            </a:pPr>
            <a:r>
              <a:rPr lang="en-US" altLang="en-US" dirty="0" smtClean="0">
                <a:solidFill>
                  <a:srgbClr val="C00000"/>
                </a:solidFill>
              </a:rPr>
              <a:t>Place class </a:t>
            </a:r>
            <a:r>
              <a:rPr lang="en-US" altLang="en-US" b="1" dirty="0" smtClean="0">
                <a:solidFill>
                  <a:srgbClr val="C00000"/>
                </a:solidFill>
              </a:rPr>
              <a:t>declaration</a:t>
            </a:r>
            <a:r>
              <a:rPr lang="en-US" altLang="en-US" dirty="0" smtClean="0">
                <a:solidFill>
                  <a:srgbClr val="C00000"/>
                </a:solidFill>
              </a:rPr>
              <a:t> </a:t>
            </a:r>
            <a:r>
              <a:rPr lang="en-US" altLang="en-US" dirty="0" smtClean="0"/>
              <a:t>in a </a:t>
            </a:r>
            <a:r>
              <a:rPr lang="en-US" altLang="en-US" dirty="0" smtClean="0">
                <a:solidFill>
                  <a:srgbClr val="C00000"/>
                </a:solidFill>
              </a:rPr>
              <a:t>header</a:t>
            </a:r>
            <a:r>
              <a:rPr lang="en-US" altLang="en-US" dirty="0" smtClean="0"/>
              <a:t> file that serves as the </a:t>
            </a:r>
            <a:r>
              <a:rPr lang="en-US" altLang="en-US" u="sng" dirty="0" smtClean="0"/>
              <a:t>class specification file</a:t>
            </a:r>
            <a:r>
              <a:rPr lang="en-US" altLang="en-US" dirty="0" smtClean="0"/>
              <a:t>.  Name the file </a:t>
            </a:r>
            <a:r>
              <a:rPr lang="en-US" altLang="en-US" i="1" dirty="0" err="1" smtClean="0">
                <a:solidFill>
                  <a:srgbClr val="C00000"/>
                </a:solidFill>
                <a:latin typeface="Courier New" panose="02070309020205020404" pitchFamily="49" charset="0"/>
              </a:rPr>
              <a:t>ClassName</a:t>
            </a:r>
            <a:r>
              <a:rPr lang="en-US" altLang="en-US" dirty="0" err="1" smtClean="0">
                <a:solidFill>
                  <a:srgbClr val="C00000"/>
                </a:solidFill>
                <a:latin typeface="Courier New" panose="02070309020205020404" pitchFamily="49" charset="0"/>
              </a:rPr>
              <a:t>.h</a:t>
            </a:r>
            <a:r>
              <a:rPr lang="en-US" altLang="en-US" dirty="0" smtClean="0"/>
              <a:t>, for example, </a:t>
            </a:r>
            <a:r>
              <a:rPr lang="en-US" altLang="en-US" dirty="0" err="1" smtClean="0">
                <a:latin typeface="Courier New" panose="02070309020205020404" pitchFamily="49" charset="0"/>
              </a:rPr>
              <a:t>Rectangle.h</a:t>
            </a:r>
            <a:endParaRPr lang="en-US" altLang="en-US" dirty="0" smtClean="0"/>
          </a:p>
          <a:p>
            <a:pPr lvl="1">
              <a:lnSpc>
                <a:spcPct val="90000"/>
              </a:lnSpc>
            </a:pPr>
            <a:r>
              <a:rPr lang="en-US" altLang="en-US" dirty="0" smtClean="0">
                <a:solidFill>
                  <a:srgbClr val="CC0099"/>
                </a:solidFill>
              </a:rPr>
              <a:t>Place member function </a:t>
            </a:r>
            <a:r>
              <a:rPr lang="en-US" altLang="en-US" b="1" dirty="0" smtClean="0">
                <a:solidFill>
                  <a:srgbClr val="CC0099"/>
                </a:solidFill>
              </a:rPr>
              <a:t>definitions</a:t>
            </a:r>
            <a:r>
              <a:rPr lang="en-US" altLang="en-US" dirty="0" smtClean="0">
                <a:solidFill>
                  <a:srgbClr val="CC0099"/>
                </a:solidFill>
              </a:rPr>
              <a:t> </a:t>
            </a:r>
            <a:r>
              <a:rPr lang="en-US" altLang="en-US" dirty="0" smtClean="0"/>
              <a:t>in </a:t>
            </a:r>
            <a:r>
              <a:rPr lang="en-US" altLang="en-US" i="1" dirty="0" smtClean="0">
                <a:solidFill>
                  <a:srgbClr val="CC0099"/>
                </a:solidFill>
                <a:latin typeface="Courier New" panose="02070309020205020404" pitchFamily="49" charset="0"/>
              </a:rPr>
              <a:t>ClassName</a:t>
            </a:r>
            <a:r>
              <a:rPr lang="en-US" altLang="en-US" dirty="0" smtClean="0">
                <a:solidFill>
                  <a:srgbClr val="CC0099"/>
                </a:solidFill>
                <a:latin typeface="Courier New" panose="02070309020205020404" pitchFamily="49" charset="0"/>
              </a:rPr>
              <a:t>.cpp</a:t>
            </a:r>
            <a:r>
              <a:rPr lang="en-US" altLang="en-US" dirty="0" smtClean="0"/>
              <a:t>, for example, </a:t>
            </a:r>
            <a:r>
              <a:rPr lang="en-US" altLang="en-US" dirty="0" smtClean="0">
                <a:latin typeface="Courier New" panose="02070309020205020404" pitchFamily="49" charset="0"/>
              </a:rPr>
              <a:t>Rectangle.cpp</a:t>
            </a:r>
            <a:r>
              <a:rPr lang="en-US" altLang="en-US" dirty="0" smtClean="0"/>
              <a:t>  File should </a:t>
            </a:r>
            <a:r>
              <a:rPr lang="en-US" altLang="en-US" b="1" dirty="0" smtClean="0">
                <a:solidFill>
                  <a:srgbClr val="0000FF"/>
                </a:solidFill>
                <a:latin typeface="Courier New" panose="02070309020205020404" pitchFamily="49" charset="0"/>
              </a:rPr>
              <a:t>#include</a:t>
            </a:r>
            <a:r>
              <a:rPr lang="en-US" altLang="en-US" b="1" dirty="0" smtClean="0">
                <a:solidFill>
                  <a:srgbClr val="0000FF"/>
                </a:solidFill>
              </a:rPr>
              <a:t> </a:t>
            </a:r>
            <a:r>
              <a:rPr lang="en-US" altLang="en-US" dirty="0" smtClean="0"/>
              <a:t>the class specification file</a:t>
            </a:r>
          </a:p>
          <a:p>
            <a:pPr lvl="1">
              <a:lnSpc>
                <a:spcPct val="90000"/>
              </a:lnSpc>
            </a:pPr>
            <a:r>
              <a:rPr lang="en-US" altLang="en-US" dirty="0" smtClean="0"/>
              <a:t>Programs that use the class must </a:t>
            </a:r>
            <a:r>
              <a:rPr lang="en-US" altLang="en-US" b="1" dirty="0" smtClean="0">
                <a:solidFill>
                  <a:srgbClr val="0000FF"/>
                </a:solidFill>
                <a:latin typeface="Courier New" panose="02070309020205020404" pitchFamily="49" charset="0"/>
              </a:rPr>
              <a:t>#include</a:t>
            </a:r>
            <a:r>
              <a:rPr lang="en-US" altLang="en-US" b="1" dirty="0" smtClean="0">
                <a:solidFill>
                  <a:srgbClr val="0000FF"/>
                </a:solidFill>
              </a:rPr>
              <a:t> </a:t>
            </a:r>
            <a:r>
              <a:rPr lang="en-US" altLang="en-US" dirty="0" smtClean="0"/>
              <a:t>the class specification file, and be compiled and linked with the member function definitions</a:t>
            </a:r>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35</a:t>
            </a:fld>
            <a:endParaRPr lang="en-US" altLang="en-US">
              <a:solidFill>
                <a:srgbClr val="000000"/>
              </a:solidFill>
            </a:endParaRPr>
          </a:p>
        </p:txBody>
      </p:sp>
    </p:spTree>
    <p:extLst>
      <p:ext uri="{BB962C8B-B14F-4D97-AF65-F5344CB8AC3E}">
        <p14:creationId xmlns:p14="http://schemas.microsoft.com/office/powerpoint/2010/main" val="184950051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ctrTitle"/>
          </p:nvPr>
        </p:nvSpPr>
        <p:spPr/>
        <p:txBody>
          <a:bodyPr/>
          <a:lstStyle/>
          <a:p>
            <a:r>
              <a:rPr lang="en-US" altLang="en-US" smtClean="0"/>
              <a:t>13.1</a:t>
            </a:r>
          </a:p>
        </p:txBody>
      </p:sp>
      <p:sp>
        <p:nvSpPr>
          <p:cNvPr id="4099" name="Rectangle 5"/>
          <p:cNvSpPr>
            <a:spLocks noGrp="1" noChangeArrowheads="1"/>
          </p:cNvSpPr>
          <p:nvPr>
            <p:ph type="subTitle" idx="1"/>
          </p:nvPr>
        </p:nvSpPr>
        <p:spPr/>
        <p:txBody>
          <a:bodyPr/>
          <a:lstStyle/>
          <a:p>
            <a:r>
              <a:rPr lang="en-US" altLang="en-US" smtClean="0"/>
              <a:t>Procedural and  Object-Oriented Programming</a:t>
            </a:r>
          </a:p>
        </p:txBody>
      </p:sp>
      <p:sp>
        <p:nvSpPr>
          <p:cNvPr id="2" name="Slide Number Placeholder 1"/>
          <p:cNvSpPr>
            <a:spLocks noGrp="1"/>
          </p:cNvSpPr>
          <p:nvPr>
            <p:ph type="sldNum" sz="quarter" idx="10"/>
          </p:nvPr>
        </p:nvSpPr>
        <p:spPr/>
        <p:txBody>
          <a:bodyPr/>
          <a:lstStyle/>
          <a:p>
            <a:fld id="{D46D7AE5-417D-43B9-B785-A410D499B6DC}" type="slidenum">
              <a:rPr lang="en-US" altLang="en-US" smtClean="0">
                <a:solidFill>
                  <a:srgbClr val="000000"/>
                </a:solidFill>
              </a:rPr>
              <a:pPr/>
              <a:t>4</a:t>
            </a:fld>
            <a:endParaRPr lang="en-US" altLang="en-US">
              <a:solidFill>
                <a:srgbClr val="000000"/>
              </a:solidFill>
            </a:endParaRPr>
          </a:p>
        </p:txBody>
      </p:sp>
    </p:spTree>
    <p:extLst>
      <p:ext uri="{BB962C8B-B14F-4D97-AF65-F5344CB8AC3E}">
        <p14:creationId xmlns:p14="http://schemas.microsoft.com/office/powerpoint/2010/main" val="21550467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mtClean="0"/>
              <a:t>Procedural and Object-Oriented Programming</a:t>
            </a:r>
          </a:p>
        </p:txBody>
      </p:sp>
      <p:sp>
        <p:nvSpPr>
          <p:cNvPr id="5123" name="Rectangle 3"/>
          <p:cNvSpPr>
            <a:spLocks noGrp="1" noChangeArrowheads="1"/>
          </p:cNvSpPr>
          <p:nvPr>
            <p:ph idx="1"/>
          </p:nvPr>
        </p:nvSpPr>
        <p:spPr/>
        <p:txBody>
          <a:bodyPr/>
          <a:lstStyle/>
          <a:p>
            <a:pPr>
              <a:spcBef>
                <a:spcPct val="60000"/>
              </a:spcBef>
            </a:pPr>
            <a:r>
              <a:rPr lang="en-US" altLang="en-US" dirty="0" smtClean="0">
                <a:solidFill>
                  <a:srgbClr val="C00000"/>
                </a:solidFill>
              </a:rPr>
              <a:t>Procedural programming </a:t>
            </a:r>
            <a:r>
              <a:rPr lang="en-US" altLang="en-US" dirty="0" smtClean="0"/>
              <a:t>focuses on the process/actions that occur in a program</a:t>
            </a:r>
            <a:br>
              <a:rPr lang="en-US" altLang="en-US" dirty="0" smtClean="0"/>
            </a:br>
            <a:endParaRPr lang="en-US" altLang="en-US" dirty="0" smtClean="0"/>
          </a:p>
          <a:p>
            <a:pPr>
              <a:spcBef>
                <a:spcPct val="60000"/>
              </a:spcBef>
            </a:pPr>
            <a:r>
              <a:rPr lang="en-US" altLang="en-US" dirty="0" smtClean="0">
                <a:solidFill>
                  <a:srgbClr val="CC0099"/>
                </a:solidFill>
              </a:rPr>
              <a:t>Object-Oriented programming </a:t>
            </a:r>
            <a:r>
              <a:rPr lang="en-US" altLang="en-US" dirty="0" smtClean="0"/>
              <a:t>is based on the data and the functions that operate on it.  Objects are instances of ADTs that represent the data and its functions</a:t>
            </a:r>
            <a:endParaRPr lang="en-US" altLang="en-US" u="sng" dirty="0" smtClean="0"/>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5</a:t>
            </a:fld>
            <a:endParaRPr lang="en-US" altLang="en-US">
              <a:solidFill>
                <a:srgbClr val="000000"/>
              </a:solidFill>
            </a:endParaRPr>
          </a:p>
        </p:txBody>
      </p:sp>
    </p:spTree>
    <p:extLst>
      <p:ext uri="{BB962C8B-B14F-4D97-AF65-F5344CB8AC3E}">
        <p14:creationId xmlns:p14="http://schemas.microsoft.com/office/powerpoint/2010/main" val="315815907"/>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t>Limitations of Procedural Programming</a:t>
            </a:r>
          </a:p>
        </p:txBody>
      </p:sp>
      <p:sp>
        <p:nvSpPr>
          <p:cNvPr id="6147" name="Rectangle 3"/>
          <p:cNvSpPr>
            <a:spLocks noGrp="1" noChangeArrowheads="1"/>
          </p:cNvSpPr>
          <p:nvPr>
            <p:ph idx="1"/>
          </p:nvPr>
        </p:nvSpPr>
        <p:spPr/>
        <p:txBody>
          <a:bodyPr/>
          <a:lstStyle/>
          <a:p>
            <a:pPr>
              <a:lnSpc>
                <a:spcPct val="90000"/>
              </a:lnSpc>
            </a:pPr>
            <a:r>
              <a:rPr lang="en-US" altLang="en-US" dirty="0" smtClean="0"/>
              <a:t>If the data structures change, many functions must also be changed</a:t>
            </a:r>
            <a:br>
              <a:rPr lang="en-US" altLang="en-US" dirty="0" smtClean="0"/>
            </a:br>
            <a:endParaRPr lang="en-US" altLang="en-US" dirty="0" smtClean="0"/>
          </a:p>
          <a:p>
            <a:pPr>
              <a:lnSpc>
                <a:spcPct val="90000"/>
              </a:lnSpc>
            </a:pPr>
            <a:r>
              <a:rPr lang="en-US" altLang="en-US" dirty="0" smtClean="0"/>
              <a:t>Programs that are based on complex function hierarchies are:</a:t>
            </a:r>
          </a:p>
          <a:p>
            <a:pPr lvl="1">
              <a:lnSpc>
                <a:spcPct val="90000"/>
              </a:lnSpc>
            </a:pPr>
            <a:r>
              <a:rPr lang="en-US" altLang="en-US" dirty="0" smtClean="0"/>
              <a:t>difficult to understand and maintain</a:t>
            </a:r>
          </a:p>
          <a:p>
            <a:pPr lvl="1">
              <a:lnSpc>
                <a:spcPct val="90000"/>
              </a:lnSpc>
            </a:pPr>
            <a:r>
              <a:rPr lang="en-US" altLang="en-US" dirty="0" smtClean="0"/>
              <a:t>difficult to modify and extend</a:t>
            </a:r>
          </a:p>
          <a:p>
            <a:pPr lvl="1">
              <a:lnSpc>
                <a:spcPct val="90000"/>
              </a:lnSpc>
            </a:pPr>
            <a:r>
              <a:rPr lang="en-US" altLang="en-US" dirty="0" smtClean="0"/>
              <a:t>easy to break</a:t>
            </a:r>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6</a:t>
            </a:fld>
            <a:endParaRPr lang="en-US" altLang="en-US">
              <a:solidFill>
                <a:srgbClr val="000000"/>
              </a:solidFill>
            </a:endParaRPr>
          </a:p>
        </p:txBody>
      </p:sp>
    </p:spTree>
    <p:extLst>
      <p:ext uri="{BB962C8B-B14F-4D97-AF65-F5344CB8AC3E}">
        <p14:creationId xmlns:p14="http://schemas.microsoft.com/office/powerpoint/2010/main" val="1065747510"/>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C++</a:t>
            </a:r>
            <a:endParaRPr lang="en-US" dirty="0"/>
          </a:p>
        </p:txBody>
      </p:sp>
      <p:sp>
        <p:nvSpPr>
          <p:cNvPr id="3" name="Content Placeholder 2"/>
          <p:cNvSpPr>
            <a:spLocks noGrp="1"/>
          </p:cNvSpPr>
          <p:nvPr>
            <p:ph idx="1"/>
          </p:nvPr>
        </p:nvSpPr>
        <p:spPr/>
        <p:txBody>
          <a:bodyPr/>
          <a:lstStyle/>
          <a:p>
            <a:r>
              <a:rPr lang="en-US" b="1" dirty="0" smtClean="0">
                <a:solidFill>
                  <a:srgbClr val="0000FF"/>
                </a:solidFill>
              </a:rPr>
              <a:t>A Class</a:t>
            </a:r>
            <a:r>
              <a:rPr lang="en-US" dirty="0" smtClean="0"/>
              <a:t> is </a:t>
            </a:r>
            <a:r>
              <a:rPr lang="en-US" dirty="0"/>
              <a:t>an expanded concept of data </a:t>
            </a:r>
            <a:r>
              <a:rPr lang="en-US" dirty="0" smtClean="0"/>
              <a:t>structure: </a:t>
            </a:r>
            <a:r>
              <a:rPr lang="en-US" dirty="0">
                <a:solidFill>
                  <a:srgbClr val="800080"/>
                </a:solidFill>
              </a:rPr>
              <a:t>like data structures, </a:t>
            </a:r>
            <a:r>
              <a:rPr lang="en-US" dirty="0" smtClean="0">
                <a:solidFill>
                  <a:srgbClr val="800080"/>
                </a:solidFill>
              </a:rPr>
              <a:t>classes </a:t>
            </a:r>
            <a:r>
              <a:rPr lang="en-US" dirty="0">
                <a:solidFill>
                  <a:srgbClr val="800080"/>
                </a:solidFill>
              </a:rPr>
              <a:t>can contain data members, </a:t>
            </a:r>
            <a:r>
              <a:rPr lang="en-US" b="1" dirty="0">
                <a:solidFill>
                  <a:srgbClr val="800080"/>
                </a:solidFill>
              </a:rPr>
              <a:t>but they can also contain functions as </a:t>
            </a:r>
            <a:r>
              <a:rPr lang="en-US" b="1" dirty="0" smtClean="0">
                <a:solidFill>
                  <a:srgbClr val="800080"/>
                </a:solidFill>
              </a:rPr>
              <a:t>members</a:t>
            </a:r>
            <a:endParaRPr lang="en-US" b="1" dirty="0">
              <a:solidFill>
                <a:srgbClr val="800080"/>
              </a:solidFill>
            </a:endParaRPr>
          </a:p>
          <a:p>
            <a:r>
              <a:rPr lang="en-US" dirty="0" smtClean="0"/>
              <a:t>An </a:t>
            </a:r>
            <a:r>
              <a:rPr lang="en-US" b="1" dirty="0">
                <a:solidFill>
                  <a:srgbClr val="0000FF"/>
                </a:solidFill>
              </a:rPr>
              <a:t>object</a:t>
            </a:r>
            <a:r>
              <a:rPr lang="en-US" dirty="0"/>
              <a:t> </a:t>
            </a:r>
            <a:r>
              <a:rPr lang="en-US" dirty="0">
                <a:solidFill>
                  <a:srgbClr val="800080"/>
                </a:solidFill>
              </a:rPr>
              <a:t>is an </a:t>
            </a:r>
            <a:r>
              <a:rPr lang="en-US" b="1" dirty="0" smtClean="0">
                <a:solidFill>
                  <a:srgbClr val="FF0066"/>
                </a:solidFill>
              </a:rPr>
              <a:t>instant</a:t>
            </a:r>
            <a:r>
              <a:rPr lang="en-US" dirty="0" smtClean="0">
                <a:solidFill>
                  <a:srgbClr val="800080"/>
                </a:solidFill>
              </a:rPr>
              <a:t> </a:t>
            </a:r>
            <a:r>
              <a:rPr lang="en-US" dirty="0">
                <a:solidFill>
                  <a:srgbClr val="800080"/>
                </a:solidFill>
              </a:rPr>
              <a:t>of a </a:t>
            </a:r>
            <a:r>
              <a:rPr lang="en-US" dirty="0" smtClean="0">
                <a:solidFill>
                  <a:srgbClr val="800080"/>
                </a:solidFill>
              </a:rPr>
              <a:t>class</a:t>
            </a:r>
            <a:r>
              <a:rPr lang="en-US" dirty="0" smtClean="0"/>
              <a:t> </a:t>
            </a:r>
          </a:p>
          <a:p>
            <a:r>
              <a:rPr lang="en-US" u="sng" dirty="0" smtClean="0"/>
              <a:t>In </a:t>
            </a:r>
            <a:r>
              <a:rPr lang="en-US" u="sng" dirty="0"/>
              <a:t>terms of variables</a:t>
            </a:r>
            <a:r>
              <a:rPr lang="en-US" dirty="0"/>
              <a:t>, </a:t>
            </a:r>
            <a:r>
              <a:rPr lang="en-US" b="1" dirty="0">
                <a:solidFill>
                  <a:srgbClr val="C00000"/>
                </a:solidFill>
              </a:rPr>
              <a:t>a class </a:t>
            </a:r>
            <a:r>
              <a:rPr lang="en-US" dirty="0">
                <a:solidFill>
                  <a:srgbClr val="C00000"/>
                </a:solidFill>
              </a:rPr>
              <a:t>would be </a:t>
            </a:r>
            <a:r>
              <a:rPr lang="en-US" b="1" u="sng" dirty="0">
                <a:solidFill>
                  <a:srgbClr val="C00000"/>
                </a:solidFill>
              </a:rPr>
              <a:t>the type</a:t>
            </a:r>
            <a:r>
              <a:rPr lang="en-US" dirty="0"/>
              <a:t>, and </a:t>
            </a:r>
            <a:r>
              <a:rPr lang="en-US" b="1" dirty="0">
                <a:solidFill>
                  <a:srgbClr val="CC0099"/>
                </a:solidFill>
              </a:rPr>
              <a:t>an object</a:t>
            </a:r>
            <a:r>
              <a:rPr lang="en-US" dirty="0">
                <a:solidFill>
                  <a:srgbClr val="CC0099"/>
                </a:solidFill>
              </a:rPr>
              <a:t> would be </a:t>
            </a:r>
            <a:r>
              <a:rPr lang="en-US" b="1" u="sng" dirty="0">
                <a:solidFill>
                  <a:srgbClr val="CC0099"/>
                </a:solidFill>
              </a:rPr>
              <a:t>the </a:t>
            </a:r>
            <a:r>
              <a:rPr lang="en-US" b="1" u="sng" dirty="0" smtClean="0">
                <a:solidFill>
                  <a:srgbClr val="CC0099"/>
                </a:solidFill>
              </a:rPr>
              <a:t>variable</a:t>
            </a:r>
          </a:p>
          <a:p>
            <a:r>
              <a:rPr lang="en-US" u="sng" dirty="0">
                <a:solidFill>
                  <a:srgbClr val="800080"/>
                </a:solidFill>
              </a:rPr>
              <a:t>The most important property </a:t>
            </a:r>
            <a:r>
              <a:rPr lang="en-US" dirty="0">
                <a:solidFill>
                  <a:srgbClr val="800080"/>
                </a:solidFill>
              </a:rPr>
              <a:t>of a class is that it is a </a:t>
            </a:r>
            <a:r>
              <a:rPr lang="en-US" b="1" dirty="0">
                <a:solidFill>
                  <a:srgbClr val="FF0066"/>
                </a:solidFill>
              </a:rPr>
              <a:t>type</a:t>
            </a:r>
            <a:r>
              <a:rPr lang="en-US" dirty="0">
                <a:solidFill>
                  <a:srgbClr val="800080"/>
                </a:solidFill>
              </a:rPr>
              <a:t>, and as such, </a:t>
            </a:r>
            <a:r>
              <a:rPr lang="en-US" u="sng" dirty="0">
                <a:solidFill>
                  <a:srgbClr val="800080"/>
                </a:solidFill>
              </a:rPr>
              <a:t>we can declare multiple objects of it</a:t>
            </a:r>
          </a:p>
        </p:txBody>
      </p:sp>
      <p:sp>
        <p:nvSpPr>
          <p:cNvPr id="4" name="Slide Number Placeholder 3"/>
          <p:cNvSpPr>
            <a:spLocks noGrp="1"/>
          </p:cNvSpPr>
          <p:nvPr>
            <p:ph type="sldNum" sz="quarter" idx="12"/>
          </p:nvPr>
        </p:nvSpPr>
        <p:spPr/>
        <p:txBody>
          <a:bodyPr/>
          <a:lstStyle/>
          <a:p>
            <a:fld id="{911E4C43-30DC-40C6-8400-D754E7A063DA}" type="slidenum">
              <a:rPr lang="en-US" smtClean="0"/>
              <a:t>7</a:t>
            </a:fld>
            <a:endParaRPr lang="en-US" dirty="0"/>
          </a:p>
        </p:txBody>
      </p:sp>
    </p:spTree>
    <p:extLst>
      <p:ext uri="{BB962C8B-B14F-4D97-AF65-F5344CB8AC3E}">
        <p14:creationId xmlns:p14="http://schemas.microsoft.com/office/powerpoint/2010/main" val="1001414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130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09850"/>
            <a:ext cx="434340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Rectangle 3"/>
          <p:cNvSpPr>
            <a:spLocks noGrp="1" noChangeArrowheads="1"/>
          </p:cNvSpPr>
          <p:nvPr>
            <p:ph type="title"/>
          </p:nvPr>
        </p:nvSpPr>
        <p:spPr>
          <a:xfrm>
            <a:off x="304800" y="152400"/>
            <a:ext cx="8229600" cy="1143000"/>
          </a:xfrm>
        </p:spPr>
        <p:txBody>
          <a:bodyPr/>
          <a:lstStyle/>
          <a:p>
            <a:r>
              <a:rPr lang="en-US" altLang="en-US" smtClean="0"/>
              <a:t>Classes and Objects</a:t>
            </a:r>
          </a:p>
        </p:txBody>
      </p:sp>
      <p:sp>
        <p:nvSpPr>
          <p:cNvPr id="8196" name="Rectangle 4"/>
          <p:cNvSpPr>
            <a:spLocks noGrp="1" noChangeArrowheads="1"/>
          </p:cNvSpPr>
          <p:nvPr>
            <p:ph idx="1"/>
          </p:nvPr>
        </p:nvSpPr>
        <p:spPr>
          <a:xfrm>
            <a:off x="304800" y="1417638"/>
            <a:ext cx="8229600" cy="4525962"/>
          </a:xfrm>
        </p:spPr>
        <p:txBody>
          <a:bodyPr/>
          <a:lstStyle/>
          <a:p>
            <a:r>
              <a:rPr lang="en-US" altLang="en-US" smtClean="0"/>
              <a:t>A Class is like a blueprint and objects are like houses built from the blueprint</a:t>
            </a:r>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8</a:t>
            </a:fld>
            <a:endParaRPr lang="en-US" altLang="en-US">
              <a:solidFill>
                <a:srgbClr val="000000"/>
              </a:solidFill>
            </a:endParaRPr>
          </a:p>
        </p:txBody>
      </p:sp>
    </p:spTree>
    <p:extLst>
      <p:ext uri="{BB962C8B-B14F-4D97-AF65-F5344CB8AC3E}">
        <p14:creationId xmlns:p14="http://schemas.microsoft.com/office/powerpoint/2010/main" val="266475858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smtClean="0"/>
              <a:t>Object-Oriented Programming</a:t>
            </a:r>
            <a:br>
              <a:rPr lang="en-US" altLang="en-US" smtClean="0"/>
            </a:br>
            <a:r>
              <a:rPr lang="en-US" altLang="en-US" smtClean="0"/>
              <a:t>Terminology</a:t>
            </a:r>
          </a:p>
        </p:txBody>
      </p:sp>
      <p:sp>
        <p:nvSpPr>
          <p:cNvPr id="9219" name="Rectangle 3"/>
          <p:cNvSpPr>
            <a:spLocks noGrp="1" noChangeArrowheads="1"/>
          </p:cNvSpPr>
          <p:nvPr>
            <p:ph idx="1"/>
          </p:nvPr>
        </p:nvSpPr>
        <p:spPr/>
        <p:txBody>
          <a:bodyPr/>
          <a:lstStyle/>
          <a:p>
            <a:endParaRPr lang="en-US" altLang="en-US" dirty="0" smtClean="0">
              <a:solidFill>
                <a:srgbClr val="CC0099"/>
              </a:solidFill>
            </a:endParaRPr>
          </a:p>
          <a:p>
            <a:r>
              <a:rPr lang="en-US" altLang="en-US" dirty="0" smtClean="0">
                <a:solidFill>
                  <a:srgbClr val="CC0099"/>
                </a:solidFill>
              </a:rPr>
              <a:t>attributes</a:t>
            </a:r>
            <a:r>
              <a:rPr lang="en-US" altLang="en-US" dirty="0" smtClean="0"/>
              <a:t>: members of a class </a:t>
            </a:r>
          </a:p>
          <a:p>
            <a:endParaRPr lang="en-US" altLang="en-US" dirty="0" smtClean="0"/>
          </a:p>
          <a:p>
            <a:r>
              <a:rPr lang="en-US" altLang="en-US" dirty="0" smtClean="0">
                <a:solidFill>
                  <a:srgbClr val="C00000"/>
                </a:solidFill>
              </a:rPr>
              <a:t>methods</a:t>
            </a:r>
            <a:r>
              <a:rPr lang="en-US" altLang="en-US" dirty="0" smtClean="0"/>
              <a:t> or </a:t>
            </a:r>
            <a:r>
              <a:rPr lang="en-US" altLang="en-US" dirty="0" smtClean="0">
                <a:solidFill>
                  <a:srgbClr val="C00000"/>
                </a:solidFill>
              </a:rPr>
              <a:t>behaviors</a:t>
            </a:r>
            <a:r>
              <a:rPr lang="en-US" altLang="en-US" dirty="0" smtClean="0"/>
              <a:t>: member functions of a class</a:t>
            </a:r>
            <a:endParaRPr lang="en-US" altLang="en-US" dirty="0" smtClean="0">
              <a:latin typeface="Courier New" panose="02070309020205020404" pitchFamily="49" charset="0"/>
            </a:endParaRPr>
          </a:p>
        </p:txBody>
      </p:sp>
      <p:sp>
        <p:nvSpPr>
          <p:cNvPr id="2" name="Slide Number Placeholder 1"/>
          <p:cNvSpPr>
            <a:spLocks noGrp="1"/>
          </p:cNvSpPr>
          <p:nvPr>
            <p:ph type="sldNum" sz="quarter" idx="10"/>
          </p:nvPr>
        </p:nvSpPr>
        <p:spPr/>
        <p:txBody>
          <a:bodyPr/>
          <a:lstStyle/>
          <a:p>
            <a:fld id="{3E5FD789-22DA-4311-BA46-31676B4E5709}" type="slidenum">
              <a:rPr lang="en-US" altLang="en-US" smtClean="0">
                <a:solidFill>
                  <a:srgbClr val="000000"/>
                </a:solidFill>
              </a:rPr>
              <a:pPr/>
              <a:t>9</a:t>
            </a:fld>
            <a:endParaRPr lang="en-US" altLang="en-US">
              <a:solidFill>
                <a:srgbClr val="000000"/>
              </a:solidFill>
            </a:endParaRPr>
          </a:p>
        </p:txBody>
      </p:sp>
    </p:spTree>
    <p:extLst>
      <p:ext uri="{BB962C8B-B14F-4D97-AF65-F5344CB8AC3E}">
        <p14:creationId xmlns:p14="http://schemas.microsoft.com/office/powerpoint/2010/main" val="1757893767"/>
      </p:ext>
    </p:extLst>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0.xml><?xml version="1.0" encoding="utf-8"?>
<a:theme xmlns:a="http://schemas.openxmlformats.org/drawingml/2006/main" name="8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Flow</Template>
  <TotalTime>6009</TotalTime>
  <Words>1980</Words>
  <Application>Microsoft Office PowerPoint</Application>
  <PresentationFormat>On-screen Show (4:3)</PresentationFormat>
  <Paragraphs>269</Paragraphs>
  <Slides>35</Slides>
  <Notes>14</Notes>
  <HiddenSlides>0</HiddenSlides>
  <MMClips>0</MMClips>
  <ScaleCrop>false</ScaleCrop>
  <HeadingPairs>
    <vt:vector size="6" baseType="variant">
      <vt:variant>
        <vt:lpstr>Fonts Used</vt:lpstr>
      </vt:variant>
      <vt:variant>
        <vt:i4>6</vt:i4>
      </vt:variant>
      <vt:variant>
        <vt:lpstr>Theme</vt:lpstr>
      </vt:variant>
      <vt:variant>
        <vt:i4>14</vt:i4>
      </vt:variant>
      <vt:variant>
        <vt:lpstr>Slide Titles</vt:lpstr>
      </vt:variant>
      <vt:variant>
        <vt:i4>35</vt:i4>
      </vt:variant>
    </vt:vector>
  </HeadingPairs>
  <TitlesOfParts>
    <vt:vector size="55" baseType="lpstr">
      <vt:lpstr>Arial</vt:lpstr>
      <vt:lpstr>Calibri</vt:lpstr>
      <vt:lpstr>Courier New</vt:lpstr>
      <vt:lpstr>Times New Roman</vt:lpstr>
      <vt:lpstr>Wingdings</vt:lpstr>
      <vt:lpstr>Wingdings 2</vt:lpstr>
      <vt:lpstr>Flow</vt:lpstr>
      <vt:lpstr>Default Design</vt:lpstr>
      <vt:lpstr>1_Default Design</vt:lpstr>
      <vt:lpstr>2_Default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12_Default Design</vt:lpstr>
      <vt:lpstr>Computer Science II  Advanced C++</vt:lpstr>
      <vt:lpstr>Classes in C++</vt:lpstr>
      <vt:lpstr>Useful Links to C++ tutorial</vt:lpstr>
      <vt:lpstr>13.1</vt:lpstr>
      <vt:lpstr>Procedural and Object-Oriented Programming</vt:lpstr>
      <vt:lpstr>Limitations of Procedural Programming</vt:lpstr>
      <vt:lpstr>Classes in C++</vt:lpstr>
      <vt:lpstr>Classes and Objects</vt:lpstr>
      <vt:lpstr>Object-Oriented Programming Terminology</vt:lpstr>
      <vt:lpstr>More on Objects</vt:lpstr>
      <vt:lpstr>Introduction to Classes</vt:lpstr>
      <vt:lpstr>Classes in C++</vt:lpstr>
      <vt:lpstr>Access Specifiers</vt:lpstr>
      <vt:lpstr>Class Example</vt:lpstr>
      <vt:lpstr>More on Access Specifiers</vt:lpstr>
      <vt:lpstr>Classes in C++</vt:lpstr>
      <vt:lpstr>Classes in C++</vt:lpstr>
      <vt:lpstr>Classes in C++</vt:lpstr>
      <vt:lpstr>The complete example of class Rectangle-1</vt:lpstr>
      <vt:lpstr>Defining a Member Function</vt:lpstr>
      <vt:lpstr>More on class member functions</vt:lpstr>
      <vt:lpstr>More on class member functions</vt:lpstr>
      <vt:lpstr>Accessors and Mutators</vt:lpstr>
      <vt:lpstr>The complete example of class Rectangle-2</vt:lpstr>
      <vt:lpstr>Classes and object-oriented programming</vt:lpstr>
      <vt:lpstr>PowerPoint Presentation</vt:lpstr>
      <vt:lpstr>PowerPoint Presentation</vt:lpstr>
      <vt:lpstr>PowerPoint Presentation</vt:lpstr>
      <vt:lpstr>PowerPoint Presentation</vt:lpstr>
      <vt:lpstr>Avoiding Stale Data</vt:lpstr>
      <vt:lpstr>Pointer to an Object</vt:lpstr>
      <vt:lpstr>Dynamically Allocating an Object</vt:lpstr>
      <vt:lpstr>Why Have Private Members?</vt:lpstr>
      <vt:lpstr>PowerPoint Presentation</vt:lpstr>
      <vt:lpstr>Separating Specification from Implementation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mm</cp:lastModifiedBy>
  <cp:revision>263</cp:revision>
  <dcterms:created xsi:type="dcterms:W3CDTF">2016-05-24T10:51:24Z</dcterms:created>
  <dcterms:modified xsi:type="dcterms:W3CDTF">2018-03-23T02:21:31Z</dcterms:modified>
</cp:coreProperties>
</file>