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 id="2147483936" r:id="rId2"/>
    <p:sldMasterId id="2147483972" r:id="rId3"/>
    <p:sldMasterId id="2147483984" r:id="rId4"/>
  </p:sldMasterIdLst>
  <p:notesMasterIdLst>
    <p:notesMasterId r:id="rId29"/>
  </p:notesMasterIdLst>
  <p:sldIdLst>
    <p:sldId id="523" r:id="rId5"/>
    <p:sldId id="524" r:id="rId6"/>
    <p:sldId id="342" r:id="rId7"/>
    <p:sldId id="516" r:id="rId8"/>
    <p:sldId id="501" r:id="rId9"/>
    <p:sldId id="517" r:id="rId10"/>
    <p:sldId id="518" r:id="rId11"/>
    <p:sldId id="489" r:id="rId12"/>
    <p:sldId id="519" r:id="rId13"/>
    <p:sldId id="495" r:id="rId14"/>
    <p:sldId id="502" r:id="rId15"/>
    <p:sldId id="520" r:id="rId16"/>
    <p:sldId id="521" r:id="rId17"/>
    <p:sldId id="522" r:id="rId18"/>
    <p:sldId id="503" r:id="rId19"/>
    <p:sldId id="504" r:id="rId20"/>
    <p:sldId id="505" r:id="rId21"/>
    <p:sldId id="506" r:id="rId22"/>
    <p:sldId id="507" r:id="rId23"/>
    <p:sldId id="508" r:id="rId24"/>
    <p:sldId id="509" r:id="rId25"/>
    <p:sldId id="510" r:id="rId26"/>
    <p:sldId id="511" r:id="rId27"/>
    <p:sldId id="51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800080"/>
    <a:srgbClr val="008000"/>
    <a:srgbClr val="FF33CC"/>
    <a:srgbClr val="000099"/>
    <a:srgbClr val="3399FF"/>
    <a:srgbClr val="CC0099"/>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6" autoAdjust="0"/>
    <p:restoredTop sz="94690"/>
  </p:normalViewPr>
  <p:slideViewPr>
    <p:cSldViewPr>
      <p:cViewPr varScale="1">
        <p:scale>
          <a:sx n="59" d="100"/>
          <a:sy n="59" d="100"/>
        </p:scale>
        <p:origin x="61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D893E7-67A9-42E6-BC1F-4039EB9FA3DE}" type="datetimeFigureOut">
              <a:rPr lang="en-US" smtClean="0"/>
              <a:t>4/22/2019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43B78F-1420-49C1-B5A6-D8ABC9915829}" type="slidenum">
              <a:rPr lang="en-US" smtClean="0"/>
              <a:t>‹#›</a:t>
            </a:fld>
            <a:endParaRPr lang="en-US"/>
          </a:p>
        </p:txBody>
      </p:sp>
    </p:spTree>
    <p:extLst>
      <p:ext uri="{BB962C8B-B14F-4D97-AF65-F5344CB8AC3E}">
        <p14:creationId xmlns:p14="http://schemas.microsoft.com/office/powerpoint/2010/main" val="1884206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0E06655-3FF9-4B46-8516-BA5CF2FB2A32}" type="slidenum">
              <a:rPr lang="en-CA" altLang="en-US">
                <a:solidFill>
                  <a:prstClr val="black"/>
                </a:solidFill>
              </a:rPr>
              <a:pPr eaLnBrk="1" hangingPunct="1"/>
              <a:t>5</a:t>
            </a:fld>
            <a:endParaRPr lang="en-CA" altLang="en-US">
              <a:solidFill>
                <a:prstClr val="black"/>
              </a:solidFill>
            </a:endParaRPr>
          </a:p>
        </p:txBody>
      </p:sp>
      <p:sp>
        <p:nvSpPr>
          <p:cNvPr id="7270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1327620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43B78F-1420-49C1-B5A6-D8ABC9915829}"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620078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D6F0DBD-BE7F-404A-8804-2219DFEF56BD}" type="slidenum">
              <a:rPr lang="en-CA" altLang="en-US">
                <a:solidFill>
                  <a:prstClr val="black"/>
                </a:solidFill>
              </a:rPr>
              <a:pPr eaLnBrk="1" hangingPunct="1"/>
              <a:t>8</a:t>
            </a:fld>
            <a:endParaRPr lang="en-CA" altLang="en-US">
              <a:solidFill>
                <a:prstClr val="black"/>
              </a:solidFill>
            </a:endParaRPr>
          </a:p>
        </p:txBody>
      </p:sp>
      <p:sp>
        <p:nvSpPr>
          <p:cNvPr id="716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399049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3AE2303-AC81-4FCA-B565-4EE5BE8ECBBD}" type="slidenum">
              <a:rPr lang="en-CA" altLang="en-US">
                <a:solidFill>
                  <a:prstClr val="black"/>
                </a:solidFill>
              </a:rPr>
              <a:pPr eaLnBrk="1" hangingPunct="1"/>
              <a:t>11</a:t>
            </a:fld>
            <a:endParaRPr lang="en-CA" altLang="en-US">
              <a:solidFill>
                <a:prstClr val="black"/>
              </a:solidFill>
            </a:endParaRPr>
          </a:p>
        </p:txBody>
      </p:sp>
      <p:sp>
        <p:nvSpPr>
          <p:cNvPr id="737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30472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43B78F-1420-49C1-B5A6-D8ABC9915829}"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1620078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203911B-240F-4B74-8F63-4BCA91FD8559}" type="slidenum">
              <a:rPr lang="en-CA" altLang="en-US">
                <a:solidFill>
                  <a:prstClr val="black"/>
                </a:solidFill>
              </a:rPr>
              <a:pPr eaLnBrk="1" hangingPunct="1"/>
              <a:t>19</a:t>
            </a:fld>
            <a:endParaRPr lang="en-CA" altLang="en-US">
              <a:solidFill>
                <a:prstClr val="black"/>
              </a:solidFill>
            </a:endParaRPr>
          </a:p>
        </p:txBody>
      </p:sp>
      <p:sp>
        <p:nvSpPr>
          <p:cNvPr id="747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1927260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E69F60B-AA97-460E-A65A-F3035DEFBF38}" type="slidenum">
              <a:rPr lang="en-CA" altLang="en-US">
                <a:solidFill>
                  <a:prstClr val="black"/>
                </a:solidFill>
              </a:rPr>
              <a:pPr eaLnBrk="1" hangingPunct="1"/>
              <a:t>20</a:t>
            </a:fld>
            <a:endParaRPr lang="en-CA" altLang="en-US">
              <a:solidFill>
                <a:prstClr val="black"/>
              </a:solidFill>
            </a:endParaRPr>
          </a:p>
        </p:txBody>
      </p:sp>
      <p:sp>
        <p:nvSpPr>
          <p:cNvPr id="757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33262903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06678FC-46F8-412A-9385-41052FB72C87}" type="slidenum">
              <a:rPr lang="en-CA" altLang="en-US">
                <a:solidFill>
                  <a:prstClr val="black"/>
                </a:solidFill>
              </a:rPr>
              <a:pPr eaLnBrk="1" hangingPunct="1"/>
              <a:t>22</a:t>
            </a:fld>
            <a:endParaRPr lang="en-CA" altLang="en-US">
              <a:solidFill>
                <a:prstClr val="black"/>
              </a:solidFill>
            </a:endParaRPr>
          </a:p>
        </p:txBody>
      </p:sp>
      <p:sp>
        <p:nvSpPr>
          <p:cNvPr id="768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3846808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911E4C43-30DC-40C6-8400-D754E7A063DA}"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88238" y="25400"/>
            <a:ext cx="1600200" cy="196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Rectangle 2"/>
          <p:cNvSpPr>
            <a:spLocks noGrp="1" noChangeArrowheads="1"/>
          </p:cNvSpPr>
          <p:nvPr>
            <p:ph type="ctrTitle"/>
          </p:nvPr>
        </p:nvSpPr>
        <p:spPr>
          <a:xfrm>
            <a:off x="685800" y="2130425"/>
            <a:ext cx="7772400" cy="1470025"/>
          </a:xfrm>
        </p:spPr>
        <p:txBody>
          <a:bodyPr/>
          <a:lstStyle>
            <a:lvl1pPr algn="ctr">
              <a:defRPr sz="8000">
                <a:solidFill>
                  <a:srgbClr val="0488AE"/>
                </a:solidFill>
              </a:defRPr>
            </a:lvl1pPr>
          </a:lstStyle>
          <a:p>
            <a:r>
              <a:rPr lang="en-US" dirty="0"/>
              <a:t>Section #</a:t>
            </a:r>
          </a:p>
        </p:txBody>
      </p:sp>
      <p:sp>
        <p:nvSpPr>
          <p:cNvPr id="11267" name="Rectangle 3"/>
          <p:cNvSpPr>
            <a:spLocks noGrp="1" noChangeArrowheads="1"/>
          </p:cNvSpPr>
          <p:nvPr>
            <p:ph type="subTitle" idx="1"/>
          </p:nvPr>
        </p:nvSpPr>
        <p:spPr>
          <a:xfrm>
            <a:off x="1371600" y="4267200"/>
            <a:ext cx="6400800" cy="1752600"/>
          </a:xfrm>
        </p:spPr>
        <p:txBody>
          <a:bodyPr/>
          <a:lstStyle>
            <a:lvl1pPr marL="0" indent="0" algn="ctr">
              <a:buFontTx/>
              <a:buNone/>
              <a:defRPr/>
            </a:lvl1pPr>
          </a:lstStyle>
          <a:p>
            <a:r>
              <a:rPr lang="en-US"/>
              <a:t>Click to edit Master subtitle style</a:t>
            </a:r>
          </a:p>
        </p:txBody>
      </p:sp>
      <p:sp>
        <p:nvSpPr>
          <p:cNvPr id="5" name="Rectangle 4"/>
          <p:cNvSpPr>
            <a:spLocks noGrp="1" noChangeArrowheads="1"/>
          </p:cNvSpPr>
          <p:nvPr>
            <p:ph type="sldNum" sz="quarter" idx="10"/>
          </p:nvPr>
        </p:nvSpPr>
        <p:spPr>
          <a:xfrm>
            <a:off x="6934200" y="6245225"/>
            <a:ext cx="1752600" cy="476250"/>
          </a:xfrm>
        </p:spPr>
        <p:txBody>
          <a:bodyPr/>
          <a:lstStyle>
            <a:lvl1pPr>
              <a:defRPr/>
            </a:lvl1pPr>
          </a:lstStyle>
          <a:p>
            <a:pPr>
              <a:defRPr/>
            </a:pPr>
            <a:fld id="{16073DFB-545F-4434-9D5E-C8BEEF6F4C8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35538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Tx/>
              <a:buBlip>
                <a:blip r:embed="rId2"/>
              </a:buBlip>
              <a:defRPr/>
            </a:lvl1pPr>
            <a:lvl2pPr marL="742950" indent="-285750">
              <a:buFontTx/>
              <a:buBlip>
                <a:blip r:embed="rId2"/>
              </a:buBlip>
              <a:defRPr/>
            </a:lvl2pPr>
            <a:lvl3pPr marL="1143000" indent="-228600">
              <a:buFontTx/>
              <a:buBlip>
                <a:blip r:embed="rId2"/>
              </a:buBlip>
              <a:defRPr/>
            </a:lvl3pPr>
            <a:lvl4pPr marL="1600200" indent="-228600">
              <a:buFontTx/>
              <a:buBlip>
                <a:blip r:embed="rId2"/>
              </a:buBlip>
              <a:defRPr/>
            </a:lvl4pPr>
            <a:lvl5pPr marL="2057400" indent="-228600">
              <a:buFontTx/>
              <a:buBlip>
                <a:blip r:embed="rId2"/>
              </a:buBlip>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pPr>
              <a:defRPr/>
            </a:pPr>
            <a:fld id="{69E70B1D-B548-4205-B460-24203166850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8186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pPr>
              <a:defRPr/>
            </a:pPr>
            <a:fld id="{95814477-189C-42DA-833D-266224B68D8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16198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7E3B7053-1087-4B91-A3C6-4C20F81B24B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81026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68151898-4BAA-4D82-BD5F-053D4E36E17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63061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24D4AD0A-1DD6-4F87-933B-9EFB81341AB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239231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8A1FD6E6-9C61-4EFF-994F-3F60DD3D81D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844777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8C9F6E29-9656-4508-9C16-8B4E5E3A6F6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93351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pPr>
              <a:defRPr/>
            </a:pPr>
            <a:fld id="{A3517E7F-379C-48E1-9E51-CB1127F495A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299801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018F84F9-8B25-47C1-ACC4-F7F21BE921C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73439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B499A46B-6960-4B5E-9DFB-F4B4F4B1C52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607706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dirty="0">
              <a:solidFill>
                <a:srgbClr val="DBF5F9">
                  <a:shade val="90000"/>
                </a:srgbClr>
              </a:solidFill>
            </a:endParaRPr>
          </a:p>
        </p:txBody>
      </p:sp>
      <p:sp>
        <p:nvSpPr>
          <p:cNvPr id="19" name="Footer Placeholder 18"/>
          <p:cNvSpPr>
            <a:spLocks noGrp="1"/>
          </p:cNvSpPr>
          <p:nvPr>
            <p:ph type="ftr" sz="quarter" idx="11"/>
          </p:nvPr>
        </p:nvSpPr>
        <p:spPr/>
        <p:txBody>
          <a:bodyPr/>
          <a:lstStyle/>
          <a:p>
            <a:endParaRPr lang="en-US" dirty="0">
              <a:solidFill>
                <a:srgbClr val="DBF5F9">
                  <a:shade val="90000"/>
                </a:srgbClr>
              </a:solidFill>
            </a:endParaRPr>
          </a:p>
        </p:txBody>
      </p:sp>
      <p:sp>
        <p:nvSpPr>
          <p:cNvPr id="27" name="Slide Number Placeholder 26"/>
          <p:cNvSpPr>
            <a:spLocks noGrp="1"/>
          </p:cNvSpPr>
          <p:nvPr>
            <p:ph type="sldNum" sz="quarter" idx="12"/>
          </p:nvPr>
        </p:nvSpPr>
        <p:spPr/>
        <p:txBody>
          <a:bodyPr/>
          <a:lstStyle/>
          <a:p>
            <a:fld id="{911E4C43-30DC-40C6-8400-D754E7A063DA}" type="slidenum">
              <a:rPr lang="en-US" smtClean="0">
                <a:solidFill>
                  <a:srgbClr val="DBF5F9">
                    <a:shade val="90000"/>
                  </a:srgbClr>
                </a:solidFill>
              </a:rPr>
              <a:pPr/>
              <a:t>‹#›</a:t>
            </a:fld>
            <a:endParaRPr lang="en-US" dirty="0">
              <a:solidFill>
                <a:srgbClr val="DBF5F9">
                  <a:shade val="90000"/>
                </a:srgbClr>
              </a:solidFill>
            </a:endParaRPr>
          </a:p>
        </p:txBody>
      </p:sp>
    </p:spTree>
    <p:extLst>
      <p:ext uri="{BB962C8B-B14F-4D97-AF65-F5344CB8AC3E}">
        <p14:creationId xmlns:p14="http://schemas.microsoft.com/office/powerpoint/2010/main" val="3521580911"/>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spTree>
    <p:extLst>
      <p:ext uri="{BB962C8B-B14F-4D97-AF65-F5344CB8AC3E}">
        <p14:creationId xmlns:p14="http://schemas.microsoft.com/office/powerpoint/2010/main" val="38966853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dirty="0">
              <a:solidFill>
                <a:srgbClr val="DBF5F9">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DBF5F9">
                  <a:shade val="90000"/>
                </a:srgbClr>
              </a:solidFill>
            </a:endParaRPr>
          </a:p>
        </p:txBody>
      </p:sp>
      <p:sp>
        <p:nvSpPr>
          <p:cNvPr id="6" name="Slide Number Placeholder 5"/>
          <p:cNvSpPr>
            <a:spLocks noGrp="1"/>
          </p:cNvSpPr>
          <p:nvPr>
            <p:ph type="sldNum" sz="quarter" idx="12"/>
          </p:nvPr>
        </p:nvSpPr>
        <p:spPr/>
        <p:txBody>
          <a:bodyPr/>
          <a:lstStyle/>
          <a:p>
            <a:fld id="{911E4C43-30DC-40C6-8400-D754E7A063DA}" type="slidenum">
              <a:rPr lang="en-US" smtClean="0">
                <a:solidFill>
                  <a:srgbClr val="DBF5F9">
                    <a:shade val="90000"/>
                  </a:srgbClr>
                </a:solidFill>
              </a:rPr>
              <a:pPr/>
              <a:t>‹#›</a:t>
            </a:fld>
            <a:endParaRPr lang="en-US" dirty="0">
              <a:solidFill>
                <a:srgbClr val="DBF5F9">
                  <a:shade val="90000"/>
                </a:srgbClr>
              </a:solidFill>
            </a:endParaRPr>
          </a:p>
        </p:txBody>
      </p:sp>
    </p:spTree>
    <p:extLst>
      <p:ext uri="{BB962C8B-B14F-4D97-AF65-F5344CB8AC3E}">
        <p14:creationId xmlns:p14="http://schemas.microsoft.com/office/powerpoint/2010/main" val="3309117261"/>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dirty="0">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dirty="0">
              <a:solidFill>
                <a:srgbClr val="04617B">
                  <a:shade val="90000"/>
                </a:srgbClr>
              </a:solidFill>
            </a:endParaRPr>
          </a:p>
        </p:txBody>
      </p:sp>
      <p:sp>
        <p:nvSpPr>
          <p:cNvPr id="7" name="Slide Number Placeholder 6"/>
          <p:cNvSpPr>
            <a:spLocks noGrp="1"/>
          </p:cNvSpPr>
          <p:nvPr>
            <p:ph type="sldNum" sz="quarter" idx="12"/>
          </p:nvPr>
        </p:nvSpPr>
        <p:spPr/>
        <p:txBody>
          <a:body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spTree>
    <p:extLst>
      <p:ext uri="{BB962C8B-B14F-4D97-AF65-F5344CB8AC3E}">
        <p14:creationId xmlns:p14="http://schemas.microsoft.com/office/powerpoint/2010/main" val="6849580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dirty="0">
              <a:solidFill>
                <a:srgbClr val="04617B">
                  <a:shade val="90000"/>
                </a:srgbClr>
              </a:solidFill>
            </a:endParaRPr>
          </a:p>
        </p:txBody>
      </p:sp>
      <p:sp>
        <p:nvSpPr>
          <p:cNvPr id="8" name="Footer Placeholder 7"/>
          <p:cNvSpPr>
            <a:spLocks noGrp="1"/>
          </p:cNvSpPr>
          <p:nvPr>
            <p:ph type="ftr" sz="quarter" idx="11"/>
          </p:nvPr>
        </p:nvSpPr>
        <p:spPr/>
        <p:txBody>
          <a:bodyPr/>
          <a:lstStyle/>
          <a:p>
            <a:endParaRPr lang="en-US" dirty="0">
              <a:solidFill>
                <a:srgbClr val="04617B">
                  <a:shade val="90000"/>
                </a:srgbClr>
              </a:solidFill>
            </a:endParaRPr>
          </a:p>
        </p:txBody>
      </p:sp>
      <p:sp>
        <p:nvSpPr>
          <p:cNvPr id="9" name="Slide Number Placeholder 8"/>
          <p:cNvSpPr>
            <a:spLocks noGrp="1"/>
          </p:cNvSpPr>
          <p:nvPr>
            <p:ph type="sldNum" sz="quarter" idx="12"/>
          </p:nvPr>
        </p:nvSpPr>
        <p:spPr/>
        <p:txBody>
          <a:body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spTree>
    <p:extLst>
      <p:ext uri="{BB962C8B-B14F-4D97-AF65-F5344CB8AC3E}">
        <p14:creationId xmlns:p14="http://schemas.microsoft.com/office/powerpoint/2010/main" val="4960736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dirty="0">
              <a:solidFill>
                <a:srgbClr val="04617B">
                  <a:shade val="90000"/>
                </a:srgbClr>
              </a:solidFill>
            </a:endParaRPr>
          </a:p>
        </p:txBody>
      </p:sp>
      <p:sp>
        <p:nvSpPr>
          <p:cNvPr id="4" name="Footer Placeholder 3"/>
          <p:cNvSpPr>
            <a:spLocks noGrp="1"/>
          </p:cNvSpPr>
          <p:nvPr>
            <p:ph type="ftr" sz="quarter" idx="11"/>
          </p:nvPr>
        </p:nvSpPr>
        <p:spPr/>
        <p:txBody>
          <a:bodyPr/>
          <a:lstStyle/>
          <a:p>
            <a:endParaRPr lang="en-US"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spTree>
    <p:extLst>
      <p:ext uri="{BB962C8B-B14F-4D97-AF65-F5344CB8AC3E}">
        <p14:creationId xmlns:p14="http://schemas.microsoft.com/office/powerpoint/2010/main" val="17835979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srgbClr val="04617B">
                  <a:shade val="90000"/>
                </a:srgbClr>
              </a:solidFill>
            </a:endParaRPr>
          </a:p>
        </p:txBody>
      </p:sp>
      <p:sp>
        <p:nvSpPr>
          <p:cNvPr id="3" name="Footer Placeholder 2"/>
          <p:cNvSpPr>
            <a:spLocks noGrp="1"/>
          </p:cNvSpPr>
          <p:nvPr>
            <p:ph type="ftr" sz="quarter" idx="11"/>
          </p:nvPr>
        </p:nvSpPr>
        <p:spPr/>
        <p:txBody>
          <a:bodyPr/>
          <a:lstStyle/>
          <a:p>
            <a:endParaRPr lang="en-US" dirty="0">
              <a:solidFill>
                <a:srgbClr val="04617B">
                  <a:shade val="90000"/>
                </a:srgbClr>
              </a:solidFill>
            </a:endParaRPr>
          </a:p>
        </p:txBody>
      </p:sp>
      <p:sp>
        <p:nvSpPr>
          <p:cNvPr id="4" name="Slide Number Placeholder 3"/>
          <p:cNvSpPr>
            <a:spLocks noGrp="1"/>
          </p:cNvSpPr>
          <p:nvPr>
            <p:ph type="sldNum" sz="quarter" idx="12"/>
          </p:nvPr>
        </p:nvSpPr>
        <p:spPr/>
        <p:txBody>
          <a:body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spTree>
    <p:extLst>
      <p:ext uri="{BB962C8B-B14F-4D97-AF65-F5344CB8AC3E}">
        <p14:creationId xmlns:p14="http://schemas.microsoft.com/office/powerpoint/2010/main" val="2892216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1E4C43-30DC-40C6-8400-D754E7A063DA}"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dirty="0">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dirty="0">
              <a:solidFill>
                <a:srgbClr val="04617B">
                  <a:shade val="90000"/>
                </a:srgbClr>
              </a:solidFill>
            </a:endParaRPr>
          </a:p>
        </p:txBody>
      </p:sp>
      <p:sp>
        <p:nvSpPr>
          <p:cNvPr id="7" name="Slide Number Placeholder 6"/>
          <p:cNvSpPr>
            <a:spLocks noGrp="1"/>
          </p:cNvSpPr>
          <p:nvPr>
            <p:ph type="sldNum" sz="quarter" idx="12"/>
          </p:nvPr>
        </p:nvSpPr>
        <p:spPr/>
        <p:txBody>
          <a:body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spTree>
    <p:extLst>
      <p:ext uri="{BB962C8B-B14F-4D97-AF65-F5344CB8AC3E}">
        <p14:creationId xmlns:p14="http://schemas.microsoft.com/office/powerpoint/2010/main" val="5869694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dirty="0">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dirty="0">
              <a:solidFill>
                <a:srgbClr val="04617B">
                  <a:shade val="90000"/>
                </a:srgbClr>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Tree>
    <p:extLst>
      <p:ext uri="{BB962C8B-B14F-4D97-AF65-F5344CB8AC3E}">
        <p14:creationId xmlns:p14="http://schemas.microsoft.com/office/powerpoint/2010/main" val="20019091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spTree>
    <p:extLst>
      <p:ext uri="{BB962C8B-B14F-4D97-AF65-F5344CB8AC3E}">
        <p14:creationId xmlns:p14="http://schemas.microsoft.com/office/powerpoint/2010/main" val="42769556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spTree>
    <p:extLst>
      <p:ext uri="{BB962C8B-B14F-4D97-AF65-F5344CB8AC3E}">
        <p14:creationId xmlns:p14="http://schemas.microsoft.com/office/powerpoint/2010/main" val="10693534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C7056CC-757D-464A-B90E-E55FFA554DC2}" type="datetimeFigureOut">
              <a:rPr lang="en-US" smtClean="0">
                <a:solidFill>
                  <a:srgbClr val="DBF5F9">
                    <a:shade val="90000"/>
                  </a:srgbClr>
                </a:solidFill>
              </a:rPr>
              <a:pPr/>
              <a:t>4/22/2019</a:t>
            </a:fld>
            <a:endParaRPr lang="en-US" dirty="0">
              <a:solidFill>
                <a:srgbClr val="DBF5F9">
                  <a:shade val="90000"/>
                </a:srgbClr>
              </a:solidFill>
            </a:endParaRPr>
          </a:p>
        </p:txBody>
      </p:sp>
      <p:sp>
        <p:nvSpPr>
          <p:cNvPr id="19" name="Footer Placeholder 18"/>
          <p:cNvSpPr>
            <a:spLocks noGrp="1"/>
          </p:cNvSpPr>
          <p:nvPr>
            <p:ph type="ftr" sz="quarter" idx="11"/>
          </p:nvPr>
        </p:nvSpPr>
        <p:spPr/>
        <p:txBody>
          <a:bodyPr/>
          <a:lstStyle/>
          <a:p>
            <a:endParaRPr lang="en-US" dirty="0">
              <a:solidFill>
                <a:srgbClr val="DBF5F9">
                  <a:shade val="90000"/>
                </a:srgbClr>
              </a:solidFill>
            </a:endParaRPr>
          </a:p>
        </p:txBody>
      </p:sp>
      <p:sp>
        <p:nvSpPr>
          <p:cNvPr id="27" name="Slide Number Placeholder 26"/>
          <p:cNvSpPr>
            <a:spLocks noGrp="1"/>
          </p:cNvSpPr>
          <p:nvPr>
            <p:ph type="sldNum" sz="quarter" idx="12"/>
          </p:nvPr>
        </p:nvSpPr>
        <p:spPr/>
        <p:txBody>
          <a:bodyPr/>
          <a:lstStyle/>
          <a:p>
            <a:fld id="{911E4C43-30DC-40C6-8400-D754E7A063DA}" type="slidenum">
              <a:rPr lang="en-US" smtClean="0">
                <a:solidFill>
                  <a:srgbClr val="DBF5F9">
                    <a:shade val="90000"/>
                  </a:srgbClr>
                </a:solidFill>
              </a:rPr>
              <a:pPr/>
              <a:t>‹#›</a:t>
            </a:fld>
            <a:endParaRPr lang="en-US" dirty="0">
              <a:solidFill>
                <a:srgbClr val="DBF5F9">
                  <a:shade val="90000"/>
                </a:srgbClr>
              </a:solidFill>
            </a:endParaRPr>
          </a:p>
        </p:txBody>
      </p:sp>
    </p:spTree>
    <p:extLst>
      <p:ext uri="{BB962C8B-B14F-4D97-AF65-F5344CB8AC3E}">
        <p14:creationId xmlns:p14="http://schemas.microsoft.com/office/powerpoint/2010/main" val="3296663988"/>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7056CC-757D-464A-B90E-E55FFA554DC2}" type="datetimeFigureOut">
              <a:rPr lang="en-US" smtClean="0">
                <a:solidFill>
                  <a:srgbClr val="04617B">
                    <a:shade val="90000"/>
                  </a:srgbClr>
                </a:solidFill>
              </a:rPr>
              <a:pPr/>
              <a:t>4/22/2019</a:t>
            </a:fld>
            <a:endParaRPr lang="en-US"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spTree>
    <p:extLst>
      <p:ext uri="{BB962C8B-B14F-4D97-AF65-F5344CB8AC3E}">
        <p14:creationId xmlns:p14="http://schemas.microsoft.com/office/powerpoint/2010/main" val="26365826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C7056CC-757D-464A-B90E-E55FFA554DC2}" type="datetimeFigureOut">
              <a:rPr lang="en-US" smtClean="0">
                <a:solidFill>
                  <a:srgbClr val="DBF5F9">
                    <a:shade val="90000"/>
                  </a:srgbClr>
                </a:solidFill>
              </a:rPr>
              <a:pPr/>
              <a:t>4/22/2019</a:t>
            </a:fld>
            <a:endParaRPr lang="en-US" dirty="0">
              <a:solidFill>
                <a:srgbClr val="DBF5F9">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DBF5F9">
                  <a:shade val="90000"/>
                </a:srgbClr>
              </a:solidFill>
            </a:endParaRPr>
          </a:p>
        </p:txBody>
      </p:sp>
      <p:sp>
        <p:nvSpPr>
          <p:cNvPr id="6" name="Slide Number Placeholder 5"/>
          <p:cNvSpPr>
            <a:spLocks noGrp="1"/>
          </p:cNvSpPr>
          <p:nvPr>
            <p:ph type="sldNum" sz="quarter" idx="12"/>
          </p:nvPr>
        </p:nvSpPr>
        <p:spPr/>
        <p:txBody>
          <a:bodyPr/>
          <a:lstStyle/>
          <a:p>
            <a:fld id="{911E4C43-30DC-40C6-8400-D754E7A063DA}" type="slidenum">
              <a:rPr lang="en-US" smtClean="0">
                <a:solidFill>
                  <a:srgbClr val="DBF5F9">
                    <a:shade val="90000"/>
                  </a:srgbClr>
                </a:solidFill>
              </a:rPr>
              <a:pPr/>
              <a:t>‹#›</a:t>
            </a:fld>
            <a:endParaRPr lang="en-US" dirty="0">
              <a:solidFill>
                <a:srgbClr val="DBF5F9">
                  <a:shade val="90000"/>
                </a:srgbClr>
              </a:solidFill>
            </a:endParaRPr>
          </a:p>
        </p:txBody>
      </p:sp>
    </p:spTree>
    <p:extLst>
      <p:ext uri="{BB962C8B-B14F-4D97-AF65-F5344CB8AC3E}">
        <p14:creationId xmlns:p14="http://schemas.microsoft.com/office/powerpoint/2010/main" val="2598938548"/>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C7056CC-757D-464A-B90E-E55FFA554DC2}" type="datetimeFigureOut">
              <a:rPr lang="en-US" smtClean="0">
                <a:solidFill>
                  <a:srgbClr val="04617B">
                    <a:shade val="90000"/>
                  </a:srgbClr>
                </a:solidFill>
              </a:rPr>
              <a:pPr/>
              <a:t>4/22/2019</a:t>
            </a:fld>
            <a:endParaRPr lang="en-US" dirty="0">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dirty="0">
              <a:solidFill>
                <a:srgbClr val="04617B">
                  <a:shade val="90000"/>
                </a:srgbClr>
              </a:solidFill>
            </a:endParaRPr>
          </a:p>
        </p:txBody>
      </p:sp>
      <p:sp>
        <p:nvSpPr>
          <p:cNvPr id="7" name="Slide Number Placeholder 6"/>
          <p:cNvSpPr>
            <a:spLocks noGrp="1"/>
          </p:cNvSpPr>
          <p:nvPr>
            <p:ph type="sldNum" sz="quarter" idx="12"/>
          </p:nvPr>
        </p:nvSpPr>
        <p:spPr/>
        <p:txBody>
          <a:body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spTree>
    <p:extLst>
      <p:ext uri="{BB962C8B-B14F-4D97-AF65-F5344CB8AC3E}">
        <p14:creationId xmlns:p14="http://schemas.microsoft.com/office/powerpoint/2010/main" val="38980134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C7056CC-757D-464A-B90E-E55FFA554DC2}" type="datetimeFigureOut">
              <a:rPr lang="en-US" smtClean="0">
                <a:solidFill>
                  <a:srgbClr val="04617B">
                    <a:shade val="90000"/>
                  </a:srgbClr>
                </a:solidFill>
              </a:rPr>
              <a:pPr/>
              <a:t>4/22/2019</a:t>
            </a:fld>
            <a:endParaRPr lang="en-US" dirty="0">
              <a:solidFill>
                <a:srgbClr val="04617B">
                  <a:shade val="90000"/>
                </a:srgbClr>
              </a:solidFill>
            </a:endParaRPr>
          </a:p>
        </p:txBody>
      </p:sp>
      <p:sp>
        <p:nvSpPr>
          <p:cNvPr id="8" name="Footer Placeholder 7"/>
          <p:cNvSpPr>
            <a:spLocks noGrp="1"/>
          </p:cNvSpPr>
          <p:nvPr>
            <p:ph type="ftr" sz="quarter" idx="11"/>
          </p:nvPr>
        </p:nvSpPr>
        <p:spPr/>
        <p:txBody>
          <a:bodyPr/>
          <a:lstStyle/>
          <a:p>
            <a:endParaRPr lang="en-US" dirty="0">
              <a:solidFill>
                <a:srgbClr val="04617B">
                  <a:shade val="90000"/>
                </a:srgbClr>
              </a:solidFill>
            </a:endParaRPr>
          </a:p>
        </p:txBody>
      </p:sp>
      <p:sp>
        <p:nvSpPr>
          <p:cNvPr id="9" name="Slide Number Placeholder 8"/>
          <p:cNvSpPr>
            <a:spLocks noGrp="1"/>
          </p:cNvSpPr>
          <p:nvPr>
            <p:ph type="sldNum" sz="quarter" idx="12"/>
          </p:nvPr>
        </p:nvSpPr>
        <p:spPr/>
        <p:txBody>
          <a:body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spTree>
    <p:extLst>
      <p:ext uri="{BB962C8B-B14F-4D97-AF65-F5344CB8AC3E}">
        <p14:creationId xmlns:p14="http://schemas.microsoft.com/office/powerpoint/2010/main" val="300832489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C7056CC-757D-464A-B90E-E55FFA554DC2}" type="datetimeFigureOut">
              <a:rPr lang="en-US" smtClean="0">
                <a:solidFill>
                  <a:srgbClr val="04617B">
                    <a:shade val="90000"/>
                  </a:srgbClr>
                </a:solidFill>
              </a:rPr>
              <a:pPr/>
              <a:t>4/22/2019</a:t>
            </a:fld>
            <a:endParaRPr lang="en-US" dirty="0">
              <a:solidFill>
                <a:srgbClr val="04617B">
                  <a:shade val="90000"/>
                </a:srgbClr>
              </a:solidFill>
            </a:endParaRPr>
          </a:p>
        </p:txBody>
      </p:sp>
      <p:sp>
        <p:nvSpPr>
          <p:cNvPr id="4" name="Footer Placeholder 3"/>
          <p:cNvSpPr>
            <a:spLocks noGrp="1"/>
          </p:cNvSpPr>
          <p:nvPr>
            <p:ph type="ftr" sz="quarter" idx="11"/>
          </p:nvPr>
        </p:nvSpPr>
        <p:spPr/>
        <p:txBody>
          <a:bodyPr/>
          <a:lstStyle/>
          <a:p>
            <a:endParaRPr lang="en-US" dirty="0">
              <a:solidFill>
                <a:srgbClr val="04617B">
                  <a:shade val="90000"/>
                </a:srgbClr>
              </a:solidFill>
            </a:endParaRPr>
          </a:p>
        </p:txBody>
      </p:sp>
      <p:sp>
        <p:nvSpPr>
          <p:cNvPr id="5" name="Slide Number Placeholder 4"/>
          <p:cNvSpPr>
            <a:spLocks noGrp="1"/>
          </p:cNvSpPr>
          <p:nvPr>
            <p:ph type="sldNum" sz="quarter" idx="12"/>
          </p:nvPr>
        </p:nvSpPr>
        <p:spPr/>
        <p:txBody>
          <a:body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spTree>
    <p:extLst>
      <p:ext uri="{BB962C8B-B14F-4D97-AF65-F5344CB8AC3E}">
        <p14:creationId xmlns:p14="http://schemas.microsoft.com/office/powerpoint/2010/main" val="1883111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7056CC-757D-464A-B90E-E55FFA554DC2}" type="datetimeFigureOut">
              <a:rPr lang="en-US" smtClean="0">
                <a:solidFill>
                  <a:srgbClr val="04617B">
                    <a:shade val="90000"/>
                  </a:srgbClr>
                </a:solidFill>
              </a:rPr>
              <a:pPr/>
              <a:t>4/22/2019</a:t>
            </a:fld>
            <a:endParaRPr lang="en-US" dirty="0">
              <a:solidFill>
                <a:srgbClr val="04617B">
                  <a:shade val="90000"/>
                </a:srgbClr>
              </a:solidFill>
            </a:endParaRPr>
          </a:p>
        </p:txBody>
      </p:sp>
      <p:sp>
        <p:nvSpPr>
          <p:cNvPr id="3" name="Footer Placeholder 2"/>
          <p:cNvSpPr>
            <a:spLocks noGrp="1"/>
          </p:cNvSpPr>
          <p:nvPr>
            <p:ph type="ftr" sz="quarter" idx="11"/>
          </p:nvPr>
        </p:nvSpPr>
        <p:spPr/>
        <p:txBody>
          <a:bodyPr/>
          <a:lstStyle/>
          <a:p>
            <a:endParaRPr lang="en-US" dirty="0">
              <a:solidFill>
                <a:srgbClr val="04617B">
                  <a:shade val="90000"/>
                </a:srgbClr>
              </a:solidFill>
            </a:endParaRPr>
          </a:p>
        </p:txBody>
      </p:sp>
      <p:sp>
        <p:nvSpPr>
          <p:cNvPr id="4" name="Slide Number Placeholder 3"/>
          <p:cNvSpPr>
            <a:spLocks noGrp="1"/>
          </p:cNvSpPr>
          <p:nvPr>
            <p:ph type="sldNum" sz="quarter" idx="12"/>
          </p:nvPr>
        </p:nvSpPr>
        <p:spPr/>
        <p:txBody>
          <a:body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spTree>
    <p:extLst>
      <p:ext uri="{BB962C8B-B14F-4D97-AF65-F5344CB8AC3E}">
        <p14:creationId xmlns:p14="http://schemas.microsoft.com/office/powerpoint/2010/main" val="370943235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C7056CC-757D-464A-B90E-E55FFA554DC2}" type="datetimeFigureOut">
              <a:rPr lang="en-US" smtClean="0">
                <a:solidFill>
                  <a:srgbClr val="04617B">
                    <a:shade val="90000"/>
                  </a:srgbClr>
                </a:solidFill>
              </a:rPr>
              <a:pPr/>
              <a:t>4/22/2019</a:t>
            </a:fld>
            <a:endParaRPr lang="en-US" dirty="0">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dirty="0">
              <a:solidFill>
                <a:srgbClr val="04617B">
                  <a:shade val="90000"/>
                </a:srgbClr>
              </a:solidFill>
            </a:endParaRPr>
          </a:p>
        </p:txBody>
      </p:sp>
      <p:sp>
        <p:nvSpPr>
          <p:cNvPr id="7" name="Slide Number Placeholder 6"/>
          <p:cNvSpPr>
            <a:spLocks noGrp="1"/>
          </p:cNvSpPr>
          <p:nvPr>
            <p:ph type="sldNum" sz="quarter" idx="12"/>
          </p:nvPr>
        </p:nvSpPr>
        <p:spPr/>
        <p:txBody>
          <a:body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spTree>
    <p:extLst>
      <p:ext uri="{BB962C8B-B14F-4D97-AF65-F5344CB8AC3E}">
        <p14:creationId xmlns:p14="http://schemas.microsoft.com/office/powerpoint/2010/main" val="305907009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C7056CC-757D-464A-B90E-E55FFA554DC2}" type="datetimeFigureOut">
              <a:rPr lang="en-US" smtClean="0">
                <a:solidFill>
                  <a:srgbClr val="04617B">
                    <a:shade val="90000"/>
                  </a:srgbClr>
                </a:solidFill>
              </a:rPr>
              <a:pPr/>
              <a:t>4/22/2019</a:t>
            </a:fld>
            <a:endParaRPr lang="en-US" dirty="0">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dirty="0">
              <a:solidFill>
                <a:srgbClr val="04617B">
                  <a:shade val="90000"/>
                </a:srgbClr>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Tree>
    <p:extLst>
      <p:ext uri="{BB962C8B-B14F-4D97-AF65-F5344CB8AC3E}">
        <p14:creationId xmlns:p14="http://schemas.microsoft.com/office/powerpoint/2010/main" val="13394042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7056CC-757D-464A-B90E-E55FFA554DC2}" type="datetimeFigureOut">
              <a:rPr lang="en-US" smtClean="0">
                <a:solidFill>
                  <a:srgbClr val="04617B">
                    <a:shade val="90000"/>
                  </a:srgbClr>
                </a:solidFill>
              </a:rPr>
              <a:pPr/>
              <a:t>4/22/2019</a:t>
            </a:fld>
            <a:endParaRPr lang="en-US"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spTree>
    <p:extLst>
      <p:ext uri="{BB962C8B-B14F-4D97-AF65-F5344CB8AC3E}">
        <p14:creationId xmlns:p14="http://schemas.microsoft.com/office/powerpoint/2010/main" val="7656605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7056CC-757D-464A-B90E-E55FFA554DC2}" type="datetimeFigureOut">
              <a:rPr lang="en-US" smtClean="0">
                <a:solidFill>
                  <a:srgbClr val="04617B">
                    <a:shade val="90000"/>
                  </a:srgbClr>
                </a:solidFill>
              </a:rPr>
              <a:pPr/>
              <a:t>4/22/2019</a:t>
            </a:fld>
            <a:endParaRPr lang="en-US" dirty="0">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dirty="0">
              <a:solidFill>
                <a:srgbClr val="04617B">
                  <a:shade val="90000"/>
                </a:srgbClr>
              </a:solidFill>
            </a:endParaRPr>
          </a:p>
        </p:txBody>
      </p:sp>
      <p:sp>
        <p:nvSpPr>
          <p:cNvPr id="6" name="Slide Number Placeholder 5"/>
          <p:cNvSpPr>
            <a:spLocks noGrp="1"/>
          </p:cNvSpPr>
          <p:nvPr>
            <p:ph type="sldNum" sz="quarter" idx="12"/>
          </p:nvPr>
        </p:nvSpPr>
        <p:spPr/>
        <p:txBody>
          <a:body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spTree>
    <p:extLst>
      <p:ext uri="{BB962C8B-B14F-4D97-AF65-F5344CB8AC3E}">
        <p14:creationId xmlns:p14="http://schemas.microsoft.com/office/powerpoint/2010/main" val="1870750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1E4C43-30DC-40C6-8400-D754E7A063DA}"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911E4C43-30DC-40C6-8400-D754E7A063DA}" type="slidenum">
              <a:rPr lang="en-US" smtClean="0"/>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11E4C43-30DC-40C6-8400-D754E7A063DA}" type="slidenum">
              <a:rPr lang="en-US" smtClean="0"/>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cs typeface="Arial" charset="0"/>
              </a:defRPr>
            </a:lvl1pPr>
          </a:lstStyle>
          <a:p>
            <a:pPr fontAlgn="base">
              <a:spcBef>
                <a:spcPct val="0"/>
              </a:spcBef>
              <a:spcAft>
                <a:spcPct val="0"/>
              </a:spcAft>
              <a:defRPr/>
            </a:pPr>
            <a:fld id="{53F9BF45-2B1F-4363-8CAC-D7FE47CEEA12}" type="slidenum">
              <a:rPr lang="en-US">
                <a:solidFill>
                  <a:srgbClr val="000000"/>
                </a:solidFill>
              </a:rPr>
              <a:pPr fontAlgn="base">
                <a:spcBef>
                  <a:spcPct val="0"/>
                </a:spcBef>
                <a:spcAft>
                  <a:spcPct val="0"/>
                </a:spcAft>
                <a:defRPr/>
              </a:pPr>
              <a:t>‹#›</a:t>
            </a:fld>
            <a:endParaRPr lang="en-US">
              <a:solidFill>
                <a:srgbClr val="000000"/>
              </a:solidFill>
            </a:endParaRPr>
          </a:p>
        </p:txBody>
      </p:sp>
      <p:sp>
        <p:nvSpPr>
          <p:cNvPr id="1029" name="Text Box 14"/>
          <p:cNvSpPr txBox="1">
            <a:spLocks noChangeArrowheads="1"/>
          </p:cNvSpPr>
          <p:nvPr userDrawn="1"/>
        </p:nvSpPr>
        <p:spPr bwMode="auto">
          <a:xfrm>
            <a:off x="1192213" y="6581775"/>
            <a:ext cx="67818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altLang="en-US" sz="1200" dirty="0" smtClean="0">
                <a:solidFill>
                  <a:srgbClr val="000000"/>
                </a:solidFill>
                <a:latin typeface="Times New Roman" pitchFamily="18" charset="0"/>
              </a:rPr>
              <a:t>Copyright © 2015, 2012, 2009 Pearson Education, Inc., Publishing as Addison-Wesley All rights reserved.</a:t>
            </a:r>
          </a:p>
        </p:txBody>
      </p:sp>
      <p:pic>
        <p:nvPicPr>
          <p:cNvPr id="2" name="Picture 5" descr="AW logo"/>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6064250"/>
            <a:ext cx="106045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4369856"/>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rgbClr val="0488AE"/>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solidFill>
                <a:srgbClr val="04617B">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grpSp>
    </p:spTree>
    <p:extLst>
      <p:ext uri="{BB962C8B-B14F-4D97-AF65-F5344CB8AC3E}">
        <p14:creationId xmlns:p14="http://schemas.microsoft.com/office/powerpoint/2010/main" val="928585222"/>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C7056CC-757D-464A-B90E-E55FFA554DC2}" type="datetimeFigureOut">
              <a:rPr lang="en-US" smtClean="0">
                <a:solidFill>
                  <a:srgbClr val="04617B">
                    <a:shade val="90000"/>
                  </a:srgbClr>
                </a:solidFill>
              </a:rPr>
              <a:pPr/>
              <a:t>4/22/2019</a:t>
            </a:fld>
            <a:endParaRPr lang="en-US" dirty="0">
              <a:solidFill>
                <a:srgbClr val="04617B">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11E4C43-30DC-40C6-8400-D754E7A063DA}" type="slidenum">
              <a:rPr lang="en-US" smtClean="0">
                <a:solidFill>
                  <a:srgbClr val="04617B">
                    <a:shade val="90000"/>
                  </a:srgbClr>
                </a:solidFill>
              </a:rPr>
              <a:pPr/>
              <a:t>‹#›</a:t>
            </a:fld>
            <a:endParaRPr lang="en-US" dirty="0">
              <a:solidFill>
                <a:srgbClr val="04617B">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grpSp>
    </p:spTree>
    <p:extLst>
      <p:ext uri="{BB962C8B-B14F-4D97-AF65-F5344CB8AC3E}">
        <p14:creationId xmlns:p14="http://schemas.microsoft.com/office/powerpoint/2010/main" val="1460889364"/>
      </p:ext>
    </p:extLst>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ffectLst/>
              </a:rPr>
              <a:t>Computer Science </a:t>
            </a:r>
            <a:r>
              <a:rPr lang="en-US" dirty="0" smtClean="0">
                <a:effectLst/>
              </a:rPr>
              <a:t>II </a:t>
            </a:r>
            <a:br>
              <a:rPr lang="en-US" dirty="0" smtClean="0">
                <a:effectLst/>
              </a:rPr>
            </a:br>
            <a:r>
              <a:rPr lang="en-US" dirty="0" smtClean="0">
                <a:effectLst/>
              </a:rPr>
              <a:t>Advanced C++</a:t>
            </a:r>
            <a:endParaRPr lang="en-US" dirty="0"/>
          </a:p>
        </p:txBody>
      </p:sp>
      <p:sp>
        <p:nvSpPr>
          <p:cNvPr id="3" name="Subtitle 2"/>
          <p:cNvSpPr>
            <a:spLocks noGrp="1"/>
          </p:cNvSpPr>
          <p:nvPr>
            <p:ph type="subTitle" idx="1"/>
          </p:nvPr>
        </p:nvSpPr>
        <p:spPr/>
        <p:txBody>
          <a:bodyPr/>
          <a:lstStyle/>
          <a:p>
            <a:r>
              <a:rPr lang="en-US" altLang="zh-CN" dirty="0" smtClean="0">
                <a:latin typeface="Calibri" panose="020F0502020204030204" pitchFamily="34" charset="0"/>
              </a:rPr>
              <a:t>Spring 2019</a:t>
            </a:r>
          </a:p>
          <a:p>
            <a:endParaRPr lang="en-US" dirty="0">
              <a:latin typeface="Calibri" panose="020F0502020204030204" pitchFamily="34" charset="0"/>
            </a:endParaRPr>
          </a:p>
        </p:txBody>
      </p:sp>
    </p:spTree>
    <p:extLst>
      <p:ext uri="{BB962C8B-B14F-4D97-AF65-F5344CB8AC3E}">
        <p14:creationId xmlns:p14="http://schemas.microsoft.com/office/powerpoint/2010/main" val="1996879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smtClean="0"/>
              <a:t>Virtual Functions</a:t>
            </a:r>
          </a:p>
        </p:txBody>
      </p:sp>
      <p:sp>
        <p:nvSpPr>
          <p:cNvPr id="44035" name="Rectangle 3"/>
          <p:cNvSpPr>
            <a:spLocks noGrp="1" noChangeArrowheads="1"/>
          </p:cNvSpPr>
          <p:nvPr>
            <p:ph idx="1"/>
          </p:nvPr>
        </p:nvSpPr>
        <p:spPr/>
        <p:txBody>
          <a:bodyPr/>
          <a:lstStyle/>
          <a:p>
            <a:r>
              <a:rPr lang="en-US" altLang="en-US" dirty="0" smtClean="0"/>
              <a:t>To make a function virtual, place the </a:t>
            </a:r>
            <a:r>
              <a:rPr lang="en-US" altLang="en-US" dirty="0" smtClean="0">
                <a:solidFill>
                  <a:srgbClr val="0000FF"/>
                </a:solidFill>
              </a:rPr>
              <a:t>virtual</a:t>
            </a:r>
            <a:r>
              <a:rPr lang="en-US" altLang="en-US" dirty="0" smtClean="0"/>
              <a:t> keyword before the return type in the base class's declaration:</a:t>
            </a:r>
            <a:br>
              <a:rPr lang="en-US" altLang="en-US" dirty="0" smtClean="0"/>
            </a:br>
            <a:r>
              <a:rPr lang="en-US" altLang="en-US" dirty="0" smtClean="0"/>
              <a:t/>
            </a:r>
            <a:br>
              <a:rPr lang="en-US" altLang="en-US" dirty="0" smtClean="0"/>
            </a:br>
            <a:r>
              <a:rPr lang="en-US" altLang="en-US" sz="2400" b="1" dirty="0" smtClean="0">
                <a:solidFill>
                  <a:srgbClr val="0000FF"/>
                </a:solidFill>
                <a:latin typeface="Courier New" pitchFamily="49" charset="0"/>
              </a:rPr>
              <a:t>virtual</a:t>
            </a:r>
            <a:r>
              <a:rPr lang="en-US" altLang="en-US" sz="2400" dirty="0" smtClean="0">
                <a:latin typeface="Courier New" pitchFamily="49" charset="0"/>
              </a:rPr>
              <a:t> char </a:t>
            </a:r>
            <a:r>
              <a:rPr lang="en-US" altLang="en-US" sz="2400" dirty="0" err="1" smtClean="0">
                <a:latin typeface="Courier New" pitchFamily="49" charset="0"/>
              </a:rPr>
              <a:t>getLetterGrade</a:t>
            </a:r>
            <a:r>
              <a:rPr lang="en-US" altLang="en-US" sz="2400" dirty="0" smtClean="0">
                <a:latin typeface="Courier New" pitchFamily="49" charset="0"/>
              </a:rPr>
              <a:t>() </a:t>
            </a:r>
            <a:r>
              <a:rPr lang="en-US" altLang="en-US" sz="2400" dirty="0" err="1" smtClean="0">
                <a:latin typeface="Courier New" pitchFamily="49" charset="0"/>
              </a:rPr>
              <a:t>const</a:t>
            </a:r>
            <a:r>
              <a:rPr lang="en-US" altLang="en-US" sz="2400" dirty="0" smtClean="0">
                <a:latin typeface="Courier New" pitchFamily="49" charset="0"/>
              </a:rPr>
              <a:t>;</a:t>
            </a:r>
          </a:p>
          <a:p>
            <a:r>
              <a:rPr lang="en-US" altLang="en-US" dirty="0" smtClean="0"/>
              <a:t>The compiler will not bind the function to calls. Instead, the program will bind them at runtime.</a:t>
            </a:r>
          </a:p>
        </p:txBody>
      </p:sp>
      <p:sp>
        <p:nvSpPr>
          <p:cNvPr id="2" name="Slide Number Placeholder 1"/>
          <p:cNvSpPr>
            <a:spLocks noGrp="1"/>
          </p:cNvSpPr>
          <p:nvPr>
            <p:ph type="sldNum" sz="quarter" idx="10"/>
          </p:nvPr>
        </p:nvSpPr>
        <p:spPr/>
        <p:txBody>
          <a:bodyPr/>
          <a:lstStyle/>
          <a:p>
            <a:pPr>
              <a:defRPr/>
            </a:pPr>
            <a:fld id="{69E70B1D-B548-4205-B460-242031668503}" type="slidenum">
              <a:rPr lang="en-US" smtClean="0">
                <a:solidFill>
                  <a:srgbClr val="000000"/>
                </a:solidFill>
              </a:rPr>
              <a:pPr>
                <a:defRPr/>
              </a:pPr>
              <a:t>10</a:t>
            </a:fld>
            <a:endParaRPr lang="en-US">
              <a:solidFill>
                <a:srgbClr val="000000"/>
              </a:solidFill>
            </a:endParaRPr>
          </a:p>
        </p:txBody>
      </p:sp>
    </p:spTree>
    <p:extLst>
      <p:ext uri="{BB962C8B-B14F-4D97-AF65-F5344CB8AC3E}">
        <p14:creationId xmlns:p14="http://schemas.microsoft.com/office/powerpoint/2010/main" val="2627039214"/>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smtClean="0"/>
              <a:t>Base Class Pointers</a:t>
            </a:r>
          </a:p>
        </p:txBody>
      </p:sp>
      <p:sp>
        <p:nvSpPr>
          <p:cNvPr id="51203" name="Rectangle 3"/>
          <p:cNvSpPr>
            <a:spLocks noGrp="1" noChangeArrowheads="1"/>
          </p:cNvSpPr>
          <p:nvPr>
            <p:ph idx="1"/>
          </p:nvPr>
        </p:nvSpPr>
        <p:spPr/>
        <p:txBody>
          <a:bodyPr/>
          <a:lstStyle/>
          <a:p>
            <a:r>
              <a:rPr lang="en-US" altLang="en-US" sz="2800" dirty="0" smtClean="0"/>
              <a:t>Base class pointers and references only know about members of the base class</a:t>
            </a:r>
          </a:p>
          <a:p>
            <a:pPr lvl="1"/>
            <a:r>
              <a:rPr lang="en-US" altLang="en-US" sz="2400" dirty="0" smtClean="0"/>
              <a:t>So, you can’t use a base class pointer to call a derived class function</a:t>
            </a:r>
            <a:br>
              <a:rPr lang="en-US" altLang="en-US" sz="2400" dirty="0" smtClean="0"/>
            </a:br>
            <a:endParaRPr lang="en-US" altLang="en-US" sz="2400" dirty="0" smtClean="0"/>
          </a:p>
          <a:p>
            <a:r>
              <a:rPr lang="en-US" altLang="en-US" sz="2800" dirty="0" smtClean="0"/>
              <a:t>Redefined functions in </a:t>
            </a:r>
            <a:r>
              <a:rPr lang="en-US" altLang="en-US" sz="2800" i="1" dirty="0" smtClean="0"/>
              <a:t>derived</a:t>
            </a:r>
            <a:r>
              <a:rPr lang="en-US" altLang="en-US" sz="2800" dirty="0" smtClean="0"/>
              <a:t> class will be ignored unless </a:t>
            </a:r>
            <a:r>
              <a:rPr lang="en-US" altLang="en-US" sz="2800" i="1" dirty="0" smtClean="0"/>
              <a:t>base</a:t>
            </a:r>
            <a:r>
              <a:rPr lang="en-US" altLang="en-US" sz="2800" dirty="0" smtClean="0"/>
              <a:t> class declares the function </a:t>
            </a:r>
            <a:r>
              <a:rPr lang="en-US" altLang="en-US" sz="2800" b="1" dirty="0" smtClean="0">
                <a:solidFill>
                  <a:srgbClr val="0000FF"/>
                </a:solidFill>
                <a:latin typeface="Courier New" pitchFamily="49" charset="0"/>
              </a:rPr>
              <a:t>virtual</a:t>
            </a:r>
          </a:p>
          <a:p>
            <a:pPr>
              <a:buFont typeface="Times" pitchFamily="18" charset="0"/>
              <a:buNone/>
            </a:pPr>
            <a:endParaRPr lang="en-US" altLang="en-US" sz="2800" dirty="0" smtClean="0"/>
          </a:p>
        </p:txBody>
      </p:sp>
      <p:sp>
        <p:nvSpPr>
          <p:cNvPr id="2" name="Slide Number Placeholder 1"/>
          <p:cNvSpPr>
            <a:spLocks noGrp="1"/>
          </p:cNvSpPr>
          <p:nvPr>
            <p:ph type="sldNum" sz="quarter" idx="10"/>
          </p:nvPr>
        </p:nvSpPr>
        <p:spPr/>
        <p:txBody>
          <a:bodyPr/>
          <a:lstStyle/>
          <a:p>
            <a:pPr>
              <a:defRPr/>
            </a:pPr>
            <a:fld id="{69E70B1D-B548-4205-B460-242031668503}" type="slidenum">
              <a:rPr lang="en-US" smtClean="0">
                <a:solidFill>
                  <a:srgbClr val="000000"/>
                </a:solidFill>
              </a:rPr>
              <a:pPr>
                <a:defRPr/>
              </a:pPr>
              <a:t>11</a:t>
            </a:fld>
            <a:endParaRPr lang="en-US">
              <a:solidFill>
                <a:srgbClr val="000000"/>
              </a:solidFill>
            </a:endParaRPr>
          </a:p>
        </p:txBody>
      </p:sp>
    </p:spTree>
    <p:extLst>
      <p:ext uri="{BB962C8B-B14F-4D97-AF65-F5344CB8AC3E}">
        <p14:creationId xmlns:p14="http://schemas.microsoft.com/office/powerpoint/2010/main" val="2811106621"/>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normAutofit fontScale="90000"/>
          </a:bodyPr>
          <a:lstStyle/>
          <a:p>
            <a:r>
              <a:rPr lang="en-US" dirty="0" smtClean="0"/>
              <a:t>Polymorphism using virtual function</a:t>
            </a:r>
            <a:endParaRPr lang="en-US" dirty="0"/>
          </a:p>
        </p:txBody>
      </p:sp>
      <p:sp>
        <p:nvSpPr>
          <p:cNvPr id="5" name="Content Placeholder 4"/>
          <p:cNvSpPr>
            <a:spLocks noGrp="1"/>
          </p:cNvSpPr>
          <p:nvPr>
            <p:ph idx="1"/>
          </p:nvPr>
        </p:nvSpPr>
        <p:spPr>
          <a:xfrm>
            <a:off x="4932040" y="5733256"/>
            <a:ext cx="3744416" cy="926226"/>
          </a:xfrm>
        </p:spPr>
        <p:txBody>
          <a:bodyPr>
            <a:normAutofit fontScale="55000" lnSpcReduction="20000"/>
          </a:bodyPr>
          <a:lstStyle/>
          <a:p>
            <a:r>
              <a:rPr lang="en-US" dirty="0" err="1" smtClean="0">
                <a:solidFill>
                  <a:srgbClr val="C00000"/>
                </a:solidFill>
              </a:rPr>
              <a:t>set_values</a:t>
            </a:r>
            <a:r>
              <a:rPr lang="en-US" dirty="0" smtClean="0"/>
              <a:t> and </a:t>
            </a:r>
            <a:r>
              <a:rPr lang="en-US" dirty="0" smtClean="0">
                <a:solidFill>
                  <a:srgbClr val="C00000"/>
                </a:solidFill>
              </a:rPr>
              <a:t>area</a:t>
            </a:r>
            <a:r>
              <a:rPr lang="en-US" dirty="0" smtClean="0"/>
              <a:t> are polymorphic </a:t>
            </a:r>
            <a:r>
              <a:rPr lang="en-US" dirty="0" smtClean="0">
                <a:solidFill>
                  <a:srgbClr val="0000FF"/>
                </a:solidFill>
              </a:rPr>
              <a:t>virtual </a:t>
            </a:r>
            <a:r>
              <a:rPr lang="en-US" dirty="0" smtClean="0"/>
              <a:t>function, which is called three times, every time having a different form</a:t>
            </a:r>
            <a:r>
              <a:rPr lang="en-US" dirty="0"/>
              <a:t/>
            </a:r>
            <a:br>
              <a:rPr lang="en-US" dirty="0"/>
            </a:br>
            <a:endParaRPr lang="en-US" dirty="0">
              <a:solidFill>
                <a:srgbClr val="FF0066"/>
              </a:solidFill>
            </a:endParaRPr>
          </a:p>
        </p:txBody>
      </p:sp>
      <p:sp>
        <p:nvSpPr>
          <p:cNvPr id="7" name="TextBox 6"/>
          <p:cNvSpPr txBox="1"/>
          <p:nvPr/>
        </p:nvSpPr>
        <p:spPr>
          <a:xfrm>
            <a:off x="395536" y="1124744"/>
            <a:ext cx="5832648" cy="5386090"/>
          </a:xfrm>
          <a:prstGeom prst="rect">
            <a:avLst/>
          </a:prstGeom>
          <a:noFill/>
        </p:spPr>
        <p:txBody>
          <a:bodyPr wrap="square" rtlCol="0">
            <a:spAutoFit/>
          </a:bodyPr>
          <a:lstStyle/>
          <a:p>
            <a:r>
              <a:rPr lang="en-US" sz="1000" dirty="0">
                <a:solidFill>
                  <a:srgbClr val="008000"/>
                </a:solidFill>
              </a:rPr>
              <a:t>// </a:t>
            </a:r>
            <a:r>
              <a:rPr lang="en-US" sz="1000" dirty="0" smtClean="0">
                <a:solidFill>
                  <a:srgbClr val="008000"/>
                </a:solidFill>
              </a:rPr>
              <a:t>Polymorphism using virtual function</a:t>
            </a:r>
            <a:endParaRPr lang="en-US" sz="1000" dirty="0">
              <a:solidFill>
                <a:srgbClr val="008000"/>
              </a:solidFill>
            </a:endParaRPr>
          </a:p>
          <a:p>
            <a:r>
              <a:rPr lang="en-US" sz="1000" dirty="0"/>
              <a:t>#include &lt;</a:t>
            </a:r>
            <a:r>
              <a:rPr lang="en-US" sz="1000" dirty="0" err="1"/>
              <a:t>iostream</a:t>
            </a:r>
            <a:r>
              <a:rPr lang="en-US" sz="1000" dirty="0"/>
              <a:t>&gt;</a:t>
            </a:r>
          </a:p>
          <a:p>
            <a:r>
              <a:rPr lang="en-US" sz="1000" dirty="0"/>
              <a:t>using namespace </a:t>
            </a:r>
            <a:r>
              <a:rPr lang="en-US" sz="1000" dirty="0" err="1"/>
              <a:t>std</a:t>
            </a:r>
            <a:r>
              <a:rPr lang="en-US" sz="1000" dirty="0"/>
              <a:t>;</a:t>
            </a:r>
          </a:p>
          <a:p>
            <a:endParaRPr lang="en-US" sz="1000" dirty="0"/>
          </a:p>
          <a:p>
            <a:r>
              <a:rPr lang="en-US" sz="1000" dirty="0"/>
              <a:t>class Polygon </a:t>
            </a:r>
            <a:r>
              <a:rPr lang="en-US" sz="1000" dirty="0" smtClean="0"/>
              <a:t>   </a:t>
            </a:r>
            <a:r>
              <a:rPr lang="en-US" sz="1000" dirty="0" smtClean="0">
                <a:solidFill>
                  <a:srgbClr val="008000"/>
                </a:solidFill>
              </a:rPr>
              <a:t>// Parent class</a:t>
            </a:r>
            <a:endParaRPr lang="en-US" sz="1000" dirty="0">
              <a:solidFill>
                <a:srgbClr val="008000"/>
              </a:solidFill>
            </a:endParaRPr>
          </a:p>
          <a:p>
            <a:r>
              <a:rPr lang="en-US" sz="1000" dirty="0" smtClean="0"/>
              <a:t>{  </a:t>
            </a:r>
          </a:p>
          <a:p>
            <a:r>
              <a:rPr lang="en-US" sz="1000" dirty="0" smtClean="0"/>
              <a:t>protected</a:t>
            </a:r>
            <a:r>
              <a:rPr lang="en-US" sz="1000" dirty="0"/>
              <a:t>:</a:t>
            </a:r>
          </a:p>
          <a:p>
            <a:r>
              <a:rPr lang="en-US" sz="1000" dirty="0"/>
              <a:t>    </a:t>
            </a:r>
            <a:r>
              <a:rPr lang="en-US" sz="1000" dirty="0" err="1"/>
              <a:t>int</a:t>
            </a:r>
            <a:r>
              <a:rPr lang="en-US" sz="1000" dirty="0"/>
              <a:t> width, height;</a:t>
            </a:r>
          </a:p>
          <a:p>
            <a:r>
              <a:rPr lang="en-US" sz="1000" dirty="0"/>
              <a:t>  public:</a:t>
            </a:r>
          </a:p>
          <a:p>
            <a:r>
              <a:rPr lang="en-US" sz="1000" dirty="0"/>
              <a:t>    void </a:t>
            </a:r>
            <a:r>
              <a:rPr lang="en-US" sz="1000" dirty="0" err="1"/>
              <a:t>set_values</a:t>
            </a:r>
            <a:r>
              <a:rPr lang="en-US" sz="1000" dirty="0"/>
              <a:t> (</a:t>
            </a:r>
            <a:r>
              <a:rPr lang="en-US" sz="1000" dirty="0" err="1"/>
              <a:t>int</a:t>
            </a:r>
            <a:r>
              <a:rPr lang="en-US" sz="1000" dirty="0"/>
              <a:t> a, </a:t>
            </a:r>
            <a:r>
              <a:rPr lang="en-US" sz="1000" dirty="0" err="1"/>
              <a:t>int</a:t>
            </a:r>
            <a:r>
              <a:rPr lang="en-US" sz="1000" dirty="0"/>
              <a:t> b</a:t>
            </a:r>
            <a:r>
              <a:rPr lang="en-US" sz="1000" dirty="0" smtClean="0"/>
              <a:t>) </a:t>
            </a:r>
            <a:r>
              <a:rPr lang="en-US" sz="1000" dirty="0" smtClean="0">
                <a:solidFill>
                  <a:srgbClr val="008000"/>
                </a:solidFill>
              </a:rPr>
              <a:t>// this function is public and </a:t>
            </a:r>
            <a:endParaRPr lang="en-US" sz="1000" dirty="0">
              <a:solidFill>
                <a:srgbClr val="008000"/>
              </a:solidFill>
            </a:endParaRPr>
          </a:p>
          <a:p>
            <a:r>
              <a:rPr lang="en-US" sz="1000" dirty="0"/>
              <a:t>      { width=a; height=b</a:t>
            </a:r>
            <a:r>
              <a:rPr lang="en-US" sz="1000" dirty="0" smtClean="0"/>
              <a:t>;}    </a:t>
            </a:r>
            <a:r>
              <a:rPr lang="en-US" sz="1000" dirty="0" smtClean="0">
                <a:solidFill>
                  <a:srgbClr val="008000"/>
                </a:solidFill>
              </a:rPr>
              <a:t>// will be inherited by child classes</a:t>
            </a:r>
          </a:p>
          <a:p>
            <a:endParaRPr lang="en-US" sz="1000" dirty="0" smtClean="0"/>
          </a:p>
          <a:p>
            <a:r>
              <a:rPr lang="en-US" sz="1000" dirty="0" smtClean="0"/>
              <a:t>virtual </a:t>
            </a:r>
            <a:r>
              <a:rPr lang="en-US" sz="1000" dirty="0" err="1"/>
              <a:t>int</a:t>
            </a:r>
            <a:r>
              <a:rPr lang="en-US" sz="1000" dirty="0"/>
              <a:t> area()  </a:t>
            </a:r>
            <a:r>
              <a:rPr lang="en-US" sz="1000" dirty="0">
                <a:solidFill>
                  <a:srgbClr val="008000"/>
                </a:solidFill>
              </a:rPr>
              <a:t>// definition of the virtual function area, </a:t>
            </a:r>
            <a:endParaRPr lang="en-US" sz="1000" dirty="0" smtClean="0">
              <a:solidFill>
                <a:srgbClr val="008000"/>
              </a:solidFill>
            </a:endParaRPr>
          </a:p>
          <a:p>
            <a:r>
              <a:rPr lang="en-US" sz="1000" dirty="0">
                <a:solidFill>
                  <a:srgbClr val="008000"/>
                </a:solidFill>
              </a:rPr>
              <a:t> </a:t>
            </a:r>
            <a:r>
              <a:rPr lang="en-US" sz="1000" dirty="0" smtClean="0">
                <a:solidFill>
                  <a:srgbClr val="008000"/>
                </a:solidFill>
              </a:rPr>
              <a:t>// </a:t>
            </a:r>
            <a:r>
              <a:rPr lang="en-US" sz="1000" dirty="0">
                <a:solidFill>
                  <a:srgbClr val="008000"/>
                </a:solidFill>
              </a:rPr>
              <a:t>which will have different forms in the child classes of Polygon</a:t>
            </a:r>
          </a:p>
          <a:p>
            <a:r>
              <a:rPr lang="en-US" sz="1000" dirty="0" smtClean="0"/>
              <a:t>{</a:t>
            </a:r>
            <a:endParaRPr lang="en-US" sz="1000" dirty="0"/>
          </a:p>
          <a:p>
            <a:r>
              <a:rPr lang="en-US" sz="1000" dirty="0"/>
              <a:t>return 0;</a:t>
            </a:r>
          </a:p>
          <a:p>
            <a:r>
              <a:rPr lang="en-US" sz="1000" dirty="0"/>
              <a:t>}</a:t>
            </a:r>
            <a:endParaRPr lang="en-US" sz="1000" dirty="0">
              <a:solidFill>
                <a:srgbClr val="008000"/>
              </a:solidFill>
            </a:endParaRPr>
          </a:p>
          <a:p>
            <a:r>
              <a:rPr lang="en-US" sz="1000" dirty="0"/>
              <a:t> };</a:t>
            </a:r>
          </a:p>
          <a:p>
            <a:endParaRPr lang="en-US" sz="1000" dirty="0"/>
          </a:p>
          <a:p>
            <a:r>
              <a:rPr lang="en-US" sz="1000" dirty="0"/>
              <a:t>class Rectangle: public Polygon </a:t>
            </a:r>
            <a:r>
              <a:rPr lang="en-US" sz="1000" dirty="0" smtClean="0"/>
              <a:t>  </a:t>
            </a:r>
            <a:r>
              <a:rPr lang="en-US" sz="1000" dirty="0" smtClean="0">
                <a:solidFill>
                  <a:srgbClr val="008000"/>
                </a:solidFill>
              </a:rPr>
              <a:t>// Child class of Polygon</a:t>
            </a:r>
            <a:endParaRPr lang="en-US" sz="1000" dirty="0">
              <a:solidFill>
                <a:srgbClr val="008000"/>
              </a:solidFill>
            </a:endParaRPr>
          </a:p>
          <a:p>
            <a:r>
              <a:rPr lang="en-US" sz="1000" dirty="0" smtClean="0"/>
              <a:t>{ </a:t>
            </a:r>
          </a:p>
          <a:p>
            <a:r>
              <a:rPr lang="en-US" sz="1000" dirty="0" smtClean="0"/>
              <a:t> </a:t>
            </a:r>
            <a:r>
              <a:rPr lang="en-US" sz="1000" dirty="0"/>
              <a:t>public:</a:t>
            </a:r>
          </a:p>
          <a:p>
            <a:r>
              <a:rPr lang="en-US" sz="1000" dirty="0"/>
              <a:t>    </a:t>
            </a:r>
            <a:r>
              <a:rPr lang="en-US" sz="1000" dirty="0" err="1"/>
              <a:t>int</a:t>
            </a:r>
            <a:r>
              <a:rPr lang="en-US" sz="1000" dirty="0"/>
              <a:t> area </a:t>
            </a:r>
            <a:r>
              <a:rPr lang="en-US" sz="1000" dirty="0" smtClean="0"/>
              <a:t>()  </a:t>
            </a:r>
            <a:r>
              <a:rPr lang="en-US" sz="1000" dirty="0" smtClean="0">
                <a:solidFill>
                  <a:srgbClr val="008000"/>
                </a:solidFill>
              </a:rPr>
              <a:t>// function area for Rectangle</a:t>
            </a:r>
            <a:endParaRPr lang="en-US" sz="1000" dirty="0">
              <a:solidFill>
                <a:srgbClr val="008000"/>
              </a:solidFill>
            </a:endParaRPr>
          </a:p>
          <a:p>
            <a:r>
              <a:rPr lang="en-US" sz="1000" dirty="0"/>
              <a:t>      { return width * height; </a:t>
            </a:r>
            <a:r>
              <a:rPr lang="en-US" sz="1000" dirty="0" smtClean="0"/>
              <a:t>}  </a:t>
            </a:r>
            <a:r>
              <a:rPr lang="en-US" sz="1000" dirty="0" smtClean="0">
                <a:solidFill>
                  <a:srgbClr val="008000"/>
                </a:solidFill>
              </a:rPr>
              <a:t>// width and height are inherited  from Polygon</a:t>
            </a:r>
            <a:endParaRPr lang="en-US" sz="1000" dirty="0">
              <a:solidFill>
                <a:srgbClr val="008000"/>
              </a:solidFill>
            </a:endParaRPr>
          </a:p>
          <a:p>
            <a:r>
              <a:rPr lang="en-US" sz="1000" dirty="0"/>
              <a:t> };</a:t>
            </a:r>
          </a:p>
          <a:p>
            <a:endParaRPr lang="en-US" sz="1000" dirty="0"/>
          </a:p>
          <a:p>
            <a:r>
              <a:rPr lang="en-US" sz="1000" dirty="0"/>
              <a:t>class Triangle: public </a:t>
            </a:r>
            <a:r>
              <a:rPr lang="en-US" sz="1000" dirty="0" smtClean="0"/>
              <a:t>Polygon   </a:t>
            </a:r>
            <a:r>
              <a:rPr lang="en-US" sz="1000" dirty="0" smtClean="0">
                <a:solidFill>
                  <a:srgbClr val="008000"/>
                </a:solidFill>
              </a:rPr>
              <a:t>// </a:t>
            </a:r>
            <a:r>
              <a:rPr lang="en-US" sz="1000" dirty="0">
                <a:solidFill>
                  <a:srgbClr val="008000"/>
                </a:solidFill>
              </a:rPr>
              <a:t>Child class of Polygon</a:t>
            </a:r>
            <a:endParaRPr lang="en-US" sz="1000" dirty="0"/>
          </a:p>
          <a:p>
            <a:r>
              <a:rPr lang="en-US" sz="1000" dirty="0" smtClean="0"/>
              <a:t>{ </a:t>
            </a:r>
          </a:p>
          <a:p>
            <a:r>
              <a:rPr lang="en-US" sz="1000" dirty="0" smtClean="0"/>
              <a:t> </a:t>
            </a:r>
            <a:r>
              <a:rPr lang="en-US" sz="1000" dirty="0"/>
              <a:t>public:</a:t>
            </a:r>
          </a:p>
          <a:p>
            <a:r>
              <a:rPr lang="en-US" sz="1000" dirty="0"/>
              <a:t>    </a:t>
            </a:r>
            <a:r>
              <a:rPr lang="en-US" sz="1000" dirty="0" err="1"/>
              <a:t>int</a:t>
            </a:r>
            <a:r>
              <a:rPr lang="en-US" sz="1000" dirty="0"/>
              <a:t> area </a:t>
            </a:r>
            <a:r>
              <a:rPr lang="en-US" sz="1000" dirty="0" smtClean="0"/>
              <a:t>()  //   </a:t>
            </a:r>
            <a:r>
              <a:rPr lang="en-US" sz="1000" dirty="0">
                <a:solidFill>
                  <a:srgbClr val="008000"/>
                </a:solidFill>
              </a:rPr>
              <a:t>// function area for </a:t>
            </a:r>
            <a:r>
              <a:rPr lang="en-US" sz="1000" dirty="0" smtClean="0">
                <a:solidFill>
                  <a:srgbClr val="008000"/>
                </a:solidFill>
              </a:rPr>
              <a:t>Triangle</a:t>
            </a:r>
            <a:endParaRPr lang="en-US" sz="1000" dirty="0">
              <a:solidFill>
                <a:srgbClr val="008000"/>
              </a:solidFill>
            </a:endParaRPr>
          </a:p>
          <a:p>
            <a:r>
              <a:rPr lang="en-US" sz="1000" dirty="0" smtClean="0"/>
              <a:t>      </a:t>
            </a:r>
            <a:r>
              <a:rPr lang="en-US" sz="1000" dirty="0"/>
              <a:t>{ return width * height / 2; }</a:t>
            </a:r>
          </a:p>
          <a:p>
            <a:r>
              <a:rPr lang="en-US" sz="1000" dirty="0"/>
              <a:t>  };</a:t>
            </a:r>
          </a:p>
          <a:p>
            <a:r>
              <a:rPr lang="en-US" sz="1400" dirty="0"/>
              <a:t>  </a:t>
            </a:r>
          </a:p>
        </p:txBody>
      </p:sp>
      <p:sp>
        <p:nvSpPr>
          <p:cNvPr id="8" name="TextBox 7"/>
          <p:cNvSpPr txBox="1"/>
          <p:nvPr/>
        </p:nvSpPr>
        <p:spPr>
          <a:xfrm>
            <a:off x="5436096" y="980728"/>
            <a:ext cx="3240360" cy="4339650"/>
          </a:xfrm>
          <a:prstGeom prst="rect">
            <a:avLst/>
          </a:prstGeom>
          <a:noFill/>
        </p:spPr>
        <p:txBody>
          <a:bodyPr wrap="square" rtlCol="0">
            <a:spAutoFit/>
          </a:bodyPr>
          <a:lstStyle/>
          <a:p>
            <a:r>
              <a:rPr lang="en-US" sz="1200" dirty="0" err="1"/>
              <a:t>int</a:t>
            </a:r>
            <a:r>
              <a:rPr lang="en-US" sz="1200" dirty="0"/>
              <a:t> main() </a:t>
            </a:r>
          </a:p>
          <a:p>
            <a:r>
              <a:rPr lang="en-US" sz="1200" dirty="0"/>
              <a:t>{</a:t>
            </a:r>
          </a:p>
          <a:p>
            <a:r>
              <a:rPr lang="en-US" sz="1200" dirty="0"/>
              <a:t>Rectangle </a:t>
            </a:r>
            <a:r>
              <a:rPr lang="en-US" sz="1200" dirty="0" err="1"/>
              <a:t>rect</a:t>
            </a:r>
            <a:r>
              <a:rPr lang="en-US" sz="1200" dirty="0"/>
              <a:t>;    </a:t>
            </a:r>
            <a:r>
              <a:rPr lang="en-US" sz="1200" dirty="0">
                <a:solidFill>
                  <a:srgbClr val="008000"/>
                </a:solidFill>
              </a:rPr>
              <a:t>// object </a:t>
            </a:r>
            <a:r>
              <a:rPr lang="en-US" sz="1200" dirty="0" err="1">
                <a:solidFill>
                  <a:srgbClr val="008000"/>
                </a:solidFill>
              </a:rPr>
              <a:t>rect</a:t>
            </a:r>
            <a:r>
              <a:rPr lang="en-US" sz="1200" dirty="0">
                <a:solidFill>
                  <a:srgbClr val="008000"/>
                </a:solidFill>
              </a:rPr>
              <a:t> is defined</a:t>
            </a:r>
          </a:p>
          <a:p>
            <a:r>
              <a:rPr lang="en-US" sz="1200" dirty="0"/>
              <a:t>Triangle </a:t>
            </a:r>
            <a:r>
              <a:rPr lang="en-US" sz="1200" dirty="0" err="1"/>
              <a:t>trgl</a:t>
            </a:r>
            <a:r>
              <a:rPr lang="en-US" sz="1200" dirty="0"/>
              <a:t>;     </a:t>
            </a:r>
            <a:r>
              <a:rPr lang="en-US" sz="1200" dirty="0">
                <a:solidFill>
                  <a:srgbClr val="008000"/>
                </a:solidFill>
              </a:rPr>
              <a:t>// object </a:t>
            </a:r>
            <a:r>
              <a:rPr lang="en-US" sz="1200" dirty="0" err="1">
                <a:solidFill>
                  <a:srgbClr val="008000"/>
                </a:solidFill>
              </a:rPr>
              <a:t>trgl</a:t>
            </a:r>
            <a:r>
              <a:rPr lang="en-US" sz="1200" dirty="0">
                <a:solidFill>
                  <a:srgbClr val="008000"/>
                </a:solidFill>
              </a:rPr>
              <a:t> is </a:t>
            </a:r>
            <a:r>
              <a:rPr lang="en-US" sz="1200" dirty="0" smtClean="0">
                <a:solidFill>
                  <a:srgbClr val="008000"/>
                </a:solidFill>
              </a:rPr>
              <a:t>defined</a:t>
            </a:r>
          </a:p>
          <a:p>
            <a:r>
              <a:rPr lang="en-US" sz="1200" dirty="0"/>
              <a:t>Polygon poly;      </a:t>
            </a:r>
            <a:r>
              <a:rPr lang="en-US" sz="1200" dirty="0">
                <a:solidFill>
                  <a:srgbClr val="008000"/>
                </a:solidFill>
              </a:rPr>
              <a:t>// object poly is defined</a:t>
            </a:r>
          </a:p>
          <a:p>
            <a:r>
              <a:rPr lang="en-US" sz="1200" dirty="0" smtClean="0"/>
              <a:t>Polygon </a:t>
            </a:r>
            <a:r>
              <a:rPr lang="en-US" sz="1200" dirty="0"/>
              <a:t>* ppoly1 = &amp;</a:t>
            </a:r>
            <a:r>
              <a:rPr lang="en-US" sz="1200" dirty="0" err="1"/>
              <a:t>rect</a:t>
            </a:r>
            <a:r>
              <a:rPr lang="en-US" sz="1200" dirty="0"/>
              <a:t>;  </a:t>
            </a:r>
          </a:p>
          <a:p>
            <a:r>
              <a:rPr lang="en-US" sz="1200" dirty="0" smtClean="0"/>
              <a:t>Polygon </a:t>
            </a:r>
            <a:r>
              <a:rPr lang="en-US" sz="1200" dirty="0"/>
              <a:t>* ppoly2 = &amp;</a:t>
            </a:r>
            <a:r>
              <a:rPr lang="en-US" sz="1200" dirty="0" err="1"/>
              <a:t>trgl</a:t>
            </a:r>
            <a:r>
              <a:rPr lang="en-US" sz="1200" dirty="0"/>
              <a:t>; </a:t>
            </a:r>
            <a:endParaRPr lang="en-US" sz="1200" dirty="0" smtClean="0"/>
          </a:p>
          <a:p>
            <a:r>
              <a:rPr lang="en-US" sz="1200" dirty="0"/>
              <a:t>Polygon * ppoly3 = &amp;poly;</a:t>
            </a:r>
            <a:r>
              <a:rPr lang="en-US" sz="1200" dirty="0" smtClean="0"/>
              <a:t> </a:t>
            </a:r>
            <a:endParaRPr lang="en-US" sz="1200" dirty="0"/>
          </a:p>
          <a:p>
            <a:endParaRPr lang="en-US" sz="1200" dirty="0"/>
          </a:p>
          <a:p>
            <a:r>
              <a:rPr lang="en-US" sz="1200" dirty="0" smtClean="0"/>
              <a:t>ppoly1-</a:t>
            </a:r>
            <a:r>
              <a:rPr lang="en-US" sz="1200" dirty="0"/>
              <a:t>&gt;</a:t>
            </a:r>
            <a:r>
              <a:rPr lang="en-US" sz="1200" dirty="0" err="1"/>
              <a:t>set_values</a:t>
            </a:r>
            <a:r>
              <a:rPr lang="en-US" sz="1200" dirty="0"/>
              <a:t>(4, 5); </a:t>
            </a:r>
            <a:endParaRPr lang="en-US" sz="1200" dirty="0" smtClean="0"/>
          </a:p>
          <a:p>
            <a:r>
              <a:rPr lang="en-US" sz="1200" dirty="0" smtClean="0"/>
              <a:t>ppoly2-</a:t>
            </a:r>
            <a:r>
              <a:rPr lang="en-US" sz="1200" dirty="0"/>
              <a:t>&gt;</a:t>
            </a:r>
            <a:r>
              <a:rPr lang="en-US" sz="1200" dirty="0" err="1"/>
              <a:t>set_values</a:t>
            </a:r>
            <a:r>
              <a:rPr lang="en-US" sz="1200" dirty="0"/>
              <a:t>(4, 5</a:t>
            </a:r>
            <a:r>
              <a:rPr lang="en-US" sz="1200" dirty="0" smtClean="0"/>
              <a:t>);</a:t>
            </a:r>
          </a:p>
          <a:p>
            <a:r>
              <a:rPr lang="en-US" sz="1200" dirty="0"/>
              <a:t>ppoly3-&gt;</a:t>
            </a:r>
            <a:r>
              <a:rPr lang="en-US" sz="1200" dirty="0" err="1"/>
              <a:t>set_values</a:t>
            </a:r>
            <a:r>
              <a:rPr lang="en-US" sz="1200" dirty="0"/>
              <a:t>(4, 5); </a:t>
            </a:r>
            <a:r>
              <a:rPr lang="en-US" sz="1200" dirty="0" smtClean="0"/>
              <a:t> </a:t>
            </a:r>
          </a:p>
          <a:p>
            <a:endParaRPr lang="en-US" sz="1200" dirty="0"/>
          </a:p>
          <a:p>
            <a:r>
              <a:rPr lang="en-US" sz="1200" dirty="0" err="1"/>
              <a:t>cout</a:t>
            </a:r>
            <a:r>
              <a:rPr lang="en-US" sz="1200" dirty="0"/>
              <a:t> &lt;&lt; "</a:t>
            </a:r>
            <a:r>
              <a:rPr lang="en-US" sz="1200" dirty="0" err="1"/>
              <a:t>rect</a:t>
            </a:r>
            <a:r>
              <a:rPr lang="en-US" sz="1200" dirty="0"/>
              <a:t> area = " &lt;&lt; </a:t>
            </a:r>
            <a:r>
              <a:rPr lang="en-US" sz="1200" dirty="0" smtClean="0"/>
              <a:t>ppoly1-&gt;area</a:t>
            </a:r>
            <a:r>
              <a:rPr lang="en-US" sz="1200" dirty="0"/>
              <a:t>() &lt;&lt; '\n';   </a:t>
            </a:r>
            <a:r>
              <a:rPr lang="en-US" sz="1200" dirty="0">
                <a:solidFill>
                  <a:srgbClr val="008000"/>
                </a:solidFill>
              </a:rPr>
              <a:t>//</a:t>
            </a:r>
            <a:r>
              <a:rPr lang="en-US" sz="1200" dirty="0" err="1" smtClean="0">
                <a:solidFill>
                  <a:srgbClr val="008000"/>
                </a:solidFill>
              </a:rPr>
              <a:t>rect</a:t>
            </a:r>
            <a:r>
              <a:rPr lang="en-US" sz="1200" dirty="0" smtClean="0">
                <a:solidFill>
                  <a:srgbClr val="008000"/>
                </a:solidFill>
              </a:rPr>
              <a:t> </a:t>
            </a:r>
            <a:r>
              <a:rPr lang="en-US" sz="1200" dirty="0">
                <a:solidFill>
                  <a:srgbClr val="008000"/>
                </a:solidFill>
              </a:rPr>
              <a:t>area calculation</a:t>
            </a:r>
          </a:p>
          <a:p>
            <a:r>
              <a:rPr lang="en-US" sz="1200" dirty="0" err="1"/>
              <a:t>cout</a:t>
            </a:r>
            <a:r>
              <a:rPr lang="en-US" sz="1200" dirty="0"/>
              <a:t> &lt;&lt; "</a:t>
            </a:r>
            <a:r>
              <a:rPr lang="en-US" sz="1200" dirty="0" err="1"/>
              <a:t>trgl</a:t>
            </a:r>
            <a:r>
              <a:rPr lang="en-US" sz="1200" dirty="0"/>
              <a:t> area = " &lt;&lt; </a:t>
            </a:r>
            <a:r>
              <a:rPr lang="en-US" sz="1200" dirty="0" smtClean="0"/>
              <a:t>ppoly2.area</a:t>
            </a:r>
            <a:r>
              <a:rPr lang="en-US" sz="1200" dirty="0"/>
              <a:t>() &lt;&lt; '\n';   </a:t>
            </a:r>
            <a:r>
              <a:rPr lang="en-US" sz="1200" dirty="0">
                <a:solidFill>
                  <a:srgbClr val="008000"/>
                </a:solidFill>
              </a:rPr>
              <a:t>//</a:t>
            </a:r>
            <a:r>
              <a:rPr lang="en-US" sz="1200" dirty="0" err="1" smtClean="0">
                <a:solidFill>
                  <a:srgbClr val="008000"/>
                </a:solidFill>
              </a:rPr>
              <a:t>trgl</a:t>
            </a:r>
            <a:r>
              <a:rPr lang="en-US" sz="1200" dirty="0" smtClean="0">
                <a:solidFill>
                  <a:srgbClr val="008000"/>
                </a:solidFill>
              </a:rPr>
              <a:t> </a:t>
            </a:r>
            <a:r>
              <a:rPr lang="en-US" sz="1200" dirty="0">
                <a:solidFill>
                  <a:srgbClr val="008000"/>
                </a:solidFill>
              </a:rPr>
              <a:t>area </a:t>
            </a:r>
            <a:r>
              <a:rPr lang="en-US" sz="1200" dirty="0" smtClean="0">
                <a:solidFill>
                  <a:srgbClr val="008000"/>
                </a:solidFill>
              </a:rPr>
              <a:t>calculation</a:t>
            </a:r>
          </a:p>
          <a:p>
            <a:r>
              <a:rPr lang="en-US" sz="1200" dirty="0" err="1"/>
              <a:t>cout</a:t>
            </a:r>
            <a:r>
              <a:rPr lang="en-US" sz="1200" dirty="0"/>
              <a:t> &lt;&lt; "poly area = " &lt;&lt; ppoly3-&gt;area() &lt;&lt; '\n</a:t>
            </a:r>
            <a:r>
              <a:rPr lang="en-US" sz="1200" dirty="0" smtClean="0"/>
              <a:t>'; </a:t>
            </a:r>
            <a:r>
              <a:rPr lang="en-US" sz="1200" dirty="0">
                <a:solidFill>
                  <a:srgbClr val="008000"/>
                </a:solidFill>
              </a:rPr>
              <a:t>//poly area calculation</a:t>
            </a:r>
          </a:p>
          <a:p>
            <a:endParaRPr lang="en-US" sz="1200" dirty="0"/>
          </a:p>
          <a:p>
            <a:r>
              <a:rPr lang="en-US" sz="1200" dirty="0"/>
              <a:t>system("pause");</a:t>
            </a:r>
          </a:p>
          <a:p>
            <a:r>
              <a:rPr lang="en-US" sz="1200" dirty="0"/>
              <a:t>return 0;</a:t>
            </a:r>
          </a:p>
          <a:p>
            <a:r>
              <a:rPr lang="en-US" sz="1200" dirty="0"/>
              <a:t>}</a:t>
            </a:r>
          </a:p>
        </p:txBody>
      </p:sp>
    </p:spTree>
    <p:extLst>
      <p:ext uri="{BB962C8B-B14F-4D97-AF65-F5344CB8AC3E}">
        <p14:creationId xmlns:p14="http://schemas.microsoft.com/office/powerpoint/2010/main" val="10110543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Polymorphism using </a:t>
            </a:r>
            <a:r>
              <a:rPr lang="en-US" dirty="0" smtClean="0"/>
              <a:t>virtual function</a:t>
            </a:r>
            <a:endParaRPr lang="en-US" dirty="0"/>
          </a:p>
        </p:txBody>
      </p:sp>
      <p:sp>
        <p:nvSpPr>
          <p:cNvPr id="3" name="Content Placeholder 2"/>
          <p:cNvSpPr>
            <a:spLocks noGrp="1"/>
          </p:cNvSpPr>
          <p:nvPr>
            <p:ph idx="1"/>
          </p:nvPr>
        </p:nvSpPr>
        <p:spPr/>
        <p:txBody>
          <a:bodyPr>
            <a:normAutofit fontScale="92500"/>
          </a:bodyPr>
          <a:lstStyle/>
          <a:p>
            <a:r>
              <a:rPr lang="en-US" dirty="0" smtClean="0"/>
              <a:t>In this example, all </a:t>
            </a:r>
            <a:r>
              <a:rPr lang="en-US" dirty="0"/>
              <a:t>three classes (Polygon, Rectangle and Triangle) have the same members: </a:t>
            </a:r>
            <a:r>
              <a:rPr lang="en-US" dirty="0">
                <a:solidFill>
                  <a:srgbClr val="C00000"/>
                </a:solidFill>
              </a:rPr>
              <a:t>width</a:t>
            </a:r>
            <a:r>
              <a:rPr lang="en-US" dirty="0"/>
              <a:t>, </a:t>
            </a:r>
            <a:r>
              <a:rPr lang="en-US" dirty="0">
                <a:solidFill>
                  <a:srgbClr val="C00000"/>
                </a:solidFill>
              </a:rPr>
              <a:t>height</a:t>
            </a:r>
            <a:r>
              <a:rPr lang="en-US" dirty="0"/>
              <a:t>, and functions </a:t>
            </a:r>
            <a:r>
              <a:rPr lang="en-US" dirty="0" err="1">
                <a:solidFill>
                  <a:srgbClr val="C00000"/>
                </a:solidFill>
              </a:rPr>
              <a:t>set_values</a:t>
            </a:r>
            <a:r>
              <a:rPr lang="en-US" dirty="0"/>
              <a:t> and </a:t>
            </a:r>
            <a:r>
              <a:rPr lang="en-US" dirty="0" smtClean="0">
                <a:solidFill>
                  <a:srgbClr val="C00000"/>
                </a:solidFill>
              </a:rPr>
              <a:t>area</a:t>
            </a:r>
            <a:r>
              <a:rPr lang="en-US" dirty="0" smtClean="0"/>
              <a:t> </a:t>
            </a:r>
          </a:p>
          <a:p>
            <a:r>
              <a:rPr lang="en-US" dirty="0" smtClean="0"/>
              <a:t>The </a:t>
            </a:r>
            <a:r>
              <a:rPr lang="en-US" dirty="0"/>
              <a:t>member function </a:t>
            </a:r>
            <a:r>
              <a:rPr lang="en-US" dirty="0">
                <a:solidFill>
                  <a:srgbClr val="C00000"/>
                </a:solidFill>
              </a:rPr>
              <a:t>area</a:t>
            </a:r>
            <a:r>
              <a:rPr lang="en-US" dirty="0" smtClean="0"/>
              <a:t> </a:t>
            </a:r>
            <a:r>
              <a:rPr lang="en-US" dirty="0"/>
              <a:t>has been declared as </a:t>
            </a:r>
            <a:r>
              <a:rPr lang="en-US" b="1" dirty="0">
                <a:solidFill>
                  <a:srgbClr val="0000FF"/>
                </a:solidFill>
              </a:rPr>
              <a:t>virtual</a:t>
            </a:r>
            <a:r>
              <a:rPr lang="en-US" dirty="0"/>
              <a:t> in the base class because it is </a:t>
            </a:r>
            <a:r>
              <a:rPr lang="en-US" b="1" dirty="0"/>
              <a:t>later redefined in each of the derived classes</a:t>
            </a:r>
            <a:r>
              <a:rPr lang="en-US" dirty="0"/>
              <a:t>. </a:t>
            </a:r>
            <a:r>
              <a:rPr lang="en-US" u="sng" dirty="0"/>
              <a:t>Non-virtual members can also be redefined in derived classes, but non-virtual members of derived classes cannot be accessed through a reference of the base class</a:t>
            </a:r>
            <a:r>
              <a:rPr lang="en-US" dirty="0"/>
              <a:t>: </a:t>
            </a:r>
            <a:r>
              <a:rPr lang="en-US" dirty="0" smtClean="0"/>
              <a:t>i.e</a:t>
            </a:r>
            <a:r>
              <a:rPr lang="en-US" dirty="0"/>
              <a:t>., if </a:t>
            </a:r>
            <a:r>
              <a:rPr lang="en-US" b="1" dirty="0">
                <a:solidFill>
                  <a:srgbClr val="0000FF"/>
                </a:solidFill>
              </a:rPr>
              <a:t>virtual</a:t>
            </a:r>
            <a:r>
              <a:rPr lang="en-US" dirty="0" smtClean="0"/>
              <a:t> </a:t>
            </a:r>
            <a:r>
              <a:rPr lang="en-US" dirty="0">
                <a:solidFill>
                  <a:srgbClr val="800080"/>
                </a:solidFill>
              </a:rPr>
              <a:t>is removed from the declaration of area in the example above, all three calls to area would return zero, because in all cases, the version of the base class would have been called </a:t>
            </a:r>
            <a:r>
              <a:rPr lang="en-US" dirty="0" smtClean="0">
                <a:solidFill>
                  <a:srgbClr val="800080"/>
                </a:solidFill>
              </a:rPr>
              <a:t>instead</a:t>
            </a:r>
            <a:endParaRPr lang="en-US" dirty="0" smtClean="0"/>
          </a:p>
        </p:txBody>
      </p:sp>
    </p:spTree>
    <p:extLst>
      <p:ext uri="{BB962C8B-B14F-4D97-AF65-F5344CB8AC3E}">
        <p14:creationId xmlns:p14="http://schemas.microsoft.com/office/powerpoint/2010/main" val="35754263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Polymorphism using </a:t>
            </a:r>
            <a:r>
              <a:rPr lang="en-US" dirty="0" smtClean="0"/>
              <a:t>virtual function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Therefore</a:t>
            </a:r>
            <a:r>
              <a:rPr lang="en-US" dirty="0"/>
              <a:t>, essentially, what the </a:t>
            </a:r>
            <a:r>
              <a:rPr lang="en-US" b="1" dirty="0">
                <a:solidFill>
                  <a:srgbClr val="0000FF"/>
                </a:solidFill>
              </a:rPr>
              <a:t>virtual</a:t>
            </a:r>
            <a:r>
              <a:rPr lang="en-US" dirty="0" smtClean="0"/>
              <a:t> </a:t>
            </a:r>
            <a:r>
              <a:rPr lang="en-US" dirty="0"/>
              <a:t>keyword does is </a:t>
            </a:r>
            <a:r>
              <a:rPr lang="en-US" dirty="0">
                <a:solidFill>
                  <a:srgbClr val="C00000"/>
                </a:solidFill>
              </a:rPr>
              <a:t>to allow a member of a derived class with the same name as one in the base class to be appropriately called from a pointer</a:t>
            </a:r>
            <a:r>
              <a:rPr lang="en-US" dirty="0"/>
              <a:t>, and </a:t>
            </a:r>
            <a:r>
              <a:rPr lang="en-US" dirty="0">
                <a:solidFill>
                  <a:srgbClr val="800080"/>
                </a:solidFill>
              </a:rPr>
              <a:t>more precisely when the type of the pointer is a pointer to the base class that is pointing to an object of the derived class, as in the above </a:t>
            </a:r>
            <a:r>
              <a:rPr lang="en-US" dirty="0" smtClean="0">
                <a:solidFill>
                  <a:srgbClr val="800080"/>
                </a:solidFill>
              </a:rPr>
              <a:t>example</a:t>
            </a:r>
            <a:r>
              <a:rPr lang="en-US" dirty="0" smtClean="0"/>
              <a:t> </a:t>
            </a:r>
          </a:p>
          <a:p>
            <a:r>
              <a:rPr lang="en-US" dirty="0" smtClean="0">
                <a:solidFill>
                  <a:srgbClr val="C00000"/>
                </a:solidFill>
              </a:rPr>
              <a:t>A </a:t>
            </a:r>
            <a:r>
              <a:rPr lang="en-US" dirty="0">
                <a:solidFill>
                  <a:srgbClr val="C00000"/>
                </a:solidFill>
              </a:rPr>
              <a:t>class that declares or inherits a virtual function is called a</a:t>
            </a:r>
            <a:r>
              <a:rPr lang="en-US" dirty="0"/>
              <a:t> </a:t>
            </a:r>
            <a:r>
              <a:rPr lang="en-US" b="1" dirty="0">
                <a:solidFill>
                  <a:srgbClr val="0000FF"/>
                </a:solidFill>
              </a:rPr>
              <a:t>polymorphic </a:t>
            </a:r>
            <a:r>
              <a:rPr lang="en-US" b="1" dirty="0" smtClean="0">
                <a:solidFill>
                  <a:srgbClr val="0000FF"/>
                </a:solidFill>
              </a:rPr>
              <a:t>class</a:t>
            </a:r>
            <a:r>
              <a:rPr lang="en-US" dirty="0" smtClean="0"/>
              <a:t> </a:t>
            </a:r>
          </a:p>
          <a:p>
            <a:r>
              <a:rPr lang="en-US" dirty="0" smtClean="0"/>
              <a:t>Note </a:t>
            </a:r>
            <a:r>
              <a:rPr lang="en-US" dirty="0"/>
              <a:t>that despite of the </a:t>
            </a:r>
            <a:r>
              <a:rPr lang="en-US" dirty="0" err="1"/>
              <a:t>virtuality</a:t>
            </a:r>
            <a:r>
              <a:rPr lang="en-US" dirty="0"/>
              <a:t> of one of its members, </a:t>
            </a:r>
            <a:r>
              <a:rPr lang="en-US" dirty="0">
                <a:solidFill>
                  <a:srgbClr val="C00000"/>
                </a:solidFill>
              </a:rPr>
              <a:t>Polygon</a:t>
            </a:r>
            <a:r>
              <a:rPr lang="en-US" dirty="0"/>
              <a:t> was a regular class, of which even an object was instantiated (</a:t>
            </a:r>
            <a:r>
              <a:rPr lang="en-US" dirty="0">
                <a:solidFill>
                  <a:srgbClr val="800080"/>
                </a:solidFill>
              </a:rPr>
              <a:t>poly</a:t>
            </a:r>
            <a:r>
              <a:rPr lang="en-US" dirty="0"/>
              <a:t>), with its own definition of member area that always returns 0.</a:t>
            </a:r>
            <a:br>
              <a:rPr lang="en-US" dirty="0"/>
            </a:br>
            <a:endParaRPr lang="en-US" dirty="0" smtClean="0"/>
          </a:p>
        </p:txBody>
      </p:sp>
    </p:spTree>
    <p:extLst>
      <p:ext uri="{BB962C8B-B14F-4D97-AF65-F5344CB8AC3E}">
        <p14:creationId xmlns:p14="http://schemas.microsoft.com/office/powerpoint/2010/main" val="37298362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smtClean="0"/>
              <a:t>Redefining vs. Overriding</a:t>
            </a:r>
          </a:p>
        </p:txBody>
      </p:sp>
      <p:sp>
        <p:nvSpPr>
          <p:cNvPr id="52227" name="Rectangle 3"/>
          <p:cNvSpPr>
            <a:spLocks noGrp="1" noChangeArrowheads="1"/>
          </p:cNvSpPr>
          <p:nvPr>
            <p:ph idx="1"/>
          </p:nvPr>
        </p:nvSpPr>
        <p:spPr/>
        <p:txBody>
          <a:bodyPr/>
          <a:lstStyle/>
          <a:p>
            <a:r>
              <a:rPr lang="en-US" altLang="en-US" dirty="0" smtClean="0"/>
              <a:t>In C++, redefined functions are statically bound and overridden functions are dynamically bound</a:t>
            </a:r>
            <a:br>
              <a:rPr lang="en-US" altLang="en-US" dirty="0" smtClean="0"/>
            </a:br>
            <a:endParaRPr lang="en-US" altLang="en-US" dirty="0" smtClean="0"/>
          </a:p>
          <a:p>
            <a:r>
              <a:rPr lang="en-US" altLang="en-US" dirty="0" smtClean="0"/>
              <a:t>So, a virtual function is overridden, and a non-virtual function is redefined</a:t>
            </a:r>
          </a:p>
        </p:txBody>
      </p:sp>
      <p:sp>
        <p:nvSpPr>
          <p:cNvPr id="2" name="Slide Number Placeholder 1"/>
          <p:cNvSpPr>
            <a:spLocks noGrp="1"/>
          </p:cNvSpPr>
          <p:nvPr>
            <p:ph type="sldNum" sz="quarter" idx="10"/>
          </p:nvPr>
        </p:nvSpPr>
        <p:spPr/>
        <p:txBody>
          <a:bodyPr/>
          <a:lstStyle/>
          <a:p>
            <a:pPr>
              <a:defRPr/>
            </a:pPr>
            <a:fld id="{69E70B1D-B548-4205-B460-242031668503}" type="slidenum">
              <a:rPr lang="en-US" smtClean="0">
                <a:solidFill>
                  <a:srgbClr val="000000"/>
                </a:solidFill>
              </a:rPr>
              <a:pPr>
                <a:defRPr/>
              </a:pPr>
              <a:t>15</a:t>
            </a:fld>
            <a:endParaRPr lang="en-US">
              <a:solidFill>
                <a:srgbClr val="000000"/>
              </a:solidFill>
            </a:endParaRPr>
          </a:p>
        </p:txBody>
      </p:sp>
    </p:spTree>
    <p:extLst>
      <p:ext uri="{BB962C8B-B14F-4D97-AF65-F5344CB8AC3E}">
        <p14:creationId xmlns:p14="http://schemas.microsoft.com/office/powerpoint/2010/main" val="4043735916"/>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smtClean="0"/>
              <a:t>Virtual Destructors</a:t>
            </a:r>
          </a:p>
        </p:txBody>
      </p:sp>
      <p:sp>
        <p:nvSpPr>
          <p:cNvPr id="53251" name="Rectangle 3"/>
          <p:cNvSpPr>
            <a:spLocks noGrp="1" noChangeArrowheads="1"/>
          </p:cNvSpPr>
          <p:nvPr>
            <p:ph idx="1"/>
          </p:nvPr>
        </p:nvSpPr>
        <p:spPr>
          <a:xfrm>
            <a:off x="457200" y="1639341"/>
            <a:ext cx="8229600" cy="4525963"/>
          </a:xfrm>
        </p:spPr>
        <p:txBody>
          <a:bodyPr/>
          <a:lstStyle/>
          <a:p>
            <a:r>
              <a:rPr lang="en-US" altLang="en-US" smtClean="0"/>
              <a:t>It's a good idea to make destructors virtual if the class could ever become a base class.</a:t>
            </a:r>
          </a:p>
          <a:p>
            <a:r>
              <a:rPr lang="en-US" altLang="en-US" smtClean="0"/>
              <a:t>Otherwise, the compiler will perform static binding on the destructor if the class ever is derived from.</a:t>
            </a:r>
          </a:p>
          <a:p>
            <a:r>
              <a:rPr lang="en-US" altLang="en-US" smtClean="0"/>
              <a:t>See Program 15-14 for an example</a:t>
            </a:r>
          </a:p>
        </p:txBody>
      </p:sp>
      <p:sp>
        <p:nvSpPr>
          <p:cNvPr id="2" name="Slide Number Placeholder 1"/>
          <p:cNvSpPr>
            <a:spLocks noGrp="1"/>
          </p:cNvSpPr>
          <p:nvPr>
            <p:ph type="sldNum" sz="quarter" idx="10"/>
          </p:nvPr>
        </p:nvSpPr>
        <p:spPr/>
        <p:txBody>
          <a:bodyPr/>
          <a:lstStyle/>
          <a:p>
            <a:pPr>
              <a:defRPr/>
            </a:pPr>
            <a:fld id="{69E70B1D-B548-4205-B460-242031668503}" type="slidenum">
              <a:rPr lang="en-US" smtClean="0">
                <a:solidFill>
                  <a:srgbClr val="000000"/>
                </a:solidFill>
              </a:rPr>
              <a:pPr>
                <a:defRPr/>
              </a:pPr>
              <a:t>16</a:t>
            </a:fld>
            <a:endParaRPr lang="en-US">
              <a:solidFill>
                <a:srgbClr val="000000"/>
              </a:solidFill>
            </a:endParaRPr>
          </a:p>
        </p:txBody>
      </p:sp>
    </p:spTree>
    <p:extLst>
      <p:ext uri="{BB962C8B-B14F-4D97-AF65-F5344CB8AC3E}">
        <p14:creationId xmlns:p14="http://schemas.microsoft.com/office/powerpoint/2010/main" val="561015952"/>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altLang="en-US" b="1" smtClean="0"/>
              <a:t>C++ 11's </a:t>
            </a:r>
            <a:r>
              <a:rPr lang="en-US" altLang="en-US" b="1" smtClean="0">
                <a:latin typeface="Courier New" pitchFamily="49" charset="0"/>
                <a:cs typeface="Courier New" pitchFamily="49" charset="0"/>
              </a:rPr>
              <a:t>override</a:t>
            </a:r>
            <a:r>
              <a:rPr lang="en-US" altLang="en-US" b="1" smtClean="0"/>
              <a:t> and </a:t>
            </a:r>
            <a:r>
              <a:rPr lang="en-US" altLang="en-US" b="1" smtClean="0">
                <a:latin typeface="Courier New" pitchFamily="49" charset="0"/>
                <a:cs typeface="Courier New" pitchFamily="49" charset="0"/>
              </a:rPr>
              <a:t>final</a:t>
            </a:r>
            <a:r>
              <a:rPr lang="en-US" altLang="en-US" b="1" smtClean="0"/>
              <a:t> Key Words</a:t>
            </a:r>
            <a:endParaRPr lang="en-US" altLang="en-US" smtClean="0"/>
          </a:p>
        </p:txBody>
      </p:sp>
      <p:sp>
        <p:nvSpPr>
          <p:cNvPr id="54275" name="Content Placeholder 2"/>
          <p:cNvSpPr>
            <a:spLocks noGrp="1"/>
          </p:cNvSpPr>
          <p:nvPr>
            <p:ph idx="1"/>
          </p:nvPr>
        </p:nvSpPr>
        <p:spPr/>
        <p:txBody>
          <a:bodyPr/>
          <a:lstStyle/>
          <a:p>
            <a:r>
              <a:rPr lang="en-US" altLang="en-US" dirty="0" smtClean="0"/>
              <a:t>The </a:t>
            </a:r>
            <a:r>
              <a:rPr lang="en-US" altLang="en-US" b="1" dirty="0" smtClean="0">
                <a:solidFill>
                  <a:srgbClr val="0000FF"/>
                </a:solidFill>
                <a:latin typeface="Courier New" pitchFamily="49" charset="0"/>
                <a:cs typeface="Courier New" pitchFamily="49" charset="0"/>
              </a:rPr>
              <a:t>override</a:t>
            </a:r>
            <a:r>
              <a:rPr lang="en-US" altLang="en-US" dirty="0" smtClean="0"/>
              <a:t> key word tells the compiler that the function is supposed to override a function in the base class.</a:t>
            </a:r>
          </a:p>
          <a:p>
            <a:r>
              <a:rPr lang="en-US" altLang="en-US" dirty="0" smtClean="0"/>
              <a:t>When a member function is declared with the </a:t>
            </a:r>
            <a:r>
              <a:rPr lang="en-US" altLang="en-US" b="1" dirty="0" smtClean="0">
                <a:solidFill>
                  <a:srgbClr val="0000FF"/>
                </a:solidFill>
                <a:latin typeface="Courier New" pitchFamily="49" charset="0"/>
                <a:cs typeface="Courier New" pitchFamily="49" charset="0"/>
              </a:rPr>
              <a:t>final</a:t>
            </a:r>
            <a:r>
              <a:rPr lang="en-US" altLang="en-US" dirty="0" smtClean="0"/>
              <a:t> key word, it cannot be overridden in a derived class.</a:t>
            </a:r>
          </a:p>
          <a:p>
            <a:r>
              <a:rPr lang="en-US" altLang="en-US" dirty="0" smtClean="0"/>
              <a:t>See Programs 15-17 and 15-18 for an example</a:t>
            </a:r>
          </a:p>
        </p:txBody>
      </p:sp>
      <p:sp>
        <p:nvSpPr>
          <p:cNvPr id="2" name="Slide Number Placeholder 1"/>
          <p:cNvSpPr>
            <a:spLocks noGrp="1"/>
          </p:cNvSpPr>
          <p:nvPr>
            <p:ph type="sldNum" sz="quarter" idx="10"/>
          </p:nvPr>
        </p:nvSpPr>
        <p:spPr/>
        <p:txBody>
          <a:bodyPr/>
          <a:lstStyle/>
          <a:p>
            <a:pPr>
              <a:defRPr/>
            </a:pPr>
            <a:fld id="{69E70B1D-B548-4205-B460-242031668503}" type="slidenum">
              <a:rPr lang="en-US" smtClean="0">
                <a:solidFill>
                  <a:srgbClr val="000000"/>
                </a:solidFill>
              </a:rPr>
              <a:pPr>
                <a:defRPr/>
              </a:pPr>
              <a:t>17</a:t>
            </a:fld>
            <a:endParaRPr lang="en-US">
              <a:solidFill>
                <a:srgbClr val="000000"/>
              </a:solidFill>
            </a:endParaRPr>
          </a:p>
        </p:txBody>
      </p:sp>
    </p:spTree>
    <p:extLst>
      <p:ext uri="{BB962C8B-B14F-4D97-AF65-F5344CB8AC3E}">
        <p14:creationId xmlns:p14="http://schemas.microsoft.com/office/powerpoint/2010/main" val="1231058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ctrTitle"/>
          </p:nvPr>
        </p:nvSpPr>
        <p:spPr/>
        <p:txBody>
          <a:bodyPr/>
          <a:lstStyle/>
          <a:p>
            <a:r>
              <a:rPr lang="en-US" altLang="en-US" smtClean="0"/>
              <a:t>15.7</a:t>
            </a:r>
          </a:p>
        </p:txBody>
      </p:sp>
      <p:sp>
        <p:nvSpPr>
          <p:cNvPr id="55299" name="Subtitle 2"/>
          <p:cNvSpPr>
            <a:spLocks noGrp="1"/>
          </p:cNvSpPr>
          <p:nvPr>
            <p:ph type="subTitle" idx="1"/>
          </p:nvPr>
        </p:nvSpPr>
        <p:spPr/>
        <p:txBody>
          <a:bodyPr/>
          <a:lstStyle/>
          <a:p>
            <a:r>
              <a:rPr lang="en-US" altLang="en-US" smtClean="0"/>
              <a:t>Abstract Base Classes and                                 Pure Virtual Functions</a:t>
            </a:r>
          </a:p>
        </p:txBody>
      </p:sp>
    </p:spTree>
    <p:extLst>
      <p:ext uri="{BB962C8B-B14F-4D97-AF65-F5344CB8AC3E}">
        <p14:creationId xmlns:p14="http://schemas.microsoft.com/office/powerpoint/2010/main" val="3608326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en-US" smtClean="0"/>
              <a:t>Abstract Base Classes and              Pure Virtual Functions</a:t>
            </a:r>
          </a:p>
        </p:txBody>
      </p:sp>
      <p:sp>
        <p:nvSpPr>
          <p:cNvPr id="56323" name="Rectangle 3"/>
          <p:cNvSpPr>
            <a:spLocks noGrp="1" noChangeArrowheads="1"/>
          </p:cNvSpPr>
          <p:nvPr>
            <p:ph idx="1"/>
          </p:nvPr>
        </p:nvSpPr>
        <p:spPr>
          <a:xfrm>
            <a:off x="457200" y="1806575"/>
            <a:ext cx="8088313" cy="3840163"/>
          </a:xfrm>
        </p:spPr>
        <p:txBody>
          <a:bodyPr/>
          <a:lstStyle/>
          <a:p>
            <a:pPr>
              <a:lnSpc>
                <a:spcPct val="85000"/>
              </a:lnSpc>
            </a:pPr>
            <a:r>
              <a:rPr lang="en-US" altLang="en-US" sz="2800" u="sng" smtClean="0"/>
              <a:t>Pure virtual function</a:t>
            </a:r>
            <a:r>
              <a:rPr lang="en-US" altLang="en-US" sz="2800" smtClean="0"/>
              <a:t>: a virtual member function that </a:t>
            </a:r>
            <a:r>
              <a:rPr lang="en-US" altLang="en-US" sz="2800" u="sng" smtClean="0"/>
              <a:t>must</a:t>
            </a:r>
            <a:r>
              <a:rPr lang="en-US" altLang="en-US" sz="2800" smtClean="0"/>
              <a:t> be overridden in a derived class that has objects</a:t>
            </a:r>
          </a:p>
          <a:p>
            <a:pPr>
              <a:lnSpc>
                <a:spcPct val="85000"/>
              </a:lnSpc>
            </a:pPr>
            <a:r>
              <a:rPr lang="en-US" altLang="en-US" sz="2800" smtClean="0"/>
              <a:t>Abstract base class contains at least one pure virtual function:</a:t>
            </a:r>
          </a:p>
          <a:p>
            <a:pPr lvl="1">
              <a:lnSpc>
                <a:spcPct val="85000"/>
              </a:lnSpc>
              <a:buClr>
                <a:srgbClr val="3333CC"/>
              </a:buClr>
              <a:buFontTx/>
              <a:buNone/>
            </a:pPr>
            <a:r>
              <a:rPr lang="en-US" altLang="en-US" sz="2400" smtClean="0"/>
              <a:t>	</a:t>
            </a:r>
            <a:r>
              <a:rPr lang="en-US" altLang="en-US" sz="2400" smtClean="0">
                <a:latin typeface="Courier New" pitchFamily="49" charset="0"/>
              </a:rPr>
              <a:t>virtual void Y() = 0;</a:t>
            </a:r>
          </a:p>
          <a:p>
            <a:pPr>
              <a:lnSpc>
                <a:spcPct val="85000"/>
              </a:lnSpc>
            </a:pPr>
            <a:r>
              <a:rPr lang="en-US" altLang="en-US" sz="2800" smtClean="0"/>
              <a:t>The </a:t>
            </a:r>
            <a:r>
              <a:rPr lang="en-US" altLang="en-US" sz="2800" smtClean="0">
                <a:latin typeface="Courier New" pitchFamily="49" charset="0"/>
              </a:rPr>
              <a:t>= 0</a:t>
            </a:r>
            <a:r>
              <a:rPr lang="en-US" altLang="en-US" sz="2800" smtClean="0"/>
              <a:t> indicates a pure virtual function</a:t>
            </a:r>
          </a:p>
          <a:p>
            <a:pPr>
              <a:lnSpc>
                <a:spcPct val="85000"/>
              </a:lnSpc>
            </a:pPr>
            <a:r>
              <a:rPr lang="en-US" altLang="en-US" sz="2800" smtClean="0"/>
              <a:t>Must have no function definition in the base class</a:t>
            </a:r>
          </a:p>
        </p:txBody>
      </p:sp>
      <p:sp>
        <p:nvSpPr>
          <p:cNvPr id="2" name="Slide Number Placeholder 1"/>
          <p:cNvSpPr>
            <a:spLocks noGrp="1"/>
          </p:cNvSpPr>
          <p:nvPr>
            <p:ph type="sldNum" sz="quarter" idx="10"/>
          </p:nvPr>
        </p:nvSpPr>
        <p:spPr/>
        <p:txBody>
          <a:bodyPr/>
          <a:lstStyle/>
          <a:p>
            <a:pPr>
              <a:defRPr/>
            </a:pPr>
            <a:fld id="{69E70B1D-B548-4205-B460-242031668503}" type="slidenum">
              <a:rPr lang="en-US" smtClean="0">
                <a:solidFill>
                  <a:srgbClr val="000000"/>
                </a:solidFill>
              </a:rPr>
              <a:pPr>
                <a:defRPr/>
              </a:pPr>
              <a:t>19</a:t>
            </a:fld>
            <a:endParaRPr lang="en-US">
              <a:solidFill>
                <a:srgbClr val="000000"/>
              </a:solidFill>
            </a:endParaRPr>
          </a:p>
        </p:txBody>
      </p:sp>
    </p:spTree>
    <p:extLst>
      <p:ext uri="{BB962C8B-B14F-4D97-AF65-F5344CB8AC3E}">
        <p14:creationId xmlns:p14="http://schemas.microsoft.com/office/powerpoint/2010/main" val="183982899"/>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in C++</a:t>
            </a:r>
            <a:endParaRPr lang="en-US" dirty="0"/>
          </a:p>
        </p:txBody>
      </p:sp>
      <p:sp>
        <p:nvSpPr>
          <p:cNvPr id="3" name="Text Placeholder 2"/>
          <p:cNvSpPr>
            <a:spLocks noGrp="1"/>
          </p:cNvSpPr>
          <p:nvPr>
            <p:ph type="body" idx="1"/>
          </p:nvPr>
        </p:nvSpPr>
        <p:spPr/>
        <p:txBody>
          <a:bodyPr/>
          <a:lstStyle/>
          <a:p>
            <a:r>
              <a:rPr lang="en-US" sz="2400" dirty="0" smtClean="0"/>
              <a:t>Polymorphism</a:t>
            </a:r>
            <a:endParaRPr lang="en-US" dirty="0"/>
          </a:p>
        </p:txBody>
      </p:sp>
      <p:sp>
        <p:nvSpPr>
          <p:cNvPr id="4" name="Slide Number Placeholder 3"/>
          <p:cNvSpPr>
            <a:spLocks noGrp="1"/>
          </p:cNvSpPr>
          <p:nvPr>
            <p:ph type="sldNum" sz="quarter" idx="12"/>
          </p:nvPr>
        </p:nvSpPr>
        <p:spPr/>
        <p:txBody>
          <a:bodyPr/>
          <a:lstStyle/>
          <a:p>
            <a:fld id="{911E4C43-30DC-40C6-8400-D754E7A063DA}" type="slidenum">
              <a:rPr lang="en-US" smtClean="0"/>
              <a:t>2</a:t>
            </a:fld>
            <a:endParaRPr lang="en-US" dirty="0"/>
          </a:p>
        </p:txBody>
      </p:sp>
    </p:spTree>
    <p:extLst>
      <p:ext uri="{BB962C8B-B14F-4D97-AF65-F5344CB8AC3E}">
        <p14:creationId xmlns:p14="http://schemas.microsoft.com/office/powerpoint/2010/main" val="28045969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smtClean="0"/>
              <a:t>Abstract Base Classes and Pure Virtual Functions</a:t>
            </a:r>
          </a:p>
        </p:txBody>
      </p:sp>
      <p:sp>
        <p:nvSpPr>
          <p:cNvPr id="57347" name="Rectangle 3"/>
          <p:cNvSpPr>
            <a:spLocks noGrp="1" noChangeArrowheads="1"/>
          </p:cNvSpPr>
          <p:nvPr>
            <p:ph idx="1"/>
          </p:nvPr>
        </p:nvSpPr>
        <p:spPr>
          <a:xfrm>
            <a:off x="457200" y="1943100"/>
            <a:ext cx="8088313" cy="3703638"/>
          </a:xfrm>
        </p:spPr>
        <p:txBody>
          <a:bodyPr/>
          <a:lstStyle/>
          <a:p>
            <a:pPr>
              <a:lnSpc>
                <a:spcPct val="85000"/>
              </a:lnSpc>
              <a:spcBef>
                <a:spcPct val="50000"/>
              </a:spcBef>
            </a:pPr>
            <a:r>
              <a:rPr lang="en-US" altLang="en-US" u="sng" smtClean="0"/>
              <a:t>Abstract base class</a:t>
            </a:r>
            <a:r>
              <a:rPr lang="en-US" altLang="en-US" smtClean="0"/>
              <a:t>: class that can have no objects.  Serves as a basis for derived classes that may/will have objects</a:t>
            </a:r>
          </a:p>
          <a:p>
            <a:pPr>
              <a:lnSpc>
                <a:spcPct val="85000"/>
              </a:lnSpc>
              <a:spcBef>
                <a:spcPct val="50000"/>
              </a:spcBef>
            </a:pPr>
            <a:r>
              <a:rPr lang="en-US" altLang="en-US" smtClean="0"/>
              <a:t>A class becomes an abstract base class when one or more of its member functions is a pure virtual function</a:t>
            </a:r>
          </a:p>
        </p:txBody>
      </p:sp>
      <p:sp>
        <p:nvSpPr>
          <p:cNvPr id="2" name="Slide Number Placeholder 1"/>
          <p:cNvSpPr>
            <a:spLocks noGrp="1"/>
          </p:cNvSpPr>
          <p:nvPr>
            <p:ph type="sldNum" sz="quarter" idx="10"/>
          </p:nvPr>
        </p:nvSpPr>
        <p:spPr/>
        <p:txBody>
          <a:bodyPr/>
          <a:lstStyle/>
          <a:p>
            <a:pPr>
              <a:defRPr/>
            </a:pPr>
            <a:fld id="{69E70B1D-B548-4205-B460-242031668503}" type="slidenum">
              <a:rPr lang="en-US" smtClean="0">
                <a:solidFill>
                  <a:srgbClr val="000000"/>
                </a:solidFill>
              </a:rPr>
              <a:pPr>
                <a:defRPr/>
              </a:pPr>
              <a:t>20</a:t>
            </a:fld>
            <a:endParaRPr lang="en-US">
              <a:solidFill>
                <a:srgbClr val="000000"/>
              </a:solidFill>
            </a:endParaRPr>
          </a:p>
        </p:txBody>
      </p:sp>
    </p:spTree>
    <p:extLst>
      <p:ext uri="{BB962C8B-B14F-4D97-AF65-F5344CB8AC3E}">
        <p14:creationId xmlns:p14="http://schemas.microsoft.com/office/powerpoint/2010/main" val="3187468111"/>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ctrTitle"/>
          </p:nvPr>
        </p:nvSpPr>
        <p:spPr/>
        <p:txBody>
          <a:bodyPr/>
          <a:lstStyle/>
          <a:p>
            <a:r>
              <a:rPr lang="en-US" altLang="en-US" smtClean="0"/>
              <a:t>15.8</a:t>
            </a:r>
          </a:p>
        </p:txBody>
      </p:sp>
      <p:sp>
        <p:nvSpPr>
          <p:cNvPr id="58371" name="Subtitle 2"/>
          <p:cNvSpPr>
            <a:spLocks noGrp="1"/>
          </p:cNvSpPr>
          <p:nvPr>
            <p:ph type="subTitle" idx="1"/>
          </p:nvPr>
        </p:nvSpPr>
        <p:spPr/>
        <p:txBody>
          <a:bodyPr/>
          <a:lstStyle/>
          <a:p>
            <a:r>
              <a:rPr lang="en-US" altLang="en-US" smtClean="0"/>
              <a:t>Multiple Inheritance</a:t>
            </a:r>
          </a:p>
          <a:p>
            <a:endParaRPr lang="en-US" altLang="en-US" smtClean="0"/>
          </a:p>
        </p:txBody>
      </p:sp>
    </p:spTree>
    <p:extLst>
      <p:ext uri="{BB962C8B-B14F-4D97-AF65-F5344CB8AC3E}">
        <p14:creationId xmlns:p14="http://schemas.microsoft.com/office/powerpoint/2010/main" val="473198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ltLang="en-US" smtClean="0"/>
              <a:t>Multiple Inheritance</a:t>
            </a:r>
          </a:p>
        </p:txBody>
      </p:sp>
      <p:sp>
        <p:nvSpPr>
          <p:cNvPr id="59395" name="Rectangle 3"/>
          <p:cNvSpPr>
            <a:spLocks noGrp="1" noChangeArrowheads="1"/>
          </p:cNvSpPr>
          <p:nvPr>
            <p:ph idx="1"/>
          </p:nvPr>
        </p:nvSpPr>
        <p:spPr>
          <a:xfrm>
            <a:off x="304800" y="1676400"/>
            <a:ext cx="8305800" cy="2133600"/>
          </a:xfrm>
        </p:spPr>
        <p:txBody>
          <a:bodyPr/>
          <a:lstStyle/>
          <a:p>
            <a:pPr>
              <a:lnSpc>
                <a:spcPct val="75000"/>
              </a:lnSpc>
            </a:pPr>
            <a:r>
              <a:rPr lang="en-US" altLang="en-US" sz="2800" smtClean="0"/>
              <a:t>A derived class can have more than one base class</a:t>
            </a:r>
          </a:p>
          <a:p>
            <a:pPr>
              <a:lnSpc>
                <a:spcPct val="75000"/>
              </a:lnSpc>
            </a:pPr>
            <a:r>
              <a:rPr lang="en-US" altLang="en-US" sz="2800" smtClean="0"/>
              <a:t>Each base class can have its own access specification in derived class's definition:</a:t>
            </a:r>
          </a:p>
          <a:p>
            <a:pPr lvl="1">
              <a:lnSpc>
                <a:spcPct val="75000"/>
              </a:lnSpc>
              <a:buFontTx/>
              <a:buNone/>
            </a:pPr>
            <a:r>
              <a:rPr lang="en-US" altLang="en-US" sz="2400" smtClean="0"/>
              <a:t>	</a:t>
            </a:r>
            <a:r>
              <a:rPr lang="en-US" altLang="en-US" sz="2400" smtClean="0">
                <a:latin typeface="Courier New" pitchFamily="49" charset="0"/>
              </a:rPr>
              <a:t>class cube : public square, </a:t>
            </a:r>
          </a:p>
          <a:p>
            <a:pPr lvl="1">
              <a:lnSpc>
                <a:spcPct val="75000"/>
              </a:lnSpc>
              <a:buFontTx/>
              <a:buNone/>
            </a:pPr>
            <a:r>
              <a:rPr lang="en-US" altLang="en-US" sz="2400" smtClean="0">
                <a:latin typeface="Courier New" pitchFamily="49" charset="0"/>
              </a:rPr>
              <a:t>					public rectSolid;</a:t>
            </a:r>
          </a:p>
        </p:txBody>
      </p:sp>
      <p:grpSp>
        <p:nvGrpSpPr>
          <p:cNvPr id="59396" name="Group 12"/>
          <p:cNvGrpSpPr>
            <a:grpSpLocks/>
          </p:cNvGrpSpPr>
          <p:nvPr/>
        </p:nvGrpSpPr>
        <p:grpSpPr bwMode="auto">
          <a:xfrm>
            <a:off x="2895600" y="4267200"/>
            <a:ext cx="3276600" cy="1981200"/>
            <a:chOff x="1968" y="2688"/>
            <a:chExt cx="2064" cy="1248"/>
          </a:xfrm>
        </p:grpSpPr>
        <p:sp>
          <p:nvSpPr>
            <p:cNvPr id="59397" name="Rectangle 4"/>
            <p:cNvSpPr>
              <a:spLocks noChangeArrowheads="1"/>
            </p:cNvSpPr>
            <p:nvPr/>
          </p:nvSpPr>
          <p:spPr bwMode="auto">
            <a:xfrm>
              <a:off x="1968" y="2688"/>
              <a:ext cx="62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fontAlgn="base" hangingPunct="1">
                <a:spcBef>
                  <a:spcPct val="0"/>
                </a:spcBef>
                <a:spcAft>
                  <a:spcPct val="0"/>
                </a:spcAft>
                <a:buFontTx/>
                <a:buNone/>
              </a:pPr>
              <a:endParaRPr lang="en-US" altLang="en-US" sz="1800" smtClean="0">
                <a:solidFill>
                  <a:srgbClr val="000000"/>
                </a:solidFill>
              </a:endParaRPr>
            </a:p>
          </p:txBody>
        </p:sp>
        <p:sp>
          <p:nvSpPr>
            <p:cNvPr id="59398" name="Rectangle 5"/>
            <p:cNvSpPr>
              <a:spLocks noChangeArrowheads="1"/>
            </p:cNvSpPr>
            <p:nvPr/>
          </p:nvSpPr>
          <p:spPr bwMode="auto">
            <a:xfrm>
              <a:off x="3264" y="2688"/>
              <a:ext cx="768"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fontAlgn="base" hangingPunct="1">
                <a:spcBef>
                  <a:spcPct val="0"/>
                </a:spcBef>
                <a:spcAft>
                  <a:spcPct val="0"/>
                </a:spcAft>
                <a:buFontTx/>
                <a:buNone/>
              </a:pPr>
              <a:endParaRPr lang="en-US" altLang="en-US" sz="1800" smtClean="0">
                <a:solidFill>
                  <a:srgbClr val="000000"/>
                </a:solidFill>
              </a:endParaRPr>
            </a:p>
          </p:txBody>
        </p:sp>
        <p:sp>
          <p:nvSpPr>
            <p:cNvPr id="59399" name="Rectangle 6"/>
            <p:cNvSpPr>
              <a:spLocks noChangeArrowheads="1"/>
            </p:cNvSpPr>
            <p:nvPr/>
          </p:nvSpPr>
          <p:spPr bwMode="auto">
            <a:xfrm>
              <a:off x="2640" y="3504"/>
              <a:ext cx="624" cy="4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fontAlgn="base" hangingPunct="1">
                <a:spcBef>
                  <a:spcPct val="0"/>
                </a:spcBef>
                <a:spcAft>
                  <a:spcPct val="0"/>
                </a:spcAft>
                <a:buFontTx/>
                <a:buNone/>
              </a:pPr>
              <a:endParaRPr lang="en-US" altLang="en-US" sz="1800" smtClean="0">
                <a:solidFill>
                  <a:srgbClr val="000000"/>
                </a:solidFill>
              </a:endParaRPr>
            </a:p>
          </p:txBody>
        </p:sp>
        <p:sp>
          <p:nvSpPr>
            <p:cNvPr id="59400" name="Text Box 7"/>
            <p:cNvSpPr txBox="1">
              <a:spLocks noChangeArrowheads="1"/>
            </p:cNvSpPr>
            <p:nvPr/>
          </p:nvSpPr>
          <p:spPr bwMode="auto">
            <a:xfrm>
              <a:off x="1968" y="2736"/>
              <a:ext cx="605"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fontAlgn="base" hangingPunct="1">
                <a:lnSpc>
                  <a:spcPct val="80000"/>
                </a:lnSpc>
                <a:spcBef>
                  <a:spcPct val="0"/>
                </a:spcBef>
                <a:spcAft>
                  <a:spcPct val="0"/>
                </a:spcAft>
                <a:buFontTx/>
                <a:buNone/>
              </a:pPr>
              <a:r>
                <a:rPr lang="en-US" altLang="en-US" sz="2000" smtClean="0">
                  <a:solidFill>
                    <a:srgbClr val="000000"/>
                  </a:solidFill>
                </a:rPr>
                <a:t>class</a:t>
              </a:r>
            </a:p>
            <a:p>
              <a:pPr eaLnBrk="1" fontAlgn="base" hangingPunct="1">
                <a:lnSpc>
                  <a:spcPct val="80000"/>
                </a:lnSpc>
                <a:spcBef>
                  <a:spcPct val="0"/>
                </a:spcBef>
                <a:spcAft>
                  <a:spcPct val="0"/>
                </a:spcAft>
                <a:buFontTx/>
                <a:buNone/>
              </a:pPr>
              <a:r>
                <a:rPr lang="en-US" altLang="en-US" sz="2000" smtClean="0">
                  <a:solidFill>
                    <a:srgbClr val="000000"/>
                  </a:solidFill>
                </a:rPr>
                <a:t>square</a:t>
              </a:r>
            </a:p>
          </p:txBody>
        </p:sp>
        <p:sp>
          <p:nvSpPr>
            <p:cNvPr id="59401" name="Text Box 8"/>
            <p:cNvSpPr txBox="1">
              <a:spLocks noChangeArrowheads="1"/>
            </p:cNvSpPr>
            <p:nvPr/>
          </p:nvSpPr>
          <p:spPr bwMode="auto">
            <a:xfrm>
              <a:off x="3264" y="2736"/>
              <a:ext cx="73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fontAlgn="base" hangingPunct="1">
                <a:lnSpc>
                  <a:spcPct val="80000"/>
                </a:lnSpc>
                <a:spcBef>
                  <a:spcPct val="0"/>
                </a:spcBef>
                <a:spcAft>
                  <a:spcPct val="0"/>
                </a:spcAft>
                <a:buFontTx/>
                <a:buNone/>
              </a:pPr>
              <a:r>
                <a:rPr lang="en-US" altLang="en-US" sz="2000" smtClean="0">
                  <a:solidFill>
                    <a:srgbClr val="000000"/>
                  </a:solidFill>
                </a:rPr>
                <a:t>class</a:t>
              </a:r>
            </a:p>
            <a:p>
              <a:pPr eaLnBrk="1" fontAlgn="base" hangingPunct="1">
                <a:lnSpc>
                  <a:spcPct val="80000"/>
                </a:lnSpc>
                <a:spcBef>
                  <a:spcPct val="0"/>
                </a:spcBef>
                <a:spcAft>
                  <a:spcPct val="0"/>
                </a:spcAft>
                <a:buFontTx/>
                <a:buNone/>
              </a:pPr>
              <a:r>
                <a:rPr lang="en-US" altLang="en-US" sz="2000" smtClean="0">
                  <a:solidFill>
                    <a:srgbClr val="000000"/>
                  </a:solidFill>
                </a:rPr>
                <a:t>rectSolid</a:t>
              </a:r>
            </a:p>
          </p:txBody>
        </p:sp>
        <p:sp>
          <p:nvSpPr>
            <p:cNvPr id="59402" name="Text Box 9"/>
            <p:cNvSpPr txBox="1">
              <a:spLocks noChangeArrowheads="1"/>
            </p:cNvSpPr>
            <p:nvPr/>
          </p:nvSpPr>
          <p:spPr bwMode="auto">
            <a:xfrm>
              <a:off x="2736" y="3552"/>
              <a:ext cx="481"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fontAlgn="base" hangingPunct="1">
                <a:lnSpc>
                  <a:spcPct val="80000"/>
                </a:lnSpc>
                <a:spcBef>
                  <a:spcPct val="0"/>
                </a:spcBef>
                <a:spcAft>
                  <a:spcPct val="0"/>
                </a:spcAft>
                <a:buFontTx/>
                <a:buNone/>
              </a:pPr>
              <a:r>
                <a:rPr lang="en-US" altLang="en-US" sz="2000" smtClean="0">
                  <a:solidFill>
                    <a:srgbClr val="000000"/>
                  </a:solidFill>
                </a:rPr>
                <a:t>class</a:t>
              </a:r>
            </a:p>
            <a:p>
              <a:pPr eaLnBrk="1" fontAlgn="base" hangingPunct="1">
                <a:lnSpc>
                  <a:spcPct val="80000"/>
                </a:lnSpc>
                <a:spcBef>
                  <a:spcPct val="0"/>
                </a:spcBef>
                <a:spcAft>
                  <a:spcPct val="0"/>
                </a:spcAft>
                <a:buFontTx/>
                <a:buNone/>
              </a:pPr>
              <a:r>
                <a:rPr lang="en-US" altLang="en-US" sz="2000" smtClean="0">
                  <a:solidFill>
                    <a:srgbClr val="000000"/>
                  </a:solidFill>
                </a:rPr>
                <a:t>cube</a:t>
              </a:r>
            </a:p>
          </p:txBody>
        </p:sp>
        <p:sp>
          <p:nvSpPr>
            <p:cNvPr id="59403" name="Line 10"/>
            <p:cNvSpPr>
              <a:spLocks noChangeShapeType="1"/>
            </p:cNvSpPr>
            <p:nvPr/>
          </p:nvSpPr>
          <p:spPr bwMode="auto">
            <a:xfrm>
              <a:off x="2256" y="3120"/>
              <a:ext cx="528"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mtClean="0">
                <a:solidFill>
                  <a:srgbClr val="000000"/>
                </a:solidFill>
              </a:endParaRPr>
            </a:p>
          </p:txBody>
        </p:sp>
        <p:sp>
          <p:nvSpPr>
            <p:cNvPr id="59404" name="Line 11"/>
            <p:cNvSpPr>
              <a:spLocks noChangeShapeType="1"/>
            </p:cNvSpPr>
            <p:nvPr/>
          </p:nvSpPr>
          <p:spPr bwMode="auto">
            <a:xfrm flipH="1">
              <a:off x="3120" y="3120"/>
              <a:ext cx="432"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mtClean="0">
                <a:solidFill>
                  <a:srgbClr val="000000"/>
                </a:solidFill>
              </a:endParaRPr>
            </a:p>
          </p:txBody>
        </p:sp>
      </p:grpSp>
      <p:sp>
        <p:nvSpPr>
          <p:cNvPr id="2" name="Slide Number Placeholder 1"/>
          <p:cNvSpPr>
            <a:spLocks noGrp="1"/>
          </p:cNvSpPr>
          <p:nvPr>
            <p:ph type="sldNum" sz="quarter" idx="10"/>
          </p:nvPr>
        </p:nvSpPr>
        <p:spPr/>
        <p:txBody>
          <a:bodyPr/>
          <a:lstStyle/>
          <a:p>
            <a:pPr>
              <a:defRPr/>
            </a:pPr>
            <a:fld id="{69E70B1D-B548-4205-B460-242031668503}" type="slidenum">
              <a:rPr lang="en-US" smtClean="0">
                <a:solidFill>
                  <a:srgbClr val="000000"/>
                </a:solidFill>
              </a:rPr>
              <a:pPr>
                <a:defRPr/>
              </a:pPr>
              <a:t>22</a:t>
            </a:fld>
            <a:endParaRPr lang="en-US">
              <a:solidFill>
                <a:srgbClr val="000000"/>
              </a:solidFill>
            </a:endParaRPr>
          </a:p>
        </p:txBody>
      </p:sp>
    </p:spTree>
    <p:extLst>
      <p:ext uri="{BB962C8B-B14F-4D97-AF65-F5344CB8AC3E}">
        <p14:creationId xmlns:p14="http://schemas.microsoft.com/office/powerpoint/2010/main" val="2010968943"/>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en-US" smtClean="0"/>
              <a:t>Multiple Inheritance</a:t>
            </a:r>
          </a:p>
        </p:txBody>
      </p:sp>
      <p:sp>
        <p:nvSpPr>
          <p:cNvPr id="60419" name="Rectangle 3"/>
          <p:cNvSpPr>
            <a:spLocks noGrp="1" noChangeArrowheads="1"/>
          </p:cNvSpPr>
          <p:nvPr>
            <p:ph idx="1"/>
          </p:nvPr>
        </p:nvSpPr>
        <p:spPr/>
        <p:txBody>
          <a:bodyPr/>
          <a:lstStyle/>
          <a:p>
            <a:pPr>
              <a:lnSpc>
                <a:spcPct val="75000"/>
              </a:lnSpc>
            </a:pPr>
            <a:r>
              <a:rPr lang="en-US" altLang="en-US" smtClean="0"/>
              <a:t>Arguments can be passed to both base classes' constructors:</a:t>
            </a:r>
          </a:p>
          <a:p>
            <a:pPr lvl="1">
              <a:lnSpc>
                <a:spcPct val="75000"/>
              </a:lnSpc>
              <a:buClr>
                <a:schemeClr val="tx1"/>
              </a:buClr>
              <a:buFontTx/>
              <a:buNone/>
            </a:pPr>
            <a:r>
              <a:rPr lang="en-US" altLang="en-US" smtClean="0"/>
              <a:t>	</a:t>
            </a:r>
            <a:r>
              <a:rPr lang="en-US" altLang="en-US" smtClean="0">
                <a:latin typeface="Courier New" pitchFamily="49" charset="0"/>
              </a:rPr>
              <a:t>cube::cube(int side) : square(side),</a:t>
            </a:r>
          </a:p>
          <a:p>
            <a:pPr lvl="1">
              <a:lnSpc>
                <a:spcPct val="75000"/>
              </a:lnSpc>
              <a:buClr>
                <a:schemeClr val="tx1"/>
              </a:buClr>
              <a:buFontTx/>
              <a:buNone/>
            </a:pPr>
            <a:r>
              <a:rPr lang="en-US" altLang="en-US" smtClean="0"/>
              <a:t>	</a:t>
            </a:r>
            <a:r>
              <a:rPr lang="en-US" altLang="en-US" smtClean="0">
                <a:latin typeface="Courier New" pitchFamily="49" charset="0"/>
              </a:rPr>
              <a:t>		rectSolid(side, side, side);</a:t>
            </a:r>
            <a:endParaRPr lang="en-US" altLang="en-US" smtClean="0"/>
          </a:p>
          <a:p>
            <a:r>
              <a:rPr lang="en-US" altLang="en-US" smtClean="0"/>
              <a:t>Base class constructors are called in order given in class declaration, not in order used in class constructor</a:t>
            </a:r>
          </a:p>
        </p:txBody>
      </p:sp>
      <p:sp>
        <p:nvSpPr>
          <p:cNvPr id="2" name="Slide Number Placeholder 1"/>
          <p:cNvSpPr>
            <a:spLocks noGrp="1"/>
          </p:cNvSpPr>
          <p:nvPr>
            <p:ph type="sldNum" sz="quarter" idx="10"/>
          </p:nvPr>
        </p:nvSpPr>
        <p:spPr/>
        <p:txBody>
          <a:bodyPr/>
          <a:lstStyle/>
          <a:p>
            <a:pPr>
              <a:defRPr/>
            </a:pPr>
            <a:fld id="{69E70B1D-B548-4205-B460-242031668503}" type="slidenum">
              <a:rPr lang="en-US" smtClean="0">
                <a:solidFill>
                  <a:srgbClr val="000000"/>
                </a:solidFill>
              </a:rPr>
              <a:pPr>
                <a:defRPr/>
              </a:pPr>
              <a:t>23</a:t>
            </a:fld>
            <a:endParaRPr lang="en-US">
              <a:solidFill>
                <a:srgbClr val="000000"/>
              </a:solidFill>
            </a:endParaRPr>
          </a:p>
        </p:txBody>
      </p:sp>
    </p:spTree>
    <p:extLst>
      <p:ext uri="{BB962C8B-B14F-4D97-AF65-F5344CB8AC3E}">
        <p14:creationId xmlns:p14="http://schemas.microsoft.com/office/powerpoint/2010/main" val="3034889449"/>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ltLang="en-US" smtClean="0"/>
              <a:t>Multiple Inheritance</a:t>
            </a:r>
          </a:p>
        </p:txBody>
      </p:sp>
      <p:sp>
        <p:nvSpPr>
          <p:cNvPr id="61443" name="Rectangle 3"/>
          <p:cNvSpPr>
            <a:spLocks noGrp="1" noChangeArrowheads="1"/>
          </p:cNvSpPr>
          <p:nvPr>
            <p:ph idx="1"/>
          </p:nvPr>
        </p:nvSpPr>
        <p:spPr>
          <a:xfrm>
            <a:off x="304800" y="1828800"/>
            <a:ext cx="8305800" cy="4114800"/>
          </a:xfrm>
        </p:spPr>
        <p:txBody>
          <a:bodyPr/>
          <a:lstStyle/>
          <a:p>
            <a:r>
              <a:rPr lang="en-US" altLang="en-US" sz="2800" smtClean="0"/>
              <a:t>Problem:  what if base classes have member variables/functions with the same name?</a:t>
            </a:r>
          </a:p>
          <a:p>
            <a:r>
              <a:rPr lang="en-US" altLang="en-US" sz="2800" smtClean="0"/>
              <a:t>Solutions:</a:t>
            </a:r>
          </a:p>
          <a:p>
            <a:pPr lvl="1"/>
            <a:r>
              <a:rPr lang="en-US" altLang="en-US" sz="2400" smtClean="0"/>
              <a:t>Derived class redefines the multiply-defined function</a:t>
            </a:r>
          </a:p>
          <a:p>
            <a:pPr lvl="1"/>
            <a:r>
              <a:rPr lang="en-US" altLang="en-US" sz="2400" smtClean="0"/>
              <a:t>Derived class invokes member function in a particular base class using scope resolution operator </a:t>
            </a:r>
            <a:r>
              <a:rPr lang="en-US" altLang="en-US" sz="2400" smtClean="0">
                <a:latin typeface="Courier New" pitchFamily="49" charset="0"/>
              </a:rPr>
              <a:t>::</a:t>
            </a:r>
          </a:p>
          <a:p>
            <a:r>
              <a:rPr lang="en-US" altLang="en-US" sz="2800" smtClean="0"/>
              <a:t>Compiler errors occur if derived class uses base class function without one of these solutions</a:t>
            </a:r>
          </a:p>
        </p:txBody>
      </p:sp>
      <p:sp>
        <p:nvSpPr>
          <p:cNvPr id="2" name="Slide Number Placeholder 1"/>
          <p:cNvSpPr>
            <a:spLocks noGrp="1"/>
          </p:cNvSpPr>
          <p:nvPr>
            <p:ph type="sldNum" sz="quarter" idx="10"/>
          </p:nvPr>
        </p:nvSpPr>
        <p:spPr/>
        <p:txBody>
          <a:bodyPr/>
          <a:lstStyle/>
          <a:p>
            <a:pPr>
              <a:defRPr/>
            </a:pPr>
            <a:fld id="{69E70B1D-B548-4205-B460-242031668503}" type="slidenum">
              <a:rPr lang="en-US" smtClean="0">
                <a:solidFill>
                  <a:srgbClr val="000000"/>
                </a:solidFill>
              </a:rPr>
              <a:pPr>
                <a:defRPr/>
              </a:pPr>
              <a:t>24</a:t>
            </a:fld>
            <a:endParaRPr lang="en-US">
              <a:solidFill>
                <a:srgbClr val="000000"/>
              </a:solidFill>
            </a:endParaRPr>
          </a:p>
        </p:txBody>
      </p:sp>
    </p:spTree>
    <p:extLst>
      <p:ext uri="{BB962C8B-B14F-4D97-AF65-F5344CB8AC3E}">
        <p14:creationId xmlns:p14="http://schemas.microsoft.com/office/powerpoint/2010/main" val="1431219426"/>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Links to C++ tutorial</a:t>
            </a:r>
            <a:endParaRPr lang="en-US" dirty="0"/>
          </a:p>
        </p:txBody>
      </p:sp>
      <p:sp>
        <p:nvSpPr>
          <p:cNvPr id="3" name="Content Placeholder 2"/>
          <p:cNvSpPr>
            <a:spLocks noGrp="1"/>
          </p:cNvSpPr>
          <p:nvPr>
            <p:ph idx="1"/>
          </p:nvPr>
        </p:nvSpPr>
        <p:spPr/>
        <p:txBody>
          <a:bodyPr/>
          <a:lstStyle/>
          <a:p>
            <a:r>
              <a:rPr lang="en-US" dirty="0" smtClean="0">
                <a:latin typeface="Calibri" panose="020F0502020204030204" pitchFamily="34" charset="0"/>
              </a:rPr>
              <a:t>There are some useful hints and illustrations on classes in C++ at</a:t>
            </a:r>
          </a:p>
          <a:p>
            <a:r>
              <a:rPr lang="en-US" dirty="0">
                <a:latin typeface="Calibri" panose="020F0502020204030204" pitchFamily="34" charset="0"/>
              </a:rPr>
              <a:t>http://www.cplusplus.com/doc/tutorial/classes</a:t>
            </a:r>
            <a:r>
              <a:rPr lang="en-US" dirty="0" smtClean="0">
                <a:latin typeface="Calibri" panose="020F0502020204030204" pitchFamily="34" charset="0"/>
              </a:rPr>
              <a:t>/</a:t>
            </a:r>
          </a:p>
          <a:p>
            <a:endParaRPr lang="en-US" dirty="0" smtClean="0">
              <a:latin typeface="Calibri" panose="020F0502020204030204" pitchFamily="34" charset="0"/>
            </a:endParaRPr>
          </a:p>
          <a:p>
            <a:r>
              <a:rPr lang="en-US" dirty="0" smtClean="0">
                <a:latin typeface="Calibri" panose="020F0502020204030204" pitchFamily="34" charset="0"/>
              </a:rPr>
              <a:t>on friendship and inheritance</a:t>
            </a:r>
          </a:p>
          <a:p>
            <a:r>
              <a:rPr lang="en-US" dirty="0">
                <a:latin typeface="Calibri" panose="020F0502020204030204" pitchFamily="34" charset="0"/>
              </a:rPr>
              <a:t>http://www.cplusplus.com/doc/tutorial/inheritance</a:t>
            </a:r>
            <a:r>
              <a:rPr lang="en-US" dirty="0" smtClean="0">
                <a:latin typeface="Calibri" panose="020F0502020204030204" pitchFamily="34" charset="0"/>
              </a:rPr>
              <a:t>/</a:t>
            </a:r>
          </a:p>
          <a:p>
            <a:endParaRPr lang="en-US" dirty="0">
              <a:latin typeface="Calibri" panose="020F0502020204030204" pitchFamily="34" charset="0"/>
            </a:endParaRPr>
          </a:p>
          <a:p>
            <a:r>
              <a:rPr lang="en-US" dirty="0" smtClean="0">
                <a:latin typeface="Calibri" panose="020F0502020204030204" pitchFamily="34" charset="0"/>
              </a:rPr>
              <a:t>and on polymorphism</a:t>
            </a:r>
          </a:p>
          <a:p>
            <a:r>
              <a:rPr lang="en-US" dirty="0">
                <a:latin typeface="Calibri" panose="020F0502020204030204" pitchFamily="34" charset="0"/>
              </a:rPr>
              <a:t>http://www.cplusplus.com/doc/tutorial/polymorphism/</a:t>
            </a:r>
          </a:p>
        </p:txBody>
      </p:sp>
      <p:sp>
        <p:nvSpPr>
          <p:cNvPr id="4" name="Slide Number Placeholder 3"/>
          <p:cNvSpPr>
            <a:spLocks noGrp="1"/>
          </p:cNvSpPr>
          <p:nvPr>
            <p:ph type="sldNum" sz="quarter" idx="12"/>
          </p:nvPr>
        </p:nvSpPr>
        <p:spPr/>
        <p:txBody>
          <a:bodyPr/>
          <a:lstStyle/>
          <a:p>
            <a:fld id="{911E4C43-30DC-40C6-8400-D754E7A063DA}" type="slidenum">
              <a:rPr lang="en-US" smtClean="0"/>
              <a:t>3</a:t>
            </a:fld>
            <a:endParaRPr lang="en-US" dirty="0"/>
          </a:p>
        </p:txBody>
      </p:sp>
    </p:spTree>
    <p:extLst>
      <p:ext uri="{BB962C8B-B14F-4D97-AF65-F5344CB8AC3E}">
        <p14:creationId xmlns:p14="http://schemas.microsoft.com/office/powerpoint/2010/main" val="7638324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lstStyle/>
          <a:p>
            <a:r>
              <a:rPr lang="en-US" dirty="0" smtClean="0"/>
              <a:t>Polymorphism</a:t>
            </a:r>
            <a:endParaRPr lang="en-US" dirty="0"/>
          </a:p>
        </p:txBody>
      </p:sp>
      <p:sp>
        <p:nvSpPr>
          <p:cNvPr id="3" name="Content Placeholder 2"/>
          <p:cNvSpPr>
            <a:spLocks noGrp="1"/>
          </p:cNvSpPr>
          <p:nvPr>
            <p:ph idx="1"/>
          </p:nvPr>
        </p:nvSpPr>
        <p:spPr>
          <a:xfrm>
            <a:off x="467544" y="1340768"/>
            <a:ext cx="8229600" cy="5040560"/>
          </a:xfrm>
        </p:spPr>
        <p:txBody>
          <a:bodyPr>
            <a:normAutofit fontScale="92500"/>
          </a:bodyPr>
          <a:lstStyle/>
          <a:p>
            <a:r>
              <a:rPr lang="en-US" altLang="en-US" sz="2800" dirty="0">
                <a:solidFill>
                  <a:srgbClr val="000000"/>
                </a:solidFill>
              </a:rPr>
              <a:t>The term </a:t>
            </a:r>
            <a:r>
              <a:rPr lang="en-US" altLang="en-US" sz="2800" b="1" dirty="0">
                <a:solidFill>
                  <a:srgbClr val="0000FF"/>
                </a:solidFill>
              </a:rPr>
              <a:t>polymorphism</a:t>
            </a:r>
            <a:r>
              <a:rPr lang="en-US" altLang="en-US" sz="2800" i="1" dirty="0">
                <a:solidFill>
                  <a:srgbClr val="000000"/>
                </a:solidFill>
              </a:rPr>
              <a:t> </a:t>
            </a:r>
            <a:r>
              <a:rPr lang="en-US" altLang="en-US" sz="2800" dirty="0">
                <a:solidFill>
                  <a:srgbClr val="000000"/>
                </a:solidFill>
              </a:rPr>
              <a:t>means the ability to take many </a:t>
            </a:r>
            <a:r>
              <a:rPr lang="en-US" altLang="en-US" sz="2800" dirty="0" smtClean="0">
                <a:solidFill>
                  <a:srgbClr val="000000"/>
                </a:solidFill>
              </a:rPr>
              <a:t>forms</a:t>
            </a:r>
          </a:p>
          <a:p>
            <a:r>
              <a:rPr lang="en-US" sz="2800" dirty="0" smtClean="0">
                <a:solidFill>
                  <a:srgbClr val="000000"/>
                </a:solidFill>
                <a:latin typeface="Calibri" panose="020F0502020204030204" pitchFamily="34" charset="0"/>
              </a:rPr>
              <a:t>With respect to OOP, </a:t>
            </a:r>
            <a:r>
              <a:rPr lang="en-US" sz="2800" b="1" dirty="0" smtClean="0">
                <a:solidFill>
                  <a:srgbClr val="0000FF"/>
                </a:solidFill>
                <a:latin typeface="Calibri" panose="020F0502020204030204" pitchFamily="34" charset="0"/>
              </a:rPr>
              <a:t>polymorphism</a:t>
            </a:r>
            <a:r>
              <a:rPr lang="en-US" sz="2800" dirty="0" smtClean="0">
                <a:solidFill>
                  <a:srgbClr val="000000"/>
                </a:solidFill>
                <a:latin typeface="Calibri" panose="020F0502020204030204" pitchFamily="34" charset="0"/>
              </a:rPr>
              <a:t> means the ability of functions to take many forms depending on where they were defined</a:t>
            </a:r>
          </a:p>
          <a:p>
            <a:r>
              <a:rPr lang="en-US" dirty="0">
                <a:solidFill>
                  <a:srgbClr val="C00000"/>
                </a:solidFill>
              </a:rPr>
              <a:t>One of the key features of class inheritance is that a pointer to a derived class is type-compatible with a pointer to its base class</a:t>
            </a:r>
            <a:r>
              <a:rPr lang="en-US" dirty="0"/>
              <a:t>. </a:t>
            </a:r>
            <a:r>
              <a:rPr lang="en-US" b="1" dirty="0">
                <a:solidFill>
                  <a:srgbClr val="0000FF"/>
                </a:solidFill>
              </a:rPr>
              <a:t>Polymorphism</a:t>
            </a:r>
            <a:r>
              <a:rPr lang="en-US" dirty="0"/>
              <a:t> is the art of taking advantage of this simple but powerful and versatile </a:t>
            </a:r>
            <a:r>
              <a:rPr lang="en-US" dirty="0" smtClean="0"/>
              <a:t>feature</a:t>
            </a:r>
            <a:r>
              <a:rPr lang="en-US" altLang="en-US" dirty="0"/>
              <a:t> </a:t>
            </a:r>
            <a:endParaRPr lang="en-US" altLang="en-US" dirty="0" smtClean="0"/>
          </a:p>
          <a:p>
            <a:r>
              <a:rPr lang="en-US" altLang="en-US" dirty="0" smtClean="0">
                <a:solidFill>
                  <a:srgbClr val="0000FF"/>
                </a:solidFill>
              </a:rPr>
              <a:t>Polymorphic </a:t>
            </a:r>
            <a:r>
              <a:rPr lang="en-US" altLang="en-US" dirty="0">
                <a:solidFill>
                  <a:srgbClr val="0000FF"/>
                </a:solidFill>
              </a:rPr>
              <a:t>behavior </a:t>
            </a:r>
            <a:r>
              <a:rPr lang="en-US" altLang="en-US" dirty="0" smtClean="0">
                <a:solidFill>
                  <a:srgbClr val="C00000"/>
                </a:solidFill>
              </a:rPr>
              <a:t>of functions </a:t>
            </a:r>
            <a:r>
              <a:rPr lang="en-US" altLang="en-US" b="1" u="sng" dirty="0" smtClean="0">
                <a:solidFill>
                  <a:srgbClr val="C00000"/>
                </a:solidFill>
              </a:rPr>
              <a:t>is </a:t>
            </a:r>
            <a:r>
              <a:rPr lang="en-US" altLang="en-US" b="1" u="sng" dirty="0">
                <a:solidFill>
                  <a:srgbClr val="C00000"/>
                </a:solidFill>
              </a:rPr>
              <a:t>only possible when an object is referenced by a reference variable or a pointer</a:t>
            </a:r>
            <a:endParaRPr lang="en-US" b="1" u="sng" dirty="0">
              <a:solidFill>
                <a:srgbClr val="C00000"/>
              </a:solidFill>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911E4C43-30DC-40C6-8400-D754E7A063DA}" type="slidenum">
              <a:rPr lang="en-US" smtClean="0">
                <a:solidFill>
                  <a:srgbClr val="04617B">
                    <a:shade val="90000"/>
                  </a:srgbClr>
                </a:solidFill>
              </a:rPr>
              <a:pPr/>
              <a:t>4</a:t>
            </a:fld>
            <a:endParaRPr lang="en-US" dirty="0">
              <a:solidFill>
                <a:srgbClr val="04617B">
                  <a:shade val="90000"/>
                </a:srgbClr>
              </a:solidFill>
            </a:endParaRPr>
          </a:p>
        </p:txBody>
      </p:sp>
    </p:spTree>
    <p:extLst>
      <p:ext uri="{BB962C8B-B14F-4D97-AF65-F5344CB8AC3E}">
        <p14:creationId xmlns:p14="http://schemas.microsoft.com/office/powerpoint/2010/main" val="40856134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smtClean="0"/>
              <a:t>Base Class Pointers</a:t>
            </a:r>
          </a:p>
        </p:txBody>
      </p:sp>
      <p:sp>
        <p:nvSpPr>
          <p:cNvPr id="50179" name="Rectangle 3"/>
          <p:cNvSpPr>
            <a:spLocks noGrp="1" noChangeArrowheads="1"/>
          </p:cNvSpPr>
          <p:nvPr>
            <p:ph idx="1"/>
          </p:nvPr>
        </p:nvSpPr>
        <p:spPr/>
        <p:txBody>
          <a:bodyPr/>
          <a:lstStyle/>
          <a:p>
            <a:r>
              <a:rPr lang="en-US" altLang="en-US" smtClean="0"/>
              <a:t>Can define a pointer to a </a:t>
            </a:r>
            <a:r>
              <a:rPr lang="en-US" altLang="en-US" i="1" smtClean="0"/>
              <a:t>base</a:t>
            </a:r>
            <a:r>
              <a:rPr lang="en-US" altLang="en-US" smtClean="0"/>
              <a:t> class object</a:t>
            </a:r>
          </a:p>
          <a:p>
            <a:r>
              <a:rPr lang="en-US" altLang="en-US" smtClean="0"/>
              <a:t>Can assign it the address of a </a:t>
            </a:r>
            <a:r>
              <a:rPr lang="en-US" altLang="en-US" i="1" smtClean="0"/>
              <a:t>derived</a:t>
            </a:r>
            <a:r>
              <a:rPr lang="en-US" altLang="en-US" smtClean="0"/>
              <a:t> class object</a:t>
            </a:r>
          </a:p>
        </p:txBody>
      </p:sp>
      <p:pic>
        <p:nvPicPr>
          <p:cNvPr id="5018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810000"/>
            <a:ext cx="80772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495800"/>
            <a:ext cx="62484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pPr>
              <a:defRPr/>
            </a:pPr>
            <a:fld id="{69E70B1D-B548-4205-B460-242031668503}" type="slidenum">
              <a:rPr lang="en-US" smtClean="0">
                <a:solidFill>
                  <a:srgbClr val="000000"/>
                </a:solidFill>
              </a:rPr>
              <a:pPr>
                <a:defRPr/>
              </a:pPr>
              <a:t>5</a:t>
            </a:fld>
            <a:endParaRPr lang="en-US">
              <a:solidFill>
                <a:srgbClr val="000000"/>
              </a:solidFill>
            </a:endParaRPr>
          </a:p>
        </p:txBody>
      </p:sp>
    </p:spTree>
    <p:extLst>
      <p:ext uri="{BB962C8B-B14F-4D97-AF65-F5344CB8AC3E}">
        <p14:creationId xmlns:p14="http://schemas.microsoft.com/office/powerpoint/2010/main" val="1632831918"/>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normAutofit/>
          </a:bodyPr>
          <a:lstStyle/>
          <a:p>
            <a:r>
              <a:rPr lang="en-US" dirty="0" smtClean="0"/>
              <a:t>Polymorphism using pointers</a:t>
            </a:r>
            <a:endParaRPr lang="en-US" dirty="0"/>
          </a:p>
        </p:txBody>
      </p:sp>
      <p:sp>
        <p:nvSpPr>
          <p:cNvPr id="5" name="Content Placeholder 4"/>
          <p:cNvSpPr>
            <a:spLocks noGrp="1"/>
          </p:cNvSpPr>
          <p:nvPr>
            <p:ph idx="1"/>
          </p:nvPr>
        </p:nvSpPr>
        <p:spPr>
          <a:xfrm>
            <a:off x="5220072" y="5743134"/>
            <a:ext cx="3744416" cy="926226"/>
          </a:xfrm>
        </p:spPr>
        <p:txBody>
          <a:bodyPr>
            <a:normAutofit fontScale="62500" lnSpcReduction="20000"/>
          </a:bodyPr>
          <a:lstStyle/>
          <a:p>
            <a:r>
              <a:rPr lang="en-US" dirty="0" err="1" smtClean="0">
                <a:solidFill>
                  <a:srgbClr val="C00000"/>
                </a:solidFill>
              </a:rPr>
              <a:t>set_values</a:t>
            </a:r>
            <a:r>
              <a:rPr lang="en-US" dirty="0" smtClean="0"/>
              <a:t> is a polymorphic  function, which is called twice, every time having a different form</a:t>
            </a:r>
            <a:r>
              <a:rPr lang="en-US" dirty="0"/>
              <a:t/>
            </a:r>
            <a:br>
              <a:rPr lang="en-US" dirty="0"/>
            </a:br>
            <a:endParaRPr lang="en-US" dirty="0">
              <a:solidFill>
                <a:srgbClr val="FF0066"/>
              </a:solidFill>
            </a:endParaRPr>
          </a:p>
        </p:txBody>
      </p:sp>
      <p:sp>
        <p:nvSpPr>
          <p:cNvPr id="7" name="TextBox 6"/>
          <p:cNvSpPr txBox="1"/>
          <p:nvPr/>
        </p:nvSpPr>
        <p:spPr>
          <a:xfrm>
            <a:off x="395536" y="1124744"/>
            <a:ext cx="5832648" cy="6124754"/>
          </a:xfrm>
          <a:prstGeom prst="rect">
            <a:avLst/>
          </a:prstGeom>
          <a:noFill/>
        </p:spPr>
        <p:txBody>
          <a:bodyPr wrap="square" rtlCol="0">
            <a:spAutoFit/>
          </a:bodyPr>
          <a:lstStyle/>
          <a:p>
            <a:r>
              <a:rPr lang="en-US" sz="1400" dirty="0">
                <a:solidFill>
                  <a:srgbClr val="008000"/>
                </a:solidFill>
              </a:rPr>
              <a:t>// </a:t>
            </a:r>
            <a:r>
              <a:rPr lang="en-US" sz="1400" dirty="0" smtClean="0">
                <a:solidFill>
                  <a:srgbClr val="008000"/>
                </a:solidFill>
              </a:rPr>
              <a:t>Polymorphism using pointers</a:t>
            </a:r>
            <a:endParaRPr lang="en-US" sz="1400" dirty="0">
              <a:solidFill>
                <a:srgbClr val="008000"/>
              </a:solidFill>
            </a:endParaRPr>
          </a:p>
          <a:p>
            <a:r>
              <a:rPr lang="en-US" sz="1400" dirty="0"/>
              <a:t>#include &lt;</a:t>
            </a:r>
            <a:r>
              <a:rPr lang="en-US" sz="1400" dirty="0" err="1"/>
              <a:t>iostream</a:t>
            </a:r>
            <a:r>
              <a:rPr lang="en-US" sz="1400" dirty="0"/>
              <a:t>&gt;</a:t>
            </a:r>
          </a:p>
          <a:p>
            <a:r>
              <a:rPr lang="en-US" sz="1400" dirty="0"/>
              <a:t>using namespace </a:t>
            </a:r>
            <a:r>
              <a:rPr lang="en-US" sz="1400" dirty="0" err="1"/>
              <a:t>std</a:t>
            </a:r>
            <a:r>
              <a:rPr lang="en-US" sz="1400" dirty="0"/>
              <a:t>;</a:t>
            </a:r>
          </a:p>
          <a:p>
            <a:endParaRPr lang="en-US" sz="1400" dirty="0"/>
          </a:p>
          <a:p>
            <a:r>
              <a:rPr lang="en-US" sz="1400" dirty="0"/>
              <a:t>class Polygon </a:t>
            </a:r>
            <a:r>
              <a:rPr lang="en-US" sz="1400" dirty="0" smtClean="0"/>
              <a:t>   </a:t>
            </a:r>
            <a:r>
              <a:rPr lang="en-US" sz="1400" dirty="0" smtClean="0">
                <a:solidFill>
                  <a:srgbClr val="008000"/>
                </a:solidFill>
              </a:rPr>
              <a:t>// Parent class</a:t>
            </a:r>
            <a:endParaRPr lang="en-US" sz="1400" dirty="0">
              <a:solidFill>
                <a:srgbClr val="008000"/>
              </a:solidFill>
            </a:endParaRPr>
          </a:p>
          <a:p>
            <a:r>
              <a:rPr lang="en-US" sz="1400" dirty="0" smtClean="0"/>
              <a:t>{  </a:t>
            </a:r>
          </a:p>
          <a:p>
            <a:r>
              <a:rPr lang="en-US" sz="1400" dirty="0" smtClean="0"/>
              <a:t>protected</a:t>
            </a:r>
            <a:r>
              <a:rPr lang="en-US" sz="1400" dirty="0"/>
              <a:t>:</a:t>
            </a:r>
          </a:p>
          <a:p>
            <a:r>
              <a:rPr lang="en-US" sz="1400" dirty="0"/>
              <a:t>    </a:t>
            </a:r>
            <a:r>
              <a:rPr lang="en-US" sz="1400" dirty="0" err="1"/>
              <a:t>int</a:t>
            </a:r>
            <a:r>
              <a:rPr lang="en-US" sz="1400" dirty="0"/>
              <a:t> width, height;</a:t>
            </a:r>
          </a:p>
          <a:p>
            <a:r>
              <a:rPr lang="en-US" sz="1400" dirty="0"/>
              <a:t>  public:</a:t>
            </a:r>
          </a:p>
          <a:p>
            <a:r>
              <a:rPr lang="en-US" sz="1400" dirty="0"/>
              <a:t>    void </a:t>
            </a:r>
            <a:r>
              <a:rPr lang="en-US" sz="1400" dirty="0" err="1"/>
              <a:t>set_values</a:t>
            </a:r>
            <a:r>
              <a:rPr lang="en-US" sz="1400" dirty="0"/>
              <a:t> (</a:t>
            </a:r>
            <a:r>
              <a:rPr lang="en-US" sz="1400" dirty="0" err="1"/>
              <a:t>int</a:t>
            </a:r>
            <a:r>
              <a:rPr lang="en-US" sz="1400" dirty="0"/>
              <a:t> a, </a:t>
            </a:r>
            <a:r>
              <a:rPr lang="en-US" sz="1400" dirty="0" err="1"/>
              <a:t>int</a:t>
            </a:r>
            <a:r>
              <a:rPr lang="en-US" sz="1400" dirty="0"/>
              <a:t> b</a:t>
            </a:r>
            <a:r>
              <a:rPr lang="en-US" sz="1400" dirty="0" smtClean="0"/>
              <a:t>) </a:t>
            </a:r>
            <a:r>
              <a:rPr lang="en-US" sz="1400" dirty="0" smtClean="0">
                <a:solidFill>
                  <a:srgbClr val="008000"/>
                </a:solidFill>
              </a:rPr>
              <a:t>// this function is public and </a:t>
            </a:r>
            <a:endParaRPr lang="en-US" sz="1400" dirty="0">
              <a:solidFill>
                <a:srgbClr val="008000"/>
              </a:solidFill>
            </a:endParaRPr>
          </a:p>
          <a:p>
            <a:r>
              <a:rPr lang="en-US" sz="1400" dirty="0"/>
              <a:t>      { width=a; height=b</a:t>
            </a:r>
            <a:r>
              <a:rPr lang="en-US" sz="1400" dirty="0" smtClean="0"/>
              <a:t>;}    </a:t>
            </a:r>
            <a:r>
              <a:rPr lang="en-US" sz="1400" dirty="0" smtClean="0">
                <a:solidFill>
                  <a:srgbClr val="008000"/>
                </a:solidFill>
              </a:rPr>
              <a:t>// will be inherited by child classes</a:t>
            </a:r>
            <a:endParaRPr lang="en-US" sz="1400" dirty="0">
              <a:solidFill>
                <a:srgbClr val="008000"/>
              </a:solidFill>
            </a:endParaRPr>
          </a:p>
          <a:p>
            <a:r>
              <a:rPr lang="en-US" sz="1400" dirty="0"/>
              <a:t> };</a:t>
            </a:r>
          </a:p>
          <a:p>
            <a:endParaRPr lang="en-US" sz="1400" dirty="0"/>
          </a:p>
          <a:p>
            <a:r>
              <a:rPr lang="en-US" sz="1400" dirty="0"/>
              <a:t>class Rectangle: public Polygon </a:t>
            </a:r>
            <a:r>
              <a:rPr lang="en-US" sz="1400" dirty="0" smtClean="0"/>
              <a:t>  </a:t>
            </a:r>
            <a:r>
              <a:rPr lang="en-US" sz="1400" dirty="0" smtClean="0">
                <a:solidFill>
                  <a:srgbClr val="008000"/>
                </a:solidFill>
              </a:rPr>
              <a:t>// Child class of Polygon</a:t>
            </a:r>
            <a:endParaRPr lang="en-US" sz="1400" dirty="0">
              <a:solidFill>
                <a:srgbClr val="008000"/>
              </a:solidFill>
            </a:endParaRPr>
          </a:p>
          <a:p>
            <a:r>
              <a:rPr lang="en-US" sz="1400" dirty="0" smtClean="0"/>
              <a:t>{ </a:t>
            </a:r>
          </a:p>
          <a:p>
            <a:r>
              <a:rPr lang="en-US" sz="1400" dirty="0" smtClean="0"/>
              <a:t> </a:t>
            </a:r>
            <a:r>
              <a:rPr lang="en-US" sz="1400" dirty="0"/>
              <a:t>public:</a:t>
            </a:r>
          </a:p>
          <a:p>
            <a:r>
              <a:rPr lang="en-US" sz="1400" dirty="0"/>
              <a:t>    </a:t>
            </a:r>
            <a:r>
              <a:rPr lang="en-US" sz="1400" dirty="0" err="1"/>
              <a:t>int</a:t>
            </a:r>
            <a:r>
              <a:rPr lang="en-US" sz="1400" dirty="0"/>
              <a:t> area </a:t>
            </a:r>
            <a:r>
              <a:rPr lang="en-US" sz="1400" dirty="0" smtClean="0"/>
              <a:t>()  </a:t>
            </a:r>
            <a:r>
              <a:rPr lang="en-US" sz="1400" dirty="0" smtClean="0">
                <a:solidFill>
                  <a:srgbClr val="008000"/>
                </a:solidFill>
              </a:rPr>
              <a:t>// function area for Rectangle</a:t>
            </a:r>
            <a:endParaRPr lang="en-US" sz="1400" dirty="0">
              <a:solidFill>
                <a:srgbClr val="008000"/>
              </a:solidFill>
            </a:endParaRPr>
          </a:p>
          <a:p>
            <a:r>
              <a:rPr lang="en-US" sz="1400" dirty="0"/>
              <a:t>      { return width * height; </a:t>
            </a:r>
            <a:r>
              <a:rPr lang="en-US" sz="1400" dirty="0" smtClean="0"/>
              <a:t>}  </a:t>
            </a:r>
            <a:r>
              <a:rPr lang="en-US" sz="1400" dirty="0" smtClean="0">
                <a:solidFill>
                  <a:srgbClr val="008000"/>
                </a:solidFill>
              </a:rPr>
              <a:t>// width and height are inherited  from Polygon</a:t>
            </a:r>
            <a:endParaRPr lang="en-US" sz="1400" dirty="0">
              <a:solidFill>
                <a:srgbClr val="008000"/>
              </a:solidFill>
            </a:endParaRPr>
          </a:p>
          <a:p>
            <a:r>
              <a:rPr lang="en-US" sz="1400" dirty="0"/>
              <a:t> };</a:t>
            </a:r>
          </a:p>
          <a:p>
            <a:endParaRPr lang="en-US" sz="1400" dirty="0"/>
          </a:p>
          <a:p>
            <a:r>
              <a:rPr lang="en-US" sz="1400" dirty="0"/>
              <a:t>class Triangle: public </a:t>
            </a:r>
            <a:r>
              <a:rPr lang="en-US" sz="1400" dirty="0" smtClean="0"/>
              <a:t>Polygon   </a:t>
            </a:r>
            <a:r>
              <a:rPr lang="en-US" sz="1400" dirty="0" smtClean="0">
                <a:solidFill>
                  <a:srgbClr val="008000"/>
                </a:solidFill>
              </a:rPr>
              <a:t>// </a:t>
            </a:r>
            <a:r>
              <a:rPr lang="en-US" sz="1400" dirty="0">
                <a:solidFill>
                  <a:srgbClr val="008000"/>
                </a:solidFill>
              </a:rPr>
              <a:t>Child class of Polygon</a:t>
            </a:r>
            <a:endParaRPr lang="en-US" sz="1400" dirty="0"/>
          </a:p>
          <a:p>
            <a:r>
              <a:rPr lang="en-US" sz="1400" dirty="0" smtClean="0"/>
              <a:t>{ </a:t>
            </a:r>
          </a:p>
          <a:p>
            <a:r>
              <a:rPr lang="en-US" sz="1400" dirty="0" smtClean="0"/>
              <a:t> </a:t>
            </a:r>
            <a:r>
              <a:rPr lang="en-US" sz="1400" dirty="0"/>
              <a:t>public:</a:t>
            </a:r>
          </a:p>
          <a:p>
            <a:r>
              <a:rPr lang="en-US" sz="1400" dirty="0"/>
              <a:t>    </a:t>
            </a:r>
            <a:r>
              <a:rPr lang="en-US" sz="1400" dirty="0" err="1"/>
              <a:t>int</a:t>
            </a:r>
            <a:r>
              <a:rPr lang="en-US" sz="1400" dirty="0"/>
              <a:t> area </a:t>
            </a:r>
            <a:r>
              <a:rPr lang="en-US" sz="1400" dirty="0" smtClean="0"/>
              <a:t>()  //   </a:t>
            </a:r>
            <a:r>
              <a:rPr lang="en-US" sz="1400" dirty="0">
                <a:solidFill>
                  <a:srgbClr val="008000"/>
                </a:solidFill>
              </a:rPr>
              <a:t>// function area for </a:t>
            </a:r>
            <a:r>
              <a:rPr lang="en-US" sz="1400" dirty="0" smtClean="0">
                <a:solidFill>
                  <a:srgbClr val="008000"/>
                </a:solidFill>
              </a:rPr>
              <a:t>Triangle</a:t>
            </a:r>
            <a:endParaRPr lang="en-US" sz="1400" dirty="0">
              <a:solidFill>
                <a:srgbClr val="008000"/>
              </a:solidFill>
            </a:endParaRPr>
          </a:p>
          <a:p>
            <a:r>
              <a:rPr lang="en-US" sz="1400" dirty="0" smtClean="0"/>
              <a:t>      </a:t>
            </a:r>
            <a:r>
              <a:rPr lang="en-US" sz="1400" dirty="0"/>
              <a:t>{ return width * height / 2; }</a:t>
            </a:r>
          </a:p>
          <a:p>
            <a:r>
              <a:rPr lang="en-US" sz="1400" dirty="0"/>
              <a:t>  };</a:t>
            </a:r>
          </a:p>
          <a:p>
            <a:r>
              <a:rPr lang="en-US" sz="1400" dirty="0"/>
              <a:t>  </a:t>
            </a:r>
          </a:p>
        </p:txBody>
      </p:sp>
      <p:sp>
        <p:nvSpPr>
          <p:cNvPr id="8" name="TextBox 7"/>
          <p:cNvSpPr txBox="1"/>
          <p:nvPr/>
        </p:nvSpPr>
        <p:spPr>
          <a:xfrm>
            <a:off x="5580112" y="1772815"/>
            <a:ext cx="3240360" cy="3970318"/>
          </a:xfrm>
          <a:prstGeom prst="rect">
            <a:avLst/>
          </a:prstGeom>
          <a:noFill/>
        </p:spPr>
        <p:txBody>
          <a:bodyPr wrap="square" rtlCol="0">
            <a:spAutoFit/>
          </a:bodyPr>
          <a:lstStyle/>
          <a:p>
            <a:r>
              <a:rPr lang="en-US" sz="1400" dirty="0" err="1"/>
              <a:t>int</a:t>
            </a:r>
            <a:r>
              <a:rPr lang="en-US" sz="1400" dirty="0"/>
              <a:t> main() </a:t>
            </a:r>
          </a:p>
          <a:p>
            <a:r>
              <a:rPr lang="en-US" sz="1400" dirty="0"/>
              <a:t>{</a:t>
            </a:r>
          </a:p>
          <a:p>
            <a:r>
              <a:rPr lang="en-US" sz="1400" dirty="0"/>
              <a:t>Rectangle </a:t>
            </a:r>
            <a:r>
              <a:rPr lang="en-US" sz="1400" dirty="0" err="1"/>
              <a:t>rect</a:t>
            </a:r>
            <a:r>
              <a:rPr lang="en-US" sz="1400" dirty="0"/>
              <a:t>;    </a:t>
            </a:r>
            <a:r>
              <a:rPr lang="en-US" sz="1400" dirty="0">
                <a:solidFill>
                  <a:srgbClr val="008000"/>
                </a:solidFill>
              </a:rPr>
              <a:t>// object </a:t>
            </a:r>
            <a:r>
              <a:rPr lang="en-US" sz="1400" dirty="0" err="1">
                <a:solidFill>
                  <a:srgbClr val="008000"/>
                </a:solidFill>
              </a:rPr>
              <a:t>rect</a:t>
            </a:r>
            <a:r>
              <a:rPr lang="en-US" sz="1400" dirty="0">
                <a:solidFill>
                  <a:srgbClr val="008000"/>
                </a:solidFill>
              </a:rPr>
              <a:t> is defined</a:t>
            </a:r>
          </a:p>
          <a:p>
            <a:r>
              <a:rPr lang="en-US" sz="1400" dirty="0"/>
              <a:t>Triangle </a:t>
            </a:r>
            <a:r>
              <a:rPr lang="en-US" sz="1400" dirty="0" err="1"/>
              <a:t>trgl</a:t>
            </a:r>
            <a:r>
              <a:rPr lang="en-US" sz="1400" dirty="0"/>
              <a:t>;     </a:t>
            </a:r>
            <a:r>
              <a:rPr lang="en-US" sz="1400" dirty="0">
                <a:solidFill>
                  <a:srgbClr val="008000"/>
                </a:solidFill>
              </a:rPr>
              <a:t>// object </a:t>
            </a:r>
            <a:r>
              <a:rPr lang="en-US" sz="1400" dirty="0" err="1">
                <a:solidFill>
                  <a:srgbClr val="008000"/>
                </a:solidFill>
              </a:rPr>
              <a:t>trgl</a:t>
            </a:r>
            <a:r>
              <a:rPr lang="en-US" sz="1400" dirty="0">
                <a:solidFill>
                  <a:srgbClr val="008000"/>
                </a:solidFill>
              </a:rPr>
              <a:t> is defined</a:t>
            </a:r>
          </a:p>
          <a:p>
            <a:r>
              <a:rPr lang="en-US" sz="1400" dirty="0" smtClean="0"/>
              <a:t>Polygon </a:t>
            </a:r>
            <a:r>
              <a:rPr lang="en-US" sz="1400" dirty="0"/>
              <a:t>* ppoly1 = &amp;</a:t>
            </a:r>
            <a:r>
              <a:rPr lang="en-US" sz="1400" dirty="0" err="1"/>
              <a:t>rect</a:t>
            </a:r>
            <a:r>
              <a:rPr lang="en-US" sz="1400" dirty="0"/>
              <a:t>;  </a:t>
            </a:r>
          </a:p>
          <a:p>
            <a:r>
              <a:rPr lang="en-US" sz="1400" dirty="0" smtClean="0"/>
              <a:t>Polygon </a:t>
            </a:r>
            <a:r>
              <a:rPr lang="en-US" sz="1400" dirty="0"/>
              <a:t>* ppoly2 = &amp;</a:t>
            </a:r>
            <a:r>
              <a:rPr lang="en-US" sz="1400" dirty="0" err="1"/>
              <a:t>trgl</a:t>
            </a:r>
            <a:r>
              <a:rPr lang="en-US" sz="1400" dirty="0"/>
              <a:t>;  </a:t>
            </a:r>
          </a:p>
          <a:p>
            <a:endParaRPr lang="en-US" sz="1400" dirty="0"/>
          </a:p>
          <a:p>
            <a:r>
              <a:rPr lang="en-US" sz="1400" dirty="0" smtClean="0"/>
              <a:t>ppoly1-</a:t>
            </a:r>
            <a:r>
              <a:rPr lang="en-US" sz="1400" dirty="0"/>
              <a:t>&gt;</a:t>
            </a:r>
            <a:r>
              <a:rPr lang="en-US" sz="1400" dirty="0" err="1"/>
              <a:t>set_values</a:t>
            </a:r>
            <a:r>
              <a:rPr lang="en-US" sz="1400" dirty="0"/>
              <a:t>(4, 5); </a:t>
            </a:r>
            <a:endParaRPr lang="en-US" sz="1400" dirty="0" smtClean="0"/>
          </a:p>
          <a:p>
            <a:r>
              <a:rPr lang="en-US" sz="1400" dirty="0" smtClean="0"/>
              <a:t>ppoly2-</a:t>
            </a:r>
            <a:r>
              <a:rPr lang="en-US" sz="1400" dirty="0"/>
              <a:t>&gt;</a:t>
            </a:r>
            <a:r>
              <a:rPr lang="en-US" sz="1400" dirty="0" err="1"/>
              <a:t>set_values</a:t>
            </a:r>
            <a:r>
              <a:rPr lang="en-US" sz="1400" dirty="0"/>
              <a:t>(4, 5); </a:t>
            </a:r>
            <a:endParaRPr lang="en-US" sz="1400" dirty="0" smtClean="0"/>
          </a:p>
          <a:p>
            <a:endParaRPr lang="en-US" sz="1400" dirty="0"/>
          </a:p>
          <a:p>
            <a:r>
              <a:rPr lang="en-US" sz="1400" dirty="0" err="1"/>
              <a:t>cout</a:t>
            </a:r>
            <a:r>
              <a:rPr lang="en-US" sz="1400" dirty="0"/>
              <a:t> &lt;&lt; "</a:t>
            </a:r>
            <a:r>
              <a:rPr lang="en-US" sz="1400" dirty="0" err="1"/>
              <a:t>rect</a:t>
            </a:r>
            <a:r>
              <a:rPr lang="en-US" sz="1400" dirty="0"/>
              <a:t> area = " &lt;&lt; </a:t>
            </a:r>
            <a:r>
              <a:rPr lang="en-US" sz="1400" dirty="0" err="1"/>
              <a:t>rect.area</a:t>
            </a:r>
            <a:r>
              <a:rPr lang="en-US" sz="1400" dirty="0"/>
              <a:t>() &lt;&lt; '\n';   //rect. area calculation</a:t>
            </a:r>
          </a:p>
          <a:p>
            <a:r>
              <a:rPr lang="en-US" sz="1400" dirty="0" err="1"/>
              <a:t>cout</a:t>
            </a:r>
            <a:r>
              <a:rPr lang="en-US" sz="1400" dirty="0"/>
              <a:t> &lt;&lt; "</a:t>
            </a:r>
            <a:r>
              <a:rPr lang="en-US" sz="1400" dirty="0" err="1"/>
              <a:t>trgl</a:t>
            </a:r>
            <a:r>
              <a:rPr lang="en-US" sz="1400" dirty="0"/>
              <a:t> area = " &lt;&lt; </a:t>
            </a:r>
            <a:r>
              <a:rPr lang="en-US" sz="1400" dirty="0" err="1"/>
              <a:t>trgl.area</a:t>
            </a:r>
            <a:r>
              <a:rPr lang="en-US" sz="1400" dirty="0"/>
              <a:t>() &lt;&lt; '\n';   //</a:t>
            </a:r>
            <a:r>
              <a:rPr lang="en-US" sz="1400" dirty="0" err="1"/>
              <a:t>trgl.</a:t>
            </a:r>
            <a:r>
              <a:rPr lang="en-US" sz="1400" dirty="0"/>
              <a:t> area calculation</a:t>
            </a:r>
          </a:p>
          <a:p>
            <a:endParaRPr lang="en-US" sz="1400" dirty="0"/>
          </a:p>
          <a:p>
            <a:r>
              <a:rPr lang="en-US" sz="1400" dirty="0"/>
              <a:t>system("pause");</a:t>
            </a:r>
          </a:p>
          <a:p>
            <a:r>
              <a:rPr lang="en-US" sz="1400" dirty="0"/>
              <a:t>return 0;</a:t>
            </a:r>
          </a:p>
          <a:p>
            <a:r>
              <a:rPr lang="en-US" sz="1400" dirty="0"/>
              <a:t>}</a:t>
            </a:r>
          </a:p>
        </p:txBody>
      </p:sp>
    </p:spTree>
    <p:extLst>
      <p:ext uri="{BB962C8B-B14F-4D97-AF65-F5344CB8AC3E}">
        <p14:creationId xmlns:p14="http://schemas.microsoft.com/office/powerpoint/2010/main" val="14046605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 using pointers</a:t>
            </a:r>
          </a:p>
        </p:txBody>
      </p:sp>
      <p:sp>
        <p:nvSpPr>
          <p:cNvPr id="3" name="Content Placeholder 2"/>
          <p:cNvSpPr>
            <a:spLocks noGrp="1"/>
          </p:cNvSpPr>
          <p:nvPr>
            <p:ph idx="1"/>
          </p:nvPr>
        </p:nvSpPr>
        <p:spPr/>
        <p:txBody>
          <a:bodyPr>
            <a:normAutofit fontScale="85000" lnSpcReduction="20000"/>
          </a:bodyPr>
          <a:lstStyle/>
          <a:p>
            <a:r>
              <a:rPr lang="en-US" dirty="0"/>
              <a:t>Function </a:t>
            </a:r>
            <a:r>
              <a:rPr lang="en-US" dirty="0">
                <a:solidFill>
                  <a:srgbClr val="0070C0"/>
                </a:solidFill>
              </a:rPr>
              <a:t>main</a:t>
            </a:r>
            <a:r>
              <a:rPr lang="en-US" dirty="0"/>
              <a:t> declares two pointers to </a:t>
            </a:r>
            <a:r>
              <a:rPr lang="en-US" dirty="0">
                <a:solidFill>
                  <a:srgbClr val="C00000"/>
                </a:solidFill>
              </a:rPr>
              <a:t>Polygon</a:t>
            </a:r>
            <a:r>
              <a:rPr lang="en-US" dirty="0"/>
              <a:t> (named </a:t>
            </a:r>
            <a:r>
              <a:rPr lang="en-US" dirty="0">
                <a:solidFill>
                  <a:srgbClr val="FF33CC"/>
                </a:solidFill>
              </a:rPr>
              <a:t>ppoly1</a:t>
            </a:r>
            <a:r>
              <a:rPr lang="en-US" dirty="0"/>
              <a:t> and </a:t>
            </a:r>
            <a:r>
              <a:rPr lang="en-US" dirty="0">
                <a:solidFill>
                  <a:srgbClr val="FF33CC"/>
                </a:solidFill>
              </a:rPr>
              <a:t>ppoly2</a:t>
            </a:r>
            <a:r>
              <a:rPr lang="en-US" dirty="0"/>
              <a:t>). </a:t>
            </a:r>
            <a:r>
              <a:rPr lang="en-US" dirty="0" smtClean="0"/>
              <a:t>They </a:t>
            </a:r>
            <a:r>
              <a:rPr lang="en-US" dirty="0"/>
              <a:t>are assigned the addresses of </a:t>
            </a:r>
            <a:r>
              <a:rPr lang="en-US" dirty="0" err="1"/>
              <a:t>rect</a:t>
            </a:r>
            <a:r>
              <a:rPr lang="en-US" dirty="0"/>
              <a:t> and </a:t>
            </a:r>
            <a:r>
              <a:rPr lang="en-US" dirty="0" err="1"/>
              <a:t>trgl</a:t>
            </a:r>
            <a:r>
              <a:rPr lang="en-US" dirty="0"/>
              <a:t>, respectively, which are objects of type </a:t>
            </a:r>
            <a:r>
              <a:rPr lang="en-US" dirty="0">
                <a:solidFill>
                  <a:srgbClr val="800080"/>
                </a:solidFill>
              </a:rPr>
              <a:t>Rectangle</a:t>
            </a:r>
            <a:r>
              <a:rPr lang="en-US" dirty="0"/>
              <a:t> and </a:t>
            </a:r>
            <a:r>
              <a:rPr lang="en-US" dirty="0">
                <a:solidFill>
                  <a:srgbClr val="800080"/>
                </a:solidFill>
              </a:rPr>
              <a:t>Triangle</a:t>
            </a:r>
            <a:r>
              <a:rPr lang="en-US" dirty="0"/>
              <a:t>. </a:t>
            </a:r>
            <a:endParaRPr lang="en-US" dirty="0" smtClean="0"/>
          </a:p>
          <a:p>
            <a:r>
              <a:rPr lang="en-US" dirty="0" smtClean="0"/>
              <a:t>Such </a:t>
            </a:r>
            <a:r>
              <a:rPr lang="en-US" dirty="0"/>
              <a:t>assignments are valid, since both </a:t>
            </a:r>
            <a:r>
              <a:rPr lang="en-US" dirty="0">
                <a:solidFill>
                  <a:srgbClr val="800080"/>
                </a:solidFill>
              </a:rPr>
              <a:t>Rectangle</a:t>
            </a:r>
            <a:r>
              <a:rPr lang="en-US" dirty="0"/>
              <a:t> and </a:t>
            </a:r>
            <a:r>
              <a:rPr lang="en-US" dirty="0">
                <a:solidFill>
                  <a:srgbClr val="800080"/>
                </a:solidFill>
              </a:rPr>
              <a:t>Triangle </a:t>
            </a:r>
            <a:r>
              <a:rPr lang="en-US" dirty="0" smtClean="0"/>
              <a:t>are </a:t>
            </a:r>
            <a:r>
              <a:rPr lang="en-US" dirty="0"/>
              <a:t>classes derived from </a:t>
            </a:r>
            <a:r>
              <a:rPr lang="en-US" dirty="0" smtClean="0">
                <a:solidFill>
                  <a:srgbClr val="C00000"/>
                </a:solidFill>
              </a:rPr>
              <a:t>Polygon</a:t>
            </a:r>
            <a:r>
              <a:rPr lang="en-US" dirty="0" smtClean="0"/>
              <a:t> </a:t>
            </a:r>
          </a:p>
          <a:p>
            <a:r>
              <a:rPr lang="en-US" dirty="0" smtClean="0"/>
              <a:t>Dereferencing </a:t>
            </a:r>
            <a:r>
              <a:rPr lang="en-US" dirty="0">
                <a:solidFill>
                  <a:srgbClr val="FF33CC"/>
                </a:solidFill>
              </a:rPr>
              <a:t>ppoly1</a:t>
            </a:r>
            <a:r>
              <a:rPr lang="en-US" dirty="0"/>
              <a:t> and </a:t>
            </a:r>
            <a:r>
              <a:rPr lang="en-US" dirty="0" smtClean="0">
                <a:solidFill>
                  <a:srgbClr val="FF33CC"/>
                </a:solidFill>
              </a:rPr>
              <a:t>ppoly2 </a:t>
            </a:r>
            <a:r>
              <a:rPr lang="en-US" dirty="0" smtClean="0"/>
              <a:t>(with *</a:t>
            </a:r>
            <a:r>
              <a:rPr lang="en-US" dirty="0" smtClean="0">
                <a:solidFill>
                  <a:srgbClr val="FF33CC"/>
                </a:solidFill>
              </a:rPr>
              <a:t>ppoly1</a:t>
            </a:r>
            <a:r>
              <a:rPr lang="en-US" dirty="0" smtClean="0"/>
              <a:t> </a:t>
            </a:r>
            <a:r>
              <a:rPr lang="en-US" dirty="0"/>
              <a:t>and </a:t>
            </a:r>
            <a:r>
              <a:rPr lang="en-US" dirty="0" smtClean="0"/>
              <a:t>*</a:t>
            </a:r>
            <a:r>
              <a:rPr lang="en-US" dirty="0" smtClean="0">
                <a:solidFill>
                  <a:srgbClr val="FF33CC"/>
                </a:solidFill>
              </a:rPr>
              <a:t>ppoly2</a:t>
            </a:r>
            <a:r>
              <a:rPr lang="en-US" dirty="0" smtClean="0"/>
              <a:t>) </a:t>
            </a:r>
            <a:r>
              <a:rPr lang="en-US" dirty="0"/>
              <a:t>is valid and allows us to access the members of their pointed objects. For example, the following two statements would be equivalent in the previous example</a:t>
            </a:r>
            <a:r>
              <a:rPr lang="en-US" dirty="0" smtClean="0"/>
              <a:t>:</a:t>
            </a:r>
          </a:p>
          <a:p>
            <a:pPr>
              <a:buFont typeface="Wingdings" panose="05000000000000000000" pitchFamily="2" charset="2"/>
              <a:buChar char="Ø"/>
            </a:pPr>
            <a:r>
              <a:rPr lang="en-US" dirty="0">
                <a:solidFill>
                  <a:srgbClr val="FF33CC"/>
                </a:solidFill>
              </a:rPr>
              <a:t>ppoly1</a:t>
            </a:r>
            <a:r>
              <a:rPr lang="en-US" dirty="0"/>
              <a:t>-&gt;</a:t>
            </a:r>
            <a:r>
              <a:rPr lang="en-US" dirty="0" err="1" smtClean="0">
                <a:solidFill>
                  <a:srgbClr val="C00000"/>
                </a:solidFill>
              </a:rPr>
              <a:t>set_values</a:t>
            </a:r>
            <a:r>
              <a:rPr lang="en-US" dirty="0" smtClean="0"/>
              <a:t>(4,5</a:t>
            </a:r>
            <a:r>
              <a:rPr lang="en-US" dirty="0"/>
              <a:t>); </a:t>
            </a:r>
            <a:r>
              <a:rPr lang="en-US" dirty="0" err="1" smtClean="0">
                <a:solidFill>
                  <a:srgbClr val="800080"/>
                </a:solidFill>
              </a:rPr>
              <a:t>rect</a:t>
            </a:r>
            <a:r>
              <a:rPr lang="en-US" dirty="0" err="1" smtClean="0"/>
              <a:t>.</a:t>
            </a:r>
            <a:r>
              <a:rPr lang="en-US" dirty="0" err="1" smtClean="0">
                <a:solidFill>
                  <a:srgbClr val="C00000"/>
                </a:solidFill>
              </a:rPr>
              <a:t>set_values</a:t>
            </a:r>
            <a:r>
              <a:rPr lang="en-US" dirty="0" smtClean="0"/>
              <a:t>(4,5);</a:t>
            </a:r>
          </a:p>
          <a:p>
            <a:r>
              <a:rPr lang="en-US" dirty="0" smtClean="0"/>
              <a:t>Member </a:t>
            </a:r>
            <a:r>
              <a:rPr lang="en-US" dirty="0">
                <a:solidFill>
                  <a:srgbClr val="C00000"/>
                </a:solidFill>
              </a:rPr>
              <a:t>area</a:t>
            </a:r>
            <a:r>
              <a:rPr lang="en-US" dirty="0"/>
              <a:t> could have been accessed with the pointers to Polygon if </a:t>
            </a:r>
            <a:r>
              <a:rPr lang="en-US" dirty="0">
                <a:solidFill>
                  <a:srgbClr val="C00000"/>
                </a:solidFill>
              </a:rPr>
              <a:t>area</a:t>
            </a:r>
            <a:r>
              <a:rPr lang="en-US" dirty="0" smtClean="0"/>
              <a:t> was </a:t>
            </a:r>
            <a:r>
              <a:rPr lang="en-US" dirty="0"/>
              <a:t>a member of </a:t>
            </a:r>
            <a:r>
              <a:rPr lang="en-US" dirty="0">
                <a:solidFill>
                  <a:srgbClr val="C00000"/>
                </a:solidFill>
              </a:rPr>
              <a:t>Polygon</a:t>
            </a:r>
            <a:r>
              <a:rPr lang="en-US" dirty="0" smtClean="0"/>
              <a:t> </a:t>
            </a:r>
            <a:r>
              <a:rPr lang="en-US" dirty="0"/>
              <a:t>instead </a:t>
            </a:r>
            <a:r>
              <a:rPr lang="en-US" dirty="0" smtClean="0"/>
              <a:t>of being </a:t>
            </a:r>
            <a:r>
              <a:rPr lang="en-US" dirty="0"/>
              <a:t>a member of its derived classes, but the problem is that </a:t>
            </a:r>
            <a:r>
              <a:rPr lang="en-US" dirty="0">
                <a:solidFill>
                  <a:srgbClr val="800080"/>
                </a:solidFill>
              </a:rPr>
              <a:t>Rectangle</a:t>
            </a:r>
            <a:r>
              <a:rPr lang="en-US" dirty="0"/>
              <a:t> and </a:t>
            </a:r>
            <a:r>
              <a:rPr lang="en-US" dirty="0">
                <a:solidFill>
                  <a:srgbClr val="800080"/>
                </a:solidFill>
              </a:rPr>
              <a:t>Triangle </a:t>
            </a:r>
            <a:r>
              <a:rPr lang="en-US" dirty="0" smtClean="0"/>
              <a:t>implement </a:t>
            </a:r>
            <a:r>
              <a:rPr lang="en-US" dirty="0"/>
              <a:t>different versions of area, therefore there is not a single common version that could be implemented in the base </a:t>
            </a:r>
            <a:r>
              <a:rPr lang="en-US" dirty="0" smtClean="0"/>
              <a:t>class </a:t>
            </a:r>
            <a:endParaRPr lang="en-US" dirty="0"/>
          </a:p>
        </p:txBody>
      </p:sp>
    </p:spTree>
    <p:extLst>
      <p:ext uri="{BB962C8B-B14F-4D97-AF65-F5344CB8AC3E}">
        <p14:creationId xmlns:p14="http://schemas.microsoft.com/office/powerpoint/2010/main" val="31628465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smtClean="0"/>
              <a:t>Polymorphism and                              Virtual Member Functions</a:t>
            </a:r>
          </a:p>
        </p:txBody>
      </p:sp>
      <p:sp>
        <p:nvSpPr>
          <p:cNvPr id="37891" name="Rectangle 3"/>
          <p:cNvSpPr>
            <a:spLocks noGrp="1" noChangeArrowheads="1"/>
          </p:cNvSpPr>
          <p:nvPr>
            <p:ph idx="1"/>
          </p:nvPr>
        </p:nvSpPr>
        <p:spPr>
          <a:xfrm>
            <a:off x="457200" y="1806575"/>
            <a:ext cx="8151813" cy="3741738"/>
          </a:xfrm>
        </p:spPr>
        <p:txBody>
          <a:bodyPr/>
          <a:lstStyle/>
          <a:p>
            <a:pPr>
              <a:lnSpc>
                <a:spcPct val="80000"/>
              </a:lnSpc>
            </a:pPr>
            <a:r>
              <a:rPr lang="en-US" altLang="en-US" sz="2800" u="sng" dirty="0" smtClean="0"/>
              <a:t>Virtual member function</a:t>
            </a:r>
            <a:r>
              <a:rPr lang="en-US" altLang="en-US" sz="2800" dirty="0" smtClean="0"/>
              <a:t>: function in base class that expects to be redefined in derived class</a:t>
            </a:r>
          </a:p>
          <a:p>
            <a:pPr>
              <a:lnSpc>
                <a:spcPct val="80000"/>
              </a:lnSpc>
            </a:pPr>
            <a:r>
              <a:rPr lang="en-US" altLang="en-US" sz="2800" dirty="0" smtClean="0"/>
              <a:t>Function defined with key word </a:t>
            </a:r>
            <a:r>
              <a:rPr lang="en-US" altLang="en-US" sz="2800" b="1" dirty="0" smtClean="0">
                <a:solidFill>
                  <a:srgbClr val="0000FF"/>
                </a:solidFill>
                <a:latin typeface="Courier New" pitchFamily="49" charset="0"/>
              </a:rPr>
              <a:t>virtual</a:t>
            </a:r>
            <a:r>
              <a:rPr lang="en-US" altLang="en-US" sz="2800" dirty="0" smtClean="0"/>
              <a:t>:</a:t>
            </a:r>
          </a:p>
          <a:p>
            <a:pPr lvl="1">
              <a:lnSpc>
                <a:spcPct val="80000"/>
              </a:lnSpc>
              <a:buClr>
                <a:srgbClr val="3333CC"/>
              </a:buClr>
              <a:buFontTx/>
              <a:buNone/>
            </a:pPr>
            <a:r>
              <a:rPr lang="en-US" altLang="en-US" sz="2400" b="1" dirty="0" smtClean="0">
                <a:solidFill>
                  <a:srgbClr val="0000FF"/>
                </a:solidFill>
                <a:latin typeface="Courier New" pitchFamily="49" charset="0"/>
              </a:rPr>
              <a:t>virtual</a:t>
            </a:r>
            <a:r>
              <a:rPr lang="en-US" altLang="en-US" sz="2400" dirty="0" smtClean="0">
                <a:latin typeface="Courier New" pitchFamily="49" charset="0"/>
              </a:rPr>
              <a:t> </a:t>
            </a:r>
            <a:r>
              <a:rPr lang="en-US" altLang="en-US" sz="2400" dirty="0" smtClean="0">
                <a:solidFill>
                  <a:srgbClr val="C00000"/>
                </a:solidFill>
                <a:latin typeface="Courier New" pitchFamily="49" charset="0"/>
              </a:rPr>
              <a:t>void Y() {...}</a:t>
            </a:r>
          </a:p>
          <a:p>
            <a:pPr>
              <a:lnSpc>
                <a:spcPct val="80000"/>
              </a:lnSpc>
            </a:pPr>
            <a:r>
              <a:rPr lang="en-US" altLang="en-US" sz="2800" dirty="0" smtClean="0"/>
              <a:t>Supports </a:t>
            </a:r>
            <a:r>
              <a:rPr lang="en-US" altLang="en-US" sz="2800" u="sng" dirty="0" smtClean="0"/>
              <a:t>dynamic binding</a:t>
            </a:r>
            <a:r>
              <a:rPr lang="en-US" altLang="en-US" sz="2800" dirty="0" smtClean="0"/>
              <a:t>: functions bound at run time to function that they call</a:t>
            </a:r>
          </a:p>
          <a:p>
            <a:pPr>
              <a:lnSpc>
                <a:spcPct val="80000"/>
              </a:lnSpc>
            </a:pPr>
            <a:r>
              <a:rPr lang="en-US" altLang="en-US" sz="2800" dirty="0" smtClean="0"/>
              <a:t>Without virtual member functions, C++ uses </a:t>
            </a:r>
            <a:r>
              <a:rPr lang="en-US" altLang="en-US" sz="2800" u="sng" dirty="0" smtClean="0"/>
              <a:t>static</a:t>
            </a:r>
            <a:r>
              <a:rPr lang="en-US" altLang="en-US" sz="2800" dirty="0" smtClean="0"/>
              <a:t> (compile time) </a:t>
            </a:r>
            <a:r>
              <a:rPr lang="en-US" altLang="en-US" sz="2800" u="sng" dirty="0" smtClean="0"/>
              <a:t>binding</a:t>
            </a:r>
            <a:endParaRPr lang="en-US" altLang="en-US" sz="2800" dirty="0" smtClean="0"/>
          </a:p>
        </p:txBody>
      </p:sp>
      <p:sp>
        <p:nvSpPr>
          <p:cNvPr id="2" name="Slide Number Placeholder 1"/>
          <p:cNvSpPr>
            <a:spLocks noGrp="1"/>
          </p:cNvSpPr>
          <p:nvPr>
            <p:ph type="sldNum" sz="quarter" idx="10"/>
          </p:nvPr>
        </p:nvSpPr>
        <p:spPr/>
        <p:txBody>
          <a:bodyPr/>
          <a:lstStyle/>
          <a:p>
            <a:pPr>
              <a:defRPr/>
            </a:pPr>
            <a:fld id="{69E70B1D-B548-4205-B460-242031668503}" type="slidenum">
              <a:rPr lang="en-US" smtClean="0">
                <a:solidFill>
                  <a:srgbClr val="000000"/>
                </a:solidFill>
              </a:rPr>
              <a:pPr>
                <a:defRPr/>
              </a:pPr>
              <a:t>8</a:t>
            </a:fld>
            <a:endParaRPr lang="en-US">
              <a:solidFill>
                <a:srgbClr val="000000"/>
              </a:solidFill>
            </a:endParaRPr>
          </a:p>
        </p:txBody>
      </p:sp>
    </p:spTree>
    <p:extLst>
      <p:ext uri="{BB962C8B-B14F-4D97-AF65-F5344CB8AC3E}">
        <p14:creationId xmlns:p14="http://schemas.microsoft.com/office/powerpoint/2010/main" val="2116358163"/>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Member Functions</a:t>
            </a:r>
            <a:endParaRPr lang="en-US" dirty="0"/>
          </a:p>
        </p:txBody>
      </p:sp>
      <p:sp>
        <p:nvSpPr>
          <p:cNvPr id="3" name="Content Placeholder 2"/>
          <p:cNvSpPr>
            <a:spLocks noGrp="1"/>
          </p:cNvSpPr>
          <p:nvPr>
            <p:ph idx="1"/>
          </p:nvPr>
        </p:nvSpPr>
        <p:spPr/>
        <p:txBody>
          <a:bodyPr/>
          <a:lstStyle/>
          <a:p>
            <a:r>
              <a:rPr lang="en-US" sz="2800" dirty="0"/>
              <a:t>A virtual member is a member function that can be redefined in a derived class, while preserving its calling properties through references. The syntax for a function to become virtual is to precede its declaration with the </a:t>
            </a:r>
            <a:r>
              <a:rPr lang="en-US" sz="2800" b="1" dirty="0" smtClean="0">
                <a:solidFill>
                  <a:srgbClr val="0000FF"/>
                </a:solidFill>
              </a:rPr>
              <a:t>virtual</a:t>
            </a:r>
            <a:r>
              <a:rPr lang="en-US" sz="2800" dirty="0" smtClean="0"/>
              <a:t> keyword</a:t>
            </a:r>
            <a:endParaRPr lang="en-US" dirty="0">
              <a:latin typeface="Calibri" panose="020F0502020204030204" pitchFamily="34" charset="0"/>
            </a:endParaRPr>
          </a:p>
        </p:txBody>
      </p:sp>
      <p:sp>
        <p:nvSpPr>
          <p:cNvPr id="4" name="Slide Number Placeholder 3"/>
          <p:cNvSpPr>
            <a:spLocks noGrp="1"/>
          </p:cNvSpPr>
          <p:nvPr>
            <p:ph type="sldNum" sz="quarter" idx="12"/>
          </p:nvPr>
        </p:nvSpPr>
        <p:spPr/>
        <p:txBody>
          <a:bodyPr/>
          <a:lstStyle/>
          <a:p>
            <a:fld id="{911E4C43-30DC-40C6-8400-D754E7A063DA}" type="slidenum">
              <a:rPr lang="en-US" smtClean="0">
                <a:solidFill>
                  <a:srgbClr val="04617B">
                    <a:shade val="90000"/>
                  </a:srgbClr>
                </a:solidFill>
              </a:rPr>
              <a:pPr/>
              <a:t>9</a:t>
            </a:fld>
            <a:endParaRPr lang="en-US" dirty="0">
              <a:solidFill>
                <a:srgbClr val="04617B">
                  <a:shade val="90000"/>
                </a:srgbClr>
              </a:solidFill>
            </a:endParaRPr>
          </a:p>
        </p:txBody>
      </p:sp>
    </p:spTree>
    <p:extLst>
      <p:ext uri="{BB962C8B-B14F-4D97-AF65-F5344CB8AC3E}">
        <p14:creationId xmlns:p14="http://schemas.microsoft.com/office/powerpoint/2010/main" val="162489150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4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7181</TotalTime>
  <Words>1647</Words>
  <Application>Microsoft Office PowerPoint</Application>
  <PresentationFormat>On-screen Show (4:3)</PresentationFormat>
  <Paragraphs>219</Paragraphs>
  <Slides>24</Slides>
  <Notes>8</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24</vt:i4>
      </vt:variant>
    </vt:vector>
  </HeadingPairs>
  <TitlesOfParts>
    <vt:vector size="36" baseType="lpstr">
      <vt:lpstr>宋体</vt:lpstr>
      <vt:lpstr>Arial</vt:lpstr>
      <vt:lpstr>Calibri</vt:lpstr>
      <vt:lpstr>Courier New</vt:lpstr>
      <vt:lpstr>Times</vt:lpstr>
      <vt:lpstr>Times New Roman</vt:lpstr>
      <vt:lpstr>Wingdings</vt:lpstr>
      <vt:lpstr>Wingdings 2</vt:lpstr>
      <vt:lpstr>Flow</vt:lpstr>
      <vt:lpstr>Default Design</vt:lpstr>
      <vt:lpstr>3_Flow</vt:lpstr>
      <vt:lpstr>4_Flow</vt:lpstr>
      <vt:lpstr>Computer Science II  Advanced C++</vt:lpstr>
      <vt:lpstr>Classes in C++</vt:lpstr>
      <vt:lpstr>Useful Links to C++ tutorial</vt:lpstr>
      <vt:lpstr>Polymorphism</vt:lpstr>
      <vt:lpstr>Base Class Pointers</vt:lpstr>
      <vt:lpstr>Polymorphism using pointers</vt:lpstr>
      <vt:lpstr>Polymorphism using pointers</vt:lpstr>
      <vt:lpstr>Polymorphism and                              Virtual Member Functions</vt:lpstr>
      <vt:lpstr>Virtual Member Functions</vt:lpstr>
      <vt:lpstr>Virtual Functions</vt:lpstr>
      <vt:lpstr>Base Class Pointers</vt:lpstr>
      <vt:lpstr>Polymorphism using virtual function</vt:lpstr>
      <vt:lpstr>Polymorphism using virtual function</vt:lpstr>
      <vt:lpstr>Polymorphism using virtual function</vt:lpstr>
      <vt:lpstr>Redefining vs. Overriding</vt:lpstr>
      <vt:lpstr>Virtual Destructors</vt:lpstr>
      <vt:lpstr>C++ 11's override and final Key Words</vt:lpstr>
      <vt:lpstr>15.7</vt:lpstr>
      <vt:lpstr>Abstract Base Classes and              Pure Virtual Functions</vt:lpstr>
      <vt:lpstr>Abstract Base Classes and Pure Virtual Functions</vt:lpstr>
      <vt:lpstr>15.8</vt:lpstr>
      <vt:lpstr>Multiple Inheritance</vt:lpstr>
      <vt:lpstr>Multiple Inheritance</vt:lpstr>
      <vt:lpstr>Multiple Inheritance</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Science II  Advanced C++</dc:title>
  <cp:lastModifiedBy>mm</cp:lastModifiedBy>
  <cp:revision>1</cp:revision>
  <dcterms:created xsi:type="dcterms:W3CDTF">2016-05-24T10:51:24Z</dcterms:created>
  <dcterms:modified xsi:type="dcterms:W3CDTF">2019-04-22T20:18:19Z</dcterms:modified>
</cp:coreProperties>
</file>