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D866B-134E-454C-9348-2D8CCEF2532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46AF-2F92-49AF-8F94-68A9C625C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0EC95-BB9A-4C9F-A181-49FA32A07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55A9D-9ECC-499A-8801-D7A9A6A22DE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 dirty="0"/>
              <a:t>You can see that this works pretty well for an empty table and gets worse as the table fills up.</a:t>
            </a:r>
          </a:p>
          <a:p>
            <a:endParaRPr lang="en-US" altLang="en-US" dirty="0"/>
          </a:p>
          <a:p>
            <a:r>
              <a:rPr lang="en-US" altLang="en-US" dirty="0"/>
              <a:t>There’s another problem here. If a bunch of elements hash to the same spot, they mess each other up.</a:t>
            </a:r>
          </a:p>
          <a:p>
            <a:endParaRPr lang="en-US" altLang="en-US" dirty="0"/>
          </a:p>
          <a:p>
            <a:r>
              <a:rPr lang="en-US" altLang="en-US" dirty="0"/>
              <a:t>But, worse, if a bunch of elements hash to the same </a:t>
            </a:r>
            <a:r>
              <a:rPr lang="en-US" altLang="en-US" i="1" dirty="0"/>
              <a:t>area</a:t>
            </a:r>
            <a:r>
              <a:rPr lang="en-US" altLang="en-US" dirty="0"/>
              <a:t> of the table, they mess each other up! (Even though the hash function isn’t producing lots of collisions!)</a:t>
            </a:r>
          </a:p>
          <a:p>
            <a:endParaRPr lang="en-US" altLang="en-US" dirty="0"/>
          </a:p>
          <a:p>
            <a:r>
              <a:rPr lang="en-US" altLang="en-US" dirty="0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87407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D5D4C-3DD8-483A-B430-8FFC832AFF4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71041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A8A0C-064A-48AA-B9FB-B44D8C87B90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254898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8B520-7A51-4E0A-A68D-98EF59DD3DD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  <p:extLst>
      <p:ext uri="{BB962C8B-B14F-4D97-AF65-F5344CB8AC3E}">
        <p14:creationId xmlns:p14="http://schemas.microsoft.com/office/powerpoint/2010/main" val="27652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2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0321-08A7-47E1-9B1A-55CB2BE0E7B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17DC-235A-4005-BF4C-B36C48E1A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CMPT </a:t>
            </a:r>
            <a:r>
              <a:rPr lang="en-US" sz="4400" dirty="0" smtClean="0">
                <a:solidFill>
                  <a:srgbClr val="0070C0"/>
                </a:solidFill>
              </a:rPr>
              <a:t>238 Data structures &amp; Algorithms</a:t>
            </a:r>
            <a:r>
              <a:rPr lang="en-US" sz="4400" dirty="0" smtClean="0">
                <a:solidFill>
                  <a:srgbClr val="0070C0"/>
                </a:solidFill>
              </a:rPr>
              <a:t>	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Hash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(CLRS Chapter 11)</a:t>
            </a:r>
          </a:p>
        </p:txBody>
      </p:sp>
    </p:spTree>
    <p:extLst>
      <p:ext uri="{BB962C8B-B14F-4D97-AF65-F5344CB8AC3E}">
        <p14:creationId xmlns:p14="http://schemas.microsoft.com/office/powerpoint/2010/main" val="18068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657" y="3778045"/>
            <a:ext cx="6477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10" y="762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Collision resolution by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914400"/>
            <a:ext cx="10864645" cy="4325112"/>
          </a:xfrm>
        </p:spPr>
        <p:txBody>
          <a:bodyPr>
            <a:normAutofit/>
          </a:bodyPr>
          <a:lstStyle/>
          <a:p>
            <a:r>
              <a:rPr lang="en-US" sz="3200" dirty="0"/>
              <a:t>Put all elements that hash to the same slot into a </a:t>
            </a:r>
            <a:r>
              <a:rPr lang="en-US" sz="3200" dirty="0">
                <a:solidFill>
                  <a:srgbClr val="FF0000"/>
                </a:solidFill>
              </a:rPr>
              <a:t>linked list</a:t>
            </a:r>
            <a:r>
              <a:rPr lang="en-US" sz="3200" dirty="0"/>
              <a:t>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Slot </a:t>
            </a:r>
            <a:r>
              <a:rPr lang="en-US" sz="3200" i="1" dirty="0">
                <a:solidFill>
                  <a:srgbClr val="0070C0"/>
                </a:solidFill>
              </a:rPr>
              <a:t>j </a:t>
            </a:r>
            <a:r>
              <a:rPr lang="en-US" sz="3200" dirty="0">
                <a:solidFill>
                  <a:srgbClr val="0070C0"/>
                </a:solidFill>
              </a:rPr>
              <a:t>contains a pointer to the head of the list of all stored elements that hash to </a:t>
            </a:r>
            <a:r>
              <a:rPr lang="en-US" sz="3200" i="1" dirty="0">
                <a:solidFill>
                  <a:srgbClr val="0070C0"/>
                </a:solidFill>
              </a:rPr>
              <a:t>j</a:t>
            </a:r>
            <a:r>
              <a:rPr lang="en-US" sz="3200" dirty="0">
                <a:solidFill>
                  <a:srgbClr val="0070C0"/>
                </a:solidFill>
              </a:rPr>
              <a:t>.</a:t>
            </a:r>
          </a:p>
          <a:p>
            <a:r>
              <a:rPr lang="en-US" sz="3200" dirty="0"/>
              <a:t>If there are no such elements, slot </a:t>
            </a:r>
            <a:r>
              <a:rPr lang="en-US" sz="3200" i="1" dirty="0"/>
              <a:t>j </a:t>
            </a:r>
            <a:r>
              <a:rPr lang="en-US" sz="3200" dirty="0"/>
              <a:t>contains NIL.</a:t>
            </a:r>
          </a:p>
        </p:txBody>
      </p:sp>
    </p:spTree>
    <p:extLst>
      <p:ext uri="{BB962C8B-B14F-4D97-AF65-F5344CB8AC3E}">
        <p14:creationId xmlns:p14="http://schemas.microsoft.com/office/powerpoint/2010/main" val="867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8" y="83576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ictionary </a:t>
            </a:r>
            <a:r>
              <a:rPr lang="en-US" dirty="0">
                <a:solidFill>
                  <a:srgbClr val="FF0000"/>
                </a:solidFill>
              </a:rPr>
              <a:t>operations with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93" y="1150376"/>
            <a:ext cx="8229600" cy="4325112"/>
          </a:xfrm>
        </p:spPr>
        <p:txBody>
          <a:bodyPr>
            <a:normAutofit/>
          </a:bodyPr>
          <a:lstStyle/>
          <a:p>
            <a:r>
              <a:rPr lang="en-US" sz="3200" dirty="0"/>
              <a:t>CHAINED‐HASH‐</a:t>
            </a:r>
            <a:r>
              <a:rPr lang="en-US" sz="3200" b="1" dirty="0">
                <a:solidFill>
                  <a:srgbClr val="FF0000"/>
                </a:solidFill>
              </a:rPr>
              <a:t>INSERT</a:t>
            </a:r>
            <a:r>
              <a:rPr lang="en-US" sz="3200" dirty="0"/>
              <a:t>(</a:t>
            </a:r>
            <a:r>
              <a:rPr lang="en-US" sz="3200" i="1" dirty="0" err="1"/>
              <a:t>T</a:t>
            </a:r>
            <a:r>
              <a:rPr lang="en-US" sz="3200" dirty="0" err="1"/>
              <a:t>,</a:t>
            </a:r>
            <a:r>
              <a:rPr lang="en-US" sz="3200" i="1" dirty="0" err="1"/>
              <a:t>x</a:t>
            </a:r>
            <a:r>
              <a:rPr lang="en-US" sz="3200" dirty="0" smtClean="0"/>
              <a:t>):</a:t>
            </a:r>
          </a:p>
          <a:p>
            <a:endParaRPr lang="en-US" sz="3200" dirty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Insert </a:t>
            </a:r>
            <a:r>
              <a:rPr lang="en-US" sz="2800" i="1" dirty="0"/>
              <a:t>x </a:t>
            </a:r>
            <a:r>
              <a:rPr lang="en-US" sz="2800" dirty="0"/>
              <a:t>at the head of list </a:t>
            </a:r>
            <a:r>
              <a:rPr lang="en-US" sz="2800" i="1" dirty="0"/>
              <a:t>T</a:t>
            </a:r>
            <a:r>
              <a:rPr lang="en-US" sz="2800" dirty="0"/>
              <a:t>[</a:t>
            </a: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 err="1"/>
              <a:t>x.key</a:t>
            </a:r>
            <a:r>
              <a:rPr lang="en-US" sz="2800" dirty="0" smtClean="0"/>
              <a:t>)]</a:t>
            </a:r>
          </a:p>
          <a:p>
            <a:pPr lvl="1"/>
            <a:endParaRPr lang="en-US" sz="2800" dirty="0"/>
          </a:p>
          <a:p>
            <a:r>
              <a:rPr lang="en-US" sz="3200" dirty="0">
                <a:solidFill>
                  <a:srgbClr val="0070C0"/>
                </a:solidFill>
              </a:rPr>
              <a:t>Worst‐case running time is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O</a:t>
            </a:r>
            <a:r>
              <a:rPr lang="en-US" sz="3200" dirty="0">
                <a:solidFill>
                  <a:srgbClr val="FF0000"/>
                </a:solidFill>
              </a:rPr>
              <a:t>(1)</a:t>
            </a:r>
            <a:r>
              <a:rPr lang="en-US" sz="32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73128"/>
            <a:ext cx="6477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1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28883"/>
            <a:ext cx="6477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3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ictionary </a:t>
            </a:r>
            <a:r>
              <a:rPr lang="en-US" dirty="0">
                <a:solidFill>
                  <a:srgbClr val="FF0000"/>
                </a:solidFill>
              </a:rPr>
              <a:t>operations with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450258"/>
            <a:ext cx="8229600" cy="4325112"/>
          </a:xfrm>
        </p:spPr>
        <p:txBody>
          <a:bodyPr>
            <a:normAutofit/>
          </a:bodyPr>
          <a:lstStyle/>
          <a:p>
            <a:r>
              <a:rPr lang="en-US" sz="3200" dirty="0"/>
              <a:t>CHAINED‐HASH‐</a:t>
            </a:r>
            <a:r>
              <a:rPr lang="en-US" sz="3200" b="1" dirty="0">
                <a:solidFill>
                  <a:srgbClr val="FF000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i="1" dirty="0" err="1"/>
              <a:t>T</a:t>
            </a:r>
            <a:r>
              <a:rPr lang="en-US" sz="3200" dirty="0" err="1"/>
              <a:t>,</a:t>
            </a:r>
            <a:r>
              <a:rPr lang="en-US" sz="3200" i="1" dirty="0" err="1"/>
              <a:t>k</a:t>
            </a:r>
            <a:r>
              <a:rPr lang="en-US" sz="3200" dirty="0"/>
              <a:t>):</a:t>
            </a:r>
          </a:p>
          <a:p>
            <a:r>
              <a:rPr lang="en-US" sz="3200" dirty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Search </a:t>
            </a:r>
            <a:r>
              <a:rPr lang="en-US" sz="3200" dirty="0">
                <a:solidFill>
                  <a:srgbClr val="0070C0"/>
                </a:solidFill>
              </a:rPr>
              <a:t>for an element with key k in list T[h(k)]</a:t>
            </a:r>
          </a:p>
          <a:p>
            <a:r>
              <a:rPr lang="en-US" sz="3200" dirty="0"/>
              <a:t>Running time is proportional to the length of the list of elements in slot h(k).</a:t>
            </a:r>
          </a:p>
        </p:txBody>
      </p:sp>
    </p:spTree>
    <p:extLst>
      <p:ext uri="{BB962C8B-B14F-4D97-AF65-F5344CB8AC3E}">
        <p14:creationId xmlns:p14="http://schemas.microsoft.com/office/powerpoint/2010/main" val="211321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39" y="3741176"/>
            <a:ext cx="6477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65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ictionary </a:t>
            </a:r>
            <a:r>
              <a:rPr lang="en-US" dirty="0">
                <a:solidFill>
                  <a:srgbClr val="FF0000"/>
                </a:solidFill>
              </a:rPr>
              <a:t>operations with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7" y="11430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/>
              <a:t>CHAINED‐HASH‐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x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Delete </a:t>
            </a:r>
            <a:r>
              <a:rPr lang="en-US" i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from the list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x.key</a:t>
            </a:r>
            <a:r>
              <a:rPr lang="en-US" dirty="0">
                <a:solidFill>
                  <a:srgbClr val="FF0000"/>
                </a:solidFill>
              </a:rPr>
              <a:t>)]</a:t>
            </a:r>
          </a:p>
          <a:p>
            <a:r>
              <a:rPr lang="en-US" dirty="0">
                <a:solidFill>
                  <a:srgbClr val="0070C0"/>
                </a:solidFill>
              </a:rPr>
              <a:t>Running time is proportional to the length of the list of elements in slot h(k</a:t>
            </a:r>
            <a:r>
              <a:rPr lang="en-US" dirty="0" smtClean="0">
                <a:solidFill>
                  <a:srgbClr val="0070C0"/>
                </a:solidFill>
              </a:rPr>
              <a:t>). </a:t>
            </a:r>
            <a:r>
              <a:rPr lang="en-US" sz="3600" b="1" dirty="0" smtClean="0">
                <a:solidFill>
                  <a:srgbClr val="FF0000"/>
                </a:solidFill>
              </a:rPr>
              <a:t>Or O(1) HOW???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 of hashing with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" y="1307692"/>
            <a:ext cx="9620865" cy="432511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long does search take?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Worst case </a:t>
            </a:r>
            <a:endParaRPr lang="en-US" sz="3200" dirty="0">
              <a:solidFill>
                <a:srgbClr val="FF0000"/>
              </a:solidFill>
            </a:endParaRP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when </a:t>
            </a:r>
            <a:r>
              <a:rPr lang="en-US" sz="2800" dirty="0">
                <a:solidFill>
                  <a:srgbClr val="0070C0"/>
                </a:solidFill>
              </a:rPr>
              <a:t>all </a:t>
            </a:r>
            <a:r>
              <a:rPr lang="en-US" sz="2800" i="1" dirty="0">
                <a:solidFill>
                  <a:srgbClr val="0070C0"/>
                </a:solidFill>
              </a:rPr>
              <a:t>n </a:t>
            </a:r>
            <a:r>
              <a:rPr lang="en-US" sz="2800" dirty="0">
                <a:solidFill>
                  <a:srgbClr val="0070C0"/>
                </a:solidFill>
              </a:rPr>
              <a:t>keys hash to the same slot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O(n)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Average case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800" dirty="0" smtClean="0">
                <a:solidFill>
                  <a:srgbClr val="0070C0"/>
                </a:solidFill>
              </a:rPr>
              <a:t>depends </a:t>
            </a:r>
            <a:r>
              <a:rPr lang="en-US" sz="2800" dirty="0">
                <a:solidFill>
                  <a:srgbClr val="0070C0"/>
                </a:solidFill>
              </a:rPr>
              <a:t>on how well the hash </a:t>
            </a:r>
            <a:r>
              <a:rPr lang="en-US" sz="2800" dirty="0" smtClean="0">
                <a:solidFill>
                  <a:srgbClr val="0070C0"/>
                </a:solidFill>
              </a:rPr>
              <a:t>function distributes </a:t>
            </a:r>
            <a:r>
              <a:rPr lang="en-US" sz="2800" dirty="0">
                <a:solidFill>
                  <a:srgbClr val="0070C0"/>
                </a:solidFill>
              </a:rPr>
              <a:t>the keys among the slots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load factor </a:t>
            </a:r>
            <a:r>
              <a:rPr lang="el-GR" sz="2800" dirty="0" smtClean="0">
                <a:solidFill>
                  <a:srgbClr val="FF0000"/>
                </a:solidFill>
              </a:rPr>
              <a:t>α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i="1" dirty="0">
                <a:solidFill>
                  <a:srgbClr val="FF0000"/>
                </a:solidFill>
              </a:rPr>
              <a:t>n </a:t>
            </a:r>
            <a:r>
              <a:rPr lang="en-US" sz="2800" dirty="0">
                <a:solidFill>
                  <a:srgbClr val="FF0000"/>
                </a:solidFill>
              </a:rPr>
              <a:t>/ </a:t>
            </a:r>
            <a:r>
              <a:rPr lang="en-US" sz="2800" i="1" dirty="0" smtClean="0">
                <a:solidFill>
                  <a:srgbClr val="FF0000"/>
                </a:solidFill>
              </a:rPr>
              <a:t>m</a:t>
            </a:r>
            <a:r>
              <a:rPr lang="en-US" sz="2800" i="1" dirty="0" smtClean="0"/>
              <a:t>, </a:t>
            </a:r>
            <a:r>
              <a:rPr lang="en-US" sz="2800" i="1" dirty="0" smtClean="0">
                <a:solidFill>
                  <a:srgbClr val="0070C0"/>
                </a:solidFill>
              </a:rPr>
              <a:t>m hash domain, n keys domain.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O(1 + </a:t>
            </a:r>
            <a:r>
              <a:rPr lang="el-GR" sz="2800" dirty="0">
                <a:solidFill>
                  <a:srgbClr val="FF0000"/>
                </a:solidFill>
              </a:rPr>
              <a:t>α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70C0"/>
                </a:solidFill>
              </a:rPr>
              <a:t>assuming simple uniform hashing, 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O(1), </a:t>
            </a:r>
            <a:r>
              <a:rPr lang="en-US" dirty="0">
                <a:solidFill>
                  <a:srgbClr val="0070C0"/>
                </a:solidFill>
              </a:rPr>
              <a:t>If the number of hash-table slots is at least </a:t>
            </a:r>
            <a:r>
              <a:rPr lang="en-US" dirty="0" smtClean="0">
                <a:solidFill>
                  <a:srgbClr val="0070C0"/>
                </a:solidFill>
              </a:rPr>
              <a:t>proportional to </a:t>
            </a:r>
            <a:r>
              <a:rPr lang="en-US" dirty="0">
                <a:solidFill>
                  <a:srgbClr val="0070C0"/>
                </a:solidFill>
              </a:rPr>
              <a:t>the number of elements in the </a:t>
            </a:r>
            <a:r>
              <a:rPr lang="en-US" dirty="0" smtClean="0">
                <a:solidFill>
                  <a:srgbClr val="0070C0"/>
                </a:solidFill>
              </a:rPr>
              <a:t>table.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3" y="762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makes a good hash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08" y="1285567"/>
            <a:ext cx="11223523" cy="4325112"/>
          </a:xfrm>
        </p:spPr>
        <p:txBody>
          <a:bodyPr>
            <a:normAutofit/>
          </a:bodyPr>
          <a:lstStyle/>
          <a:p>
            <a:r>
              <a:rPr lang="en-US" dirty="0"/>
              <a:t>Ideally, the hash function satisfies the assumption of simple uniform hashing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Each key is equally likely to hash to any of the </a:t>
            </a:r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dirty="0">
                <a:solidFill>
                  <a:srgbClr val="FF0000"/>
                </a:solidFill>
              </a:rPr>
              <a:t> slots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>
                <a:solidFill>
                  <a:srgbClr val="FF0000"/>
                </a:solidFill>
              </a:rPr>
              <a:t>to compute hash functions?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Multiplication method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Division method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08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makes a good hash function?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36" y="113145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Interpreting keys as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0" y="1110673"/>
            <a:ext cx="11051309" cy="4325112"/>
          </a:xfrm>
        </p:spPr>
        <p:txBody>
          <a:bodyPr>
            <a:normAutofit/>
          </a:bodyPr>
          <a:lstStyle/>
          <a:p>
            <a:r>
              <a:rPr lang="en-US" dirty="0"/>
              <a:t>Most hash functions assume that the universe of keys are </a:t>
            </a:r>
            <a:r>
              <a:rPr lang="en-US" dirty="0">
                <a:solidFill>
                  <a:srgbClr val="FF0000"/>
                </a:solidFill>
              </a:rPr>
              <a:t>natural numbers (0, 1, 2, </a:t>
            </a:r>
            <a:r>
              <a:rPr lang="en-US" dirty="0" smtClean="0">
                <a:solidFill>
                  <a:srgbClr val="FF0000"/>
                </a:solidFill>
              </a:rPr>
              <a:t>…)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If the keys are not natural numbers, we find a way to interpret them as natural numbers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b="1" dirty="0"/>
              <a:t>: </a:t>
            </a:r>
            <a:r>
              <a:rPr lang="en-US" dirty="0"/>
              <a:t>Interpret a character string as an integer expressed in some radix notation.</a:t>
            </a:r>
          </a:p>
          <a:p>
            <a:pPr lvl="1"/>
            <a:r>
              <a:rPr lang="en-US" sz="2800" dirty="0"/>
              <a:t>Suppose the string is </a:t>
            </a:r>
            <a:r>
              <a:rPr lang="en-US" sz="2800" dirty="0">
                <a:solidFill>
                  <a:srgbClr val="FF0000"/>
                </a:solidFill>
              </a:rPr>
              <a:t>CLRS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4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Interpreting keys as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203032"/>
            <a:ext cx="9739746" cy="506845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Suppose the string is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CLRS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values: C = 67, L = 76, R = 82, S = 83</a:t>
            </a:r>
            <a:r>
              <a:rPr lang="pt-BR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128 basic ASCII values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interpret CLRS as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(67 ∙ 128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(76 ∙ 128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(82 ∙ 128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(83 ∙ 128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141,764,947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interpret CLRS as 67 + 76 + 82 + 83 = 308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SRLC = 83 + 82 + 76 + 67 = 308!!!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49" y="28575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division </a:t>
            </a:r>
            <a:r>
              <a:rPr lang="en-US" dirty="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28" y="1095374"/>
            <a:ext cx="11550072" cy="5656407"/>
          </a:xfrm>
        </p:spPr>
        <p:txBody>
          <a:bodyPr>
            <a:normAutofit/>
          </a:bodyPr>
          <a:lstStyle/>
          <a:p>
            <a:r>
              <a:rPr lang="da-DK" sz="2600" b="1" dirty="0">
                <a:solidFill>
                  <a:srgbClr val="FF0000"/>
                </a:solidFill>
              </a:rPr>
              <a:t>Method</a:t>
            </a:r>
            <a:r>
              <a:rPr lang="da-DK" sz="2600" b="1" dirty="0"/>
              <a:t>: </a:t>
            </a:r>
            <a:r>
              <a:rPr lang="da-DK" sz="2600" i="1" dirty="0">
                <a:solidFill>
                  <a:srgbClr val="0070C0"/>
                </a:solidFill>
              </a:rPr>
              <a:t>h</a:t>
            </a:r>
            <a:r>
              <a:rPr lang="da-DK" sz="2600" dirty="0">
                <a:solidFill>
                  <a:srgbClr val="0070C0"/>
                </a:solidFill>
              </a:rPr>
              <a:t>(</a:t>
            </a:r>
            <a:r>
              <a:rPr lang="da-DK" sz="2600" i="1" dirty="0">
                <a:solidFill>
                  <a:srgbClr val="0070C0"/>
                </a:solidFill>
              </a:rPr>
              <a:t>k</a:t>
            </a:r>
            <a:r>
              <a:rPr lang="da-DK" sz="2600" dirty="0">
                <a:solidFill>
                  <a:srgbClr val="0070C0"/>
                </a:solidFill>
              </a:rPr>
              <a:t>) = </a:t>
            </a:r>
            <a:r>
              <a:rPr lang="da-DK" sz="2600" i="1" dirty="0">
                <a:solidFill>
                  <a:srgbClr val="0070C0"/>
                </a:solidFill>
              </a:rPr>
              <a:t>k </a:t>
            </a:r>
            <a:r>
              <a:rPr lang="da-DK" sz="2600" dirty="0">
                <a:solidFill>
                  <a:srgbClr val="0070C0"/>
                </a:solidFill>
              </a:rPr>
              <a:t>mod </a:t>
            </a:r>
            <a:r>
              <a:rPr lang="da-DK" sz="2600" i="1" dirty="0">
                <a:solidFill>
                  <a:srgbClr val="0070C0"/>
                </a:solidFill>
              </a:rPr>
              <a:t>m</a:t>
            </a:r>
            <a:r>
              <a:rPr lang="da-DK" sz="2600" i="1" dirty="0" smtClean="0">
                <a:solidFill>
                  <a:srgbClr val="0070C0"/>
                </a:solidFill>
              </a:rPr>
              <a:t>.</a:t>
            </a:r>
          </a:p>
          <a:p>
            <a:endParaRPr lang="da-DK" sz="2600" i="1" dirty="0"/>
          </a:p>
          <a:p>
            <a:r>
              <a:rPr lang="en-US" sz="2600" b="1" dirty="0">
                <a:solidFill>
                  <a:srgbClr val="FF0000"/>
                </a:solidFill>
              </a:rPr>
              <a:t>Example</a:t>
            </a:r>
            <a:r>
              <a:rPr lang="en-US" sz="2600" b="1" dirty="0"/>
              <a:t>: </a:t>
            </a:r>
            <a:r>
              <a:rPr lang="en-US" sz="2600" i="1" dirty="0">
                <a:solidFill>
                  <a:srgbClr val="0070C0"/>
                </a:solidFill>
              </a:rPr>
              <a:t>m </a:t>
            </a:r>
            <a:r>
              <a:rPr lang="en-US" sz="2600" dirty="0">
                <a:solidFill>
                  <a:srgbClr val="0070C0"/>
                </a:solidFill>
              </a:rPr>
              <a:t>= 20 and </a:t>
            </a:r>
            <a:r>
              <a:rPr lang="en-US" sz="2600" i="1" dirty="0">
                <a:solidFill>
                  <a:srgbClr val="0070C0"/>
                </a:solidFill>
              </a:rPr>
              <a:t>k </a:t>
            </a:r>
            <a:r>
              <a:rPr lang="en-US" sz="2600" dirty="0">
                <a:solidFill>
                  <a:srgbClr val="0070C0"/>
                </a:solidFill>
              </a:rPr>
              <a:t>= </a:t>
            </a:r>
            <a:r>
              <a:rPr lang="en-US" sz="2600" dirty="0" smtClean="0">
                <a:solidFill>
                  <a:srgbClr val="0070C0"/>
                </a:solidFill>
              </a:rPr>
              <a:t>91, =&gt; </a:t>
            </a:r>
            <a:r>
              <a:rPr lang="en-US" i="1" dirty="0" smtClean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i="1" dirty="0" smtClean="0">
                <a:solidFill>
                  <a:srgbClr val="0070C0"/>
                </a:solidFill>
              </a:rPr>
              <a:t>k</a:t>
            </a:r>
            <a:r>
              <a:rPr lang="en-US" dirty="0">
                <a:solidFill>
                  <a:srgbClr val="0070C0"/>
                </a:solidFill>
              </a:rPr>
              <a:t>) = 11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rgbClr val="FF0000"/>
                </a:solidFill>
              </a:rPr>
              <a:t>Advantage</a:t>
            </a:r>
            <a:r>
              <a:rPr lang="en-US" sz="2600" b="1" dirty="0"/>
              <a:t>: </a:t>
            </a:r>
            <a:r>
              <a:rPr lang="en-US" sz="2600" dirty="0">
                <a:solidFill>
                  <a:srgbClr val="0070C0"/>
                </a:solidFill>
              </a:rPr>
              <a:t>Fast</a:t>
            </a:r>
            <a:r>
              <a:rPr lang="en-US" sz="2600" dirty="0"/>
              <a:t>, since requires just one division operation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r>
              <a:rPr lang="en-US" sz="2600" b="1" dirty="0">
                <a:solidFill>
                  <a:srgbClr val="FF0000"/>
                </a:solidFill>
              </a:rPr>
              <a:t>Disadvantage</a:t>
            </a:r>
            <a:r>
              <a:rPr lang="en-US" sz="2600" b="1" dirty="0"/>
              <a:t>: </a:t>
            </a:r>
            <a:r>
              <a:rPr lang="en-US" sz="2600" dirty="0">
                <a:solidFill>
                  <a:srgbClr val="0070C0"/>
                </a:solidFill>
              </a:rPr>
              <a:t>Have to avoid certain values of </a:t>
            </a:r>
            <a:r>
              <a:rPr lang="en-US" sz="2600" i="1" dirty="0">
                <a:solidFill>
                  <a:srgbClr val="0070C0"/>
                </a:solidFill>
              </a:rPr>
              <a:t>m</a:t>
            </a:r>
            <a:r>
              <a:rPr lang="en-US" sz="2600" dirty="0"/>
              <a:t>:</a:t>
            </a:r>
          </a:p>
          <a:p>
            <a:pPr lvl="1"/>
            <a:r>
              <a:rPr lang="en-US" dirty="0"/>
              <a:t>Powers of 2 are bad. If </a:t>
            </a:r>
            <a:r>
              <a:rPr lang="en-US" i="1" dirty="0"/>
              <a:t>m </a:t>
            </a:r>
            <a:r>
              <a:rPr lang="en-US" dirty="0"/>
              <a:t>= 2</a:t>
            </a:r>
            <a:r>
              <a:rPr lang="en-US" i="1" baseline="30000" dirty="0"/>
              <a:t>p</a:t>
            </a:r>
            <a:r>
              <a:rPr lang="en-US" i="1" dirty="0"/>
              <a:t> </a:t>
            </a:r>
            <a:r>
              <a:rPr lang="en-US" dirty="0"/>
              <a:t>for integer </a:t>
            </a:r>
            <a:r>
              <a:rPr lang="en-US" i="1" dirty="0"/>
              <a:t>p</a:t>
            </a:r>
            <a:r>
              <a:rPr lang="en-US" dirty="0"/>
              <a:t>, then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is just the least significant </a:t>
            </a:r>
            <a:r>
              <a:rPr lang="en-US" i="1" dirty="0"/>
              <a:t>p </a:t>
            </a:r>
            <a:r>
              <a:rPr lang="en-US" dirty="0"/>
              <a:t>bits of </a:t>
            </a:r>
            <a:r>
              <a:rPr lang="en-US" i="1" dirty="0" smtClean="0"/>
              <a:t>k</a:t>
            </a:r>
            <a:r>
              <a:rPr lang="en-US" dirty="0" smtClean="0"/>
              <a:t>, =&gt; </a:t>
            </a:r>
            <a:r>
              <a:rPr lang="en-US" dirty="0" smtClean="0">
                <a:solidFill>
                  <a:srgbClr val="FF0000"/>
                </a:solidFill>
              </a:rPr>
              <a:t>more collisions.</a:t>
            </a:r>
          </a:p>
          <a:p>
            <a:pPr lvl="1"/>
            <a:endParaRPr lang="en-US" dirty="0"/>
          </a:p>
          <a:p>
            <a:r>
              <a:rPr lang="en-US" sz="2600" b="1" dirty="0">
                <a:solidFill>
                  <a:srgbClr val="FF0000"/>
                </a:solidFill>
              </a:rPr>
              <a:t>Good choice: </a:t>
            </a:r>
          </a:p>
          <a:p>
            <a:pPr lvl="1"/>
            <a:r>
              <a:rPr lang="en-US" dirty="0"/>
              <a:t>A prime not too close to an exact power of 2. </a:t>
            </a:r>
            <a:r>
              <a:rPr lang="en-US" u="sng" dirty="0">
                <a:solidFill>
                  <a:srgbClr val="FF0000"/>
                </a:solidFill>
              </a:rPr>
              <a:t>ex 23</a:t>
            </a:r>
          </a:p>
        </p:txBody>
      </p:sp>
    </p:spTree>
    <p:extLst>
      <p:ext uri="{BB962C8B-B14F-4D97-AF65-F5344CB8AC3E}">
        <p14:creationId xmlns:p14="http://schemas.microsoft.com/office/powerpoint/2010/main" val="9757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6" y="46749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4052"/>
            <a:ext cx="10554929" cy="50217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Direct‐address tables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Hash </a:t>
            </a:r>
            <a:r>
              <a:rPr lang="en-US" sz="3200" dirty="0">
                <a:solidFill>
                  <a:srgbClr val="0070C0"/>
                </a:solidFill>
              </a:rPr>
              <a:t>tables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Hash </a:t>
            </a:r>
            <a:r>
              <a:rPr lang="en-US" sz="3200" dirty="0">
                <a:solidFill>
                  <a:srgbClr val="0070C0"/>
                </a:solidFill>
              </a:rPr>
              <a:t>functions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Open </a:t>
            </a:r>
            <a:r>
              <a:rPr lang="en-US" sz="3200" dirty="0">
                <a:solidFill>
                  <a:srgbClr val="0070C0"/>
                </a:solidFill>
              </a:rPr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37457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8" y="73888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multiplication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36" y="1022927"/>
            <a:ext cx="11386128" cy="50915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</a:t>
            </a:r>
            <a:r>
              <a:rPr lang="en-US" b="1" dirty="0"/>
              <a:t>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Choose constant </a:t>
            </a:r>
            <a:r>
              <a:rPr lang="en-US" i="1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in the range 0 &lt; </a:t>
            </a:r>
            <a:r>
              <a:rPr lang="en-US" i="1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</a:rPr>
              <a:t>&lt; 1.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Multiply key </a:t>
            </a:r>
            <a:r>
              <a:rPr lang="en-US" i="1" dirty="0" smtClean="0">
                <a:solidFill>
                  <a:srgbClr val="0070C0"/>
                </a:solidFill>
              </a:rPr>
              <a:t>k </a:t>
            </a:r>
            <a:r>
              <a:rPr lang="en-US" dirty="0" smtClean="0">
                <a:solidFill>
                  <a:srgbClr val="0070C0"/>
                </a:solidFill>
              </a:rPr>
              <a:t>by </a:t>
            </a:r>
            <a:r>
              <a:rPr lang="en-US" i="1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Extract the fractional part of </a:t>
            </a:r>
            <a:r>
              <a:rPr lang="en-US" i="1" dirty="0" smtClean="0">
                <a:solidFill>
                  <a:srgbClr val="0070C0"/>
                </a:solidFill>
              </a:rPr>
              <a:t>kA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Multiply </a:t>
            </a:r>
            <a:r>
              <a:rPr lang="en-US" dirty="0">
                <a:solidFill>
                  <a:srgbClr val="0070C0"/>
                </a:solidFill>
              </a:rPr>
              <a:t>the fractional part by </a:t>
            </a:r>
            <a:r>
              <a:rPr lang="en-US" i="1" dirty="0">
                <a:solidFill>
                  <a:srgbClr val="0070C0"/>
                </a:solidFill>
              </a:rPr>
              <a:t>m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Take </a:t>
            </a:r>
            <a:r>
              <a:rPr lang="en-US" dirty="0">
                <a:solidFill>
                  <a:srgbClr val="0070C0"/>
                </a:solidFill>
              </a:rPr>
              <a:t>the floor of the result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h(k) =  m(kA – kA)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Disadvantage </a:t>
            </a:r>
            <a:r>
              <a:rPr lang="en-US" b="1" dirty="0" smtClean="0"/>
              <a:t>: </a:t>
            </a:r>
            <a:r>
              <a:rPr lang="en-US" dirty="0"/>
              <a:t>Slower than division method.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Advantage</a:t>
            </a:r>
            <a:r>
              <a:rPr lang="en-US" b="1" dirty="0" smtClean="0"/>
              <a:t>: </a:t>
            </a:r>
            <a:r>
              <a:rPr lang="en-US" dirty="0"/>
              <a:t>Value of </a:t>
            </a:r>
            <a:r>
              <a:rPr lang="en-US" i="1" dirty="0"/>
              <a:t>m </a:t>
            </a:r>
            <a:r>
              <a:rPr lang="en-US" dirty="0"/>
              <a:t>is not critical</a:t>
            </a:r>
            <a:r>
              <a:rPr lang="en-US" dirty="0" smtClean="0"/>
              <a:t>.</a:t>
            </a:r>
          </a:p>
          <a:p>
            <a:r>
              <a:rPr lang="en-US" dirty="0"/>
              <a:t>We typically choose </a:t>
            </a:r>
            <a:r>
              <a:rPr lang="en-US" dirty="0" smtClean="0">
                <a:solidFill>
                  <a:srgbClr val="FF0000"/>
                </a:solidFill>
              </a:rPr>
              <a:t>m </a:t>
            </a:r>
            <a:r>
              <a:rPr lang="en-US" dirty="0">
                <a:solidFill>
                  <a:srgbClr val="FF0000"/>
                </a:solidFill>
              </a:rPr>
              <a:t>to be a power of 2 </a:t>
            </a:r>
            <a:r>
              <a:rPr lang="en-US" dirty="0"/>
              <a:t>(m 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p</a:t>
            </a:r>
            <a:r>
              <a:rPr lang="en-US" dirty="0"/>
              <a:t> for some integer p)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93985" y="3838445"/>
            <a:ext cx="1900623" cy="175803"/>
            <a:chOff x="3405905" y="3755321"/>
            <a:chExt cx="1900623" cy="17580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429527" y="3778724"/>
              <a:ext cx="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405905" y="3755321"/>
              <a:ext cx="1900623" cy="175803"/>
              <a:chOff x="3405905" y="3755321"/>
              <a:chExt cx="1900623" cy="17580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683370" y="3768969"/>
                <a:ext cx="0" cy="1524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665785" y="3921369"/>
                <a:ext cx="152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405905" y="3921369"/>
                <a:ext cx="152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105400" y="3762145"/>
                <a:ext cx="0" cy="16604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953000" y="3921369"/>
                <a:ext cx="152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306528" y="3755321"/>
                <a:ext cx="0" cy="16604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5154128" y="3931124"/>
                <a:ext cx="152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172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7" y="55994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564" y="1122794"/>
                <a:ext cx="11189854" cy="4325112"/>
              </a:xfrm>
            </p:spPr>
            <p:txBody>
              <a:bodyPr/>
              <a:lstStyle/>
              <a:p>
                <a:r>
                  <a:rPr lang="en-US" sz="2600" b="1" dirty="0">
                    <a:solidFill>
                      <a:srgbClr val="FF0000"/>
                    </a:solidFill>
                  </a:rPr>
                  <a:t>How to choose A</a:t>
                </a:r>
                <a:r>
                  <a:rPr lang="en-US" sz="2600" b="1" dirty="0" smtClean="0"/>
                  <a:t>:</a:t>
                </a:r>
              </a:p>
              <a:p>
                <a:endParaRPr lang="en-US" sz="2600" b="1" dirty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multiplication method works with </a:t>
                </a:r>
                <a:r>
                  <a:rPr lang="en-US" dirty="0">
                    <a:solidFill>
                      <a:srgbClr val="FF0000"/>
                    </a:solidFill>
                  </a:rPr>
                  <a:t>any legal value of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 &lt;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&lt; 1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But </a:t>
                </a:r>
                <a:r>
                  <a:rPr lang="en-US" dirty="0"/>
                  <a:t>it works better with some values than with others, </a:t>
                </a:r>
                <a:r>
                  <a:rPr lang="en-US" dirty="0" smtClean="0"/>
                  <a:t>depending on </a:t>
                </a:r>
                <a:r>
                  <a:rPr lang="en-US" dirty="0"/>
                  <a:t>the keys being hashed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Knuth </a:t>
                </a:r>
                <a:r>
                  <a:rPr lang="en-US" dirty="0"/>
                  <a:t>suggests using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≈ (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√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5 </a:t>
                </a:r>
                <a:r>
                  <a:rPr lang="en-US" dirty="0">
                    <a:solidFill>
                      <a:srgbClr val="FF0000"/>
                    </a:solidFill>
                  </a:rPr>
                  <a:t>− 1)</a:t>
                </a:r>
                <a:r>
                  <a:rPr lang="en-US" i="1" dirty="0">
                    <a:solidFill>
                      <a:srgbClr val="FF0000"/>
                    </a:solidFill>
                  </a:rPr>
                  <a:t>/</a:t>
                </a: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564" y="1122794"/>
                <a:ext cx="11189854" cy="4325112"/>
              </a:xfrm>
              <a:blipFill>
                <a:blip r:embed="rId2"/>
                <a:stretch>
                  <a:fillRect l="-8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5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6" y="4618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28" y="1293091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/>
              <a:t>An alternative to chaining for handling collisions.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Idea</a:t>
            </a:r>
            <a:r>
              <a:rPr lang="en-US" sz="2600" b="1" dirty="0"/>
              <a:t>: </a:t>
            </a:r>
            <a:r>
              <a:rPr lang="en-US" sz="2600" dirty="0"/>
              <a:t>Store all elements in the hash table itself.</a:t>
            </a:r>
          </a:p>
          <a:p>
            <a:r>
              <a:rPr lang="en-US" sz="2600" b="1" dirty="0">
                <a:solidFill>
                  <a:srgbClr val="FF0000"/>
                </a:solidFill>
              </a:rPr>
              <a:t>Advantage</a:t>
            </a:r>
            <a:r>
              <a:rPr lang="en-US" sz="2600" b="1" dirty="0"/>
              <a:t>:</a:t>
            </a:r>
          </a:p>
          <a:p>
            <a:pPr lvl="1"/>
            <a:r>
              <a:rPr lang="en-US" dirty="0"/>
              <a:t>Avoid pointers.</a:t>
            </a:r>
          </a:p>
          <a:p>
            <a:pPr lvl="1"/>
            <a:r>
              <a:rPr lang="en-US" dirty="0"/>
              <a:t>Has a larger number of </a:t>
            </a:r>
            <a:r>
              <a:rPr lang="en-US" dirty="0" smtClean="0"/>
              <a:t>slots </a:t>
            </a:r>
            <a:r>
              <a:rPr lang="en-US" dirty="0"/>
              <a:t>for the same </a:t>
            </a:r>
            <a:r>
              <a:rPr lang="en-US" dirty="0" smtClean="0"/>
              <a:t>                                amount of </a:t>
            </a:r>
            <a:r>
              <a:rPr lang="en-US" dirty="0"/>
              <a:t>memory.</a:t>
            </a:r>
            <a:endParaRPr lang="en-US" sz="2800" dirty="0"/>
          </a:p>
          <a:p>
            <a:r>
              <a:rPr lang="en-US" sz="2600" b="1" dirty="0">
                <a:solidFill>
                  <a:srgbClr val="FF0000"/>
                </a:solidFill>
              </a:rPr>
              <a:t>Disadvantage</a:t>
            </a:r>
            <a:r>
              <a:rPr lang="en-US" sz="2600" b="1" dirty="0"/>
              <a:t>:</a:t>
            </a:r>
          </a:p>
          <a:p>
            <a:pPr lvl="1"/>
            <a:r>
              <a:rPr lang="en-US" dirty="0"/>
              <a:t>The table can “fill up”</a:t>
            </a:r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2050" name="Picture 2" descr="https://upload.wikimedia.org/wikipedia/commons/thumb/b/bf/Hash_table_5_0_1_1_1_1_0_SP.svg/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19" y="1999673"/>
            <a:ext cx="4598773" cy="399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4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4" y="76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Insertion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246909"/>
            <a:ext cx="8229600" cy="4325112"/>
          </a:xfrm>
        </p:spPr>
        <p:txBody>
          <a:bodyPr>
            <a:normAutofit/>
          </a:bodyPr>
          <a:lstStyle/>
          <a:p>
            <a:r>
              <a:rPr lang="en-US" sz="2600" dirty="0"/>
              <a:t>We successively examine, or </a:t>
            </a:r>
            <a:r>
              <a:rPr lang="en-US" sz="2600" b="1" dirty="0">
                <a:solidFill>
                  <a:srgbClr val="FF0000"/>
                </a:solidFill>
              </a:rPr>
              <a:t>probe</a:t>
            </a:r>
            <a:r>
              <a:rPr lang="en-US" sz="2600" dirty="0"/>
              <a:t>, the hash table until we find an empty slot.</a:t>
            </a:r>
          </a:p>
          <a:p>
            <a:r>
              <a:rPr lang="en-US" sz="2600" dirty="0"/>
              <a:t>The sequence of positions probed </a:t>
            </a:r>
            <a:r>
              <a:rPr lang="en-US" sz="2600" dirty="0">
                <a:solidFill>
                  <a:srgbClr val="FF0000"/>
                </a:solidFill>
              </a:rPr>
              <a:t>depends upon the key being inserted</a:t>
            </a:r>
            <a:r>
              <a:rPr lang="en-US" sz="2600" dirty="0"/>
              <a:t>.</a:t>
            </a:r>
          </a:p>
          <a:p>
            <a:r>
              <a:rPr lang="en-US" sz="2600" dirty="0"/>
              <a:t>The </a:t>
            </a:r>
            <a:r>
              <a:rPr lang="en-US" sz="2600" dirty="0">
                <a:solidFill>
                  <a:srgbClr val="FF0000"/>
                </a:solidFill>
              </a:rPr>
              <a:t>probe sequence </a:t>
            </a:r>
            <a:r>
              <a:rPr lang="en-US" sz="2600" dirty="0"/>
              <a:t>is </a:t>
            </a:r>
            <a:r>
              <a:rPr lang="en-US" sz="2600" i="1" dirty="0"/>
              <a:t>h</a:t>
            </a:r>
            <a:r>
              <a:rPr lang="en-US" sz="2600" dirty="0"/>
              <a:t>(</a:t>
            </a:r>
            <a:r>
              <a:rPr lang="en-US" sz="2600" i="1" dirty="0"/>
              <a:t>k,</a:t>
            </a:r>
            <a:r>
              <a:rPr lang="en-US" sz="2600" dirty="0"/>
              <a:t>0)</a:t>
            </a:r>
            <a:r>
              <a:rPr lang="en-US" sz="2600" i="1" dirty="0"/>
              <a:t>, h</a:t>
            </a:r>
            <a:r>
              <a:rPr lang="en-US" sz="2600" dirty="0"/>
              <a:t>(</a:t>
            </a:r>
            <a:r>
              <a:rPr lang="en-US" sz="2600" i="1" dirty="0"/>
              <a:t>k, </a:t>
            </a:r>
            <a:r>
              <a:rPr lang="en-US" sz="2600" dirty="0"/>
              <a:t>1)</a:t>
            </a:r>
            <a:r>
              <a:rPr lang="en-US" sz="2600" i="1" dirty="0"/>
              <a:t>,…</a:t>
            </a:r>
            <a:r>
              <a:rPr lang="en-US" sz="2600" dirty="0"/>
              <a:t>, </a:t>
            </a:r>
            <a:r>
              <a:rPr lang="en-US" sz="2600" i="1" dirty="0"/>
              <a:t>h</a:t>
            </a:r>
            <a:r>
              <a:rPr lang="en-US" sz="2600" dirty="0"/>
              <a:t>(</a:t>
            </a:r>
            <a:r>
              <a:rPr lang="en-US" sz="2600" i="1" dirty="0"/>
              <a:t>k,m</a:t>
            </a:r>
            <a:r>
              <a:rPr lang="en-US" sz="2600" dirty="0"/>
              <a:t>−1).</a:t>
            </a:r>
          </a:p>
          <a:p>
            <a:endParaRPr lang="en-US" sz="2600" dirty="0"/>
          </a:p>
        </p:txBody>
      </p:sp>
      <p:pic>
        <p:nvPicPr>
          <p:cNvPr id="4" name="Picture 2" descr="https://upload.wikimedia.org/wikipedia/commons/thumb/b/bf/Hash_table_5_0_1_1_1_1_0_SP.svg/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636" y="2973532"/>
            <a:ext cx="3643184" cy="316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2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27" y="83415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3" y="1373909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HASH‐INSERT(</a:t>
            </a:r>
            <a:r>
              <a:rPr lang="en-US" sz="2600" i="1" dirty="0">
                <a:solidFill>
                  <a:srgbClr val="0070C0"/>
                </a:solidFill>
              </a:rPr>
              <a:t>T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i="1" dirty="0">
                <a:solidFill>
                  <a:srgbClr val="0070C0"/>
                </a:solidFill>
              </a:rPr>
              <a:t>k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109728" indent="0">
              <a:buNone/>
            </a:pPr>
            <a:r>
              <a:rPr lang="en-US" sz="2600" dirty="0"/>
              <a:t>1. 	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← 0</a:t>
            </a:r>
          </a:p>
          <a:p>
            <a:pPr marL="109728" indent="0">
              <a:buNone/>
            </a:pPr>
            <a:r>
              <a:rPr lang="pt-BR" sz="2600" dirty="0"/>
              <a:t>2. 	</a:t>
            </a:r>
            <a:r>
              <a:rPr lang="pt-BR" sz="2600" b="1" dirty="0"/>
              <a:t>repeat </a:t>
            </a:r>
            <a:r>
              <a:rPr lang="pt-BR" sz="2600" i="1" dirty="0"/>
              <a:t>j </a:t>
            </a:r>
            <a:r>
              <a:rPr lang="pt-BR" sz="2600" dirty="0"/>
              <a:t>← </a:t>
            </a:r>
            <a:r>
              <a:rPr lang="pt-BR" sz="2600" i="1" dirty="0"/>
              <a:t>h</a:t>
            </a:r>
            <a:r>
              <a:rPr lang="pt-BR" sz="2600" dirty="0"/>
              <a:t>(</a:t>
            </a:r>
            <a:r>
              <a:rPr lang="pt-BR" sz="2600" i="1" dirty="0"/>
              <a:t>k</a:t>
            </a:r>
            <a:r>
              <a:rPr lang="pt-BR" sz="2600" dirty="0"/>
              <a:t>, </a:t>
            </a:r>
            <a:r>
              <a:rPr lang="pt-BR" sz="2600" i="1" dirty="0"/>
              <a:t>i</a:t>
            </a:r>
            <a:r>
              <a:rPr lang="pt-BR" sz="2600" dirty="0"/>
              <a:t>)</a:t>
            </a:r>
          </a:p>
          <a:p>
            <a:pPr marL="109728" indent="0">
              <a:buNone/>
            </a:pPr>
            <a:r>
              <a:rPr lang="en-US" sz="2600" dirty="0"/>
              <a:t>3. 		</a:t>
            </a:r>
            <a:r>
              <a:rPr lang="en-US" sz="2600" b="1" dirty="0"/>
              <a:t>if </a:t>
            </a:r>
            <a:r>
              <a:rPr lang="en-US" sz="2600" i="1" dirty="0"/>
              <a:t>T</a:t>
            </a:r>
            <a:r>
              <a:rPr lang="en-US" sz="2600" dirty="0"/>
              <a:t>[</a:t>
            </a:r>
            <a:r>
              <a:rPr lang="en-US" sz="2600" i="1" dirty="0"/>
              <a:t>j</a:t>
            </a:r>
            <a:r>
              <a:rPr lang="en-US" sz="2600" dirty="0"/>
              <a:t>] = NIL</a:t>
            </a:r>
          </a:p>
          <a:p>
            <a:pPr marL="109728" indent="0">
              <a:buNone/>
            </a:pPr>
            <a:r>
              <a:rPr lang="en-US" sz="2600" dirty="0"/>
              <a:t>4. 			</a:t>
            </a:r>
            <a:r>
              <a:rPr lang="en-US" sz="2600" i="1" dirty="0"/>
              <a:t>T</a:t>
            </a:r>
            <a:r>
              <a:rPr lang="en-US" sz="2600" dirty="0"/>
              <a:t>[</a:t>
            </a:r>
            <a:r>
              <a:rPr lang="en-US" sz="2600" i="1" dirty="0"/>
              <a:t>j</a:t>
            </a:r>
            <a:r>
              <a:rPr lang="en-US" sz="2600" dirty="0"/>
              <a:t>] ← </a:t>
            </a:r>
            <a:r>
              <a:rPr lang="en-US" sz="2600" i="1" dirty="0"/>
              <a:t>k</a:t>
            </a:r>
          </a:p>
          <a:p>
            <a:pPr marL="109728" indent="0">
              <a:buNone/>
            </a:pPr>
            <a:r>
              <a:rPr lang="en-US" sz="2600" dirty="0"/>
              <a:t>5. 			</a:t>
            </a:r>
            <a:r>
              <a:rPr lang="en-US" sz="2600" b="1" dirty="0"/>
              <a:t>return </a:t>
            </a:r>
            <a:r>
              <a:rPr lang="en-US" sz="2600" i="1" dirty="0"/>
              <a:t>j</a:t>
            </a:r>
          </a:p>
          <a:p>
            <a:pPr marL="109728" indent="0">
              <a:buNone/>
            </a:pPr>
            <a:r>
              <a:rPr lang="da-DK" sz="2600" dirty="0"/>
              <a:t>6.		 </a:t>
            </a:r>
            <a:r>
              <a:rPr lang="da-DK" sz="2600" b="1" dirty="0"/>
              <a:t>else </a:t>
            </a:r>
            <a:r>
              <a:rPr lang="da-DK" sz="2600" i="1" dirty="0"/>
              <a:t>i </a:t>
            </a:r>
            <a:r>
              <a:rPr lang="da-DK" sz="2600" dirty="0"/>
              <a:t>← </a:t>
            </a:r>
            <a:r>
              <a:rPr lang="da-DK" sz="2600" i="1" dirty="0"/>
              <a:t>i </a:t>
            </a:r>
            <a:r>
              <a:rPr lang="da-DK" sz="2600" dirty="0"/>
              <a:t>+ 1</a:t>
            </a:r>
          </a:p>
          <a:p>
            <a:pPr marL="109728" indent="0">
              <a:buNone/>
            </a:pPr>
            <a:r>
              <a:rPr lang="en-US" sz="2600" dirty="0"/>
              <a:t>7. 	</a:t>
            </a:r>
            <a:r>
              <a:rPr lang="en-US" sz="2600" b="1" dirty="0"/>
              <a:t>until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= </a:t>
            </a:r>
            <a:r>
              <a:rPr lang="en-US" sz="2600" i="1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791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2" y="46758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09" y="1113558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HASH‐SEARCH(</a:t>
            </a:r>
            <a:r>
              <a:rPr lang="en-US" sz="2600" i="1" dirty="0">
                <a:solidFill>
                  <a:srgbClr val="0070C0"/>
                </a:solidFill>
              </a:rPr>
              <a:t>T</a:t>
            </a:r>
            <a:r>
              <a:rPr lang="en-US" sz="2600" dirty="0">
                <a:solidFill>
                  <a:srgbClr val="0070C0"/>
                </a:solidFill>
              </a:rPr>
              <a:t>, </a:t>
            </a:r>
            <a:r>
              <a:rPr lang="en-US" sz="2600" i="1" dirty="0">
                <a:solidFill>
                  <a:srgbClr val="0070C0"/>
                </a:solidFill>
              </a:rPr>
              <a:t>k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</a:p>
          <a:p>
            <a:pPr marL="109728" indent="0">
              <a:buNone/>
            </a:pPr>
            <a:r>
              <a:rPr lang="en-US" sz="2600" dirty="0"/>
              <a:t>1. 	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← 0</a:t>
            </a:r>
          </a:p>
          <a:p>
            <a:pPr marL="109728" indent="0">
              <a:buNone/>
            </a:pPr>
            <a:r>
              <a:rPr lang="en-US" sz="2600" dirty="0"/>
              <a:t>2. 	</a:t>
            </a:r>
            <a:r>
              <a:rPr lang="en-US" sz="2600" b="1" dirty="0"/>
              <a:t>repeat </a:t>
            </a:r>
            <a:r>
              <a:rPr lang="en-US" sz="2600" i="1" dirty="0"/>
              <a:t>j </a:t>
            </a:r>
            <a:r>
              <a:rPr lang="en-US" sz="2600" dirty="0"/>
              <a:t>← </a:t>
            </a:r>
            <a:r>
              <a:rPr lang="en-US" sz="2600" i="1" dirty="0"/>
              <a:t>h</a:t>
            </a:r>
            <a:r>
              <a:rPr lang="en-US" sz="2600" dirty="0"/>
              <a:t>(</a:t>
            </a:r>
            <a:r>
              <a:rPr lang="en-US" sz="2600" i="1" dirty="0" err="1"/>
              <a:t>k</a:t>
            </a:r>
            <a:r>
              <a:rPr lang="en-US" sz="2600" dirty="0" err="1"/>
              <a:t>,</a:t>
            </a:r>
            <a:r>
              <a:rPr lang="en-US" sz="2600" i="1" dirty="0" err="1"/>
              <a:t>i</a:t>
            </a:r>
            <a:r>
              <a:rPr lang="en-US" sz="2600" dirty="0"/>
              <a:t>)</a:t>
            </a:r>
          </a:p>
          <a:p>
            <a:pPr marL="109728" indent="0">
              <a:buNone/>
            </a:pPr>
            <a:r>
              <a:rPr lang="en-US" sz="2600" dirty="0"/>
              <a:t>3. 		</a:t>
            </a:r>
            <a:r>
              <a:rPr lang="en-US" sz="2600" b="1" dirty="0"/>
              <a:t>if </a:t>
            </a:r>
            <a:r>
              <a:rPr lang="en-US" sz="2600" i="1" dirty="0"/>
              <a:t>T</a:t>
            </a:r>
            <a:r>
              <a:rPr lang="en-US" sz="2600" dirty="0"/>
              <a:t>[</a:t>
            </a:r>
            <a:r>
              <a:rPr lang="en-US" sz="2600" i="1" dirty="0"/>
              <a:t>j</a:t>
            </a:r>
            <a:r>
              <a:rPr lang="en-US" sz="2600" dirty="0"/>
              <a:t>] = </a:t>
            </a:r>
            <a:r>
              <a:rPr lang="en-US" sz="2600" i="1" dirty="0"/>
              <a:t>k</a:t>
            </a:r>
          </a:p>
          <a:p>
            <a:pPr marL="109728" indent="0">
              <a:buNone/>
            </a:pPr>
            <a:r>
              <a:rPr lang="en-US" sz="2600" dirty="0"/>
              <a:t>4. 			</a:t>
            </a:r>
            <a:r>
              <a:rPr lang="en-US" sz="2600" b="1" dirty="0"/>
              <a:t>return </a:t>
            </a:r>
            <a:r>
              <a:rPr lang="en-US" sz="2600" i="1" dirty="0"/>
              <a:t>j</a:t>
            </a:r>
          </a:p>
          <a:p>
            <a:pPr marL="109728" indent="0">
              <a:buNone/>
            </a:pPr>
            <a:r>
              <a:rPr lang="en-US" sz="2600" dirty="0"/>
              <a:t>5. 		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←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+ 1</a:t>
            </a:r>
          </a:p>
          <a:p>
            <a:pPr marL="109728" indent="0">
              <a:buNone/>
            </a:pPr>
            <a:r>
              <a:rPr lang="en-US" sz="2600" dirty="0"/>
              <a:t>6. 	</a:t>
            </a:r>
            <a:r>
              <a:rPr lang="en-US" sz="2600" b="1" dirty="0"/>
              <a:t>until </a:t>
            </a:r>
            <a:r>
              <a:rPr lang="en-US" sz="2600" i="1" dirty="0"/>
              <a:t>T</a:t>
            </a:r>
            <a:r>
              <a:rPr lang="en-US" sz="2600" dirty="0"/>
              <a:t>[</a:t>
            </a:r>
            <a:r>
              <a:rPr lang="en-US" sz="2600" i="1" dirty="0"/>
              <a:t>j</a:t>
            </a:r>
            <a:r>
              <a:rPr lang="en-US" sz="2600" dirty="0"/>
              <a:t>] = NIL or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= </a:t>
            </a:r>
            <a:r>
              <a:rPr lang="en-US" sz="2600" i="1" dirty="0"/>
              <a:t>m</a:t>
            </a:r>
          </a:p>
          <a:p>
            <a:pPr marL="109728" indent="0">
              <a:buNone/>
            </a:pPr>
            <a:r>
              <a:rPr lang="en-US" sz="2600" dirty="0"/>
              <a:t>7. 	</a:t>
            </a:r>
            <a:r>
              <a:rPr lang="en-US" sz="2600" b="1" dirty="0"/>
              <a:t>return </a:t>
            </a:r>
            <a:r>
              <a:rPr lang="en-US" sz="2600" dirty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612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8" y="4618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55" y="1392381"/>
            <a:ext cx="11236036" cy="492529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Can we simply mark the slot as empty by storing NIL in it?</a:t>
            </a:r>
          </a:p>
          <a:p>
            <a:endParaRPr lang="en-US" sz="2600" b="1" dirty="0" smtClean="0">
              <a:solidFill>
                <a:srgbClr val="FF0000"/>
              </a:solidFill>
            </a:endParaRPr>
          </a:p>
          <a:p>
            <a:r>
              <a:rPr lang="en-US" sz="2600" b="1" dirty="0" smtClean="0">
                <a:solidFill>
                  <a:srgbClr val="FF0000"/>
                </a:solidFill>
              </a:rPr>
              <a:t>Solution</a:t>
            </a:r>
            <a:r>
              <a:rPr lang="en-US" sz="2600" b="1" dirty="0"/>
              <a:t>: </a:t>
            </a:r>
            <a:r>
              <a:rPr lang="en-US" sz="2600" dirty="0"/>
              <a:t>Use a special value DELETED instead of NIL when marking a slot as empty during deletion.</a:t>
            </a:r>
          </a:p>
          <a:p>
            <a:pPr lvl="1"/>
            <a:r>
              <a:rPr lang="en-US" dirty="0"/>
              <a:t>What happens to </a:t>
            </a:r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Search</a:t>
            </a:r>
            <a:r>
              <a:rPr lang="en-US" dirty="0"/>
              <a:t> should treat </a:t>
            </a:r>
            <a:r>
              <a:rPr lang="en-US" b="1" dirty="0"/>
              <a:t>DELETED </a:t>
            </a:r>
            <a:r>
              <a:rPr lang="en-US" dirty="0"/>
              <a:t>as though the slot holds a key that does not match the one being searched for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/>
              <a:t> should treat </a:t>
            </a:r>
            <a:r>
              <a:rPr lang="en-US" b="1" dirty="0"/>
              <a:t>DELETED </a:t>
            </a:r>
            <a:r>
              <a:rPr lang="en-US" dirty="0"/>
              <a:t>as though the slot were empty, so that it can be reused.</a:t>
            </a:r>
          </a:p>
        </p:txBody>
      </p:sp>
    </p:spTree>
    <p:extLst>
      <p:ext uri="{BB962C8B-B14F-4D97-AF65-F5344CB8AC3E}">
        <p14:creationId xmlns:p14="http://schemas.microsoft.com/office/powerpoint/2010/main" val="1008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8" y="4618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probing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46" y="1189182"/>
            <a:ext cx="11199090" cy="5063836"/>
          </a:xfrm>
        </p:spPr>
        <p:txBody>
          <a:bodyPr/>
          <a:lstStyle/>
          <a:p>
            <a:r>
              <a:rPr lang="en-US" sz="2600" dirty="0"/>
              <a:t>Three commonly used techniques to compute the probe sequences</a:t>
            </a:r>
            <a:r>
              <a:rPr lang="en-US" sz="2600" dirty="0" smtClean="0"/>
              <a:t>:</a:t>
            </a:r>
          </a:p>
          <a:p>
            <a:pPr lvl="1"/>
            <a:endParaRPr lang="en-US" sz="2600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Linear probing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Quadratic probing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Double hashing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Gives the best results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8" y="46469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17" y="1113268"/>
            <a:ext cx="11513127" cy="5232113"/>
          </a:xfrm>
        </p:spPr>
        <p:txBody>
          <a:bodyPr>
            <a:normAutofit/>
          </a:bodyPr>
          <a:lstStyle/>
          <a:p>
            <a:r>
              <a:rPr lang="en-US" sz="2600" dirty="0"/>
              <a:t>Given an ordinary hash function </a:t>
            </a:r>
            <a:r>
              <a:rPr lang="en-US" sz="2600" i="1" dirty="0"/>
              <a:t>h</a:t>
            </a:r>
            <a:r>
              <a:rPr lang="en-US" sz="2600" dirty="0"/>
              <a:t>‘, which we refer to as an </a:t>
            </a:r>
            <a:r>
              <a:rPr lang="en-US" sz="2600" b="1" dirty="0">
                <a:solidFill>
                  <a:srgbClr val="FF0000"/>
                </a:solidFill>
              </a:rPr>
              <a:t>auxiliary hash function</a:t>
            </a:r>
            <a:r>
              <a:rPr lang="en-US" sz="2600" dirty="0"/>
              <a:t>, the method of </a:t>
            </a:r>
            <a:r>
              <a:rPr lang="en-US" sz="2600" b="1" dirty="0">
                <a:solidFill>
                  <a:srgbClr val="FF0000"/>
                </a:solidFill>
              </a:rPr>
              <a:t>linear probing </a:t>
            </a:r>
            <a:r>
              <a:rPr lang="en-US" sz="2600" dirty="0"/>
              <a:t>uses the hash function</a:t>
            </a:r>
          </a:p>
          <a:p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da-DK" sz="2600" b="1" i="1" dirty="0">
                <a:solidFill>
                  <a:srgbClr val="00B050"/>
                </a:solidFill>
              </a:rPr>
              <a:t>h</a:t>
            </a:r>
            <a:r>
              <a:rPr lang="da-DK" sz="2600" b="1" dirty="0">
                <a:solidFill>
                  <a:srgbClr val="00B050"/>
                </a:solidFill>
              </a:rPr>
              <a:t>(</a:t>
            </a:r>
            <a:r>
              <a:rPr lang="da-DK" sz="2600" b="1" i="1" dirty="0">
                <a:solidFill>
                  <a:srgbClr val="00B050"/>
                </a:solidFill>
              </a:rPr>
              <a:t>k</a:t>
            </a:r>
            <a:r>
              <a:rPr lang="da-DK" sz="2600" b="1" dirty="0">
                <a:solidFill>
                  <a:srgbClr val="00B050"/>
                </a:solidFill>
              </a:rPr>
              <a:t>, </a:t>
            </a:r>
            <a:r>
              <a:rPr lang="da-DK" sz="2600" b="1" i="1" dirty="0">
                <a:solidFill>
                  <a:srgbClr val="00B050"/>
                </a:solidFill>
              </a:rPr>
              <a:t>i</a:t>
            </a:r>
            <a:r>
              <a:rPr lang="da-DK" sz="2600" b="1" dirty="0">
                <a:solidFill>
                  <a:srgbClr val="00B050"/>
                </a:solidFill>
              </a:rPr>
              <a:t>) = (</a:t>
            </a:r>
            <a:r>
              <a:rPr lang="da-DK" sz="2600" b="1" i="1" dirty="0">
                <a:solidFill>
                  <a:srgbClr val="00B050"/>
                </a:solidFill>
              </a:rPr>
              <a:t>h</a:t>
            </a:r>
            <a:r>
              <a:rPr lang="da-DK" sz="2600" b="1" dirty="0">
                <a:solidFill>
                  <a:srgbClr val="00B050"/>
                </a:solidFill>
              </a:rPr>
              <a:t>'(</a:t>
            </a:r>
            <a:r>
              <a:rPr lang="da-DK" sz="2600" b="1" i="1" dirty="0">
                <a:solidFill>
                  <a:srgbClr val="00B050"/>
                </a:solidFill>
              </a:rPr>
              <a:t>k</a:t>
            </a:r>
            <a:r>
              <a:rPr lang="da-DK" sz="2600" b="1" dirty="0">
                <a:solidFill>
                  <a:srgbClr val="00B050"/>
                </a:solidFill>
              </a:rPr>
              <a:t>) + </a:t>
            </a:r>
            <a:r>
              <a:rPr lang="da-DK" sz="2600" b="1" i="1" dirty="0">
                <a:solidFill>
                  <a:srgbClr val="00B050"/>
                </a:solidFill>
              </a:rPr>
              <a:t>i</a:t>
            </a:r>
            <a:r>
              <a:rPr lang="da-DK" sz="2600" b="1" dirty="0">
                <a:solidFill>
                  <a:srgbClr val="00B050"/>
                </a:solidFill>
              </a:rPr>
              <a:t>) mod </a:t>
            </a:r>
            <a:r>
              <a:rPr lang="da-DK" sz="2600" b="1" i="1" dirty="0">
                <a:solidFill>
                  <a:srgbClr val="00B050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2600" dirty="0" smtClean="0"/>
              <a:t>		for </a:t>
            </a:r>
            <a:r>
              <a:rPr lang="en-US" sz="2600" i="1" dirty="0" err="1"/>
              <a:t>i</a:t>
            </a:r>
            <a:r>
              <a:rPr lang="en-US" sz="2600" i="1" dirty="0"/>
              <a:t> </a:t>
            </a:r>
            <a:r>
              <a:rPr lang="en-US" sz="2600" dirty="0"/>
              <a:t>= 0, 1, ..., </a:t>
            </a:r>
            <a:r>
              <a:rPr lang="en-US" sz="2600" i="1" dirty="0"/>
              <a:t>m </a:t>
            </a:r>
            <a:r>
              <a:rPr lang="en-US" sz="2600" dirty="0"/>
              <a:t>− 1.</a:t>
            </a:r>
          </a:p>
          <a:p>
            <a:endParaRPr lang="en-US" sz="2600" dirty="0" smtClean="0"/>
          </a:p>
          <a:p>
            <a:r>
              <a:rPr lang="en-US" sz="2600" dirty="0" smtClean="0"/>
              <a:t>Linear </a:t>
            </a:r>
            <a:r>
              <a:rPr lang="en-US" sz="2600" dirty="0"/>
              <a:t>probing suffers from </a:t>
            </a:r>
            <a:r>
              <a:rPr lang="en-US" sz="2600" b="1" dirty="0">
                <a:solidFill>
                  <a:srgbClr val="FF0000"/>
                </a:solidFill>
              </a:rPr>
              <a:t>primary clustering</a:t>
            </a:r>
            <a:r>
              <a:rPr lang="en-US" sz="2600" dirty="0"/>
              <a:t>: </a:t>
            </a:r>
            <a:r>
              <a:rPr lang="en-US" sz="2600" dirty="0">
                <a:solidFill>
                  <a:srgbClr val="0070C0"/>
                </a:solidFill>
              </a:rPr>
              <a:t>long runs of occupied sequences build up.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Increasing the average search and insert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97A-510B-498E-9364-466BF81206D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0748" y="211138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Linear Probing 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584325" y="5924840"/>
            <a:ext cx="904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0070C0"/>
                </a:solidFill>
              </a:rPr>
              <a:t>probes: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676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367665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3676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676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67665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367665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676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3440113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3440113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3440113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3440113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343376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343376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343376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3235325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378142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5089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5089525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5089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5089525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5089525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5089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4851400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4851400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4851400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851400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4845050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4845050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4845050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4727576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5192713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6507164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6507164" y="26892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6507164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6507164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6507164" y="52943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6507164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627062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27062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627062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627062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6264275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6264275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264275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6069014" y="1358900"/>
            <a:ext cx="10967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6611938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792480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7924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 smtClean="0"/>
              <a:t>21</a:t>
            </a:r>
            <a:endParaRPr lang="en-US" altLang="en-US" dirty="0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7924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792480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792480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7924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768667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768667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768667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31" name="Text Box 59"/>
          <p:cNvSpPr txBox="1">
            <a:spLocks noChangeArrowheads="1"/>
          </p:cNvSpPr>
          <p:nvPr/>
        </p:nvSpPr>
        <p:spPr bwMode="auto">
          <a:xfrm>
            <a:off x="768667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768191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768191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768191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7562851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802957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5089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6507164" y="47752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7924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454" y="1653309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h’(k) =k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h(k) = (h’(k)+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) mod 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cs.grinnell.edu/~walker/courses/153.sp02/hashing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r="55796"/>
          <a:stretch/>
        </p:blipFill>
        <p:spPr bwMode="auto">
          <a:xfrm>
            <a:off x="7674633" y="914400"/>
            <a:ext cx="3642295" cy="579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3" y="4313"/>
            <a:ext cx="8229600" cy="1066800"/>
          </a:xfrm>
        </p:spPr>
        <p:txBody>
          <a:bodyPr/>
          <a:lstStyle/>
          <a:p>
            <a:r>
              <a:rPr lang="en-US" dirty="0"/>
              <a:t>Direct‐address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771" y="1160061"/>
            <a:ext cx="6705600" cy="4325112"/>
          </a:xfrm>
        </p:spPr>
        <p:txBody>
          <a:bodyPr>
            <a:normAutofit/>
          </a:bodyPr>
          <a:lstStyle/>
          <a:p>
            <a:r>
              <a:rPr lang="en-GB" u="sng" kern="0" dirty="0">
                <a:solidFill>
                  <a:srgbClr val="FF0000"/>
                </a:solidFill>
                <a:latin typeface="Times New Roman"/>
                <a:ea typeface="+mj-ea"/>
              </a:rPr>
              <a:t>Hash tables</a:t>
            </a:r>
            <a:r>
              <a:rPr lang="en-GB" kern="0" dirty="0">
                <a:solidFill>
                  <a:srgbClr val="FF8000"/>
                </a:solidFill>
                <a:latin typeface="Times New Roman"/>
                <a:ea typeface="+mj-ea"/>
              </a:rPr>
              <a:t> </a:t>
            </a:r>
            <a:r>
              <a:rPr lang="en-GB" kern="0" dirty="0">
                <a:solidFill>
                  <a:srgbClr val="0070C0"/>
                </a:solidFill>
                <a:latin typeface="Times New Roman"/>
                <a:ea typeface="+mj-ea"/>
              </a:rPr>
              <a:t>are a common approach to the storing/searching problem.</a:t>
            </a:r>
            <a:endParaRPr lang="en-US" sz="4000" dirty="0" smtClean="0">
              <a:solidFill>
                <a:srgbClr val="0070C0"/>
              </a:solidFill>
            </a:endParaRPr>
          </a:p>
          <a:p>
            <a:r>
              <a:rPr lang="en-US" sz="4000" dirty="0" smtClean="0"/>
              <a:t>Scenario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/>
              <a:t>Each </a:t>
            </a:r>
            <a:r>
              <a:rPr lang="en-US" sz="3200" dirty="0">
                <a:solidFill>
                  <a:srgbClr val="FF0000"/>
                </a:solidFill>
              </a:rPr>
              <a:t>element</a:t>
            </a:r>
            <a:r>
              <a:rPr lang="en-US" sz="3200" dirty="0"/>
              <a:t> has a </a:t>
            </a:r>
            <a:r>
              <a:rPr lang="en-US" sz="3200" dirty="0">
                <a:solidFill>
                  <a:srgbClr val="FF0000"/>
                </a:solidFill>
              </a:rPr>
              <a:t>key</a:t>
            </a:r>
            <a:r>
              <a:rPr lang="en-US" sz="3200" dirty="0"/>
              <a:t> drawn from a </a:t>
            </a:r>
            <a:r>
              <a:rPr lang="en-US" sz="3200" dirty="0" smtClean="0"/>
              <a:t>universe U </a:t>
            </a:r>
            <a:r>
              <a:rPr lang="en-US" sz="3200" dirty="0"/>
              <a:t>= {0, 1,…, </a:t>
            </a:r>
            <a:r>
              <a:rPr lang="en-US" sz="3200" dirty="0" smtClean="0"/>
              <a:t>m-1}, where </a:t>
            </a:r>
            <a:r>
              <a:rPr lang="en-US" sz="3200" dirty="0"/>
              <a:t>m isn’t too large.</a:t>
            </a:r>
          </a:p>
          <a:p>
            <a:pPr lvl="1"/>
            <a:r>
              <a:rPr lang="en-US" sz="3200" dirty="0" smtClean="0"/>
              <a:t>No </a:t>
            </a:r>
            <a:r>
              <a:rPr lang="en-US" sz="3200" dirty="0"/>
              <a:t>two </a:t>
            </a:r>
            <a:r>
              <a:rPr lang="en-US" sz="3200" dirty="0" smtClean="0"/>
              <a:t>elements </a:t>
            </a:r>
            <a:r>
              <a:rPr lang="en-US" sz="3200" dirty="0"/>
              <a:t>have the same key.</a:t>
            </a:r>
          </a:p>
        </p:txBody>
      </p:sp>
    </p:spTree>
    <p:extLst>
      <p:ext uri="{BB962C8B-B14F-4D97-AF65-F5344CB8AC3E}">
        <p14:creationId xmlns:p14="http://schemas.microsoft.com/office/powerpoint/2010/main" val="3681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4" y="55416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122216"/>
            <a:ext cx="11319163" cy="498302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Quadratic probing </a:t>
            </a:r>
            <a:r>
              <a:rPr lang="en-US" sz="2600" dirty="0"/>
              <a:t>uses a hash function of the </a:t>
            </a:r>
            <a:r>
              <a:rPr lang="en-US" sz="2600" dirty="0" smtClean="0"/>
              <a:t>form</a:t>
            </a:r>
          </a:p>
          <a:p>
            <a:endParaRPr lang="en-US" sz="2600" dirty="0"/>
          </a:p>
          <a:p>
            <a:r>
              <a:rPr lang="en-US" sz="2600" dirty="0"/>
              <a:t> 	</a:t>
            </a:r>
            <a:r>
              <a:rPr lang="da-DK" sz="2600" b="1" i="1" dirty="0">
                <a:solidFill>
                  <a:srgbClr val="00B050"/>
                </a:solidFill>
              </a:rPr>
              <a:t>h</a:t>
            </a:r>
            <a:r>
              <a:rPr lang="da-DK" sz="2600" b="1" dirty="0">
                <a:solidFill>
                  <a:srgbClr val="00B050"/>
                </a:solidFill>
              </a:rPr>
              <a:t>(</a:t>
            </a:r>
            <a:r>
              <a:rPr lang="da-DK" sz="2600" b="1" i="1" dirty="0">
                <a:solidFill>
                  <a:srgbClr val="00B050"/>
                </a:solidFill>
              </a:rPr>
              <a:t>k, i</a:t>
            </a:r>
            <a:r>
              <a:rPr lang="da-DK" sz="2600" b="1" dirty="0">
                <a:solidFill>
                  <a:srgbClr val="00B050"/>
                </a:solidFill>
              </a:rPr>
              <a:t>) = (</a:t>
            </a:r>
            <a:r>
              <a:rPr lang="da-DK" sz="2600" b="1" i="1" dirty="0">
                <a:solidFill>
                  <a:srgbClr val="00B050"/>
                </a:solidFill>
              </a:rPr>
              <a:t>h’</a:t>
            </a:r>
            <a:r>
              <a:rPr lang="da-DK" sz="2600" b="1" dirty="0">
                <a:solidFill>
                  <a:srgbClr val="00B050"/>
                </a:solidFill>
              </a:rPr>
              <a:t>(</a:t>
            </a:r>
            <a:r>
              <a:rPr lang="da-DK" sz="2600" b="1" i="1" dirty="0">
                <a:solidFill>
                  <a:srgbClr val="00B050"/>
                </a:solidFill>
              </a:rPr>
              <a:t>k</a:t>
            </a:r>
            <a:r>
              <a:rPr lang="da-DK" sz="2600" b="1" dirty="0">
                <a:solidFill>
                  <a:srgbClr val="00B050"/>
                </a:solidFill>
              </a:rPr>
              <a:t>) + </a:t>
            </a:r>
            <a:r>
              <a:rPr lang="da-DK" sz="2600" b="1" i="1" dirty="0">
                <a:solidFill>
                  <a:srgbClr val="00B050"/>
                </a:solidFill>
              </a:rPr>
              <a:t>c</a:t>
            </a:r>
            <a:r>
              <a:rPr lang="da-DK" sz="2600" b="1" baseline="-25000" dirty="0">
                <a:solidFill>
                  <a:srgbClr val="00B050"/>
                </a:solidFill>
              </a:rPr>
              <a:t>1</a:t>
            </a:r>
            <a:r>
              <a:rPr lang="da-DK" sz="2600" b="1" i="1" dirty="0">
                <a:solidFill>
                  <a:srgbClr val="00B050"/>
                </a:solidFill>
              </a:rPr>
              <a:t>i </a:t>
            </a:r>
            <a:r>
              <a:rPr lang="da-DK" sz="2600" b="1" dirty="0">
                <a:solidFill>
                  <a:srgbClr val="00B050"/>
                </a:solidFill>
              </a:rPr>
              <a:t>+ </a:t>
            </a:r>
            <a:r>
              <a:rPr lang="da-DK" sz="2600" b="1" i="1" dirty="0">
                <a:solidFill>
                  <a:srgbClr val="00B050"/>
                </a:solidFill>
              </a:rPr>
              <a:t>c</a:t>
            </a:r>
            <a:r>
              <a:rPr lang="da-DK" sz="2600" b="1" baseline="-25000" dirty="0">
                <a:solidFill>
                  <a:srgbClr val="00B050"/>
                </a:solidFill>
              </a:rPr>
              <a:t>2</a:t>
            </a:r>
            <a:r>
              <a:rPr lang="da-DK" sz="2600" b="1" i="1" dirty="0">
                <a:solidFill>
                  <a:srgbClr val="00B050"/>
                </a:solidFill>
              </a:rPr>
              <a:t>i</a:t>
            </a:r>
            <a:r>
              <a:rPr lang="da-DK" sz="2600" b="1" baseline="30000" dirty="0">
                <a:solidFill>
                  <a:srgbClr val="00B050"/>
                </a:solidFill>
              </a:rPr>
              <a:t>2</a:t>
            </a:r>
            <a:r>
              <a:rPr lang="da-DK" sz="2600" b="1" dirty="0">
                <a:solidFill>
                  <a:srgbClr val="00B050"/>
                </a:solidFill>
              </a:rPr>
              <a:t>) mod </a:t>
            </a:r>
            <a:r>
              <a:rPr lang="da-DK" sz="2600" b="1" i="1" dirty="0">
                <a:solidFill>
                  <a:srgbClr val="00B050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0070C0"/>
                </a:solidFill>
              </a:rPr>
              <a:t>where </a:t>
            </a:r>
            <a:r>
              <a:rPr lang="en-US" sz="2600" i="1" dirty="0">
                <a:solidFill>
                  <a:srgbClr val="0070C0"/>
                </a:solidFill>
              </a:rPr>
              <a:t>h</a:t>
            </a:r>
            <a:r>
              <a:rPr lang="en-US" sz="2600" dirty="0">
                <a:solidFill>
                  <a:srgbClr val="0070C0"/>
                </a:solidFill>
              </a:rPr>
              <a:t>' is an auxiliary hash function, </a:t>
            </a:r>
            <a:r>
              <a:rPr lang="en-US" sz="2600" i="1" dirty="0">
                <a:solidFill>
                  <a:srgbClr val="0070C0"/>
                </a:solidFill>
              </a:rPr>
              <a:t>c</a:t>
            </a:r>
            <a:r>
              <a:rPr lang="en-US" sz="2600" dirty="0">
                <a:solidFill>
                  <a:srgbClr val="0070C0"/>
                </a:solidFill>
              </a:rPr>
              <a:t>1 and </a:t>
            </a:r>
            <a:r>
              <a:rPr lang="en-US" sz="2600" i="1" dirty="0">
                <a:solidFill>
                  <a:srgbClr val="0070C0"/>
                </a:solidFill>
              </a:rPr>
              <a:t>c</a:t>
            </a:r>
            <a:r>
              <a:rPr lang="en-US" sz="2600" dirty="0">
                <a:solidFill>
                  <a:srgbClr val="0070C0"/>
                </a:solidFill>
              </a:rPr>
              <a:t>2 != 0 are auxiliary constants, </a:t>
            </a:r>
            <a:r>
              <a:rPr lang="en-US" sz="2600" dirty="0" smtClean="0">
                <a:solidFill>
                  <a:srgbClr val="0070C0"/>
                </a:solidFill>
              </a:rPr>
              <a:t>	and </a:t>
            </a:r>
            <a:r>
              <a:rPr lang="en-US" sz="2600" i="1" dirty="0" err="1">
                <a:solidFill>
                  <a:srgbClr val="0070C0"/>
                </a:solidFill>
              </a:rPr>
              <a:t>i</a:t>
            </a:r>
            <a:r>
              <a:rPr lang="en-US" sz="2600" i="1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rgbClr val="0070C0"/>
                </a:solidFill>
              </a:rPr>
              <a:t>= 0, 1, ..., </a:t>
            </a:r>
            <a:r>
              <a:rPr lang="en-US" sz="2600" i="1" dirty="0">
                <a:solidFill>
                  <a:srgbClr val="0070C0"/>
                </a:solidFill>
              </a:rPr>
              <a:t>m</a:t>
            </a:r>
            <a:r>
              <a:rPr lang="en-US" sz="2600" dirty="0">
                <a:solidFill>
                  <a:srgbClr val="0070C0"/>
                </a:solidFill>
              </a:rPr>
              <a:t>−1.</a:t>
            </a:r>
          </a:p>
          <a:p>
            <a:endParaRPr lang="en-US" altLang="en-US" sz="2400" dirty="0" smtClean="0">
              <a:solidFill>
                <a:srgbClr val="0070C0"/>
              </a:solidFill>
            </a:endParaRPr>
          </a:p>
          <a:p>
            <a:endParaRPr lang="en-US" altLang="en-US" sz="2400" dirty="0">
              <a:solidFill>
                <a:srgbClr val="0070C0"/>
              </a:solidFill>
            </a:endParaRP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Main </a:t>
            </a:r>
            <a:r>
              <a:rPr lang="en-US" altLang="en-US" sz="2400" dirty="0">
                <a:solidFill>
                  <a:srgbClr val="0070C0"/>
                </a:solidFill>
              </a:rPr>
              <a:t>Idea: </a:t>
            </a:r>
            <a:r>
              <a:rPr lang="en-US" altLang="en-US" sz="2400" dirty="0">
                <a:solidFill>
                  <a:srgbClr val="FF0000"/>
                </a:solidFill>
              </a:rPr>
              <a:t>Spread out the search for an empty slot.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If two keys have the same initial probe position, then their probe sequences are the same. This property leads </a:t>
            </a:r>
            <a:r>
              <a:rPr lang="en-US" sz="2600" b="1" dirty="0">
                <a:solidFill>
                  <a:srgbClr val="FF0000"/>
                </a:solidFill>
              </a:rPr>
              <a:t>secondary clustering</a:t>
            </a:r>
            <a:r>
              <a:rPr lang="en-US" sz="2600" b="1" dirty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707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9352-EC21-4E82-80C3-ECF58D13CEF3}" type="slidenum">
              <a:rPr lang="en-US" altLang="en-US"/>
              <a:pPr/>
              <a:t>31</a:t>
            </a:fld>
            <a:endParaRPr lang="en-US" altLang="en-US" dirty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92" y="129312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Quadratic Probing Example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584325" y="5924842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>
                <a:solidFill>
                  <a:srgbClr val="FF0000"/>
                </a:solidFill>
              </a:rPr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76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7665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676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676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367665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67665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76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440113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0113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3440113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440113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343376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343376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343376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3235325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378142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089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5089525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089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5089525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089525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5089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851400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4851400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4851400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4851400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4845050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4845050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4845050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4727576" y="13589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5192713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6507164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6507164" y="268922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6507164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6507164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dirty="0"/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6507164" y="529431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6507164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627062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627062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627062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627062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6264275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6264275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6264275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6069014" y="1358900"/>
            <a:ext cx="97975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/>
              <a:t>insert(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/>
              <a:t>)</a:t>
            </a:r>
          </a:p>
          <a:p>
            <a:pPr eaLnBrk="0" hangingPunct="0"/>
            <a:r>
              <a:rPr lang="en-US" altLang="en-US" sz="2000" dirty="0" smtClean="0"/>
              <a:t>1%7 =1</a:t>
            </a:r>
            <a:endParaRPr lang="en-US" altLang="en-US" sz="2000" dirty="0"/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6611938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 smtClean="0">
                <a:solidFill>
                  <a:srgbClr val="FF0000"/>
                </a:solidFill>
              </a:rPr>
              <a:t>2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7924800" y="26892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7924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dirty="0"/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7924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dirty="0"/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7924800" y="47752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7924800" y="52943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 smtClean="0"/>
              <a:t>21</a:t>
            </a:r>
            <a:endParaRPr lang="en-US" altLang="en-US" dirty="0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7924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 smtClean="0"/>
              <a:t>1</a:t>
            </a:r>
            <a:endParaRPr lang="en-US" altLang="en-US" dirty="0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7686675" y="36830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7686675" y="31575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7686675" y="26416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7686675" y="21240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7681913" y="52339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7681913" y="47164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7681913" y="41989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7562851" y="13589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/>
              <a:t>insert(</a:t>
            </a:r>
            <a:r>
              <a:rPr lang="en-US" altLang="en-US" dirty="0" smtClean="0">
                <a:solidFill>
                  <a:srgbClr val="FF0000"/>
                </a:solidFill>
              </a:rPr>
              <a:t>22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0" hangingPunct="0"/>
            <a:r>
              <a:rPr lang="en-US" altLang="en-US" sz="2000" dirty="0" smtClean="0"/>
              <a:t>22%7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1</a:t>
            </a:r>
            <a:endParaRPr lang="en-US" altLang="en-US" sz="2000" dirty="0"/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8029575" y="5930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 smtClean="0">
                <a:solidFill>
                  <a:srgbClr val="FF0000"/>
                </a:solidFill>
              </a:rPr>
              <a:t>4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5089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6507164" y="477520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7924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9915" y="1985575"/>
            <a:ext cx="2673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h’(k) =k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h(k) = (h’(k)+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 + i</a:t>
            </a:r>
            <a:r>
              <a:rPr lang="en-US" b="1" baseline="30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) mod 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c1 = c2 = 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5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1" y="7620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46" y="1286163"/>
            <a:ext cx="10995890" cy="4939146"/>
          </a:xfrm>
        </p:spPr>
        <p:txBody>
          <a:bodyPr/>
          <a:lstStyle/>
          <a:p>
            <a:r>
              <a:rPr lang="en-US" sz="2600" b="1" dirty="0">
                <a:solidFill>
                  <a:srgbClr val="FF0000"/>
                </a:solidFill>
              </a:rPr>
              <a:t>Double hashing </a:t>
            </a:r>
            <a:r>
              <a:rPr lang="en-US" sz="2600" dirty="0"/>
              <a:t>uses a hash function of the </a:t>
            </a:r>
            <a:r>
              <a:rPr lang="en-US" sz="2600" dirty="0" smtClean="0"/>
              <a:t>form</a:t>
            </a:r>
          </a:p>
          <a:p>
            <a:endParaRPr lang="en-US" sz="2600" dirty="0"/>
          </a:p>
          <a:p>
            <a:r>
              <a:rPr lang="en-US" sz="2600" dirty="0"/>
              <a:t> 	</a:t>
            </a:r>
            <a:r>
              <a:rPr lang="pt-BR" b="1" i="1" dirty="0">
                <a:solidFill>
                  <a:srgbClr val="0070C0"/>
                </a:solidFill>
              </a:rPr>
              <a:t>h</a:t>
            </a:r>
            <a:r>
              <a:rPr lang="pt-BR" b="1" dirty="0">
                <a:solidFill>
                  <a:srgbClr val="0070C0"/>
                </a:solidFill>
              </a:rPr>
              <a:t>(</a:t>
            </a:r>
            <a:r>
              <a:rPr lang="pt-BR" b="1" i="1" dirty="0">
                <a:solidFill>
                  <a:srgbClr val="0070C0"/>
                </a:solidFill>
              </a:rPr>
              <a:t>k, i</a:t>
            </a:r>
            <a:r>
              <a:rPr lang="pt-BR" b="1" dirty="0">
                <a:solidFill>
                  <a:srgbClr val="0070C0"/>
                </a:solidFill>
              </a:rPr>
              <a:t>) = (</a:t>
            </a:r>
            <a:r>
              <a:rPr lang="pt-BR" b="1" i="1" dirty="0">
                <a:solidFill>
                  <a:srgbClr val="0070C0"/>
                </a:solidFill>
              </a:rPr>
              <a:t>h</a:t>
            </a:r>
            <a:r>
              <a:rPr lang="pt-BR" b="1" baseline="-25000" dirty="0">
                <a:solidFill>
                  <a:srgbClr val="0070C0"/>
                </a:solidFill>
              </a:rPr>
              <a:t>1</a:t>
            </a:r>
            <a:r>
              <a:rPr lang="pt-BR" b="1" dirty="0">
                <a:solidFill>
                  <a:srgbClr val="0070C0"/>
                </a:solidFill>
              </a:rPr>
              <a:t>(</a:t>
            </a:r>
            <a:r>
              <a:rPr lang="pt-BR" b="1" i="1" dirty="0">
                <a:solidFill>
                  <a:srgbClr val="0070C0"/>
                </a:solidFill>
              </a:rPr>
              <a:t>k</a:t>
            </a:r>
            <a:r>
              <a:rPr lang="pt-BR" b="1" dirty="0">
                <a:solidFill>
                  <a:srgbClr val="0070C0"/>
                </a:solidFill>
              </a:rPr>
              <a:t>) + </a:t>
            </a:r>
            <a:r>
              <a:rPr lang="pt-BR" b="1" i="1" dirty="0">
                <a:solidFill>
                  <a:srgbClr val="0070C0"/>
                </a:solidFill>
              </a:rPr>
              <a:t>ih</a:t>
            </a:r>
            <a:r>
              <a:rPr lang="pt-BR" b="1" baseline="-25000" dirty="0">
                <a:solidFill>
                  <a:srgbClr val="0070C0"/>
                </a:solidFill>
              </a:rPr>
              <a:t>2</a:t>
            </a:r>
            <a:r>
              <a:rPr lang="pt-BR" b="1" dirty="0">
                <a:solidFill>
                  <a:srgbClr val="0070C0"/>
                </a:solidFill>
              </a:rPr>
              <a:t>(</a:t>
            </a:r>
            <a:r>
              <a:rPr lang="pt-BR" b="1" i="1" dirty="0">
                <a:solidFill>
                  <a:srgbClr val="0070C0"/>
                </a:solidFill>
              </a:rPr>
              <a:t>k</a:t>
            </a:r>
            <a:r>
              <a:rPr lang="pt-BR" b="1" dirty="0">
                <a:solidFill>
                  <a:srgbClr val="0070C0"/>
                </a:solidFill>
              </a:rPr>
              <a:t>)) mod </a:t>
            </a:r>
            <a:r>
              <a:rPr lang="pt-BR" b="1" i="1" dirty="0">
                <a:solidFill>
                  <a:srgbClr val="0070C0"/>
                </a:solidFill>
              </a:rPr>
              <a:t>m</a:t>
            </a:r>
          </a:p>
          <a:p>
            <a:pPr marL="0" indent="0">
              <a:buNone/>
            </a:pPr>
            <a:r>
              <a:rPr lang="en-US" sz="2600" dirty="0" smtClean="0"/>
              <a:t>	where </a:t>
            </a:r>
            <a:r>
              <a:rPr lang="en-US" sz="2600" i="1" dirty="0"/>
              <a:t>h</a:t>
            </a:r>
            <a:r>
              <a:rPr lang="en-US" sz="2600" dirty="0"/>
              <a:t>1 and </a:t>
            </a:r>
            <a:r>
              <a:rPr lang="en-US" sz="2600" i="1" dirty="0"/>
              <a:t>h</a:t>
            </a:r>
            <a:r>
              <a:rPr lang="en-US" sz="2600" dirty="0"/>
              <a:t>2 are auxiliary hash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7" y="4618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example for 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54" y="1263073"/>
            <a:ext cx="11162145" cy="5220854"/>
          </a:xfrm>
        </p:spPr>
        <p:txBody>
          <a:bodyPr/>
          <a:lstStyle/>
          <a:p>
            <a:r>
              <a:rPr lang="pt-BR" i="1" dirty="0" smtClean="0"/>
              <a:t> 	</a:t>
            </a:r>
            <a:r>
              <a:rPr lang="pt-BR" sz="2600" i="1" dirty="0">
                <a:solidFill>
                  <a:srgbClr val="FF0000"/>
                </a:solidFill>
              </a:rPr>
              <a:t>h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k, i</a:t>
            </a:r>
            <a:r>
              <a:rPr lang="pt-BR" sz="2600" dirty="0">
                <a:solidFill>
                  <a:srgbClr val="FF0000"/>
                </a:solidFill>
              </a:rPr>
              <a:t>) = (</a:t>
            </a:r>
            <a:r>
              <a:rPr lang="pt-BR" sz="2600" i="1" dirty="0">
                <a:solidFill>
                  <a:srgbClr val="FF0000"/>
                </a:solidFill>
              </a:rPr>
              <a:t>h</a:t>
            </a:r>
            <a:r>
              <a:rPr lang="pt-BR" sz="2600" baseline="-25000" dirty="0">
                <a:solidFill>
                  <a:srgbClr val="FF0000"/>
                </a:solidFill>
              </a:rPr>
              <a:t>1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i="1" dirty="0">
                <a:solidFill>
                  <a:srgbClr val="FF0000"/>
                </a:solidFill>
              </a:rPr>
              <a:t>ih</a:t>
            </a:r>
            <a:r>
              <a:rPr lang="pt-BR" sz="2600" baseline="-25000" dirty="0">
                <a:solidFill>
                  <a:srgbClr val="FF0000"/>
                </a:solidFill>
              </a:rPr>
              <a:t>2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</a:t>
            </a:r>
            <a:r>
              <a:rPr lang="pt-BR" sz="2600" dirty="0">
                <a:solidFill>
                  <a:srgbClr val="FF0000"/>
                </a:solidFill>
              </a:rPr>
              <a:t>)) mod </a:t>
            </a:r>
            <a:r>
              <a:rPr lang="pt-BR" sz="2600" i="1" dirty="0">
                <a:solidFill>
                  <a:srgbClr val="FF0000"/>
                </a:solidFill>
              </a:rPr>
              <a:t>m</a:t>
            </a:r>
          </a:p>
          <a:p>
            <a:r>
              <a:rPr lang="en-US" sz="2600" dirty="0"/>
              <a:t>Hash table size: m = 13.</a:t>
            </a:r>
          </a:p>
          <a:p>
            <a:r>
              <a:rPr lang="da-DK" sz="2600" i="1" dirty="0"/>
              <a:t>h</a:t>
            </a:r>
            <a:r>
              <a:rPr lang="da-DK" sz="2600" baseline="-25000" dirty="0"/>
              <a:t>1</a:t>
            </a:r>
            <a:r>
              <a:rPr lang="da-DK" sz="2600" dirty="0"/>
              <a:t>(</a:t>
            </a:r>
            <a:r>
              <a:rPr lang="da-DK" sz="2600" i="1" dirty="0"/>
              <a:t>k</a:t>
            </a:r>
            <a:r>
              <a:rPr lang="da-DK" sz="2600" dirty="0"/>
              <a:t>) = </a:t>
            </a:r>
            <a:r>
              <a:rPr lang="da-DK" sz="2600" i="1" dirty="0"/>
              <a:t>k </a:t>
            </a:r>
            <a:r>
              <a:rPr lang="da-DK" sz="2600" dirty="0"/>
              <a:t>mod 13; </a:t>
            </a:r>
          </a:p>
          <a:p>
            <a:r>
              <a:rPr lang="da-DK" sz="2600" i="1" dirty="0"/>
              <a:t>h</a:t>
            </a:r>
            <a:r>
              <a:rPr lang="da-DK" sz="2600" baseline="-25000" dirty="0"/>
              <a:t>2</a:t>
            </a:r>
            <a:r>
              <a:rPr lang="da-DK" sz="2600" dirty="0"/>
              <a:t>(</a:t>
            </a:r>
            <a:r>
              <a:rPr lang="da-DK" sz="2600" i="1" dirty="0"/>
              <a:t>k</a:t>
            </a:r>
            <a:r>
              <a:rPr lang="da-DK" sz="2600" dirty="0"/>
              <a:t>) = 1 + (</a:t>
            </a:r>
            <a:r>
              <a:rPr lang="da-DK" sz="2600" i="1" dirty="0"/>
              <a:t>k </a:t>
            </a:r>
            <a:r>
              <a:rPr lang="da-DK" sz="2600" dirty="0"/>
              <a:t>mod 11)</a:t>
            </a:r>
          </a:p>
          <a:p>
            <a:endParaRPr lang="da-DK" sz="2600" dirty="0"/>
          </a:p>
          <a:p>
            <a:r>
              <a:rPr lang="da-DK" sz="2600" dirty="0"/>
              <a:t>Where should we insert </a:t>
            </a:r>
            <a:r>
              <a:rPr lang="da-DK" sz="2600" b="1" dirty="0"/>
              <a:t>14</a:t>
            </a:r>
            <a:r>
              <a:rPr lang="da-DK" sz="2600" dirty="0" smtClean="0"/>
              <a:t>?</a:t>
            </a:r>
          </a:p>
          <a:p>
            <a:r>
              <a:rPr lang="da-DK" sz="2600" dirty="0" smtClean="0">
                <a:solidFill>
                  <a:srgbClr val="FF0000"/>
                </a:solidFill>
              </a:rPr>
              <a:t>The sequence of hashed values is 79, 69, 72, 98, 50, 14</a:t>
            </a:r>
            <a:endParaRPr lang="da-DK" sz="2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35195" y="5216237"/>
          <a:ext cx="7238998" cy="104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6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6D9-D796-4108-9CB1-3AA98CCC9C0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en-US"/>
              <a:t>Double Hashing Example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43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314325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3143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3143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14325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14325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3143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2906713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2906713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2906713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2906713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290036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290036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290036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2652713" y="9906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324802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4556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4556125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4556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4556125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556125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4556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4318000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4318000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4318000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4318000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4311650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4311650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4311650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4144964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4659313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5973764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5973764" y="27590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5973764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5973764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5973764" y="53641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5973764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573722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573722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39" name="Text Box 43"/>
          <p:cNvSpPr txBox="1">
            <a:spLocks noChangeArrowheads="1"/>
          </p:cNvSpPr>
          <p:nvPr/>
        </p:nvSpPr>
        <p:spPr bwMode="auto">
          <a:xfrm>
            <a:off x="573722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573722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5730875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5730875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5730875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5457825" y="99060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6078538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739140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7391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7391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739140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739140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7391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715327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715327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715327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715327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714851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714851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714851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6980239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3360" name="Text Box 64"/>
          <p:cNvSpPr txBox="1">
            <a:spLocks noChangeArrowheads="1"/>
          </p:cNvSpPr>
          <p:nvPr/>
        </p:nvSpPr>
        <p:spPr bwMode="auto">
          <a:xfrm>
            <a:off x="749617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4556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5973764" y="48450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7391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8896350" y="27781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65" name="Rectangle 69"/>
          <p:cNvSpPr>
            <a:spLocks noChangeArrowheads="1"/>
          </p:cNvSpPr>
          <p:nvPr/>
        </p:nvSpPr>
        <p:spPr bwMode="auto">
          <a:xfrm>
            <a:off x="8896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8896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8896350" y="48641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8" name="Rectangle 72"/>
          <p:cNvSpPr>
            <a:spLocks noChangeArrowheads="1"/>
          </p:cNvSpPr>
          <p:nvPr/>
        </p:nvSpPr>
        <p:spPr bwMode="auto">
          <a:xfrm>
            <a:off x="8896350" y="53832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9" name="Rectangle 73"/>
          <p:cNvSpPr>
            <a:spLocks noChangeArrowheads="1"/>
          </p:cNvSpPr>
          <p:nvPr/>
        </p:nvSpPr>
        <p:spPr bwMode="auto">
          <a:xfrm>
            <a:off x="8896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70" name="Text Box 74"/>
          <p:cNvSpPr txBox="1">
            <a:spLocks noChangeArrowheads="1"/>
          </p:cNvSpPr>
          <p:nvPr/>
        </p:nvSpPr>
        <p:spPr bwMode="auto">
          <a:xfrm>
            <a:off x="8658225" y="3771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3371" name="Text Box 75"/>
          <p:cNvSpPr txBox="1">
            <a:spLocks noChangeArrowheads="1"/>
          </p:cNvSpPr>
          <p:nvPr/>
        </p:nvSpPr>
        <p:spPr bwMode="auto">
          <a:xfrm>
            <a:off x="8658225" y="3246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72" name="Text Box 76"/>
          <p:cNvSpPr txBox="1">
            <a:spLocks noChangeArrowheads="1"/>
          </p:cNvSpPr>
          <p:nvPr/>
        </p:nvSpPr>
        <p:spPr bwMode="auto">
          <a:xfrm>
            <a:off x="8658225" y="27305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658225" y="22129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653463" y="53228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3375" name="Text Box 79"/>
          <p:cNvSpPr txBox="1">
            <a:spLocks noChangeArrowheads="1"/>
          </p:cNvSpPr>
          <p:nvPr/>
        </p:nvSpPr>
        <p:spPr bwMode="auto">
          <a:xfrm>
            <a:off x="8653463" y="48053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3376" name="Text Box 80"/>
          <p:cNvSpPr txBox="1">
            <a:spLocks noChangeArrowheads="1"/>
          </p:cNvSpPr>
          <p:nvPr/>
        </p:nvSpPr>
        <p:spPr bwMode="auto">
          <a:xfrm>
            <a:off x="8653463" y="4287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3377" name="Text Box 81"/>
          <p:cNvSpPr txBox="1">
            <a:spLocks noChangeArrowheads="1"/>
          </p:cNvSpPr>
          <p:nvPr/>
        </p:nvSpPr>
        <p:spPr bwMode="auto">
          <a:xfrm>
            <a:off x="8380413" y="1009651"/>
            <a:ext cx="125066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/>
              <a:t>insert(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0" hangingPunct="0"/>
            <a:r>
              <a:rPr lang="en-US" altLang="en-US" sz="2000" dirty="0" smtClean="0"/>
              <a:t>1%7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1</a:t>
            </a:r>
            <a:endParaRPr lang="en-US" altLang="en-US" sz="2000" dirty="0"/>
          </a:p>
          <a:p>
            <a:pPr eaLnBrk="0" hangingPunct="0"/>
            <a:r>
              <a:rPr lang="en-US" altLang="en-US" sz="2000" dirty="0"/>
              <a:t>5-</a:t>
            </a:r>
            <a:r>
              <a:rPr lang="en-US" altLang="en-US" sz="2000" dirty="0" smtClean="0"/>
              <a:t>(1%5</a:t>
            </a:r>
            <a:r>
              <a:rPr lang="en-US" altLang="en-US" sz="2000" dirty="0"/>
              <a:t>)=4</a:t>
            </a:r>
          </a:p>
        </p:txBody>
      </p:sp>
      <p:sp>
        <p:nvSpPr>
          <p:cNvPr id="183378" name="Rectangle 82"/>
          <p:cNvSpPr>
            <a:spLocks noChangeArrowheads="1"/>
          </p:cNvSpPr>
          <p:nvPr/>
        </p:nvSpPr>
        <p:spPr bwMode="auto">
          <a:xfrm>
            <a:off x="8896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79" name="Text Box 83"/>
          <p:cNvSpPr txBox="1">
            <a:spLocks noChangeArrowheads="1"/>
          </p:cNvSpPr>
          <p:nvPr/>
        </p:nvSpPr>
        <p:spPr bwMode="auto">
          <a:xfrm>
            <a:off x="8839200" y="60198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" y="1985575"/>
            <a:ext cx="28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(k) =k mod 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(k) = (R – (K mod R))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h(k) = (h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(k) + ih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(k)) mod m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 = 5, m = 7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15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E4716-FE58-4EA1-ADC4-923E3415948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en-US"/>
              <a:t>Double Hashing Example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584325" y="6137275"/>
            <a:ext cx="8942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3143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314325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3143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3143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314325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314325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3143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906713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2906713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2906713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2906713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290036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90036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290036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2652713" y="990600"/>
            <a:ext cx="11304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324802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4556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4556125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4556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4556125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4556125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556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4318000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4318000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4318000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4318000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4311650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4311650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4311650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77" name="Text Box 33"/>
          <p:cNvSpPr txBox="1">
            <a:spLocks noChangeArrowheads="1"/>
          </p:cNvSpPr>
          <p:nvPr/>
        </p:nvSpPr>
        <p:spPr bwMode="auto">
          <a:xfrm>
            <a:off x="4144964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4659313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5973764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5973764" y="2759076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5973764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5973764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5973764" y="5364164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5973764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573722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573722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573722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88" name="Text Box 44"/>
          <p:cNvSpPr txBox="1">
            <a:spLocks noChangeArrowheads="1"/>
          </p:cNvSpPr>
          <p:nvPr/>
        </p:nvSpPr>
        <p:spPr bwMode="auto">
          <a:xfrm>
            <a:off x="573722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389" name="Text Box 45"/>
          <p:cNvSpPr txBox="1">
            <a:spLocks noChangeArrowheads="1"/>
          </p:cNvSpPr>
          <p:nvPr/>
        </p:nvSpPr>
        <p:spPr bwMode="auto">
          <a:xfrm>
            <a:off x="5730875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390" name="Text Box 46"/>
          <p:cNvSpPr txBox="1">
            <a:spLocks noChangeArrowheads="1"/>
          </p:cNvSpPr>
          <p:nvPr/>
        </p:nvSpPr>
        <p:spPr bwMode="auto">
          <a:xfrm>
            <a:off x="5730875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5730875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5457825" y="990601"/>
            <a:ext cx="13805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5393" name="Text Box 49"/>
          <p:cNvSpPr txBox="1">
            <a:spLocks noChangeArrowheads="1"/>
          </p:cNvSpPr>
          <p:nvPr/>
        </p:nvSpPr>
        <p:spPr bwMode="auto">
          <a:xfrm>
            <a:off x="6078538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94" name="Rectangle 50"/>
          <p:cNvSpPr>
            <a:spLocks noChangeArrowheads="1"/>
          </p:cNvSpPr>
          <p:nvPr/>
        </p:nvSpPr>
        <p:spPr bwMode="auto">
          <a:xfrm>
            <a:off x="7391400" y="275907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7391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7391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7391400" y="484505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8" name="Rectangle 54"/>
          <p:cNvSpPr>
            <a:spLocks noChangeArrowheads="1"/>
          </p:cNvSpPr>
          <p:nvPr/>
        </p:nvSpPr>
        <p:spPr bwMode="auto">
          <a:xfrm>
            <a:off x="7391400" y="536416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9" name="Rectangle 55"/>
          <p:cNvSpPr>
            <a:spLocks noChangeArrowheads="1"/>
          </p:cNvSpPr>
          <p:nvPr/>
        </p:nvSpPr>
        <p:spPr bwMode="auto">
          <a:xfrm>
            <a:off x="7391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00" name="Text Box 56"/>
          <p:cNvSpPr txBox="1">
            <a:spLocks noChangeArrowheads="1"/>
          </p:cNvSpPr>
          <p:nvPr/>
        </p:nvSpPr>
        <p:spPr bwMode="auto">
          <a:xfrm>
            <a:off x="7153275" y="37528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7153275" y="32273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402" name="Text Box 58"/>
          <p:cNvSpPr txBox="1">
            <a:spLocks noChangeArrowheads="1"/>
          </p:cNvSpPr>
          <p:nvPr/>
        </p:nvSpPr>
        <p:spPr bwMode="auto">
          <a:xfrm>
            <a:off x="7153275" y="27114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03" name="Text Box 59"/>
          <p:cNvSpPr txBox="1">
            <a:spLocks noChangeArrowheads="1"/>
          </p:cNvSpPr>
          <p:nvPr/>
        </p:nvSpPr>
        <p:spPr bwMode="auto">
          <a:xfrm>
            <a:off x="7153275" y="219392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404" name="Text Box 60"/>
          <p:cNvSpPr txBox="1">
            <a:spLocks noChangeArrowheads="1"/>
          </p:cNvSpPr>
          <p:nvPr/>
        </p:nvSpPr>
        <p:spPr bwMode="auto">
          <a:xfrm>
            <a:off x="7148513" y="5303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405" name="Text Box 61"/>
          <p:cNvSpPr txBox="1">
            <a:spLocks noChangeArrowheads="1"/>
          </p:cNvSpPr>
          <p:nvPr/>
        </p:nvSpPr>
        <p:spPr bwMode="auto">
          <a:xfrm>
            <a:off x="7148513" y="47863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406" name="Text Box 62"/>
          <p:cNvSpPr txBox="1">
            <a:spLocks noChangeArrowheads="1"/>
          </p:cNvSpPr>
          <p:nvPr/>
        </p:nvSpPr>
        <p:spPr bwMode="auto">
          <a:xfrm>
            <a:off x="7148513" y="42687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407" name="Text Box 63"/>
          <p:cNvSpPr txBox="1">
            <a:spLocks noChangeArrowheads="1"/>
          </p:cNvSpPr>
          <p:nvPr/>
        </p:nvSpPr>
        <p:spPr bwMode="auto">
          <a:xfrm>
            <a:off x="6980239" y="990600"/>
            <a:ext cx="100059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5408" name="Text Box 64"/>
          <p:cNvSpPr txBox="1">
            <a:spLocks noChangeArrowheads="1"/>
          </p:cNvSpPr>
          <p:nvPr/>
        </p:nvSpPr>
        <p:spPr bwMode="auto">
          <a:xfrm>
            <a:off x="7496175" y="600075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09" name="Rectangle 65"/>
          <p:cNvSpPr>
            <a:spLocks noChangeArrowheads="1"/>
          </p:cNvSpPr>
          <p:nvPr/>
        </p:nvSpPr>
        <p:spPr bwMode="auto">
          <a:xfrm>
            <a:off x="4556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410" name="Rectangle 66"/>
          <p:cNvSpPr>
            <a:spLocks noChangeArrowheads="1"/>
          </p:cNvSpPr>
          <p:nvPr/>
        </p:nvSpPr>
        <p:spPr bwMode="auto">
          <a:xfrm>
            <a:off x="5973764" y="4845051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1" name="Rectangle 67"/>
          <p:cNvSpPr>
            <a:spLocks noChangeArrowheads="1"/>
          </p:cNvSpPr>
          <p:nvPr/>
        </p:nvSpPr>
        <p:spPr bwMode="auto">
          <a:xfrm>
            <a:off x="7391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12" name="Rectangle 68"/>
          <p:cNvSpPr>
            <a:spLocks noChangeArrowheads="1"/>
          </p:cNvSpPr>
          <p:nvPr/>
        </p:nvSpPr>
        <p:spPr bwMode="auto">
          <a:xfrm>
            <a:off x="8896350" y="2778126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413" name="Rectangle 69"/>
          <p:cNvSpPr>
            <a:spLocks noChangeArrowheads="1"/>
          </p:cNvSpPr>
          <p:nvPr/>
        </p:nvSpPr>
        <p:spPr bwMode="auto">
          <a:xfrm>
            <a:off x="8896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414" name="Rectangle 70"/>
          <p:cNvSpPr>
            <a:spLocks noChangeArrowheads="1"/>
          </p:cNvSpPr>
          <p:nvPr/>
        </p:nvSpPr>
        <p:spPr bwMode="auto">
          <a:xfrm>
            <a:off x="8896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8896350" y="4864101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sp>
        <p:nvSpPr>
          <p:cNvPr id="185416" name="Rectangle 72"/>
          <p:cNvSpPr>
            <a:spLocks noChangeArrowheads="1"/>
          </p:cNvSpPr>
          <p:nvPr/>
        </p:nvSpPr>
        <p:spPr bwMode="auto">
          <a:xfrm>
            <a:off x="8896350" y="5383214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7" name="Rectangle 73"/>
          <p:cNvSpPr>
            <a:spLocks noChangeArrowheads="1"/>
          </p:cNvSpPr>
          <p:nvPr/>
        </p:nvSpPr>
        <p:spPr bwMode="auto">
          <a:xfrm>
            <a:off x="8896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8658225" y="37719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8658225" y="32464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8658225" y="27305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8658225" y="2212975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0</a:t>
            </a:r>
          </a:p>
        </p:txBody>
      </p: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8653463" y="532288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6</a:t>
            </a:r>
          </a:p>
        </p:txBody>
      </p:sp>
      <p:sp>
        <p:nvSpPr>
          <p:cNvPr id="185423" name="Text Box 79"/>
          <p:cNvSpPr txBox="1">
            <a:spLocks noChangeArrowheads="1"/>
          </p:cNvSpPr>
          <p:nvPr/>
        </p:nvSpPr>
        <p:spPr bwMode="auto">
          <a:xfrm>
            <a:off x="8653463" y="480536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5</a:t>
            </a:r>
          </a:p>
        </p:txBody>
      </p:sp>
      <p:sp>
        <p:nvSpPr>
          <p:cNvPr id="185424" name="Text Box 80"/>
          <p:cNvSpPr txBox="1">
            <a:spLocks noChangeArrowheads="1"/>
          </p:cNvSpPr>
          <p:nvPr/>
        </p:nvSpPr>
        <p:spPr bwMode="auto">
          <a:xfrm>
            <a:off x="8653463" y="428783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4</a:t>
            </a:r>
          </a:p>
        </p:txBody>
      </p:sp>
      <p:sp>
        <p:nvSpPr>
          <p:cNvPr id="185425" name="Text Box 81"/>
          <p:cNvSpPr txBox="1">
            <a:spLocks noChangeArrowheads="1"/>
          </p:cNvSpPr>
          <p:nvPr/>
        </p:nvSpPr>
        <p:spPr bwMode="auto">
          <a:xfrm>
            <a:off x="8380413" y="1009651"/>
            <a:ext cx="125066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/>
              <a:t>insert(</a:t>
            </a:r>
            <a:r>
              <a:rPr lang="en-US" altLang="en-US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0" hangingPunct="0"/>
            <a:r>
              <a:rPr lang="en-US" altLang="en-US" sz="2000" dirty="0" smtClean="0"/>
              <a:t>1%7 </a:t>
            </a:r>
            <a:r>
              <a:rPr lang="en-US" altLang="en-US" sz="2000" dirty="0"/>
              <a:t>= </a:t>
            </a:r>
            <a:r>
              <a:rPr lang="en-US" altLang="en-US" sz="2000" dirty="0" smtClean="0"/>
              <a:t>1</a:t>
            </a:r>
            <a:endParaRPr lang="en-US" altLang="en-US" sz="2000" dirty="0"/>
          </a:p>
          <a:p>
            <a:pPr eaLnBrk="0" hangingPunct="0"/>
            <a:r>
              <a:rPr lang="en-US" altLang="en-US" sz="2000" dirty="0"/>
              <a:t>5-</a:t>
            </a:r>
            <a:r>
              <a:rPr lang="en-US" altLang="en-US" sz="2000" dirty="0" smtClean="0"/>
              <a:t>(1%5</a:t>
            </a:r>
            <a:r>
              <a:rPr lang="en-US" altLang="en-US" sz="2000" dirty="0"/>
              <a:t>)=4</a:t>
            </a:r>
          </a:p>
        </p:txBody>
      </p:sp>
      <p:sp>
        <p:nvSpPr>
          <p:cNvPr id="185426" name="Rectangle 82"/>
          <p:cNvSpPr>
            <a:spLocks noChangeArrowheads="1"/>
          </p:cNvSpPr>
          <p:nvPr/>
        </p:nvSpPr>
        <p:spPr bwMode="auto">
          <a:xfrm>
            <a:off x="8896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27" name="Text Box 83"/>
          <p:cNvSpPr txBox="1">
            <a:spLocks noChangeArrowheads="1"/>
          </p:cNvSpPr>
          <p:nvPr/>
        </p:nvSpPr>
        <p:spPr bwMode="auto">
          <a:xfrm>
            <a:off x="8839200" y="6019800"/>
            <a:ext cx="60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" name="Curved Connector 2"/>
          <p:cNvCxnSpPr>
            <a:stCxn id="185412" idx="3"/>
            <a:endCxn id="185413" idx="3"/>
          </p:cNvCxnSpPr>
          <p:nvPr/>
        </p:nvCxnSpPr>
        <p:spPr>
          <a:xfrm>
            <a:off x="9417050" y="3036889"/>
            <a:ext cx="12700" cy="519905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185419" idx="2"/>
            <a:endCxn id="185419" idx="1"/>
          </p:cNvCxnSpPr>
          <p:nvPr/>
        </p:nvCxnSpPr>
        <p:spPr>
          <a:xfrm rot="5400000" flipH="1">
            <a:off x="8641314" y="3448016"/>
            <a:ext cx="184666" cy="150843"/>
          </a:xfrm>
          <a:prstGeom prst="curvedConnector4">
            <a:avLst>
              <a:gd name="adj1" fmla="val -123791"/>
              <a:gd name="adj2" fmla="val 251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85413" idx="3"/>
            <a:endCxn id="185416" idx="3"/>
          </p:cNvCxnSpPr>
          <p:nvPr/>
        </p:nvCxnSpPr>
        <p:spPr>
          <a:xfrm>
            <a:off x="9417050" y="3556794"/>
            <a:ext cx="12700" cy="2087564"/>
          </a:xfrm>
          <a:prstGeom prst="curved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9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8803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17" y="1344260"/>
            <a:ext cx="11337637" cy="4899522"/>
          </a:xfrm>
        </p:spPr>
        <p:txBody>
          <a:bodyPr/>
          <a:lstStyle/>
          <a:p>
            <a:r>
              <a:rPr lang="pt-BR" i="1" dirty="0"/>
              <a:t> 	</a:t>
            </a:r>
            <a:r>
              <a:rPr lang="pt-BR" sz="2600" i="1" dirty="0">
                <a:solidFill>
                  <a:srgbClr val="FF0000"/>
                </a:solidFill>
              </a:rPr>
              <a:t>h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k, i</a:t>
            </a:r>
            <a:r>
              <a:rPr lang="pt-BR" sz="2600" dirty="0">
                <a:solidFill>
                  <a:srgbClr val="FF0000"/>
                </a:solidFill>
              </a:rPr>
              <a:t>) = (</a:t>
            </a:r>
            <a:r>
              <a:rPr lang="pt-BR" sz="2600" i="1" dirty="0">
                <a:solidFill>
                  <a:srgbClr val="FF0000"/>
                </a:solidFill>
              </a:rPr>
              <a:t>h</a:t>
            </a:r>
            <a:r>
              <a:rPr lang="pt-BR" sz="2600" baseline="-25000" dirty="0">
                <a:solidFill>
                  <a:srgbClr val="FF0000"/>
                </a:solidFill>
              </a:rPr>
              <a:t>1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</a:t>
            </a:r>
            <a:r>
              <a:rPr lang="pt-BR" sz="2600" dirty="0">
                <a:solidFill>
                  <a:srgbClr val="FF0000"/>
                </a:solidFill>
              </a:rPr>
              <a:t>) + </a:t>
            </a:r>
            <a:r>
              <a:rPr lang="pt-BR" sz="2600" i="1" dirty="0">
                <a:solidFill>
                  <a:srgbClr val="FF0000"/>
                </a:solidFill>
              </a:rPr>
              <a:t>ih</a:t>
            </a:r>
            <a:r>
              <a:rPr lang="pt-BR" sz="2600" baseline="-25000" dirty="0">
                <a:solidFill>
                  <a:srgbClr val="FF0000"/>
                </a:solidFill>
              </a:rPr>
              <a:t>2</a:t>
            </a:r>
            <a:r>
              <a:rPr lang="pt-BR" sz="2600" dirty="0">
                <a:solidFill>
                  <a:srgbClr val="FF0000"/>
                </a:solidFill>
              </a:rPr>
              <a:t>(</a:t>
            </a:r>
            <a:r>
              <a:rPr lang="pt-BR" sz="2600" i="1" dirty="0">
                <a:solidFill>
                  <a:srgbClr val="FF0000"/>
                </a:solidFill>
              </a:rPr>
              <a:t>k</a:t>
            </a:r>
            <a:r>
              <a:rPr lang="pt-BR" sz="2600" dirty="0">
                <a:solidFill>
                  <a:srgbClr val="FF0000"/>
                </a:solidFill>
              </a:rPr>
              <a:t>)) mod </a:t>
            </a:r>
            <a:r>
              <a:rPr lang="pt-BR" sz="2600" i="1" dirty="0">
                <a:solidFill>
                  <a:srgbClr val="FF0000"/>
                </a:solidFill>
              </a:rPr>
              <a:t>m</a:t>
            </a:r>
          </a:p>
          <a:p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value </a:t>
            </a:r>
            <a:r>
              <a:rPr lang="en-US" sz="2600" i="1" dirty="0">
                <a:solidFill>
                  <a:srgbClr val="FF0000"/>
                </a:solidFill>
              </a:rPr>
              <a:t>h</a:t>
            </a:r>
            <a:r>
              <a:rPr lang="en-US" sz="2600" baseline="-25000" dirty="0">
                <a:solidFill>
                  <a:srgbClr val="FF0000"/>
                </a:solidFill>
              </a:rPr>
              <a:t>2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i="1" dirty="0">
                <a:solidFill>
                  <a:srgbClr val="FF0000"/>
                </a:solidFill>
              </a:rPr>
              <a:t>k</a:t>
            </a:r>
            <a:r>
              <a:rPr lang="en-US" sz="2600" dirty="0">
                <a:solidFill>
                  <a:srgbClr val="FF0000"/>
                </a:solidFill>
              </a:rPr>
              <a:t>) </a:t>
            </a:r>
            <a:r>
              <a:rPr lang="en-US" sz="2600" dirty="0"/>
              <a:t>must be relatively </a:t>
            </a:r>
            <a:r>
              <a:rPr lang="en-US" sz="2600" dirty="0">
                <a:solidFill>
                  <a:srgbClr val="FF0000"/>
                </a:solidFill>
              </a:rPr>
              <a:t>prime</a:t>
            </a:r>
            <a:r>
              <a:rPr lang="en-US" sz="2600" dirty="0"/>
              <a:t> </a:t>
            </a:r>
            <a:r>
              <a:rPr lang="en-US" sz="2600" dirty="0" smtClean="0"/>
              <a:t>to </a:t>
            </a:r>
            <a:r>
              <a:rPr lang="en-US" sz="2600" dirty="0"/>
              <a:t>the hash‐table size </a:t>
            </a:r>
            <a:r>
              <a:rPr lang="en-US" sz="2600" i="1" dirty="0">
                <a:solidFill>
                  <a:srgbClr val="FF0000"/>
                </a:solidFill>
              </a:rPr>
              <a:t>m</a:t>
            </a:r>
            <a:r>
              <a:rPr lang="en-US" sz="2600" i="1" dirty="0"/>
              <a:t>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their greatest common divisor is one</a:t>
            </a:r>
            <a:r>
              <a:rPr lang="en-US" sz="2400" dirty="0"/>
              <a:t>) </a:t>
            </a:r>
            <a:r>
              <a:rPr lang="en-US" sz="2600" dirty="0" smtClean="0"/>
              <a:t>for </a:t>
            </a:r>
            <a:r>
              <a:rPr lang="en-US" sz="2600" dirty="0"/>
              <a:t>the entire hash table to be searched</a:t>
            </a:r>
            <a:r>
              <a:rPr lang="en-US" sz="2600" dirty="0" smtClean="0"/>
              <a:t>.</a:t>
            </a:r>
          </a:p>
          <a:p>
            <a:endParaRPr lang="en-US" sz="2600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Option 1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Let </a:t>
            </a:r>
            <a:r>
              <a:rPr lang="en-US" i="1" dirty="0"/>
              <a:t>m </a:t>
            </a:r>
            <a:r>
              <a:rPr lang="en-US" dirty="0"/>
              <a:t>be a power of 2 and to design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 so that it always </a:t>
            </a:r>
            <a:r>
              <a:rPr lang="en-US" dirty="0" smtClean="0"/>
              <a:t>produces an </a:t>
            </a:r>
            <a:r>
              <a:rPr lang="en-US" dirty="0"/>
              <a:t>odd number.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Option 2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Let </a:t>
            </a:r>
            <a:r>
              <a:rPr lang="en-US" i="1" dirty="0"/>
              <a:t>m </a:t>
            </a:r>
            <a:r>
              <a:rPr lang="en-US" dirty="0"/>
              <a:t>be prime and have 1 </a:t>
            </a:r>
            <a:r>
              <a:rPr lang="en-US" i="1" dirty="0"/>
              <a:t>&lt;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i="1" dirty="0"/>
              <a:t>&lt; 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9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80" y="3217607"/>
            <a:ext cx="6686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4" y="0"/>
            <a:ext cx="8229600" cy="1066800"/>
          </a:xfrm>
        </p:spPr>
        <p:txBody>
          <a:bodyPr/>
          <a:lstStyle/>
          <a:p>
            <a:r>
              <a:rPr lang="en-US" dirty="0"/>
              <a:t>Direct‐address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5" y="1170814"/>
            <a:ext cx="82296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>
                <a:solidFill>
                  <a:srgbClr val="FF0000"/>
                </a:solidFill>
              </a:rPr>
              <a:t>direct‐address </a:t>
            </a:r>
            <a:r>
              <a:rPr lang="en-US" sz="3200" dirty="0" smtClean="0">
                <a:solidFill>
                  <a:srgbClr val="FF0000"/>
                </a:solidFill>
              </a:rPr>
              <a:t>table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is an array</a:t>
            </a:r>
            <a:r>
              <a:rPr lang="en-US" sz="3200" dirty="0"/>
              <a:t>, </a:t>
            </a:r>
            <a:r>
              <a:rPr lang="en-US" sz="3200" i="1" dirty="0"/>
              <a:t>T </a:t>
            </a:r>
            <a:r>
              <a:rPr lang="en-US" sz="3200" dirty="0"/>
              <a:t>[0..</a:t>
            </a:r>
            <a:r>
              <a:rPr lang="en-US" sz="3200" i="1" dirty="0" smtClean="0"/>
              <a:t>m</a:t>
            </a:r>
            <a:r>
              <a:rPr lang="en-US" sz="3200" dirty="0"/>
              <a:t>-</a:t>
            </a:r>
            <a:r>
              <a:rPr lang="en-US" sz="3200" dirty="0" smtClean="0"/>
              <a:t>1]:</a:t>
            </a:r>
          </a:p>
          <a:p>
            <a:pPr lvl="1"/>
            <a:r>
              <a:rPr lang="en-US" sz="2800" dirty="0"/>
              <a:t>Each slot, or position, corresponds to a key in </a:t>
            </a:r>
            <a:r>
              <a:rPr lang="en-US" sz="2800" i="1" dirty="0"/>
              <a:t>U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Given a key </a:t>
            </a:r>
            <a:r>
              <a:rPr lang="en-US" sz="2800" i="1" dirty="0"/>
              <a:t>k</a:t>
            </a:r>
            <a:r>
              <a:rPr lang="en-US" sz="2800" dirty="0"/>
              <a:t>, we find the element by just looking in the </a:t>
            </a:r>
            <a:r>
              <a:rPr lang="en-US" sz="2800" i="1" dirty="0"/>
              <a:t>k</a:t>
            </a:r>
            <a:r>
              <a:rPr lang="en-US" sz="2800" dirty="0"/>
              <a:t>th position of the array. This is called </a:t>
            </a:r>
            <a:r>
              <a:rPr lang="en-US" sz="2800" b="1" dirty="0">
                <a:solidFill>
                  <a:srgbClr val="FF0000"/>
                </a:solidFill>
              </a:rPr>
              <a:t>direct addressing</a:t>
            </a:r>
            <a:r>
              <a:rPr lang="en-US" sz="2800" dirty="0"/>
              <a:t>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77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118" y="3124200"/>
            <a:ext cx="8229600" cy="2779776"/>
          </a:xfrm>
        </p:spPr>
        <p:txBody>
          <a:bodyPr>
            <a:noAutofit/>
          </a:bodyPr>
          <a:lstStyle/>
          <a:p>
            <a:r>
              <a:rPr lang="en-US" sz="3200" dirty="0"/>
              <a:t>DIRECT‐ADDRESS‐</a:t>
            </a:r>
            <a:r>
              <a:rPr lang="en-US" sz="3200" dirty="0">
                <a:solidFill>
                  <a:srgbClr val="FF000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i="1" dirty="0"/>
              <a:t>T</a:t>
            </a:r>
            <a:r>
              <a:rPr lang="en-US" sz="3200" dirty="0"/>
              <a:t>, </a:t>
            </a:r>
            <a:r>
              <a:rPr lang="en-US" sz="3200" i="1" dirty="0"/>
              <a:t>k</a:t>
            </a:r>
            <a:r>
              <a:rPr lang="en-US" sz="3200" dirty="0"/>
              <a:t>)</a:t>
            </a:r>
          </a:p>
          <a:p>
            <a:r>
              <a:rPr lang="en-US" sz="3200" dirty="0"/>
              <a:t> 	return </a:t>
            </a:r>
            <a:r>
              <a:rPr lang="en-US" sz="3200" i="1" dirty="0"/>
              <a:t>T</a:t>
            </a:r>
            <a:r>
              <a:rPr lang="en-US" sz="3200" dirty="0"/>
              <a:t>[</a:t>
            </a:r>
            <a:r>
              <a:rPr lang="en-US" sz="3200" i="1" dirty="0"/>
              <a:t>k</a:t>
            </a:r>
            <a:r>
              <a:rPr lang="en-US" sz="3200" dirty="0"/>
              <a:t>]</a:t>
            </a:r>
          </a:p>
          <a:p>
            <a:r>
              <a:rPr lang="en-US" sz="3200" dirty="0"/>
              <a:t>DIRECT‐ADDRESS‐</a:t>
            </a:r>
            <a:r>
              <a:rPr lang="en-US" sz="3200" dirty="0">
                <a:solidFill>
                  <a:srgbClr val="FF0000"/>
                </a:solidFill>
              </a:rPr>
              <a:t>INSERT</a:t>
            </a:r>
            <a:r>
              <a:rPr lang="en-US" sz="3200" dirty="0"/>
              <a:t>(T, </a:t>
            </a:r>
            <a:r>
              <a:rPr lang="en-US" sz="3200" i="1" dirty="0"/>
              <a:t>x</a:t>
            </a:r>
            <a:r>
              <a:rPr lang="en-US" sz="3200" dirty="0"/>
              <a:t>)</a:t>
            </a:r>
          </a:p>
          <a:p>
            <a:r>
              <a:rPr lang="en-US" sz="3200" i="1" dirty="0"/>
              <a:t> 	T</a:t>
            </a:r>
            <a:r>
              <a:rPr lang="en-US" sz="3200" dirty="0"/>
              <a:t>[</a:t>
            </a:r>
            <a:r>
              <a:rPr lang="en-US" sz="3200" i="1" dirty="0" err="1"/>
              <a:t>x.key</a:t>
            </a:r>
            <a:r>
              <a:rPr lang="en-US" sz="3200" dirty="0"/>
              <a:t>] </a:t>
            </a:r>
            <a:r>
              <a:rPr lang="en-US" sz="3200" dirty="0">
                <a:sym typeface="Wingdings" panose="05000000000000000000" pitchFamily="2" charset="2"/>
              </a:rPr>
              <a:t> </a:t>
            </a:r>
            <a:r>
              <a:rPr lang="en-US" sz="3200" i="1" dirty="0"/>
              <a:t>x</a:t>
            </a:r>
          </a:p>
          <a:p>
            <a:r>
              <a:rPr lang="en-US" sz="3200" dirty="0"/>
              <a:t>DIRECT‐ADDRESS‐</a:t>
            </a:r>
            <a:r>
              <a:rPr lang="en-US" sz="3200" dirty="0">
                <a:solidFill>
                  <a:srgbClr val="FF0000"/>
                </a:solidFill>
              </a:rPr>
              <a:t>DELETE</a:t>
            </a:r>
            <a:r>
              <a:rPr lang="en-US" sz="3200" dirty="0"/>
              <a:t>(</a:t>
            </a:r>
            <a:r>
              <a:rPr lang="en-US" sz="3200" i="1" dirty="0"/>
              <a:t>T</a:t>
            </a:r>
            <a:r>
              <a:rPr lang="en-US" sz="3200" dirty="0"/>
              <a:t>, </a:t>
            </a:r>
            <a:r>
              <a:rPr lang="en-US" sz="3200" i="1" dirty="0"/>
              <a:t>x</a:t>
            </a:r>
            <a:r>
              <a:rPr lang="en-US" sz="3200" dirty="0"/>
              <a:t>)</a:t>
            </a:r>
          </a:p>
          <a:p>
            <a:r>
              <a:rPr lang="en-US" sz="3200" i="1" dirty="0"/>
              <a:t> 	T</a:t>
            </a:r>
            <a:r>
              <a:rPr lang="en-US" sz="3200" dirty="0"/>
              <a:t>[</a:t>
            </a:r>
            <a:r>
              <a:rPr lang="en-US" sz="3200" i="1" dirty="0" err="1"/>
              <a:t>x.key</a:t>
            </a:r>
            <a:r>
              <a:rPr lang="en-US" sz="3200" dirty="0"/>
              <a:t>] </a:t>
            </a:r>
            <a:r>
              <a:rPr lang="en-US" sz="3200" dirty="0">
                <a:sym typeface="Wingdings" panose="05000000000000000000" pitchFamily="2" charset="2"/>
              </a:rPr>
              <a:t></a:t>
            </a:r>
            <a:r>
              <a:rPr lang="en-US" sz="3200" dirty="0"/>
              <a:t> NIL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40" y="51616"/>
            <a:ext cx="6686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1000" y="312420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Running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8960" y="3543421"/>
            <a:ext cx="4099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Dictionary operations are trivial and take </a:t>
            </a:r>
            <a:r>
              <a:rPr lang="en-US" sz="2400" b="1" i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FF0000"/>
                </a:solidFill>
              </a:rPr>
              <a:t>(1)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time </a:t>
            </a:r>
            <a:r>
              <a:rPr lang="en-US" sz="2400" dirty="0" smtClean="0"/>
              <a:t>each.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5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9" y="105697"/>
            <a:ext cx="4714568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Direct‐address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18" y="2338510"/>
            <a:ext cx="8229600" cy="4325112"/>
          </a:xfrm>
        </p:spPr>
        <p:txBody>
          <a:bodyPr>
            <a:normAutofit/>
          </a:bodyPr>
          <a:lstStyle/>
          <a:p>
            <a:r>
              <a:rPr lang="en-US" sz="3600" b="1" dirty="0"/>
              <a:t>Problem:</a:t>
            </a:r>
          </a:p>
          <a:p>
            <a:pPr lvl="1"/>
            <a:r>
              <a:rPr lang="en-US" sz="3200" dirty="0" smtClean="0"/>
              <a:t>If </a:t>
            </a:r>
            <a:r>
              <a:rPr lang="en-US" sz="3200" dirty="0"/>
              <a:t>the universe </a:t>
            </a:r>
            <a:r>
              <a:rPr lang="en-US" sz="3200" i="1" dirty="0">
                <a:solidFill>
                  <a:srgbClr val="0070C0"/>
                </a:solidFill>
              </a:rPr>
              <a:t>U </a:t>
            </a:r>
            <a:r>
              <a:rPr lang="en-US" sz="3200" dirty="0">
                <a:solidFill>
                  <a:srgbClr val="0070C0"/>
                </a:solidFill>
              </a:rPr>
              <a:t>is large</a:t>
            </a:r>
            <a:r>
              <a:rPr lang="en-US" sz="3200" dirty="0"/>
              <a:t>, storing a table of size |</a:t>
            </a:r>
            <a:r>
              <a:rPr lang="en-US" sz="3200" i="1" dirty="0"/>
              <a:t>U</a:t>
            </a:r>
            <a:r>
              <a:rPr lang="en-US" sz="3200" dirty="0"/>
              <a:t>| may </a:t>
            </a:r>
            <a:r>
              <a:rPr lang="en-US" sz="3200" dirty="0" smtClean="0"/>
              <a:t>be </a:t>
            </a:r>
            <a:r>
              <a:rPr lang="en-US" sz="3200" dirty="0" smtClean="0">
                <a:solidFill>
                  <a:srgbClr val="FF0000"/>
                </a:solidFill>
              </a:rPr>
              <a:t>impractical </a:t>
            </a:r>
            <a:r>
              <a:rPr lang="en-US" sz="3200" dirty="0">
                <a:solidFill>
                  <a:srgbClr val="FF0000"/>
                </a:solidFill>
              </a:rPr>
              <a:t>or impossible</a:t>
            </a:r>
            <a:r>
              <a:rPr lang="en-US" sz="3200" dirty="0"/>
              <a:t>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>
                <a:solidFill>
                  <a:srgbClr val="00B050"/>
                </a:solidFill>
              </a:rPr>
              <a:t>The </a:t>
            </a:r>
            <a:r>
              <a:rPr lang="en-US" sz="3200" b="1" u="sng" dirty="0">
                <a:solidFill>
                  <a:srgbClr val="FF0000"/>
                </a:solidFill>
              </a:rPr>
              <a:t>set </a:t>
            </a:r>
            <a:r>
              <a:rPr lang="en-US" sz="3200" b="1" i="1" u="sng" dirty="0">
                <a:solidFill>
                  <a:srgbClr val="FF0000"/>
                </a:solidFill>
              </a:rPr>
              <a:t>K </a:t>
            </a:r>
            <a:r>
              <a:rPr lang="en-US" sz="3200" b="1" u="sng" dirty="0">
                <a:solidFill>
                  <a:srgbClr val="FF0000"/>
                </a:solidFill>
              </a:rPr>
              <a:t>of keys </a:t>
            </a:r>
            <a:r>
              <a:rPr lang="en-US" sz="3200" dirty="0">
                <a:solidFill>
                  <a:srgbClr val="00B050"/>
                </a:solidFill>
              </a:rPr>
              <a:t>actually stored is small, compared to </a:t>
            </a:r>
            <a:r>
              <a:rPr lang="en-US" sz="3200" i="1" dirty="0">
                <a:solidFill>
                  <a:srgbClr val="00B050"/>
                </a:solidFill>
              </a:rPr>
              <a:t>U</a:t>
            </a:r>
            <a:r>
              <a:rPr lang="en-US" sz="3200" dirty="0">
                <a:solidFill>
                  <a:srgbClr val="00B050"/>
                </a:solidFill>
              </a:rPr>
              <a:t>, so </a:t>
            </a:r>
            <a:r>
              <a:rPr lang="en-US" sz="3200" dirty="0" smtClean="0">
                <a:solidFill>
                  <a:srgbClr val="00B050"/>
                </a:solidFill>
              </a:rPr>
              <a:t>that most </a:t>
            </a:r>
            <a:r>
              <a:rPr lang="en-US" sz="3200" dirty="0">
                <a:solidFill>
                  <a:srgbClr val="00B050"/>
                </a:solidFill>
              </a:rPr>
              <a:t>of the space allocated for </a:t>
            </a:r>
            <a:r>
              <a:rPr lang="en-US" sz="3200" i="1" dirty="0">
                <a:solidFill>
                  <a:srgbClr val="00B050"/>
                </a:solidFill>
              </a:rPr>
              <a:t>T </a:t>
            </a:r>
            <a:r>
              <a:rPr lang="en-US" sz="3200" dirty="0">
                <a:solidFill>
                  <a:srgbClr val="00B050"/>
                </a:solidFill>
              </a:rPr>
              <a:t>is wasted</a:t>
            </a:r>
            <a:r>
              <a:rPr lang="en-US" sz="32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2904"/>
            <a:ext cx="5314950" cy="249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71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0723"/>
            <a:ext cx="5010150" cy="23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" y="95864"/>
            <a:ext cx="8229600" cy="10668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2394155"/>
            <a:ext cx="8839200" cy="432511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Solution: </a:t>
            </a:r>
            <a:r>
              <a:rPr lang="en-US" sz="3600" dirty="0">
                <a:solidFill>
                  <a:srgbClr val="FF0000"/>
                </a:solidFill>
              </a:rPr>
              <a:t>Hash tables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When </a:t>
            </a:r>
            <a:r>
              <a:rPr lang="en-US" sz="3200" i="1" dirty="0">
                <a:solidFill>
                  <a:srgbClr val="0070C0"/>
                </a:solidFill>
              </a:rPr>
              <a:t>K </a:t>
            </a:r>
            <a:r>
              <a:rPr lang="en-US" sz="3200" dirty="0">
                <a:solidFill>
                  <a:srgbClr val="0070C0"/>
                </a:solidFill>
              </a:rPr>
              <a:t>is much smaller than </a:t>
            </a:r>
            <a:r>
              <a:rPr lang="en-US" sz="3200" i="1" dirty="0">
                <a:solidFill>
                  <a:srgbClr val="0070C0"/>
                </a:solidFill>
              </a:rPr>
              <a:t>U</a:t>
            </a:r>
            <a:r>
              <a:rPr lang="en-US" sz="3200" dirty="0">
                <a:solidFill>
                  <a:srgbClr val="0070C0"/>
                </a:solidFill>
              </a:rPr>
              <a:t>, a hash table requires much </a:t>
            </a:r>
            <a:r>
              <a:rPr lang="en-US" sz="3200" dirty="0" smtClean="0">
                <a:solidFill>
                  <a:srgbClr val="0070C0"/>
                </a:solidFill>
              </a:rPr>
              <a:t>less space </a:t>
            </a:r>
            <a:r>
              <a:rPr lang="en-US" sz="3200" dirty="0">
                <a:solidFill>
                  <a:srgbClr val="0070C0"/>
                </a:solidFill>
              </a:rPr>
              <a:t>than a direct‐address table.</a:t>
            </a:r>
          </a:p>
          <a:p>
            <a:pPr lvl="1"/>
            <a:r>
              <a:rPr lang="en-US" sz="3200" dirty="0" smtClean="0"/>
              <a:t>Storage </a:t>
            </a:r>
            <a:r>
              <a:rPr lang="en-US" sz="3200" dirty="0"/>
              <a:t>requirements can be reduced to </a:t>
            </a:r>
            <a:r>
              <a:rPr lang="en-US" sz="3200" dirty="0" smtClean="0"/>
              <a:t>O(|</a:t>
            </a:r>
            <a:r>
              <a:rPr lang="en-US" sz="3200" i="1" dirty="0"/>
              <a:t>K</a:t>
            </a:r>
            <a:r>
              <a:rPr lang="en-US" sz="3200" dirty="0"/>
              <a:t>|).</a:t>
            </a:r>
          </a:p>
          <a:p>
            <a:pPr lvl="1"/>
            <a:r>
              <a:rPr lang="en-US" sz="3200" dirty="0" smtClean="0"/>
              <a:t>Searching </a:t>
            </a:r>
            <a:r>
              <a:rPr lang="en-US" sz="3200" dirty="0"/>
              <a:t>for an element requires </a:t>
            </a:r>
            <a:r>
              <a:rPr lang="en-US" sz="3200" b="1" i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rgbClr val="FF0000"/>
                </a:solidFill>
              </a:rPr>
              <a:t>(1)</a:t>
            </a:r>
            <a:r>
              <a:rPr lang="en-US" sz="3200" dirty="0"/>
              <a:t> time, but in the </a:t>
            </a:r>
            <a:r>
              <a:rPr lang="en-US" sz="3200" b="1" dirty="0" smtClean="0">
                <a:solidFill>
                  <a:srgbClr val="FF0000"/>
                </a:solidFill>
              </a:rPr>
              <a:t>average case</a:t>
            </a:r>
            <a:r>
              <a:rPr lang="en-US" sz="3200" dirty="0"/>
              <a:t>, not the </a:t>
            </a:r>
            <a:r>
              <a:rPr lang="en-US" sz="3200" b="1" dirty="0"/>
              <a:t>worst case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5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21" y="3775590"/>
            <a:ext cx="6351022" cy="304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1" y="161004"/>
            <a:ext cx="8229600" cy="1066800"/>
          </a:xfrm>
        </p:spPr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0" y="1133168"/>
            <a:ext cx="9704439" cy="43251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Idea</a:t>
            </a:r>
            <a:r>
              <a:rPr lang="en-US" sz="3200" b="1" dirty="0"/>
              <a:t>: </a:t>
            </a:r>
            <a:r>
              <a:rPr lang="en-US" sz="3200" dirty="0"/>
              <a:t>Instead of storing an element with key </a:t>
            </a:r>
            <a:r>
              <a:rPr lang="en-US" sz="3200" i="1" dirty="0"/>
              <a:t>k </a:t>
            </a:r>
            <a:r>
              <a:rPr lang="en-US" sz="3200" dirty="0"/>
              <a:t>in slot </a:t>
            </a:r>
            <a:r>
              <a:rPr lang="en-US" sz="3200" i="1" dirty="0"/>
              <a:t>k</a:t>
            </a:r>
            <a:r>
              <a:rPr lang="en-US" sz="3200" dirty="0"/>
              <a:t>, use a function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>
                <a:solidFill>
                  <a:srgbClr val="FF0000"/>
                </a:solidFill>
              </a:rPr>
              <a:t>h</a:t>
            </a:r>
            <a:r>
              <a:rPr lang="en-US" sz="3200" i="1" dirty="0"/>
              <a:t> </a:t>
            </a:r>
            <a:r>
              <a:rPr lang="en-US" sz="3200" dirty="0"/>
              <a:t>and store the element in slot </a:t>
            </a:r>
            <a:r>
              <a:rPr lang="en-US" sz="3200" i="1" dirty="0">
                <a:solidFill>
                  <a:srgbClr val="FF0000"/>
                </a:solidFill>
              </a:rPr>
              <a:t>h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i="1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We call </a:t>
            </a:r>
            <a:r>
              <a:rPr lang="en-US" sz="3200" i="1" dirty="0"/>
              <a:t>h </a:t>
            </a:r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hash function</a:t>
            </a:r>
            <a:r>
              <a:rPr lang="en-US" sz="3200" dirty="0"/>
              <a:t>: </a:t>
            </a:r>
            <a:r>
              <a:rPr lang="pl-PL" sz="3200" i="1" dirty="0"/>
              <a:t>U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pl-PL" sz="3200" dirty="0"/>
              <a:t> {0</a:t>
            </a:r>
            <a:r>
              <a:rPr lang="pl-PL" sz="3200" i="1" dirty="0"/>
              <a:t>, </a:t>
            </a:r>
            <a:r>
              <a:rPr lang="pl-PL" sz="3200" dirty="0"/>
              <a:t>1</a:t>
            </a:r>
            <a:r>
              <a:rPr lang="pl-PL" sz="3200" i="1" dirty="0"/>
              <a:t>, . . . , m </a:t>
            </a:r>
            <a:r>
              <a:rPr lang="pl-PL" sz="3200" dirty="0"/>
              <a:t>− 1}</a:t>
            </a:r>
            <a:endParaRPr lang="en-US" sz="3200" dirty="0"/>
          </a:p>
          <a:p>
            <a:pPr lvl="1"/>
            <a:r>
              <a:rPr lang="en-US" sz="3200" dirty="0"/>
              <a:t>We say that </a:t>
            </a:r>
            <a:r>
              <a:rPr lang="en-US" sz="3200" i="1" dirty="0"/>
              <a:t>k </a:t>
            </a:r>
            <a:r>
              <a:rPr lang="en-US" sz="3200" dirty="0">
                <a:solidFill>
                  <a:srgbClr val="FF0000"/>
                </a:solidFill>
              </a:rPr>
              <a:t>hashes</a:t>
            </a:r>
            <a:r>
              <a:rPr lang="en-US" sz="3200" b="1" dirty="0"/>
              <a:t> </a:t>
            </a:r>
            <a:r>
              <a:rPr lang="en-US" sz="3200" dirty="0"/>
              <a:t>to slot </a:t>
            </a:r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dirty="0"/>
              <a:t>).</a:t>
            </a:r>
          </a:p>
          <a:p>
            <a:pPr lvl="1"/>
            <a:r>
              <a:rPr lang="en-US" sz="3200" dirty="0"/>
              <a:t>We also say that </a:t>
            </a:r>
            <a:r>
              <a:rPr lang="en-US" sz="3200" i="1" dirty="0"/>
              <a:t>h</a:t>
            </a:r>
            <a:r>
              <a:rPr lang="en-US" sz="3200" dirty="0"/>
              <a:t>(</a:t>
            </a:r>
            <a:r>
              <a:rPr lang="en-US" sz="3200" i="1" dirty="0"/>
              <a:t>k</a:t>
            </a:r>
            <a:r>
              <a:rPr lang="en-US" sz="3200" dirty="0"/>
              <a:t>) is the </a:t>
            </a:r>
            <a:r>
              <a:rPr lang="en-US" sz="3200" dirty="0">
                <a:solidFill>
                  <a:srgbClr val="FF0000"/>
                </a:solidFill>
              </a:rPr>
              <a:t>hash value </a:t>
            </a:r>
            <a:r>
              <a:rPr lang="en-US" sz="3200" dirty="0"/>
              <a:t>of key </a:t>
            </a:r>
            <a:r>
              <a:rPr lang="en-US" sz="3200" i="1" dirty="0"/>
              <a:t>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07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-39304"/>
            <a:ext cx="5078523" cy="243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181897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2313039"/>
            <a:ext cx="10078065" cy="4325112"/>
          </a:xfrm>
        </p:spPr>
        <p:txBody>
          <a:bodyPr>
            <a:normAutofit/>
          </a:bodyPr>
          <a:lstStyle/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Collisions</a:t>
            </a:r>
            <a:r>
              <a:rPr lang="en-US" sz="3600" b="1" dirty="0"/>
              <a:t>: </a:t>
            </a:r>
            <a:r>
              <a:rPr lang="en-US" sz="3600" dirty="0"/>
              <a:t>When two or more keys hash to the same slot</a:t>
            </a:r>
            <a:r>
              <a:rPr lang="en-US" sz="3600" dirty="0" smtClean="0"/>
              <a:t>.</a:t>
            </a:r>
          </a:p>
          <a:p>
            <a:pPr lvl="1"/>
            <a:r>
              <a:rPr lang="en-US" sz="3200" dirty="0" smtClean="0"/>
              <a:t>Methods </a:t>
            </a:r>
            <a:r>
              <a:rPr lang="en-US" sz="3200" dirty="0"/>
              <a:t>to resolve the collision problem.</a:t>
            </a:r>
          </a:p>
          <a:p>
            <a:pPr lvl="2"/>
            <a:r>
              <a:rPr lang="en-US" sz="2800" b="1" dirty="0" smtClean="0"/>
              <a:t>Chaining</a:t>
            </a:r>
            <a:endParaRPr lang="en-US" sz="2800" b="1" dirty="0"/>
          </a:p>
          <a:p>
            <a:pPr lvl="2"/>
            <a:r>
              <a:rPr lang="en-US" sz="2800" b="1" dirty="0" smtClean="0"/>
              <a:t>Open </a:t>
            </a:r>
            <a:r>
              <a:rPr lang="en-US" sz="2800" b="1" dirty="0"/>
              <a:t>addressing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9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2064</Words>
  <Application>Microsoft Office PowerPoint</Application>
  <PresentationFormat>Widescreen</PresentationFormat>
  <Paragraphs>522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CMPT 238 Data structures &amp; Algorithms </vt:lpstr>
      <vt:lpstr>Outlines</vt:lpstr>
      <vt:lpstr>Direct‐address tables</vt:lpstr>
      <vt:lpstr>Direct‐address tables</vt:lpstr>
      <vt:lpstr>PowerPoint Presentation</vt:lpstr>
      <vt:lpstr>Direct‐address Tables</vt:lpstr>
      <vt:lpstr>Hash tables</vt:lpstr>
      <vt:lpstr>Hash tables</vt:lpstr>
      <vt:lpstr>Collisions</vt:lpstr>
      <vt:lpstr>Collision resolution by chaining</vt:lpstr>
      <vt:lpstr>Dictionary operations with chaining</vt:lpstr>
      <vt:lpstr>Dictionary operations with chaining</vt:lpstr>
      <vt:lpstr>Dictionary operations with chaining</vt:lpstr>
      <vt:lpstr>Analysis of hashing with chaining</vt:lpstr>
      <vt:lpstr>What makes a good hash function?</vt:lpstr>
      <vt:lpstr>What makes a good hash function?</vt:lpstr>
      <vt:lpstr>Interpreting keys as natural numbers</vt:lpstr>
      <vt:lpstr>Interpreting keys as natural numbers</vt:lpstr>
      <vt:lpstr>The division method</vt:lpstr>
      <vt:lpstr>The multiplication method</vt:lpstr>
      <vt:lpstr>The multiplication method</vt:lpstr>
      <vt:lpstr>Open addressing</vt:lpstr>
      <vt:lpstr>Insertion</vt:lpstr>
      <vt:lpstr>Insertion</vt:lpstr>
      <vt:lpstr>Searching</vt:lpstr>
      <vt:lpstr>Deletion</vt:lpstr>
      <vt:lpstr>Three probing methods</vt:lpstr>
      <vt:lpstr>Linear probing</vt:lpstr>
      <vt:lpstr>Linear Probing Example</vt:lpstr>
      <vt:lpstr>Quadratic probing</vt:lpstr>
      <vt:lpstr>Quadratic Probing Example</vt:lpstr>
      <vt:lpstr>Double Hashing</vt:lpstr>
      <vt:lpstr>An example for double Hashing</vt:lpstr>
      <vt:lpstr>Double Hashing Example</vt:lpstr>
      <vt:lpstr>Double Hashing Example</vt:lpstr>
      <vt:lpstr>Double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238 Data structures &amp; Algorithms </dc:title>
  <dc:creator>Windows User</dc:creator>
  <cp:lastModifiedBy>Windows User</cp:lastModifiedBy>
  <cp:revision>1</cp:revision>
  <dcterms:created xsi:type="dcterms:W3CDTF">2019-12-04T03:22:22Z</dcterms:created>
  <dcterms:modified xsi:type="dcterms:W3CDTF">2019-12-04T03:22:58Z</dcterms:modified>
</cp:coreProperties>
</file>