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3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8DFF-3F38-40DD-B95B-1F6107FFB5B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36E4-0B54-44BD-936F-6C2557F1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8DFF-3F38-40DD-B95B-1F6107FFB5B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36E4-0B54-44BD-936F-6C2557F1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9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8DFF-3F38-40DD-B95B-1F6107FFB5B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36E4-0B54-44BD-936F-6C2557F1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6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8DFF-3F38-40DD-B95B-1F6107FFB5B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36E4-0B54-44BD-936F-6C2557F1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02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8DFF-3F38-40DD-B95B-1F6107FFB5B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36E4-0B54-44BD-936F-6C2557F1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8DFF-3F38-40DD-B95B-1F6107FFB5B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36E4-0B54-44BD-936F-6C2557F1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47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8DFF-3F38-40DD-B95B-1F6107FFB5B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36E4-0B54-44BD-936F-6C2557F1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8DFF-3F38-40DD-B95B-1F6107FFB5B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36E4-0B54-44BD-936F-6C2557F1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7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8DFF-3F38-40DD-B95B-1F6107FFB5B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36E4-0B54-44BD-936F-6C2557F1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2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8DFF-3F38-40DD-B95B-1F6107FFB5B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36E4-0B54-44BD-936F-6C2557F1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6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8DFF-3F38-40DD-B95B-1F6107FFB5B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E36E4-0B54-44BD-936F-6C2557F1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58DFF-3F38-40DD-B95B-1F6107FFB5BE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E36E4-0B54-44BD-936F-6C2557F1A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7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Analyzing Running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78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03" y="288235"/>
            <a:ext cx="10324594" cy="26063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878" y="2912170"/>
            <a:ext cx="7558654" cy="34985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79140" y="2894551"/>
            <a:ext cx="437824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-Bold"/>
              </a:rPr>
              <a:t>(a)–(e) </a:t>
            </a:r>
            <a:r>
              <a:rPr lang="en-US" dirty="0">
                <a:latin typeface="Times-Roman"/>
              </a:rPr>
              <a:t>The iterations of the </a:t>
            </a:r>
            <a:r>
              <a:rPr lang="en-US" b="1" dirty="0">
                <a:latin typeface="Times-Bold"/>
              </a:rPr>
              <a:t>for </a:t>
            </a:r>
            <a:r>
              <a:rPr lang="en-US" dirty="0">
                <a:latin typeface="Times-Roman"/>
              </a:rPr>
              <a:t>loop of lines 1–8. </a:t>
            </a:r>
            <a:endParaRPr lang="en-US" dirty="0" smtClean="0">
              <a:latin typeface="Times-Roman"/>
            </a:endParaRPr>
          </a:p>
          <a:p>
            <a:r>
              <a:rPr lang="en-US" dirty="0" smtClean="0">
                <a:latin typeface="Times-Roman"/>
              </a:rPr>
              <a:t>In </a:t>
            </a:r>
            <a:r>
              <a:rPr lang="en-US" dirty="0">
                <a:latin typeface="Times-Roman"/>
              </a:rPr>
              <a:t>each iteration, the black rectangle holds </a:t>
            </a:r>
            <a:r>
              <a:rPr lang="en-US" dirty="0" smtClean="0">
                <a:latin typeface="Times-Roman"/>
              </a:rPr>
              <a:t>the key </a:t>
            </a:r>
            <a:r>
              <a:rPr lang="en-US" dirty="0">
                <a:latin typeface="Times-Roman"/>
              </a:rPr>
              <a:t>taken from </a:t>
            </a:r>
            <a:r>
              <a:rPr lang="en-US" i="1" dirty="0" smtClean="0">
                <a:latin typeface="MT2MIT"/>
              </a:rPr>
              <a:t>A</a:t>
            </a:r>
            <a:r>
              <a:rPr lang="en-US" dirty="0" smtClean="0">
                <a:latin typeface="MT2MIT"/>
              </a:rPr>
              <a:t>[j]</a:t>
            </a:r>
            <a:r>
              <a:rPr lang="en-US" dirty="0" smtClean="0">
                <a:latin typeface="Times-Roman"/>
              </a:rPr>
              <a:t>, </a:t>
            </a:r>
            <a:r>
              <a:rPr lang="en-US" dirty="0">
                <a:latin typeface="Times-Roman"/>
              </a:rPr>
              <a:t>which is compared with the values in shaded rectangles to its left in the test of</a:t>
            </a:r>
          </a:p>
          <a:p>
            <a:r>
              <a:rPr lang="en-US" dirty="0">
                <a:latin typeface="Times-Roman"/>
              </a:rPr>
              <a:t>line 5. </a:t>
            </a:r>
            <a:endParaRPr lang="en-US" dirty="0" smtClean="0">
              <a:latin typeface="Times-Roman"/>
            </a:endParaRPr>
          </a:p>
          <a:p>
            <a:r>
              <a:rPr lang="en-US" dirty="0" smtClean="0">
                <a:latin typeface="Times-Roman"/>
              </a:rPr>
              <a:t>Shaded </a:t>
            </a:r>
            <a:r>
              <a:rPr lang="en-US" dirty="0">
                <a:latin typeface="Times-Roman"/>
              </a:rPr>
              <a:t>arrows show array values moved one position to the right in line 6, and black </a:t>
            </a:r>
            <a:r>
              <a:rPr lang="en-US" dirty="0" smtClean="0">
                <a:latin typeface="Times-Roman"/>
              </a:rPr>
              <a:t>arrows indicate </a:t>
            </a:r>
            <a:r>
              <a:rPr lang="en-US" dirty="0">
                <a:latin typeface="Times-Roman"/>
              </a:rPr>
              <a:t>where the key moves to in line 8. </a:t>
            </a:r>
            <a:endParaRPr lang="en-US" dirty="0" smtClean="0">
              <a:latin typeface="Times-Roman"/>
            </a:endParaRPr>
          </a:p>
          <a:p>
            <a:r>
              <a:rPr lang="en-US" b="1" dirty="0" smtClean="0">
                <a:latin typeface="Times-Bold"/>
              </a:rPr>
              <a:t>(</a:t>
            </a:r>
            <a:r>
              <a:rPr lang="en-US" b="1" dirty="0">
                <a:latin typeface="Times-Bold"/>
              </a:rPr>
              <a:t>f) </a:t>
            </a:r>
            <a:r>
              <a:rPr lang="en-US" dirty="0">
                <a:latin typeface="Times-Roman"/>
              </a:rPr>
              <a:t>The final sorted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3491"/>
            <a:ext cx="10515600" cy="58004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 </a:t>
            </a:r>
            <a:r>
              <a:rPr lang="en-US" dirty="0">
                <a:solidFill>
                  <a:srgbClr val="FF0000"/>
                </a:solidFill>
              </a:rPr>
              <a:t>body of the </a:t>
            </a:r>
            <a:r>
              <a:rPr lang="en-US" b="1" dirty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loop </a:t>
            </a:r>
            <a:r>
              <a:rPr lang="en-US" dirty="0" smtClean="0">
                <a:solidFill>
                  <a:srgbClr val="FF0000"/>
                </a:solidFill>
              </a:rPr>
              <a:t>that begins </a:t>
            </a:r>
            <a:r>
              <a:rPr lang="en-US" dirty="0">
                <a:solidFill>
                  <a:srgbClr val="FF0000"/>
                </a:solidFill>
              </a:rPr>
              <a:t>on line 1 consists of lines </a:t>
            </a:r>
            <a:r>
              <a:rPr lang="en-US" dirty="0" smtClean="0">
                <a:solidFill>
                  <a:srgbClr val="FF0000"/>
                </a:solidFill>
              </a:rPr>
              <a:t>2–8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</a:t>
            </a:r>
            <a:r>
              <a:rPr lang="en-US" dirty="0">
                <a:solidFill>
                  <a:srgbClr val="0070C0"/>
                </a:solidFill>
              </a:rPr>
              <a:t>body of the </a:t>
            </a:r>
            <a:r>
              <a:rPr lang="en-US" b="1" dirty="0">
                <a:solidFill>
                  <a:srgbClr val="0070C0"/>
                </a:solidFill>
              </a:rPr>
              <a:t>while </a:t>
            </a:r>
            <a:r>
              <a:rPr lang="en-US" dirty="0">
                <a:solidFill>
                  <a:srgbClr val="0070C0"/>
                </a:solidFill>
              </a:rPr>
              <a:t>loop that </a:t>
            </a:r>
            <a:r>
              <a:rPr lang="en-US" dirty="0" smtClean="0">
                <a:solidFill>
                  <a:srgbClr val="0070C0"/>
                </a:solidFill>
              </a:rPr>
              <a:t>begins on </a:t>
            </a:r>
            <a:r>
              <a:rPr lang="en-US" dirty="0">
                <a:solidFill>
                  <a:srgbClr val="0070C0"/>
                </a:solidFill>
              </a:rPr>
              <a:t>line 5 contains lines 6–7 but not line 8.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indentation style applies </a:t>
            </a:r>
            <a:r>
              <a:rPr lang="en-US" dirty="0" smtClean="0">
                <a:solidFill>
                  <a:srgbClr val="FF0000"/>
                </a:solidFill>
              </a:rPr>
              <a:t>to </a:t>
            </a:r>
            <a:r>
              <a:rPr lang="en-US" b="1" dirty="0" smtClean="0">
                <a:solidFill>
                  <a:srgbClr val="FF0000"/>
                </a:solidFill>
              </a:rPr>
              <a:t>if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b="1" dirty="0" smtClean="0">
                <a:solidFill>
                  <a:srgbClr val="FF0000"/>
                </a:solidFill>
              </a:rPr>
              <a:t>else </a:t>
            </a:r>
            <a:r>
              <a:rPr lang="en-US" dirty="0" smtClean="0">
                <a:solidFill>
                  <a:srgbClr val="FF0000"/>
                </a:solidFill>
              </a:rPr>
              <a:t>statements </a:t>
            </a:r>
            <a:r>
              <a:rPr lang="en-US" dirty="0">
                <a:solidFill>
                  <a:srgbClr val="FF0000"/>
                </a:solidFill>
              </a:rPr>
              <a:t>as well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 smtClean="0">
                <a:solidFill>
                  <a:srgbClr val="0070C0"/>
                </a:solidFill>
              </a:rPr>
              <a:t>he </a:t>
            </a:r>
            <a:r>
              <a:rPr lang="en-US" dirty="0">
                <a:solidFill>
                  <a:srgbClr val="0070C0"/>
                </a:solidFill>
              </a:rPr>
              <a:t>keyword </a:t>
            </a:r>
            <a:r>
              <a:rPr lang="en-US" b="1" dirty="0" err="1">
                <a:solidFill>
                  <a:srgbClr val="0070C0"/>
                </a:solidFill>
              </a:rPr>
              <a:t>downto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is used when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for </a:t>
            </a:r>
            <a:r>
              <a:rPr lang="en-US" dirty="0" smtClean="0">
                <a:solidFill>
                  <a:srgbClr val="0070C0"/>
                </a:solidFill>
              </a:rPr>
              <a:t>loop decrements </a:t>
            </a:r>
            <a:r>
              <a:rPr lang="en-US" dirty="0">
                <a:solidFill>
                  <a:srgbClr val="0070C0"/>
                </a:solidFill>
              </a:rPr>
              <a:t>its loop counter.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When </a:t>
            </a:r>
            <a:r>
              <a:rPr lang="en-US" dirty="0">
                <a:solidFill>
                  <a:srgbClr val="FF0000"/>
                </a:solidFill>
              </a:rPr>
              <a:t>the loop counter changes by an </a:t>
            </a:r>
            <a:r>
              <a:rPr lang="en-US" dirty="0" smtClean="0">
                <a:solidFill>
                  <a:srgbClr val="FF0000"/>
                </a:solidFill>
              </a:rPr>
              <a:t>amount greater </a:t>
            </a:r>
            <a:r>
              <a:rPr lang="en-US" dirty="0">
                <a:solidFill>
                  <a:srgbClr val="FF0000"/>
                </a:solidFill>
              </a:rPr>
              <a:t>than 1, the amount of change follows the optional keyword </a:t>
            </a:r>
            <a:r>
              <a:rPr lang="en-US" b="1" dirty="0">
                <a:solidFill>
                  <a:srgbClr val="FF0000"/>
                </a:solidFill>
              </a:rPr>
              <a:t>by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The symbol “</a:t>
            </a:r>
            <a:r>
              <a:rPr lang="en-US" b="1" dirty="0">
                <a:solidFill>
                  <a:srgbClr val="0070C0"/>
                </a:solidFill>
              </a:rPr>
              <a:t>//</a:t>
            </a:r>
            <a:r>
              <a:rPr lang="en-US" dirty="0">
                <a:solidFill>
                  <a:srgbClr val="0070C0"/>
                </a:solidFill>
              </a:rPr>
              <a:t>” indicates that the remainder of the line is a comment.</a:t>
            </a:r>
          </a:p>
        </p:txBody>
      </p:sp>
    </p:spTree>
    <p:extLst>
      <p:ext uri="{BB962C8B-B14F-4D97-AF65-F5344CB8AC3E}">
        <p14:creationId xmlns:p14="http://schemas.microsoft.com/office/powerpoint/2010/main" val="40212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Analyzing </a:t>
            </a:r>
            <a:r>
              <a:rPr lang="en-US" b="1" dirty="0" smtClean="0">
                <a:solidFill>
                  <a:srgbClr val="FF0000"/>
                </a:solidFill>
              </a:rPr>
              <a:t>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u="sng" dirty="0"/>
              <a:t>Analyzing </a:t>
            </a:r>
            <a:r>
              <a:rPr lang="en-US" u="sng" dirty="0"/>
              <a:t>an </a:t>
            </a:r>
            <a:r>
              <a:rPr lang="en-US" u="sng" dirty="0" smtClean="0"/>
              <a:t>algorithm</a:t>
            </a:r>
            <a:r>
              <a:rPr lang="en-US" dirty="0" smtClean="0"/>
              <a:t>: </a:t>
            </a:r>
            <a:r>
              <a:rPr lang="en-US" u="sng" dirty="0" smtClean="0">
                <a:solidFill>
                  <a:srgbClr val="0070C0"/>
                </a:solidFill>
              </a:rPr>
              <a:t>predicting </a:t>
            </a:r>
            <a:r>
              <a:rPr lang="en-US" u="sng" dirty="0">
                <a:solidFill>
                  <a:srgbClr val="0070C0"/>
                </a:solidFill>
              </a:rPr>
              <a:t>the resources that the </a:t>
            </a:r>
            <a:r>
              <a:rPr lang="en-US" u="sng" dirty="0" smtClean="0">
                <a:solidFill>
                  <a:srgbClr val="0070C0"/>
                </a:solidFill>
              </a:rPr>
              <a:t>algorithm requires</a:t>
            </a:r>
            <a:r>
              <a:rPr lang="en-US" u="sng" dirty="0">
                <a:solidFill>
                  <a:srgbClr val="0070C0"/>
                </a:solidFill>
              </a:rPr>
              <a:t>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Resources </a:t>
            </a:r>
            <a:r>
              <a:rPr lang="en-US" dirty="0"/>
              <a:t>such as memory, communication bandwidth</a:t>
            </a:r>
            <a:r>
              <a:rPr lang="en-US" dirty="0" smtClean="0"/>
              <a:t>, or </a:t>
            </a:r>
            <a:r>
              <a:rPr lang="en-US" dirty="0"/>
              <a:t>computer hardware are of primary concern, but most often it is </a:t>
            </a:r>
            <a:r>
              <a:rPr lang="en-US" b="1" u="sng" dirty="0" smtClean="0">
                <a:solidFill>
                  <a:srgbClr val="FF0000"/>
                </a:solidFill>
              </a:rPr>
              <a:t>computational time </a:t>
            </a:r>
            <a:r>
              <a:rPr lang="en-US" b="1" u="sng" dirty="0">
                <a:solidFill>
                  <a:srgbClr val="FF0000"/>
                </a:solidFill>
              </a:rPr>
              <a:t>that we want to measure</a:t>
            </a:r>
            <a:r>
              <a:rPr lang="en-US" b="1" u="sng" dirty="0"/>
              <a:t>. </a:t>
            </a:r>
            <a:endParaRPr lang="en-US" b="1" u="sng" dirty="0" smtClean="0"/>
          </a:p>
          <a:p>
            <a:endParaRPr lang="en-US" b="1" u="sng" dirty="0" smtClean="0"/>
          </a:p>
          <a:p>
            <a:r>
              <a:rPr lang="en-US" dirty="0" smtClean="0"/>
              <a:t>Generally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by analyzing several </a:t>
            </a:r>
            <a:r>
              <a:rPr lang="en-US" dirty="0" smtClean="0">
                <a:solidFill>
                  <a:srgbClr val="0070C0"/>
                </a:solidFill>
              </a:rPr>
              <a:t>candidate algorithms </a:t>
            </a:r>
            <a:r>
              <a:rPr lang="en-US" dirty="0"/>
              <a:t>for a problem, </a:t>
            </a:r>
            <a:r>
              <a:rPr lang="en-US" b="1" u="sng" dirty="0">
                <a:solidFill>
                  <a:srgbClr val="0070C0"/>
                </a:solidFill>
              </a:rPr>
              <a:t>we can identify a most efficient one. </a:t>
            </a:r>
            <a:endParaRPr lang="en-US" b="1" u="sng" dirty="0" smtClean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755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RAM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the RAM model, </a:t>
            </a:r>
            <a:r>
              <a:rPr lang="en-US" u="sng" dirty="0">
                <a:solidFill>
                  <a:srgbClr val="0070C0"/>
                </a:solidFill>
              </a:rPr>
              <a:t>instructions are executed one after another, with no concurrent operations.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RAM model contains instructions commonly found in real computers: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arithmetic</a:t>
            </a:r>
            <a:r>
              <a:rPr lang="en-US" dirty="0"/>
              <a:t> (such as add, subtract, multiply, divide, remainder, floor, ceiling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data movement </a:t>
            </a:r>
            <a:r>
              <a:rPr lang="en-US" dirty="0"/>
              <a:t>(load, store, copy),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control</a:t>
            </a:r>
            <a:r>
              <a:rPr lang="en-US" dirty="0" smtClean="0"/>
              <a:t> </a:t>
            </a:r>
            <a:r>
              <a:rPr lang="en-US" dirty="0"/>
              <a:t>(conditional and unconditional branch</a:t>
            </a:r>
            <a:r>
              <a:rPr lang="en-US" dirty="0" smtClean="0"/>
              <a:t>, subroutine </a:t>
            </a:r>
            <a:r>
              <a:rPr lang="en-US" dirty="0"/>
              <a:t>call and return).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Each </a:t>
            </a:r>
            <a:r>
              <a:rPr lang="en-US" dirty="0">
                <a:solidFill>
                  <a:srgbClr val="FF0000"/>
                </a:solidFill>
              </a:rPr>
              <a:t>such instruction takes a constant amount of time.</a:t>
            </a:r>
          </a:p>
        </p:txBody>
      </p:sp>
    </p:spTree>
    <p:extLst>
      <p:ext uri="{BB962C8B-B14F-4D97-AF65-F5344CB8AC3E}">
        <p14:creationId xmlns:p14="http://schemas.microsoft.com/office/powerpoint/2010/main" val="464698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Analysis of </a:t>
            </a:r>
            <a:r>
              <a:rPr lang="en-US" b="1" dirty="0" smtClean="0">
                <a:solidFill>
                  <a:srgbClr val="FF0000"/>
                </a:solidFill>
              </a:rPr>
              <a:t>Insertion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 smtClean="0">
                <a:solidFill>
                  <a:srgbClr val="FF0000"/>
                </a:solidFill>
              </a:rPr>
              <a:t>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general, </a:t>
            </a:r>
            <a:r>
              <a:rPr lang="en-US" b="1" u="sng" dirty="0">
                <a:solidFill>
                  <a:srgbClr val="0070C0"/>
                </a:solidFill>
              </a:rPr>
              <a:t>the time </a:t>
            </a:r>
            <a:r>
              <a:rPr lang="en-US" b="1" u="sng" dirty="0" smtClean="0">
                <a:solidFill>
                  <a:srgbClr val="0070C0"/>
                </a:solidFill>
              </a:rPr>
              <a:t>taken by </a:t>
            </a:r>
            <a:r>
              <a:rPr lang="en-US" b="1" u="sng" dirty="0">
                <a:solidFill>
                  <a:srgbClr val="0070C0"/>
                </a:solidFill>
              </a:rPr>
              <a:t>an algorithm grows with the size of the </a:t>
            </a:r>
            <a:r>
              <a:rPr lang="en-US" b="1" u="sng" dirty="0" smtClean="0">
                <a:solidFill>
                  <a:srgbClr val="0070C0"/>
                </a:solidFill>
              </a:rPr>
              <a:t>input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INSERTIONSORT</a:t>
            </a:r>
            <a:r>
              <a:rPr lang="en-US" dirty="0" smtClean="0"/>
              <a:t> can </a:t>
            </a:r>
            <a:r>
              <a:rPr lang="en-US" dirty="0"/>
              <a:t>take </a:t>
            </a:r>
            <a:r>
              <a:rPr lang="en-US" dirty="0">
                <a:solidFill>
                  <a:srgbClr val="FF0000"/>
                </a:solidFill>
              </a:rPr>
              <a:t>different amounts of time </a:t>
            </a:r>
            <a:r>
              <a:rPr lang="en-US" dirty="0"/>
              <a:t>to sort two input sequences of </a:t>
            </a: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same size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depending on how nearly sorted they already are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en-US" dirty="0"/>
              <a:t>The best notion for </a:t>
            </a:r>
            <a:r>
              <a:rPr lang="en-US" b="1" i="1" u="sng" dirty="0">
                <a:solidFill>
                  <a:srgbClr val="0070C0"/>
                </a:solidFill>
              </a:rPr>
              <a:t>input size </a:t>
            </a:r>
            <a:r>
              <a:rPr lang="en-US" u="sng" dirty="0">
                <a:solidFill>
                  <a:srgbClr val="0070C0"/>
                </a:solidFill>
              </a:rPr>
              <a:t>depends on the problem being </a:t>
            </a:r>
            <a:r>
              <a:rPr lang="en-US" u="sng" dirty="0" smtClean="0">
                <a:solidFill>
                  <a:srgbClr val="0070C0"/>
                </a:solidFill>
              </a:rPr>
              <a:t>studied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Sorting </a:t>
            </a:r>
            <a:r>
              <a:rPr lang="en-US" dirty="0">
                <a:solidFill>
                  <a:srgbClr val="FF0000"/>
                </a:solidFill>
              </a:rPr>
              <a:t>or computing discrete Fourier </a:t>
            </a:r>
            <a:r>
              <a:rPr lang="en-US" dirty="0" smtClean="0">
                <a:solidFill>
                  <a:srgbClr val="FF0000"/>
                </a:solidFill>
              </a:rPr>
              <a:t>transforms: 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00B050"/>
                </a:solidFill>
              </a:rPr>
              <a:t>the</a:t>
            </a:r>
            <a:r>
              <a:rPr lang="en-US" dirty="0" smtClean="0"/>
              <a:t> </a:t>
            </a:r>
            <a:r>
              <a:rPr lang="en-US" b="1" u="sng" dirty="0" smtClean="0">
                <a:solidFill>
                  <a:srgbClr val="00B050"/>
                </a:solidFill>
              </a:rPr>
              <a:t>measure </a:t>
            </a:r>
            <a:r>
              <a:rPr lang="en-US" b="1" u="sng" dirty="0">
                <a:solidFill>
                  <a:srgbClr val="00B050"/>
                </a:solidFill>
              </a:rPr>
              <a:t>is the </a:t>
            </a:r>
            <a:r>
              <a:rPr lang="en-US" b="1" i="1" u="sng" dirty="0">
                <a:solidFill>
                  <a:srgbClr val="00B050"/>
                </a:solidFill>
              </a:rPr>
              <a:t>number of items in the </a:t>
            </a:r>
            <a:r>
              <a:rPr lang="en-US" b="1" i="1" u="sng" dirty="0" smtClean="0">
                <a:solidFill>
                  <a:srgbClr val="00B050"/>
                </a:solidFill>
              </a:rPr>
              <a:t>input.</a:t>
            </a:r>
            <a:endParaRPr lang="en-US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515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smtClean="0">
                <a:solidFill>
                  <a:srgbClr val="FF0000"/>
                </a:solidFill>
              </a:rPr>
              <a:t>multiplying </a:t>
            </a:r>
            <a:r>
              <a:rPr lang="en-US" dirty="0">
                <a:solidFill>
                  <a:srgbClr val="FF0000"/>
                </a:solidFill>
              </a:rPr>
              <a:t>two </a:t>
            </a:r>
            <a:r>
              <a:rPr lang="en-US" dirty="0" smtClean="0">
                <a:solidFill>
                  <a:srgbClr val="FF0000"/>
                </a:solidFill>
              </a:rPr>
              <a:t>integers:</a:t>
            </a:r>
            <a:r>
              <a:rPr lang="en-US" dirty="0" smtClean="0"/>
              <a:t> the measure </a:t>
            </a:r>
            <a:r>
              <a:rPr lang="en-US" dirty="0"/>
              <a:t>of input size is the </a:t>
            </a:r>
            <a:r>
              <a:rPr lang="en-US" b="1" i="1" u="sng" dirty="0">
                <a:solidFill>
                  <a:srgbClr val="00B050"/>
                </a:solidFill>
              </a:rPr>
              <a:t>total number of bits </a:t>
            </a:r>
            <a:r>
              <a:rPr lang="en-US" b="1" u="sng" dirty="0">
                <a:solidFill>
                  <a:srgbClr val="00B050"/>
                </a:solidFill>
              </a:rPr>
              <a:t>needed to represent the input </a:t>
            </a:r>
            <a:r>
              <a:rPr lang="en-US" b="1" u="sng" dirty="0" smtClean="0">
                <a:solidFill>
                  <a:srgbClr val="00B050"/>
                </a:solidFill>
              </a:rPr>
              <a:t>in ordinary </a:t>
            </a:r>
            <a:r>
              <a:rPr lang="en-US" b="1" u="sng" dirty="0">
                <a:solidFill>
                  <a:srgbClr val="00B050"/>
                </a:solidFill>
              </a:rPr>
              <a:t>binary </a:t>
            </a:r>
            <a:r>
              <a:rPr lang="en-US" b="1" u="sng" dirty="0" smtClean="0">
                <a:solidFill>
                  <a:srgbClr val="00B050"/>
                </a:solidFill>
              </a:rPr>
              <a:t>notation.</a:t>
            </a:r>
          </a:p>
          <a:p>
            <a:endParaRPr lang="en-US" dirty="0" smtClean="0"/>
          </a:p>
          <a:p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input to an </a:t>
            </a:r>
            <a:r>
              <a:rPr lang="en-US" dirty="0" smtClean="0"/>
              <a:t>algorithm is </a:t>
            </a:r>
            <a:r>
              <a:rPr lang="en-US" dirty="0">
                <a:solidFill>
                  <a:srgbClr val="FF0000"/>
                </a:solidFill>
              </a:rPr>
              <a:t>a graph</a:t>
            </a:r>
            <a:r>
              <a:rPr lang="en-US" dirty="0"/>
              <a:t>, the input size can be described by </a:t>
            </a:r>
            <a:r>
              <a:rPr lang="en-US" b="1" u="sng" dirty="0">
                <a:solidFill>
                  <a:srgbClr val="00B050"/>
                </a:solidFill>
              </a:rPr>
              <a:t>the numbers of vertices </a:t>
            </a:r>
            <a:r>
              <a:rPr lang="en-US" b="1" u="sng" dirty="0" smtClean="0">
                <a:solidFill>
                  <a:srgbClr val="00B050"/>
                </a:solidFill>
              </a:rPr>
              <a:t>and edges </a:t>
            </a:r>
            <a:r>
              <a:rPr lang="en-US" b="1" u="sng" dirty="0">
                <a:solidFill>
                  <a:srgbClr val="00B050"/>
                </a:solidFill>
              </a:rPr>
              <a:t>in the graph</a:t>
            </a:r>
            <a:r>
              <a:rPr lang="en-US" b="1" u="sng" dirty="0" smtClean="0">
                <a:solidFill>
                  <a:srgbClr val="00B05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117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000"/>
            <a:ext cx="10515600" cy="56689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running time </a:t>
            </a:r>
            <a:r>
              <a:rPr lang="en-US" dirty="0"/>
              <a:t>of an algorithm on a particular input </a:t>
            </a:r>
            <a:r>
              <a:rPr lang="en-US" dirty="0" smtClean="0">
                <a:solidFill>
                  <a:srgbClr val="0070C0"/>
                </a:solidFill>
              </a:rPr>
              <a:t>is:</a:t>
            </a:r>
          </a:p>
          <a:p>
            <a:pPr marL="0" indent="0" algn="ctr">
              <a:buNone/>
            </a:pPr>
            <a:r>
              <a:rPr lang="en-US" b="1" u="sng" dirty="0" smtClean="0">
                <a:solidFill>
                  <a:srgbClr val="0070C0"/>
                </a:solidFill>
              </a:rPr>
              <a:t>“ </a:t>
            </a:r>
            <a:r>
              <a:rPr lang="en-US" b="1" u="sng" dirty="0">
                <a:solidFill>
                  <a:srgbClr val="0070C0"/>
                </a:solidFill>
              </a:rPr>
              <a:t>the number of primitive operations or “steps” executed </a:t>
            </a:r>
            <a:r>
              <a:rPr lang="en-US" b="1" i="1" u="sng" dirty="0">
                <a:solidFill>
                  <a:srgbClr val="0070C0"/>
                </a:solidFill>
              </a:rPr>
              <a:t>before </a:t>
            </a:r>
            <a:r>
              <a:rPr lang="en-US" b="1" i="1" u="sng" dirty="0" smtClean="0">
                <a:solidFill>
                  <a:srgbClr val="0070C0"/>
                </a:solidFill>
              </a:rPr>
              <a:t>termination</a:t>
            </a:r>
            <a:r>
              <a:rPr lang="en-US" b="1" u="sng" dirty="0" smtClean="0">
                <a:solidFill>
                  <a:srgbClr val="0070C0"/>
                </a:solidFill>
              </a:rPr>
              <a:t>, where each step requires a specific amount of time.”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One </a:t>
            </a:r>
            <a:r>
              <a:rPr lang="en-US" dirty="0">
                <a:solidFill>
                  <a:srgbClr val="FF0000"/>
                </a:solidFill>
              </a:rPr>
              <a:t>line may take a different amount of time than another </a:t>
            </a:r>
            <a:r>
              <a:rPr lang="en-US" dirty="0" smtClean="0">
                <a:solidFill>
                  <a:srgbClr val="FF0000"/>
                </a:solidFill>
              </a:rPr>
              <a:t>line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We assume </a:t>
            </a:r>
            <a:r>
              <a:rPr lang="en-US" dirty="0">
                <a:solidFill>
                  <a:srgbClr val="0070C0"/>
                </a:solidFill>
              </a:rPr>
              <a:t>that each execution of the </a:t>
            </a:r>
            <a:r>
              <a:rPr lang="en-US" b="1" dirty="0">
                <a:solidFill>
                  <a:srgbClr val="FF0000"/>
                </a:solidFill>
              </a:rPr>
              <a:t>i</a:t>
            </a:r>
            <a:r>
              <a:rPr lang="en-US" b="1" baseline="40000" dirty="0">
                <a:solidFill>
                  <a:srgbClr val="FF0000"/>
                </a:solidFill>
              </a:rPr>
              <a:t>th</a:t>
            </a:r>
            <a:r>
              <a:rPr lang="en-US" dirty="0">
                <a:solidFill>
                  <a:srgbClr val="0070C0"/>
                </a:solidFill>
              </a:rPr>
              <a:t> line takes time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, where 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baseline="-25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is a constant.</a:t>
            </a:r>
          </a:p>
        </p:txBody>
      </p:sp>
    </p:spTree>
    <p:extLst>
      <p:ext uri="{BB962C8B-B14F-4D97-AF65-F5344CB8AC3E}">
        <p14:creationId xmlns:p14="http://schemas.microsoft.com/office/powerpoint/2010/main" val="4284336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872163"/>
          </a:xfrm>
        </p:spPr>
        <p:txBody>
          <a:bodyPr>
            <a:normAutofit/>
          </a:bodyPr>
          <a:lstStyle/>
          <a:p>
            <a:r>
              <a:rPr lang="en-US" dirty="0"/>
              <a:t>We start by </a:t>
            </a:r>
            <a:r>
              <a:rPr lang="en-US" dirty="0">
                <a:solidFill>
                  <a:srgbClr val="FF0000"/>
                </a:solidFill>
              </a:rPr>
              <a:t>presenting the INSERTION-SORT procedure </a:t>
            </a:r>
            <a:r>
              <a:rPr lang="en-US" dirty="0" smtClean="0"/>
              <a:t>with: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sz="2800" dirty="0">
                <a:solidFill>
                  <a:srgbClr val="0070C0"/>
                </a:solidFill>
              </a:rPr>
              <a:t>T</a:t>
            </a:r>
            <a:r>
              <a:rPr lang="en-US" sz="2800" dirty="0" smtClean="0">
                <a:solidFill>
                  <a:srgbClr val="0070C0"/>
                </a:solidFill>
              </a:rPr>
              <a:t>he </a:t>
            </a:r>
            <a:r>
              <a:rPr lang="en-US" sz="2800" dirty="0">
                <a:solidFill>
                  <a:srgbClr val="0070C0"/>
                </a:solidFill>
              </a:rPr>
              <a:t>time “cost</a:t>
            </a:r>
            <a:r>
              <a:rPr lang="en-US" sz="2800" dirty="0" smtClean="0">
                <a:solidFill>
                  <a:srgbClr val="0070C0"/>
                </a:solidFill>
              </a:rPr>
              <a:t>” of </a:t>
            </a:r>
            <a:r>
              <a:rPr lang="en-US" sz="2800" dirty="0">
                <a:solidFill>
                  <a:srgbClr val="0070C0"/>
                </a:solidFill>
              </a:rPr>
              <a:t>each </a:t>
            </a:r>
            <a:r>
              <a:rPr lang="en-US" sz="2800" dirty="0" smtClean="0">
                <a:solidFill>
                  <a:srgbClr val="0070C0"/>
                </a:solidFill>
              </a:rPr>
              <a:t>statement.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70C0"/>
                </a:solidFill>
              </a:rPr>
              <a:t>The </a:t>
            </a:r>
            <a:r>
              <a:rPr lang="en-US" sz="2800" dirty="0">
                <a:solidFill>
                  <a:srgbClr val="0070C0"/>
                </a:solidFill>
              </a:rPr>
              <a:t>number of times each statement is executed</a:t>
            </a:r>
            <a:r>
              <a:rPr lang="en-US" sz="2800" dirty="0" smtClean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 smtClean="0">
                <a:solidFill>
                  <a:srgbClr val="FF0000"/>
                </a:solidFill>
              </a:rPr>
              <a:t>each j = 2,3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…,n</a:t>
            </a:r>
            <a:r>
              <a:rPr lang="en-US" dirty="0">
                <a:solidFill>
                  <a:srgbClr val="FF0000"/>
                </a:solidFill>
              </a:rPr>
              <a:t>, where n </a:t>
            </a:r>
            <a:r>
              <a:rPr lang="en-US" dirty="0" smtClean="0">
                <a:solidFill>
                  <a:srgbClr val="FF0000"/>
                </a:solidFill>
              </a:rPr>
              <a:t>= A:</a:t>
            </a:r>
            <a:r>
              <a:rPr lang="en-US" i="1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rgbClr val="0070C0"/>
                </a:solidFill>
              </a:rPr>
              <a:t>Let</a:t>
            </a:r>
            <a:r>
              <a:rPr lang="en-US" sz="2600" dirty="0" smtClean="0"/>
              <a:t> </a:t>
            </a:r>
            <a:r>
              <a:rPr lang="en-US" sz="3900" b="1" i="1" dirty="0">
                <a:solidFill>
                  <a:srgbClr val="FF0000"/>
                </a:solidFill>
              </a:rPr>
              <a:t>t</a:t>
            </a:r>
            <a:r>
              <a:rPr lang="en-US" sz="3900" b="1" baseline="-25000" dirty="0">
                <a:solidFill>
                  <a:srgbClr val="FF0000"/>
                </a:solidFill>
              </a:rPr>
              <a:t>j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70C0"/>
                </a:solidFill>
              </a:rPr>
              <a:t>denote the number of times </a:t>
            </a:r>
            <a:r>
              <a:rPr lang="en-US" sz="2600" dirty="0" smtClean="0">
                <a:solidFill>
                  <a:srgbClr val="0070C0"/>
                </a:solidFill>
              </a:rPr>
              <a:t>the </a:t>
            </a:r>
            <a:r>
              <a:rPr lang="en-US" sz="2600" b="1" dirty="0" smtClean="0">
                <a:solidFill>
                  <a:srgbClr val="FF0000"/>
                </a:solidFill>
              </a:rPr>
              <a:t>while </a:t>
            </a:r>
            <a:r>
              <a:rPr lang="en-US" sz="2600" dirty="0">
                <a:solidFill>
                  <a:srgbClr val="FF0000"/>
                </a:solidFill>
              </a:rPr>
              <a:t>loop test </a:t>
            </a:r>
            <a:r>
              <a:rPr lang="en-US" sz="2600" dirty="0">
                <a:solidFill>
                  <a:srgbClr val="0070C0"/>
                </a:solidFill>
              </a:rPr>
              <a:t>in line 5 is executed for that value of</a:t>
            </a:r>
            <a:r>
              <a:rPr lang="en-US" sz="2600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j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When </a:t>
            </a:r>
            <a:r>
              <a:rPr lang="en-US" dirty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for </a:t>
            </a:r>
            <a:r>
              <a:rPr lang="en-US" dirty="0">
                <a:solidFill>
                  <a:srgbClr val="0070C0"/>
                </a:solidFill>
              </a:rPr>
              <a:t>or </a:t>
            </a:r>
            <a:r>
              <a:rPr lang="en-US" b="1" dirty="0">
                <a:solidFill>
                  <a:srgbClr val="0070C0"/>
                </a:solidFill>
              </a:rPr>
              <a:t>while </a:t>
            </a:r>
            <a:r>
              <a:rPr lang="en-US" dirty="0" smtClean="0">
                <a:solidFill>
                  <a:srgbClr val="0070C0"/>
                </a:solidFill>
              </a:rPr>
              <a:t>loop exits </a:t>
            </a:r>
            <a:r>
              <a:rPr lang="en-US" dirty="0">
                <a:solidFill>
                  <a:srgbClr val="0070C0"/>
                </a:solidFill>
              </a:rPr>
              <a:t>in the usual way (i.e., due to the test in the loop header), </a:t>
            </a:r>
            <a:r>
              <a:rPr lang="en-US" dirty="0">
                <a:solidFill>
                  <a:srgbClr val="FF0000"/>
                </a:solidFill>
              </a:rPr>
              <a:t>the test is </a:t>
            </a:r>
            <a:r>
              <a:rPr lang="en-US" dirty="0" smtClean="0">
                <a:solidFill>
                  <a:srgbClr val="FF0000"/>
                </a:solidFill>
              </a:rPr>
              <a:t>executed one </a:t>
            </a:r>
            <a:r>
              <a:rPr lang="en-US" dirty="0">
                <a:solidFill>
                  <a:srgbClr val="FF0000"/>
                </a:solidFill>
              </a:rPr>
              <a:t>time more than the loop body.</a:t>
            </a:r>
            <a:r>
              <a:rPr lang="en-US" dirty="0">
                <a:solidFill>
                  <a:srgbClr val="0070C0"/>
                </a:solidFill>
              </a:rPr>
              <a:t>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We </a:t>
            </a:r>
            <a:r>
              <a:rPr lang="en-US" dirty="0">
                <a:solidFill>
                  <a:srgbClr val="0070C0"/>
                </a:solidFill>
              </a:rPr>
              <a:t>assume that comments are not </a:t>
            </a:r>
            <a:r>
              <a:rPr lang="en-US" dirty="0" smtClean="0">
                <a:solidFill>
                  <a:srgbClr val="0070C0"/>
                </a:solidFill>
              </a:rPr>
              <a:t>executable statements</a:t>
            </a:r>
            <a:r>
              <a:rPr lang="en-US" dirty="0">
                <a:solidFill>
                  <a:srgbClr val="0070C0"/>
                </a:solidFill>
              </a:rPr>
              <a:t>, and so they take no time.</a:t>
            </a:r>
          </a:p>
        </p:txBody>
      </p:sp>
    </p:spTree>
    <p:extLst>
      <p:ext uri="{BB962C8B-B14F-4D97-AF65-F5344CB8AC3E}">
        <p14:creationId xmlns:p14="http://schemas.microsoft.com/office/powerpoint/2010/main" val="2688592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30" y="476777"/>
            <a:ext cx="9994638" cy="53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 running time of the algorithm </a:t>
            </a:r>
            <a:r>
              <a:rPr lang="en-US" dirty="0" smtClean="0"/>
              <a:t>= </a:t>
            </a:r>
            <a:r>
              <a:rPr lang="en-US" dirty="0">
                <a:solidFill>
                  <a:srgbClr val="FF0000"/>
                </a:solidFill>
              </a:rPr>
              <a:t>the sum of running times for each </a:t>
            </a:r>
            <a:r>
              <a:rPr lang="en-US" dirty="0" smtClean="0">
                <a:solidFill>
                  <a:srgbClr val="FF0000"/>
                </a:solidFill>
              </a:rPr>
              <a:t>statement executed.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</a:rPr>
              <a:t>statement that takes </a:t>
            </a:r>
            <a:r>
              <a:rPr lang="en-US" sz="4800" b="1" i="1" dirty="0">
                <a:solidFill>
                  <a:srgbClr val="FF0000"/>
                </a:solidFill>
              </a:rPr>
              <a:t>c</a:t>
            </a:r>
            <a:r>
              <a:rPr lang="en-US" sz="4800" b="1" baseline="-25000" dirty="0">
                <a:solidFill>
                  <a:srgbClr val="FF0000"/>
                </a:solidFill>
              </a:rPr>
              <a:t>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steps to execute and executes </a:t>
            </a:r>
            <a:r>
              <a:rPr lang="en-US" sz="4800" b="1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times </a:t>
            </a:r>
            <a:r>
              <a:rPr lang="en-US" dirty="0" smtClean="0">
                <a:solidFill>
                  <a:srgbClr val="0070C0"/>
                </a:solidFill>
              </a:rPr>
              <a:t>will contribute</a:t>
            </a:r>
            <a:r>
              <a:rPr lang="en-US" dirty="0" smtClean="0"/>
              <a:t> </a:t>
            </a:r>
            <a:r>
              <a:rPr lang="en-US" sz="4000" b="1" i="1" dirty="0">
                <a:solidFill>
                  <a:srgbClr val="FF0000"/>
                </a:solidFill>
              </a:rPr>
              <a:t>c</a:t>
            </a:r>
            <a:r>
              <a:rPr lang="en-US" sz="4000" b="1" baseline="-25000" dirty="0">
                <a:solidFill>
                  <a:srgbClr val="FF0000"/>
                </a:solidFill>
              </a:rPr>
              <a:t>i</a:t>
            </a:r>
            <a:r>
              <a:rPr lang="en-US" sz="4000" dirty="0" smtClean="0">
                <a:solidFill>
                  <a:srgbClr val="FF0000"/>
                </a:solidFill>
              </a:rPr>
              <a:t> . n </a:t>
            </a:r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the total running time</a:t>
            </a:r>
            <a:r>
              <a:rPr lang="en-US" dirty="0" smtClean="0"/>
              <a:t>.</a:t>
            </a:r>
          </a:p>
          <a:p>
            <a:r>
              <a:rPr lang="en-US" sz="3600" i="1" dirty="0" smtClean="0">
                <a:solidFill>
                  <a:srgbClr val="0070C0"/>
                </a:solidFill>
              </a:rPr>
              <a:t>T</a:t>
            </a:r>
            <a:r>
              <a:rPr lang="en-US" sz="3600" dirty="0" smtClean="0">
                <a:solidFill>
                  <a:srgbClr val="0070C0"/>
                </a:solidFill>
              </a:rPr>
              <a:t> (</a:t>
            </a:r>
            <a:r>
              <a:rPr lang="en-US" sz="3600" i="1" dirty="0" smtClean="0">
                <a:solidFill>
                  <a:srgbClr val="0070C0"/>
                </a:solidFill>
              </a:rPr>
              <a:t>n</a:t>
            </a:r>
            <a:r>
              <a:rPr lang="en-US" sz="3600" dirty="0" smtClean="0">
                <a:solidFill>
                  <a:srgbClr val="0070C0"/>
                </a:solidFill>
              </a:rPr>
              <a:t>)</a:t>
            </a:r>
            <a:r>
              <a:rPr lang="en-US" dirty="0" smtClean="0"/>
              <a:t> the </a:t>
            </a:r>
            <a:r>
              <a:rPr lang="en-US" dirty="0"/>
              <a:t>running time </a:t>
            </a:r>
            <a:r>
              <a:rPr lang="en-US" dirty="0" smtClean="0"/>
              <a:t>of INSERTION-SORT </a:t>
            </a:r>
            <a:r>
              <a:rPr lang="en-US" dirty="0"/>
              <a:t>on an input of </a:t>
            </a:r>
            <a:r>
              <a:rPr lang="en-US" sz="4000" b="1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values is: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7" y="5216046"/>
            <a:ext cx="8172985" cy="10958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722" y="5248914"/>
            <a:ext cx="3637719" cy="103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first one, known </a:t>
            </a:r>
            <a:r>
              <a:rPr lang="en-US" dirty="0"/>
              <a:t>as </a:t>
            </a:r>
            <a:r>
              <a:rPr lang="en-US" b="1" i="1" dirty="0">
                <a:solidFill>
                  <a:srgbClr val="FF0000"/>
                </a:solidFill>
              </a:rPr>
              <a:t>insertion sort</a:t>
            </a:r>
            <a:r>
              <a:rPr lang="en-US" dirty="0"/>
              <a:t>,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takes </a:t>
            </a:r>
            <a:r>
              <a:rPr lang="en-US" dirty="0"/>
              <a:t>time roughly equal to </a:t>
            </a:r>
            <a:r>
              <a:rPr lang="en-US" b="1" dirty="0" smtClean="0">
                <a:solidFill>
                  <a:srgbClr val="FF0000"/>
                </a:solidFill>
              </a:rPr>
              <a:t>c1.n</a:t>
            </a:r>
            <a:r>
              <a:rPr lang="en-US" b="1" baseline="40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/>
              <a:t>to sort </a:t>
            </a:r>
            <a:r>
              <a:rPr lang="en-US" dirty="0">
                <a:solidFill>
                  <a:srgbClr val="FF0000"/>
                </a:solidFill>
              </a:rPr>
              <a:t>n items</a:t>
            </a:r>
            <a:r>
              <a:rPr lang="en-US" dirty="0"/>
              <a:t>, where </a:t>
            </a:r>
            <a:r>
              <a:rPr lang="en-US" b="1" dirty="0" smtClean="0">
                <a:solidFill>
                  <a:srgbClr val="FF0000"/>
                </a:solidFill>
              </a:rPr>
              <a:t>c1</a:t>
            </a:r>
            <a:r>
              <a:rPr lang="en-US" dirty="0" smtClean="0"/>
              <a:t> is </a:t>
            </a:r>
            <a:r>
              <a:rPr lang="en-US" dirty="0"/>
              <a:t>a constant that does not depend on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b="1" i="1" dirty="0">
                <a:solidFill>
                  <a:srgbClr val="FF0000"/>
                </a:solidFill>
              </a:rPr>
              <a:t>insertion sort </a:t>
            </a:r>
            <a:r>
              <a:rPr lang="en-US" b="1" i="1" dirty="0" smtClean="0">
                <a:solidFill>
                  <a:srgbClr val="FF0000"/>
                </a:solidFill>
              </a:rPr>
              <a:t>algorithm </a:t>
            </a:r>
            <a:r>
              <a:rPr lang="en-US" dirty="0" smtClean="0"/>
              <a:t>takes </a:t>
            </a:r>
            <a:r>
              <a:rPr lang="en-US" dirty="0"/>
              <a:t>time roughly </a:t>
            </a:r>
            <a:r>
              <a:rPr lang="en-US" dirty="0" smtClean="0"/>
              <a:t>proportional to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b="1" baseline="50000" dirty="0">
                <a:solidFill>
                  <a:srgbClr val="FF0000"/>
                </a:solidFill>
              </a:rPr>
              <a:t>2</a:t>
            </a:r>
            <a:r>
              <a:rPr lang="en-US" dirty="0"/>
              <a:t>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dirty="0" smtClean="0"/>
          </a:p>
          <a:p>
            <a:r>
              <a:rPr lang="en-US" dirty="0" smtClean="0"/>
              <a:t>The second one, is the </a:t>
            </a:r>
            <a:r>
              <a:rPr lang="en-US" b="1" i="1" dirty="0">
                <a:solidFill>
                  <a:srgbClr val="0070C0"/>
                </a:solidFill>
              </a:rPr>
              <a:t>merge </a:t>
            </a:r>
            <a:r>
              <a:rPr lang="en-US" b="1" i="1" dirty="0" smtClean="0">
                <a:solidFill>
                  <a:srgbClr val="0070C0"/>
                </a:solidFill>
              </a:rPr>
              <a:t>sort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Takes </a:t>
            </a:r>
            <a:r>
              <a:rPr lang="en-US" dirty="0"/>
              <a:t>time roughly equal to </a:t>
            </a:r>
            <a:r>
              <a:rPr lang="en-US" sz="2800" b="1" dirty="0" smtClean="0">
                <a:solidFill>
                  <a:srgbClr val="0070C0"/>
                </a:solidFill>
              </a:rPr>
              <a:t>c2.n.lg </a:t>
            </a:r>
            <a:r>
              <a:rPr lang="en-US" sz="2800" b="1" dirty="0">
                <a:solidFill>
                  <a:srgbClr val="0070C0"/>
                </a:solidFill>
              </a:rPr>
              <a:t>n</a:t>
            </a:r>
            <a:r>
              <a:rPr lang="en-US" dirty="0"/>
              <a:t>, where </a:t>
            </a:r>
            <a:r>
              <a:rPr lang="en-US" dirty="0" err="1" smtClean="0">
                <a:solidFill>
                  <a:schemeClr val="accent2"/>
                </a:solidFill>
              </a:rPr>
              <a:t>lgn</a:t>
            </a:r>
            <a:r>
              <a:rPr lang="en-US" dirty="0" smtClean="0">
                <a:solidFill>
                  <a:schemeClr val="accent2"/>
                </a:solidFill>
              </a:rPr>
              <a:t> stands </a:t>
            </a:r>
            <a:r>
              <a:rPr lang="en-US" dirty="0">
                <a:solidFill>
                  <a:schemeClr val="accent2"/>
                </a:solidFill>
              </a:rPr>
              <a:t>for </a:t>
            </a:r>
            <a:r>
              <a:rPr lang="en-US" dirty="0" smtClean="0">
                <a:solidFill>
                  <a:schemeClr val="accent2"/>
                </a:solidFill>
              </a:rPr>
              <a:t>log</a:t>
            </a:r>
            <a:r>
              <a:rPr lang="en-US" baseline="-25000" dirty="0" smtClean="0">
                <a:solidFill>
                  <a:schemeClr val="accent2"/>
                </a:solidFill>
              </a:rPr>
              <a:t>2</a:t>
            </a:r>
            <a:r>
              <a:rPr lang="en-US" dirty="0" smtClean="0">
                <a:solidFill>
                  <a:schemeClr val="accent2"/>
                </a:solidFill>
              </a:rPr>
              <a:t>n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c2</a:t>
            </a:r>
            <a:r>
              <a:rPr lang="en-US" dirty="0"/>
              <a:t> is another constant that also does not depend on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5999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Even for inputs of a given size, an algorithm’s running time may </a:t>
            </a:r>
            <a:r>
              <a:rPr lang="en-US" dirty="0">
                <a:solidFill>
                  <a:srgbClr val="FF0000"/>
                </a:solidFill>
              </a:rPr>
              <a:t>depend </a:t>
            </a:r>
            <a:r>
              <a:rPr lang="en-US" dirty="0" smtClean="0">
                <a:solidFill>
                  <a:srgbClr val="FF0000"/>
                </a:solidFill>
              </a:rPr>
              <a:t>on </a:t>
            </a:r>
            <a:r>
              <a:rPr lang="en-US" i="1" dirty="0" smtClean="0">
                <a:solidFill>
                  <a:srgbClr val="FF0000"/>
                </a:solidFill>
              </a:rPr>
              <a:t>which </a:t>
            </a:r>
            <a:r>
              <a:rPr lang="en-US" dirty="0">
                <a:solidFill>
                  <a:srgbClr val="FF0000"/>
                </a:solidFill>
              </a:rPr>
              <a:t>input of that size is given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</a:t>
            </a:r>
            <a:r>
              <a:rPr lang="en-US" dirty="0" smtClean="0">
                <a:solidFill>
                  <a:srgbClr val="0070C0"/>
                </a:solidFill>
              </a:rPr>
              <a:t>n </a:t>
            </a:r>
            <a:r>
              <a:rPr lang="en-US" dirty="0">
                <a:solidFill>
                  <a:srgbClr val="0070C0"/>
                </a:solidFill>
              </a:rPr>
              <a:t>INSERTION-SORT, </a:t>
            </a:r>
            <a:r>
              <a:rPr lang="en-US" b="1" u="sng" dirty="0">
                <a:solidFill>
                  <a:srgbClr val="FF0000"/>
                </a:solidFill>
              </a:rPr>
              <a:t>the </a:t>
            </a:r>
            <a:r>
              <a:rPr lang="en-US" b="1" u="sng" dirty="0" smtClean="0">
                <a:solidFill>
                  <a:srgbClr val="FF0000"/>
                </a:solidFill>
              </a:rPr>
              <a:t>best case </a:t>
            </a:r>
            <a:r>
              <a:rPr lang="en-US" b="1" u="sng" dirty="0">
                <a:solidFill>
                  <a:srgbClr val="FF0000"/>
                </a:solidFill>
              </a:rPr>
              <a:t>occurs if the array is already sorted</a:t>
            </a:r>
            <a:r>
              <a:rPr lang="en-US" b="1" u="sng" dirty="0" smtClean="0">
                <a:solidFill>
                  <a:srgbClr val="FF0000"/>
                </a:solidFill>
              </a:rPr>
              <a:t>.</a:t>
            </a:r>
          </a:p>
          <a:p>
            <a:endParaRPr lang="en-US" b="1" u="sng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For each j </a:t>
            </a:r>
            <a:r>
              <a:rPr lang="en-US" dirty="0" smtClean="0">
                <a:solidFill>
                  <a:srgbClr val="0070C0"/>
                </a:solidFill>
              </a:rPr>
              <a:t>= 2,3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 smtClean="0">
                <a:solidFill>
                  <a:srgbClr val="0070C0"/>
                </a:solidFill>
              </a:rPr>
              <a:t> . . . . </a:t>
            </a:r>
            <a:r>
              <a:rPr lang="en-US" dirty="0">
                <a:solidFill>
                  <a:srgbClr val="0070C0"/>
                </a:solidFill>
              </a:rPr>
              <a:t>,</a:t>
            </a:r>
            <a:r>
              <a:rPr lang="en-US" dirty="0" smtClean="0">
                <a:solidFill>
                  <a:srgbClr val="0070C0"/>
                </a:solidFill>
              </a:rPr>
              <a:t>n</a:t>
            </a:r>
            <a:r>
              <a:rPr lang="en-US" dirty="0">
                <a:solidFill>
                  <a:srgbClr val="0070C0"/>
                </a:solidFill>
              </a:rPr>
              <a:t>, we then </a:t>
            </a:r>
            <a:r>
              <a:rPr lang="en-US" dirty="0" smtClean="0">
                <a:solidFill>
                  <a:srgbClr val="0070C0"/>
                </a:solidFill>
              </a:rPr>
              <a:t>find that </a:t>
            </a:r>
            <a:r>
              <a:rPr lang="en-US" dirty="0" smtClean="0">
                <a:solidFill>
                  <a:srgbClr val="FF0000"/>
                </a:solidFill>
              </a:rPr>
              <a:t>A[</a:t>
            </a:r>
            <a:r>
              <a:rPr lang="en-US" i="1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]&lt;= </a:t>
            </a:r>
            <a:r>
              <a:rPr lang="en-US" i="1" dirty="0">
                <a:solidFill>
                  <a:srgbClr val="FF0000"/>
                </a:solidFill>
              </a:rPr>
              <a:t>key </a:t>
            </a:r>
            <a:r>
              <a:rPr lang="en-US" dirty="0">
                <a:solidFill>
                  <a:srgbClr val="0070C0"/>
                </a:solidFill>
              </a:rPr>
              <a:t>in line 5 when </a:t>
            </a:r>
            <a:r>
              <a:rPr lang="en-US" b="1" i="1" dirty="0" err="1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has its initial value of </a:t>
            </a:r>
            <a:r>
              <a:rPr lang="en-US" dirty="0" smtClean="0">
                <a:solidFill>
                  <a:srgbClr val="0070C0"/>
                </a:solidFill>
              </a:rPr>
              <a:t>(j-1).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96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61" y="135972"/>
            <a:ext cx="10515600" cy="600621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Thus </a:t>
            </a:r>
            <a:r>
              <a:rPr lang="en-US" sz="4000" b="1" dirty="0">
                <a:solidFill>
                  <a:srgbClr val="FF0000"/>
                </a:solidFill>
              </a:rPr>
              <a:t>t</a:t>
            </a:r>
            <a:r>
              <a:rPr lang="en-US" sz="4000" b="1" baseline="-25000" dirty="0">
                <a:solidFill>
                  <a:srgbClr val="FF0000"/>
                </a:solidFill>
              </a:rPr>
              <a:t>j</a:t>
            </a:r>
            <a:r>
              <a:rPr lang="en-US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= 1</a:t>
            </a:r>
            <a:r>
              <a:rPr lang="en-US" dirty="0"/>
              <a:t> for j = 2,3, . . . . ,n, </a:t>
            </a:r>
            <a:r>
              <a:rPr lang="en-US" b="1" u="sng" dirty="0">
                <a:solidFill>
                  <a:srgbClr val="FF0000"/>
                </a:solidFill>
              </a:rPr>
              <a:t>the best-case running time is</a:t>
            </a:r>
            <a:r>
              <a:rPr lang="en-US" dirty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500" dirty="0" smtClean="0"/>
              <a:t>We </a:t>
            </a:r>
            <a:r>
              <a:rPr lang="en-US" sz="3500" dirty="0"/>
              <a:t>can express this running time as </a:t>
            </a:r>
            <a:r>
              <a:rPr lang="en-US" sz="3500" dirty="0" smtClean="0"/>
              <a:t>: </a:t>
            </a:r>
            <a:r>
              <a:rPr lang="en-US" sz="4300" b="1" i="1" dirty="0" err="1" smtClean="0">
                <a:solidFill>
                  <a:srgbClr val="FF0000"/>
                </a:solidFill>
              </a:rPr>
              <a:t>a</a:t>
            </a:r>
            <a:r>
              <a:rPr lang="en-US" sz="4300" b="1" i="1" dirty="0" err="1" smtClean="0">
                <a:solidFill>
                  <a:srgbClr val="0070C0"/>
                </a:solidFill>
              </a:rPr>
              <a:t>n</a:t>
            </a:r>
            <a:r>
              <a:rPr lang="en-US" sz="4300" b="1" dirty="0" err="1" smtClean="0">
                <a:solidFill>
                  <a:srgbClr val="FF0000"/>
                </a:solidFill>
              </a:rPr>
              <a:t>+</a:t>
            </a:r>
            <a:r>
              <a:rPr lang="en-US" sz="4300" b="1" i="1" dirty="0" err="1" smtClean="0">
                <a:solidFill>
                  <a:srgbClr val="FF0000"/>
                </a:solidFill>
              </a:rPr>
              <a:t>b</a:t>
            </a:r>
            <a:r>
              <a:rPr lang="en-US" sz="3500" dirty="0" smtClean="0"/>
              <a:t> </a:t>
            </a:r>
            <a:r>
              <a:rPr lang="en-US" sz="3500" dirty="0"/>
              <a:t>for </a:t>
            </a:r>
            <a:r>
              <a:rPr lang="en-US" sz="3500" i="1" dirty="0"/>
              <a:t>constants </a:t>
            </a:r>
            <a:r>
              <a:rPr lang="en-US" sz="4800" b="1" i="1" dirty="0">
                <a:solidFill>
                  <a:srgbClr val="FF0000"/>
                </a:solidFill>
              </a:rPr>
              <a:t>a</a:t>
            </a:r>
            <a:r>
              <a:rPr lang="en-US" sz="3500" dirty="0"/>
              <a:t> and </a:t>
            </a:r>
            <a:r>
              <a:rPr lang="en-US" sz="4800" b="1" i="1" dirty="0">
                <a:solidFill>
                  <a:srgbClr val="FF0000"/>
                </a:solidFill>
              </a:rPr>
              <a:t>b</a:t>
            </a:r>
            <a:r>
              <a:rPr lang="en-US" sz="3500" dirty="0"/>
              <a:t> that depend </a:t>
            </a:r>
            <a:r>
              <a:rPr lang="en-US" sz="3500" dirty="0" smtClean="0"/>
              <a:t>on the </a:t>
            </a:r>
            <a:r>
              <a:rPr lang="en-US" sz="3500" dirty="0"/>
              <a:t>statement costs </a:t>
            </a:r>
            <a:r>
              <a:rPr lang="en-US" sz="4800" i="1" dirty="0">
                <a:solidFill>
                  <a:srgbClr val="0070C0"/>
                </a:solidFill>
              </a:rPr>
              <a:t>c</a:t>
            </a:r>
            <a:r>
              <a:rPr lang="en-US" sz="4800" i="1" baseline="-25000" dirty="0">
                <a:solidFill>
                  <a:srgbClr val="0070C0"/>
                </a:solidFill>
              </a:rPr>
              <a:t>i</a:t>
            </a:r>
            <a:r>
              <a:rPr lang="en-US" sz="3500" dirty="0"/>
              <a:t>; </a:t>
            </a:r>
            <a:r>
              <a:rPr lang="en-US" sz="3500" u="sng" dirty="0">
                <a:solidFill>
                  <a:srgbClr val="0070C0"/>
                </a:solidFill>
              </a:rPr>
              <a:t>it is thus a </a:t>
            </a:r>
            <a:r>
              <a:rPr lang="en-US" sz="3500" b="1" i="1" u="sng" dirty="0">
                <a:solidFill>
                  <a:srgbClr val="0070C0"/>
                </a:solidFill>
              </a:rPr>
              <a:t>linear function </a:t>
            </a:r>
            <a:r>
              <a:rPr lang="en-US" sz="3500" u="sng" dirty="0">
                <a:solidFill>
                  <a:srgbClr val="0070C0"/>
                </a:solidFill>
              </a:rPr>
              <a:t>of </a:t>
            </a:r>
            <a:r>
              <a:rPr lang="en-US" sz="3900" b="1" u="sng" dirty="0">
                <a:solidFill>
                  <a:srgbClr val="FF0000"/>
                </a:solidFill>
              </a:rPr>
              <a:t>n</a:t>
            </a:r>
            <a:r>
              <a:rPr lang="en-US" sz="3500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76" y="1817280"/>
            <a:ext cx="9354194" cy="9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3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3344"/>
            <a:ext cx="10515600" cy="5948219"/>
          </a:xfrm>
        </p:spPr>
        <p:txBody>
          <a:bodyPr/>
          <a:lstStyle/>
          <a:p>
            <a:r>
              <a:rPr lang="en-US" b="1" u="sng" dirty="0">
                <a:solidFill>
                  <a:srgbClr val="0070C0"/>
                </a:solidFill>
              </a:rPr>
              <a:t>If the array is in reverse sorted order (decreasing order), </a:t>
            </a:r>
            <a:r>
              <a:rPr lang="en-US" b="1" u="sng" dirty="0">
                <a:solidFill>
                  <a:srgbClr val="FF0000"/>
                </a:solidFill>
              </a:rPr>
              <a:t>the worst case results.</a:t>
            </a:r>
          </a:p>
          <a:p>
            <a:r>
              <a:rPr lang="en-US" b="1" u="sng" dirty="0">
                <a:solidFill>
                  <a:srgbClr val="FF0000"/>
                </a:solidFill>
              </a:rPr>
              <a:t>The </a:t>
            </a:r>
            <a:r>
              <a:rPr lang="en-US" b="1" i="1" u="sng" dirty="0">
                <a:solidFill>
                  <a:srgbClr val="FF0000"/>
                </a:solidFill>
              </a:rPr>
              <a:t>worst-case running time</a:t>
            </a:r>
            <a:r>
              <a:rPr lang="en-US" b="1" i="1" u="sng" dirty="0"/>
              <a:t>: </a:t>
            </a:r>
            <a:r>
              <a:rPr lang="en-US" b="1" u="sng" dirty="0">
                <a:solidFill>
                  <a:srgbClr val="0070C0"/>
                </a:solidFill>
              </a:rPr>
              <a:t>is the longest running time for </a:t>
            </a:r>
            <a:r>
              <a:rPr lang="en-US" b="1" i="1" u="sng" dirty="0">
                <a:solidFill>
                  <a:srgbClr val="0070C0"/>
                </a:solidFill>
              </a:rPr>
              <a:t>any </a:t>
            </a:r>
            <a:r>
              <a:rPr lang="en-US" b="1" u="sng" dirty="0">
                <a:solidFill>
                  <a:srgbClr val="0070C0"/>
                </a:solidFill>
              </a:rPr>
              <a:t>input of size n.</a:t>
            </a:r>
          </a:p>
          <a:p>
            <a:r>
              <a:rPr lang="en-US" dirty="0">
                <a:solidFill>
                  <a:srgbClr val="0070C0"/>
                </a:solidFill>
              </a:rPr>
              <a:t>We must compare each element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[</a:t>
            </a:r>
            <a:r>
              <a:rPr lang="en-US" i="1" dirty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with each element in the entire sorted subarray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[1 . . </a:t>
            </a:r>
            <a:r>
              <a:rPr lang="en-US" i="1" dirty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-1]</a:t>
            </a:r>
            <a:r>
              <a:rPr lang="en-US" dirty="0"/>
              <a:t>, and so </a:t>
            </a:r>
            <a:r>
              <a:rPr lang="en-US" sz="4000" b="1" i="1" dirty="0">
                <a:solidFill>
                  <a:srgbClr val="FF0000"/>
                </a:solidFill>
              </a:rPr>
              <a:t>t</a:t>
            </a:r>
            <a:r>
              <a:rPr lang="en-US" sz="4000" b="1" i="1" baseline="-25000" dirty="0">
                <a:solidFill>
                  <a:srgbClr val="FF0000"/>
                </a:solidFill>
              </a:rPr>
              <a:t>j</a:t>
            </a:r>
            <a:r>
              <a:rPr lang="en-US" dirty="0"/>
              <a:t> = </a:t>
            </a:r>
            <a:r>
              <a:rPr lang="en-US" sz="4000" i="1" dirty="0">
                <a:solidFill>
                  <a:srgbClr val="FF0000"/>
                </a:solidFill>
              </a:rPr>
              <a:t>j</a:t>
            </a:r>
            <a:r>
              <a:rPr lang="en-US" dirty="0"/>
              <a:t> for </a:t>
            </a:r>
            <a:r>
              <a:rPr lang="en-US" sz="4000" i="1" dirty="0">
                <a:solidFill>
                  <a:srgbClr val="FF0000"/>
                </a:solidFill>
              </a:rPr>
              <a:t>j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2,3, . . . ,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dirty="0"/>
              <a:t>.</a:t>
            </a:r>
          </a:p>
          <a:p>
            <a:r>
              <a:rPr lang="en-US" dirty="0"/>
              <a:t>Since,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329" y="3518151"/>
            <a:ext cx="4369905" cy="275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694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4" y="1083365"/>
            <a:ext cx="10535478" cy="56246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53886" y="432209"/>
            <a:ext cx="8570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-Roman"/>
              </a:rPr>
              <a:t>In the </a:t>
            </a:r>
            <a:r>
              <a:rPr lang="en-US" sz="2400" b="1" dirty="0">
                <a:solidFill>
                  <a:srgbClr val="FF0000"/>
                </a:solidFill>
                <a:latin typeface="Times-Roman"/>
              </a:rPr>
              <a:t>worst case</a:t>
            </a:r>
            <a:r>
              <a:rPr lang="en-US" sz="2400" dirty="0">
                <a:latin typeface="Times-Roman"/>
              </a:rPr>
              <a:t>, the running time of I</a:t>
            </a:r>
            <a:r>
              <a:rPr lang="en-US" sz="1400" dirty="0">
                <a:latin typeface="Times-Roman"/>
              </a:rPr>
              <a:t>NSERTION</a:t>
            </a:r>
            <a:r>
              <a:rPr lang="en-US" sz="2400" dirty="0">
                <a:latin typeface="Times-Roman"/>
              </a:rPr>
              <a:t>-S</a:t>
            </a:r>
            <a:r>
              <a:rPr lang="en-US" sz="1400" dirty="0">
                <a:latin typeface="Times-Roman"/>
              </a:rPr>
              <a:t>ORT </a:t>
            </a:r>
            <a:r>
              <a:rPr lang="en-US" sz="2400" dirty="0" smtClean="0">
                <a:latin typeface="Times-Roman"/>
              </a:rPr>
              <a:t>is: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2139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For the insertion-sort </a:t>
            </a:r>
            <a:r>
              <a:rPr lang="en-US" b="1" u="sng" dirty="0" smtClean="0">
                <a:solidFill>
                  <a:srgbClr val="0070C0"/>
                </a:solidFill>
              </a:rPr>
              <a:t>the worst-case </a:t>
            </a:r>
            <a:r>
              <a:rPr lang="en-US" dirty="0" smtClean="0">
                <a:solidFill>
                  <a:srgbClr val="0070C0"/>
                </a:solidFill>
              </a:rPr>
              <a:t>running time is: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sz="5400" dirty="0" smtClean="0">
                <a:solidFill>
                  <a:srgbClr val="FF0000"/>
                </a:solidFill>
              </a:rPr>
              <a:t>a.n</a:t>
            </a:r>
            <a:r>
              <a:rPr lang="en-US" sz="5400" baseline="46000" dirty="0" smtClean="0">
                <a:solidFill>
                  <a:srgbClr val="FF0000"/>
                </a:solidFill>
              </a:rPr>
              <a:t>2</a:t>
            </a:r>
            <a:r>
              <a:rPr lang="en-US" sz="5400" dirty="0" smtClean="0">
                <a:solidFill>
                  <a:srgbClr val="FF0000"/>
                </a:solidFill>
              </a:rPr>
              <a:t> + </a:t>
            </a:r>
            <a:r>
              <a:rPr lang="en-US" sz="5400" dirty="0" err="1" smtClean="0">
                <a:solidFill>
                  <a:srgbClr val="FF0000"/>
                </a:solidFill>
              </a:rPr>
              <a:t>b.n</a:t>
            </a:r>
            <a:r>
              <a:rPr lang="en-US" sz="5400" dirty="0" smtClean="0">
                <a:solidFill>
                  <a:srgbClr val="FF0000"/>
                </a:solidFill>
              </a:rPr>
              <a:t> + c </a:t>
            </a:r>
            <a:endParaRPr lang="en-US" sz="3600" dirty="0" smtClean="0"/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constants </a:t>
            </a:r>
            <a:r>
              <a:rPr lang="en-US" b="1" dirty="0" smtClean="0">
                <a:solidFill>
                  <a:srgbClr val="FF0000"/>
                </a:solidFill>
              </a:rPr>
              <a:t>a, b,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 that again depend on the statement costs </a:t>
            </a:r>
            <a:r>
              <a:rPr lang="en-US" sz="4000" i="1" dirty="0" smtClean="0">
                <a:solidFill>
                  <a:srgbClr val="0070C0"/>
                </a:solidFill>
              </a:rPr>
              <a:t>c</a:t>
            </a:r>
            <a:r>
              <a:rPr lang="en-US" sz="4000" i="1" baseline="-25000" dirty="0" smtClean="0">
                <a:solidFill>
                  <a:srgbClr val="0070C0"/>
                </a:solidFill>
              </a:rPr>
              <a:t>i</a:t>
            </a:r>
            <a:r>
              <a:rPr lang="en-US" dirty="0" smtClean="0"/>
              <a:t> ; it is thus </a:t>
            </a:r>
            <a:r>
              <a:rPr lang="en-US" u="sng" dirty="0" smtClean="0">
                <a:solidFill>
                  <a:srgbClr val="FF0000"/>
                </a:solidFill>
              </a:rPr>
              <a:t>a </a:t>
            </a:r>
            <a:r>
              <a:rPr lang="en-US" b="1" i="1" u="sng" dirty="0" smtClean="0">
                <a:solidFill>
                  <a:srgbClr val="FF0000"/>
                </a:solidFill>
              </a:rPr>
              <a:t>quadratic function of n</a:t>
            </a:r>
            <a:r>
              <a:rPr lang="en-US" b="1" i="1" u="sng" dirty="0" smtClean="0"/>
              <a:t>.</a:t>
            </a:r>
            <a:endParaRPr lang="en-US" u="sng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322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Analysis of the worst-case running time of an algorithm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Gives </a:t>
            </a:r>
            <a:r>
              <a:rPr lang="en-US" sz="2800" dirty="0"/>
              <a:t>us an </a:t>
            </a:r>
            <a:r>
              <a:rPr lang="en-US" sz="2800" dirty="0">
                <a:solidFill>
                  <a:srgbClr val="FF0000"/>
                </a:solidFill>
              </a:rPr>
              <a:t>upper bound on the running time for any input.</a:t>
            </a:r>
            <a:r>
              <a:rPr lang="en-US" sz="2800" dirty="0"/>
              <a:t> Knowing it provides a guarantee that the algorithm will never take any longer</a:t>
            </a:r>
            <a:r>
              <a:rPr lang="en-US" sz="2800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For some algorithms, the worst case occurs fairly often.</a:t>
            </a:r>
            <a:r>
              <a:rPr lang="en-US" sz="2800" dirty="0"/>
              <a:t> For example, in searching a database for a particular piece of information (info not present).</a:t>
            </a:r>
          </a:p>
        </p:txBody>
      </p:sp>
    </p:spTree>
    <p:extLst>
      <p:ext uri="{BB962C8B-B14F-4D97-AF65-F5344CB8AC3E}">
        <p14:creationId xmlns:p14="http://schemas.microsoft.com/office/powerpoint/2010/main" val="3360229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678"/>
            <a:ext cx="10515600" cy="547128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u="sng" dirty="0">
                <a:solidFill>
                  <a:srgbClr val="FF0000"/>
                </a:solidFill>
              </a:rPr>
              <a:t>“average case” is often roughly as bad as the worst case. </a:t>
            </a: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Suppose </a:t>
            </a:r>
            <a:r>
              <a:rPr lang="en-US" dirty="0"/>
              <a:t>that </a:t>
            </a:r>
            <a:r>
              <a:rPr lang="en-US" dirty="0" smtClean="0"/>
              <a:t>we randomly </a:t>
            </a:r>
            <a:r>
              <a:rPr lang="en-US" dirty="0"/>
              <a:t>choose </a:t>
            </a:r>
            <a:r>
              <a:rPr lang="en-US" sz="4000" b="1" i="1" dirty="0">
                <a:solidFill>
                  <a:srgbClr val="FF0000"/>
                </a:solidFill>
              </a:rPr>
              <a:t>n</a:t>
            </a:r>
            <a:r>
              <a:rPr lang="en-US" dirty="0"/>
              <a:t> numbers and apply insertion sort. </a:t>
            </a:r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long does it take </a:t>
            </a:r>
            <a:r>
              <a:rPr lang="en-US" dirty="0" smtClean="0"/>
              <a:t>to determine </a:t>
            </a:r>
            <a:r>
              <a:rPr lang="en-US" dirty="0"/>
              <a:t>where in subarray </a:t>
            </a:r>
            <a:r>
              <a:rPr lang="en-US" sz="3200" dirty="0" smtClean="0">
                <a:solidFill>
                  <a:srgbClr val="FF0000"/>
                </a:solidFill>
              </a:rPr>
              <a:t>A[1 . . .  </a:t>
            </a:r>
            <a:r>
              <a:rPr lang="en-US" sz="3200" i="1" dirty="0" smtClean="0">
                <a:solidFill>
                  <a:srgbClr val="FF0000"/>
                </a:solidFill>
              </a:rPr>
              <a:t>J</a:t>
            </a:r>
            <a:r>
              <a:rPr lang="en-US" sz="3200" dirty="0" smtClean="0">
                <a:solidFill>
                  <a:srgbClr val="FF0000"/>
                </a:solidFill>
              </a:rPr>
              <a:t>-1] </a:t>
            </a:r>
            <a:r>
              <a:rPr lang="en-US" dirty="0"/>
              <a:t>to insert element </a:t>
            </a:r>
            <a:r>
              <a:rPr lang="en-US" sz="3200" dirty="0" smtClean="0">
                <a:solidFill>
                  <a:srgbClr val="FF0000"/>
                </a:solidFill>
              </a:rPr>
              <a:t>A[</a:t>
            </a:r>
            <a:r>
              <a:rPr lang="en-US" sz="3200" i="1" dirty="0" smtClean="0">
                <a:solidFill>
                  <a:srgbClr val="FF0000"/>
                </a:solidFill>
              </a:rPr>
              <a:t>j</a:t>
            </a:r>
            <a:r>
              <a:rPr lang="en-US" sz="3200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 ?</a:t>
            </a:r>
          </a:p>
          <a:p>
            <a:r>
              <a:rPr lang="en-US" dirty="0"/>
              <a:t>On </a:t>
            </a:r>
            <a:r>
              <a:rPr lang="en-US" dirty="0" smtClean="0"/>
              <a:t>average, half </a:t>
            </a:r>
            <a:r>
              <a:rPr lang="en-US" dirty="0"/>
              <a:t>the elements in </a:t>
            </a:r>
            <a:r>
              <a:rPr lang="en-US" dirty="0">
                <a:solidFill>
                  <a:srgbClr val="FF0000"/>
                </a:solidFill>
              </a:rPr>
              <a:t>A[1 . . .  </a:t>
            </a:r>
            <a:r>
              <a:rPr lang="en-US" i="1" dirty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-1] </a:t>
            </a:r>
            <a:r>
              <a:rPr lang="en-US" dirty="0" smtClean="0"/>
              <a:t>are </a:t>
            </a:r>
            <a:r>
              <a:rPr lang="en-US" dirty="0"/>
              <a:t>less than </a:t>
            </a:r>
            <a:r>
              <a:rPr lang="en-US" dirty="0">
                <a:solidFill>
                  <a:srgbClr val="FF0000"/>
                </a:solidFill>
              </a:rPr>
              <a:t>A[</a:t>
            </a:r>
            <a:r>
              <a:rPr lang="en-US" i="1" dirty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/>
              <a:t>, and half the elements </a:t>
            </a:r>
            <a:r>
              <a:rPr lang="en-US" dirty="0" smtClean="0"/>
              <a:t>are greater.</a:t>
            </a:r>
          </a:p>
          <a:p>
            <a:r>
              <a:rPr lang="en-US" dirty="0"/>
              <a:t>On </a:t>
            </a:r>
            <a:r>
              <a:rPr lang="en-US" dirty="0" smtClean="0"/>
              <a:t>average means we </a:t>
            </a:r>
            <a:r>
              <a:rPr lang="en-US" dirty="0"/>
              <a:t>check </a:t>
            </a:r>
            <a:r>
              <a:rPr lang="en-US" u="sng" dirty="0">
                <a:solidFill>
                  <a:srgbClr val="FF0000"/>
                </a:solidFill>
              </a:rPr>
              <a:t>half of the </a:t>
            </a:r>
            <a:r>
              <a:rPr lang="en-US" dirty="0"/>
              <a:t>subarray </a:t>
            </a:r>
            <a:r>
              <a:rPr lang="en-US" dirty="0">
                <a:solidFill>
                  <a:srgbClr val="FF0000"/>
                </a:solidFill>
              </a:rPr>
              <a:t>A[1 . . .  </a:t>
            </a:r>
            <a:r>
              <a:rPr lang="en-US" i="1" dirty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-1] </a:t>
            </a:r>
            <a:r>
              <a:rPr lang="en-US" dirty="0" smtClean="0"/>
              <a:t>, and so </a:t>
            </a:r>
            <a:r>
              <a:rPr lang="en-US" sz="4000" i="1" dirty="0">
                <a:solidFill>
                  <a:srgbClr val="FF0000"/>
                </a:solidFill>
              </a:rPr>
              <a:t>t</a:t>
            </a:r>
            <a:r>
              <a:rPr lang="en-US" sz="4000" i="1" baseline="-25000" dirty="0">
                <a:solidFill>
                  <a:srgbClr val="FF0000"/>
                </a:solidFill>
              </a:rPr>
              <a:t>j</a:t>
            </a:r>
            <a:r>
              <a:rPr lang="en-US" dirty="0"/>
              <a:t> is about </a:t>
            </a:r>
            <a:r>
              <a:rPr lang="en-US" sz="3600" b="1" i="1" dirty="0" smtClean="0">
                <a:solidFill>
                  <a:srgbClr val="FF0000"/>
                </a:solidFill>
              </a:rPr>
              <a:t>j</a:t>
            </a:r>
            <a:r>
              <a:rPr lang="en-US" sz="3600" b="1" dirty="0" smtClean="0">
                <a:solidFill>
                  <a:srgbClr val="FF0000"/>
                </a:solidFill>
              </a:rPr>
              <a:t>/2</a:t>
            </a:r>
            <a:r>
              <a:rPr lang="en-US" dirty="0" smtClean="0"/>
              <a:t>.</a:t>
            </a:r>
          </a:p>
          <a:p>
            <a:r>
              <a:rPr lang="en-US" u="sng" dirty="0">
                <a:solidFill>
                  <a:srgbClr val="0070C0"/>
                </a:solidFill>
              </a:rPr>
              <a:t>The resulting average-case running time turns out to be </a:t>
            </a:r>
            <a:r>
              <a:rPr lang="en-US" u="sng" dirty="0" smtClean="0">
                <a:solidFill>
                  <a:srgbClr val="0070C0"/>
                </a:solidFill>
              </a:rPr>
              <a:t>a quadratic </a:t>
            </a:r>
            <a:r>
              <a:rPr lang="en-US" u="sng" dirty="0">
                <a:solidFill>
                  <a:srgbClr val="0070C0"/>
                </a:solidFill>
              </a:rPr>
              <a:t>function of the input size, just like the worst-case running time.</a:t>
            </a:r>
          </a:p>
        </p:txBody>
      </p:sp>
    </p:spTree>
    <p:extLst>
      <p:ext uri="{BB962C8B-B14F-4D97-AF65-F5344CB8AC3E}">
        <p14:creationId xmlns:p14="http://schemas.microsoft.com/office/powerpoint/2010/main" val="2382108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Order of G</a:t>
            </a:r>
            <a:r>
              <a:rPr lang="en-US" b="1" dirty="0" smtClean="0">
                <a:solidFill>
                  <a:srgbClr val="FF0000"/>
                </a:solidFill>
              </a:rPr>
              <a:t>rowth (</a:t>
            </a:r>
            <a:r>
              <a:rPr lang="en-US" b="1" i="1" dirty="0">
                <a:solidFill>
                  <a:srgbClr val="FF0000"/>
                </a:solidFill>
              </a:rPr>
              <a:t>rate of growth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14323"/>
          </a:xfrm>
        </p:spPr>
        <p:txBody>
          <a:bodyPr>
            <a:normAutofit/>
          </a:bodyPr>
          <a:lstStyle/>
          <a:p>
            <a:r>
              <a:rPr lang="en-US" dirty="0"/>
              <a:t>For the insertion-sort </a:t>
            </a:r>
            <a:r>
              <a:rPr lang="en-US" dirty="0" smtClean="0"/>
              <a:t>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b="1" u="sng" dirty="0">
                <a:solidFill>
                  <a:srgbClr val="0070C0"/>
                </a:solidFill>
              </a:rPr>
              <a:t>worst-case running time </a:t>
            </a:r>
            <a:r>
              <a:rPr lang="en-US" dirty="0" smtClean="0"/>
              <a:t>as </a:t>
            </a:r>
            <a:r>
              <a:rPr lang="en-US" dirty="0"/>
              <a:t>a </a:t>
            </a:r>
            <a:r>
              <a:rPr lang="en-US" b="1" i="1" dirty="0"/>
              <a:t>quadratic function of n </a:t>
            </a:r>
            <a:r>
              <a:rPr lang="en-US" b="1" i="1" dirty="0" smtClean="0"/>
              <a:t>= </a:t>
            </a:r>
          </a:p>
          <a:p>
            <a:pPr marL="0" indent="0" algn="ctr">
              <a:buNone/>
            </a:pPr>
            <a:r>
              <a:rPr lang="en-US" b="1" i="1" dirty="0"/>
              <a:t> </a:t>
            </a:r>
            <a:r>
              <a:rPr lang="en-US" b="1" i="1" dirty="0" smtClean="0"/>
              <a:t> </a:t>
            </a:r>
            <a:r>
              <a:rPr lang="en-US" dirty="0" smtClean="0"/>
              <a:t> </a:t>
            </a:r>
            <a:r>
              <a:rPr lang="en-US" sz="3600" dirty="0">
                <a:solidFill>
                  <a:srgbClr val="FF0000"/>
                </a:solidFill>
              </a:rPr>
              <a:t>a.n</a:t>
            </a:r>
            <a:r>
              <a:rPr lang="en-US" sz="3600" baseline="46000" dirty="0">
                <a:solidFill>
                  <a:srgbClr val="FF0000"/>
                </a:solidFill>
              </a:rPr>
              <a:t>2</a:t>
            </a:r>
            <a:r>
              <a:rPr lang="en-US" sz="3600" dirty="0">
                <a:solidFill>
                  <a:srgbClr val="FF0000"/>
                </a:solidFill>
              </a:rPr>
              <a:t> + </a:t>
            </a:r>
            <a:r>
              <a:rPr lang="en-US" sz="3600" dirty="0" err="1">
                <a:solidFill>
                  <a:srgbClr val="FF0000"/>
                </a:solidFill>
              </a:rPr>
              <a:t>b.n</a:t>
            </a:r>
            <a:r>
              <a:rPr lang="en-US" sz="3600" dirty="0">
                <a:solidFill>
                  <a:srgbClr val="FF0000"/>
                </a:solidFill>
              </a:rPr>
              <a:t> + c </a:t>
            </a:r>
            <a:endParaRPr lang="en-US" sz="36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 smtClean="0"/>
              <a:t>for </a:t>
            </a:r>
            <a:r>
              <a:rPr lang="en-US" dirty="0"/>
              <a:t>constants a, b, and c that again depend on </a:t>
            </a:r>
            <a:r>
              <a:rPr lang="en-US" dirty="0" smtClean="0"/>
              <a:t>the statement </a:t>
            </a:r>
            <a:r>
              <a:rPr lang="en-US" dirty="0"/>
              <a:t>costs </a:t>
            </a:r>
            <a:r>
              <a:rPr lang="en-US" sz="4000" i="1" dirty="0">
                <a:solidFill>
                  <a:srgbClr val="0070C0"/>
                </a:solidFill>
              </a:rPr>
              <a:t>c</a:t>
            </a:r>
            <a:r>
              <a:rPr lang="en-US" sz="4000" i="1" baseline="-25000" dirty="0">
                <a:solidFill>
                  <a:srgbClr val="0070C0"/>
                </a:solidFill>
              </a:rPr>
              <a:t>i</a:t>
            </a:r>
            <a:r>
              <a:rPr lang="en-US" dirty="0"/>
              <a:t> </a:t>
            </a:r>
            <a:r>
              <a:rPr lang="en-US" b="1" i="1" dirty="0" smtClean="0"/>
              <a:t>.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We consider only </a:t>
            </a:r>
            <a:r>
              <a:rPr lang="en-US" dirty="0">
                <a:solidFill>
                  <a:srgbClr val="0070C0"/>
                </a:solidFill>
              </a:rPr>
              <a:t>the leading term of a formula</a:t>
            </a:r>
            <a:r>
              <a:rPr lang="en-US" dirty="0"/>
              <a:t> </a:t>
            </a:r>
            <a:r>
              <a:rPr lang="en-US" b="1" u="sng" dirty="0" smtClean="0"/>
              <a:t>(</a:t>
            </a:r>
            <a:r>
              <a:rPr lang="en-US" sz="3600" b="1" u="sng" dirty="0" smtClean="0">
                <a:solidFill>
                  <a:srgbClr val="FF0000"/>
                </a:solidFill>
              </a:rPr>
              <a:t>a.n</a:t>
            </a:r>
            <a:r>
              <a:rPr lang="en-US" sz="3600" b="1" u="sng" baseline="46000" dirty="0" smtClean="0">
                <a:solidFill>
                  <a:srgbClr val="FF0000"/>
                </a:solidFill>
              </a:rPr>
              <a:t>2</a:t>
            </a:r>
            <a:r>
              <a:rPr lang="en-US" b="1" u="sng" dirty="0" smtClean="0"/>
              <a:t>)</a:t>
            </a:r>
            <a:r>
              <a:rPr lang="en-US" dirty="0" smtClean="0"/>
              <a:t>, </a:t>
            </a:r>
            <a:r>
              <a:rPr lang="en-US" dirty="0"/>
              <a:t>since </a:t>
            </a:r>
            <a:r>
              <a:rPr lang="en-US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lower-order terms </a:t>
            </a:r>
            <a:r>
              <a:rPr lang="en-US" b="1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relatively </a:t>
            </a:r>
            <a:r>
              <a:rPr lang="en-US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insignificant for large values of 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We </a:t>
            </a:r>
            <a:r>
              <a:rPr lang="en-US" dirty="0">
                <a:solidFill>
                  <a:srgbClr val="FF0000"/>
                </a:solidFill>
              </a:rPr>
              <a:t>also ignore the leading term’s </a:t>
            </a:r>
            <a:r>
              <a:rPr lang="en-US" dirty="0" smtClean="0">
                <a:solidFill>
                  <a:srgbClr val="FF0000"/>
                </a:solidFill>
              </a:rPr>
              <a:t>constant coefficient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since constant factors are less significant than the rate of </a:t>
            </a:r>
            <a:r>
              <a:rPr lang="en-US" dirty="0" smtClean="0">
                <a:solidFill>
                  <a:srgbClr val="0070C0"/>
                </a:solidFill>
              </a:rPr>
              <a:t>growth in </a:t>
            </a:r>
            <a:r>
              <a:rPr lang="en-US" dirty="0">
                <a:solidFill>
                  <a:srgbClr val="0070C0"/>
                </a:solidFill>
              </a:rPr>
              <a:t>determining computational efficiency for large inputs.</a:t>
            </a:r>
            <a:r>
              <a:rPr lang="en-US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1163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insertion sort, when we ignore the lower-order terms and the leading term’s constant coefficient,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70C0"/>
                    </a:solidFill>
                  </a:rPr>
                  <a:t>	we </a:t>
                </a:r>
                <a:r>
                  <a:rPr lang="en-US" dirty="0">
                    <a:solidFill>
                      <a:srgbClr val="0070C0"/>
                    </a:solidFill>
                  </a:rPr>
                  <a:t>are left with the factor of </a:t>
                </a:r>
                <a:r>
                  <a:rPr lang="en-US" sz="3800" b="1" dirty="0">
                    <a:solidFill>
                      <a:srgbClr val="FF0000"/>
                    </a:solidFill>
                  </a:rPr>
                  <a:t>n</a:t>
                </a:r>
                <a:r>
                  <a:rPr lang="en-US" sz="3800" b="1" baseline="46000" dirty="0">
                    <a:solidFill>
                      <a:srgbClr val="FF0000"/>
                    </a:solidFill>
                  </a:rPr>
                  <a:t>2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from the leading term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We write that </a:t>
                </a:r>
                <a:r>
                  <a:rPr lang="en-US" b="1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insertion sort has a worst-case running time of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3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n</m:t>
                    </m:r>
                    <m:r>
                      <m:rPr>
                        <m:nor/>
                      </m:rPr>
                      <a:rPr lang="en-US" sz="3200" b="1" baseline="460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rPr>
                      <m:t>2</m:t>
                    </m:r>
                    <m:r>
                      <a:rPr lang="en-US" sz="3200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</a:t>
                </a:r>
                <a:r>
                  <a:rPr lang="en-US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pronounced “theta of n-squared”</a:t>
                </a:r>
                <a:r>
                  <a:rPr 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). </a:t>
                </a:r>
                <a:endPara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dirty="0"/>
              </a:p>
              <a:p>
                <a:r>
                  <a:rPr lang="en-US" dirty="0"/>
                  <a:t>We usually consider </a:t>
                </a:r>
                <a:r>
                  <a:rPr lang="en-US" b="1" u="sng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one algorithm to be more efficient than another if its worst-case running time has a lower order of growth.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753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70C0"/>
                    </a:solidFill>
                  </a:rPr>
                  <a:t>Due </a:t>
                </a:r>
                <a:r>
                  <a:rPr lang="en-US" dirty="0">
                    <a:solidFill>
                      <a:srgbClr val="0070C0"/>
                    </a:solidFill>
                  </a:rPr>
                  <a:t>to constant factors and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lower order terms</a:t>
                </a:r>
                <a:r>
                  <a:rPr lang="en-US" dirty="0">
                    <a:solidFill>
                      <a:srgbClr val="0070C0"/>
                    </a:solidFill>
                  </a:rPr>
                  <a:t>, an algorithm whose running time has a higher order of growth </a:t>
                </a:r>
                <a:r>
                  <a:rPr lang="en-US" u="sng" dirty="0" smtClean="0">
                    <a:solidFill>
                      <a:srgbClr val="0070C0"/>
                    </a:solidFill>
                  </a:rPr>
                  <a:t>might take </a:t>
                </a:r>
                <a:r>
                  <a:rPr lang="en-US" u="sng" dirty="0">
                    <a:solidFill>
                      <a:srgbClr val="FF0000"/>
                    </a:solidFill>
                  </a:rPr>
                  <a:t>less time </a:t>
                </a:r>
                <a:r>
                  <a:rPr lang="en-US" u="sng" dirty="0">
                    <a:solidFill>
                      <a:srgbClr val="0070C0"/>
                    </a:solidFill>
                  </a:rPr>
                  <a:t>for </a:t>
                </a:r>
                <a:r>
                  <a:rPr lang="en-US" u="sng" dirty="0">
                    <a:solidFill>
                      <a:srgbClr val="FF0000"/>
                    </a:solidFill>
                  </a:rPr>
                  <a:t>small inputs </a:t>
                </a:r>
                <a:r>
                  <a:rPr lang="en-US" u="sng" dirty="0">
                    <a:solidFill>
                      <a:srgbClr val="0070C0"/>
                    </a:solidFill>
                  </a:rPr>
                  <a:t>than an algorithm whose running time has a </a:t>
                </a:r>
                <a:r>
                  <a:rPr lang="en-US" u="sng" dirty="0" smtClean="0">
                    <a:solidFill>
                      <a:srgbClr val="0070C0"/>
                    </a:solidFill>
                  </a:rPr>
                  <a:t>lower </a:t>
                </a:r>
                <a:r>
                  <a:rPr lang="en-US" u="sng" dirty="0">
                    <a:solidFill>
                      <a:srgbClr val="0070C0"/>
                    </a:solidFill>
                  </a:rPr>
                  <a:t>order of growth. </a:t>
                </a:r>
                <a:endParaRPr lang="en-US" u="sng" dirty="0" smtClean="0">
                  <a:solidFill>
                    <a:srgbClr val="0070C0"/>
                  </a:solidFill>
                </a:endParaRPr>
              </a:p>
              <a:p>
                <a:endParaRPr lang="en-US" dirty="0" smtClean="0"/>
              </a:p>
              <a:p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But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for large enough inputs</a:t>
                </a:r>
                <a:r>
                  <a:rPr lang="en-US" dirty="0"/>
                  <a:t>, </a:t>
                </a:r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sz="3200" b="1" baseline="46000" dirty="0">
                        <a:solidFill>
                          <a:srgbClr val="FF0000"/>
                        </a:solidFill>
                      </a:rPr>
                      <m:t>2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algorithm, for example,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will run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more quickly in the worst case than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3200" b="1" dirty="0">
                        <a:solidFill>
                          <a:srgbClr val="FF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lang="en-US" sz="3200" b="1" i="0" baseline="46000" dirty="0" smtClean="0">
                        <a:solidFill>
                          <a:srgbClr val="FF0000"/>
                        </a:solidFill>
                      </a:rPr>
                      <m:t>3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algorithm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46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4255"/>
            <a:ext cx="10515600" cy="5502708"/>
          </a:xfrm>
        </p:spPr>
        <p:txBody>
          <a:bodyPr>
            <a:normAutofit/>
          </a:bodyPr>
          <a:lstStyle/>
          <a:p>
            <a:r>
              <a:rPr lang="en-US" dirty="0"/>
              <a:t>Insertion sort typically has a smaller constant factor than merge sort, so that </a:t>
            </a:r>
            <a:r>
              <a:rPr lang="en-US" b="1" dirty="0">
                <a:solidFill>
                  <a:srgbClr val="FF0000"/>
                </a:solidFill>
              </a:rPr>
              <a:t>c1 &lt; c2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70C0"/>
                </a:solidFill>
              </a:rPr>
              <a:t>insertion </a:t>
            </a:r>
            <a:r>
              <a:rPr lang="en-US" sz="2800" dirty="0">
                <a:solidFill>
                  <a:srgbClr val="0070C0"/>
                </a:solidFill>
              </a:rPr>
              <a:t>sort’s running time </a:t>
            </a:r>
            <a:r>
              <a:rPr lang="en-US" sz="2800" dirty="0" smtClean="0">
                <a:solidFill>
                  <a:srgbClr val="0070C0"/>
                </a:solidFill>
              </a:rPr>
              <a:t>is </a:t>
            </a:r>
            <a:r>
              <a:rPr lang="en-US" sz="2800" b="1" u="sng" dirty="0">
                <a:solidFill>
                  <a:srgbClr val="FF0000"/>
                </a:solidFill>
              </a:rPr>
              <a:t>c1n . n </a:t>
            </a:r>
            <a:endParaRPr lang="en-US" sz="2800" b="1" u="sng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sz="2800" b="1" u="sng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The </a:t>
            </a:r>
            <a:r>
              <a:rPr lang="en-US" sz="2800" dirty="0">
                <a:solidFill>
                  <a:srgbClr val="0070C0"/>
                </a:solidFill>
              </a:rPr>
              <a:t>merge sort’s running time i</a:t>
            </a:r>
            <a:r>
              <a:rPr lang="en-US" sz="2800" dirty="0" smtClean="0">
                <a:solidFill>
                  <a:srgbClr val="0070C0"/>
                </a:solidFill>
              </a:rPr>
              <a:t>s </a:t>
            </a:r>
            <a:r>
              <a:rPr lang="en-US" sz="2800" b="1" u="sng" dirty="0">
                <a:solidFill>
                  <a:srgbClr val="FF0000"/>
                </a:solidFill>
              </a:rPr>
              <a:t>c2n . </a:t>
            </a:r>
            <a:r>
              <a:rPr lang="en-US" sz="2800" b="1" u="sng" dirty="0" err="1">
                <a:solidFill>
                  <a:srgbClr val="FF0000"/>
                </a:solidFill>
              </a:rPr>
              <a:t>lg</a:t>
            </a:r>
            <a:r>
              <a:rPr lang="en-US" sz="2800" b="1" u="sng" dirty="0">
                <a:solidFill>
                  <a:srgbClr val="FF0000"/>
                </a:solidFill>
              </a:rPr>
              <a:t> </a:t>
            </a:r>
            <a:r>
              <a:rPr lang="en-US" sz="2800" b="1" u="sng" dirty="0" smtClean="0">
                <a:solidFill>
                  <a:srgbClr val="FF0000"/>
                </a:solidFill>
              </a:rPr>
              <a:t>n</a:t>
            </a:r>
            <a:endParaRPr lang="en-US" sz="2800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insertion sort </a:t>
            </a:r>
            <a:r>
              <a:rPr lang="en-US" dirty="0"/>
              <a:t>has a </a:t>
            </a:r>
            <a:r>
              <a:rPr lang="en-US" dirty="0">
                <a:solidFill>
                  <a:srgbClr val="FF0000"/>
                </a:solidFill>
              </a:rPr>
              <a:t>factor of n in its running </a:t>
            </a:r>
            <a:r>
              <a:rPr lang="en-US" dirty="0" smtClean="0">
                <a:solidFill>
                  <a:srgbClr val="FF0000"/>
                </a:solidFill>
              </a:rPr>
              <a:t>time. </a:t>
            </a:r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0070C0"/>
                </a:solidFill>
              </a:rPr>
              <a:t>merge sort </a:t>
            </a:r>
            <a:r>
              <a:rPr lang="en-US" dirty="0"/>
              <a:t>has a </a:t>
            </a:r>
            <a:r>
              <a:rPr lang="en-US" dirty="0">
                <a:solidFill>
                  <a:srgbClr val="FF0000"/>
                </a:solidFill>
              </a:rPr>
              <a:t>factor of </a:t>
            </a:r>
            <a:r>
              <a:rPr lang="en-US" dirty="0" err="1" smtClean="0">
                <a:solidFill>
                  <a:srgbClr val="FF0000"/>
                </a:solidFill>
              </a:rPr>
              <a:t>lgn</a:t>
            </a:r>
            <a:r>
              <a:rPr lang="en-US" dirty="0">
                <a:solidFill>
                  <a:srgbClr val="FF0000"/>
                </a:solidFill>
              </a:rPr>
              <a:t>, which is much smaller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3866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Designing </a:t>
            </a:r>
            <a:r>
              <a:rPr lang="en-US" b="1" dirty="0" smtClean="0">
                <a:solidFill>
                  <a:srgbClr val="FF0000"/>
                </a:solidFill>
              </a:rPr>
              <a:t>Algorithms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For </a:t>
            </a:r>
            <a:r>
              <a:rPr lang="en-US" u="sng" dirty="0" smtClean="0">
                <a:solidFill>
                  <a:srgbClr val="0070C0"/>
                </a:solidFill>
              </a:rPr>
              <a:t>insertion sort</a:t>
            </a:r>
            <a:r>
              <a:rPr lang="en-US" dirty="0"/>
              <a:t>, we used an </a:t>
            </a:r>
            <a:r>
              <a:rPr lang="en-US" b="1" i="1" dirty="0">
                <a:solidFill>
                  <a:srgbClr val="0070C0"/>
                </a:solidFill>
              </a:rPr>
              <a:t>incremental</a:t>
            </a:r>
            <a:r>
              <a:rPr lang="en-US" b="1" i="1" dirty="0"/>
              <a:t> </a:t>
            </a:r>
            <a:r>
              <a:rPr lang="en-US" dirty="0"/>
              <a:t>approach: having sorted the subarray </a:t>
            </a:r>
            <a:r>
              <a:rPr lang="en-US" dirty="0">
                <a:solidFill>
                  <a:srgbClr val="FF0000"/>
                </a:solidFill>
              </a:rPr>
              <a:t>A[1 . . .  </a:t>
            </a:r>
            <a:r>
              <a:rPr lang="en-US" i="1" dirty="0">
                <a:solidFill>
                  <a:srgbClr val="FF0000"/>
                </a:solidFill>
              </a:rPr>
              <a:t>J</a:t>
            </a:r>
            <a:r>
              <a:rPr lang="en-US" dirty="0">
                <a:solidFill>
                  <a:srgbClr val="FF0000"/>
                </a:solidFill>
              </a:rPr>
              <a:t>-1] </a:t>
            </a:r>
            <a:r>
              <a:rPr lang="en-US" dirty="0" smtClean="0"/>
              <a:t>, we </a:t>
            </a:r>
            <a:r>
              <a:rPr lang="en-US" dirty="0"/>
              <a:t>inserted the single element </a:t>
            </a:r>
            <a:r>
              <a:rPr lang="en-US" dirty="0" smtClean="0">
                <a:solidFill>
                  <a:srgbClr val="FF0000"/>
                </a:solidFill>
              </a:rPr>
              <a:t>A[</a:t>
            </a:r>
            <a:r>
              <a:rPr lang="en-US" i="1" dirty="0" smtClean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  </a:t>
            </a:r>
            <a:r>
              <a:rPr lang="en-US" dirty="0"/>
              <a:t>into its proper place, yielding the </a:t>
            </a:r>
            <a:r>
              <a:rPr lang="en-US" dirty="0" smtClean="0"/>
              <a:t>sorted subarray </a:t>
            </a:r>
            <a:r>
              <a:rPr lang="en-US" dirty="0">
                <a:solidFill>
                  <a:srgbClr val="FF0000"/>
                </a:solidFill>
              </a:rPr>
              <a:t>A[1 . . .  </a:t>
            </a:r>
            <a:r>
              <a:rPr lang="en-US" i="1" dirty="0" smtClean="0">
                <a:solidFill>
                  <a:srgbClr val="FF0000"/>
                </a:solidFill>
              </a:rPr>
              <a:t>J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.</a:t>
            </a:r>
          </a:p>
          <a:p>
            <a:r>
              <a:rPr lang="en-US" dirty="0"/>
              <a:t>We’ll use </a:t>
            </a:r>
            <a:r>
              <a:rPr lang="en-US" dirty="0" smtClean="0">
                <a:solidFill>
                  <a:srgbClr val="FF0000"/>
                </a:solidFill>
              </a:rPr>
              <a:t>divide and conquer </a:t>
            </a:r>
            <a:r>
              <a:rPr lang="en-US" dirty="0" smtClean="0"/>
              <a:t>approach </a:t>
            </a:r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design a sorting algorithm whose </a:t>
            </a:r>
            <a:r>
              <a:rPr lang="en-US" u="sng" dirty="0">
                <a:solidFill>
                  <a:srgbClr val="0070C0"/>
                </a:solidFill>
              </a:rPr>
              <a:t>worst-case running time is </a:t>
            </a:r>
            <a:r>
              <a:rPr lang="en-US" u="sng" dirty="0" smtClean="0">
                <a:solidFill>
                  <a:srgbClr val="0070C0"/>
                </a:solidFill>
              </a:rPr>
              <a:t>much less </a:t>
            </a:r>
            <a:r>
              <a:rPr lang="en-US" u="sng" dirty="0">
                <a:solidFill>
                  <a:srgbClr val="0070C0"/>
                </a:solidFill>
              </a:rPr>
              <a:t>than that of insertion sort. </a:t>
            </a:r>
            <a:endParaRPr lang="en-US" u="sng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One </a:t>
            </a:r>
            <a:r>
              <a:rPr lang="en-US" dirty="0"/>
              <a:t>advantage of divide-and-conquer algorithms </a:t>
            </a:r>
            <a:r>
              <a:rPr lang="en-US" dirty="0" smtClean="0"/>
              <a:t>is that </a:t>
            </a:r>
            <a:r>
              <a:rPr lang="en-US" dirty="0"/>
              <a:t>their running times are often easily determined using techniques that we </a:t>
            </a:r>
            <a:r>
              <a:rPr lang="en-US" dirty="0" smtClean="0"/>
              <a:t>will see </a:t>
            </a:r>
            <a:r>
              <a:rPr lang="en-US" dirty="0"/>
              <a:t>in Chapter 4.</a:t>
            </a:r>
          </a:p>
        </p:txBody>
      </p:sp>
    </p:spTree>
    <p:extLst>
      <p:ext uri="{BB962C8B-B14F-4D97-AF65-F5344CB8AC3E}">
        <p14:creationId xmlns:p14="http://schemas.microsoft.com/office/powerpoint/2010/main" val="386873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divide-and-conquer approach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Many useful algorithms </a:t>
            </a:r>
            <a:r>
              <a:rPr lang="en-US" dirty="0"/>
              <a:t>are </a:t>
            </a:r>
            <a:r>
              <a:rPr lang="en-US" b="1" i="1" dirty="0">
                <a:solidFill>
                  <a:srgbClr val="FF0000"/>
                </a:solidFill>
              </a:rPr>
              <a:t>recursive</a:t>
            </a:r>
            <a:r>
              <a:rPr lang="en-US" b="1" i="1" dirty="0"/>
              <a:t> </a:t>
            </a:r>
            <a:r>
              <a:rPr lang="en-US" dirty="0"/>
              <a:t>in structure: to solve a given problem, </a:t>
            </a:r>
            <a:r>
              <a:rPr lang="en-US" u="sng" dirty="0" smtClean="0">
                <a:solidFill>
                  <a:srgbClr val="0070C0"/>
                </a:solidFill>
              </a:rPr>
              <a:t>they call </a:t>
            </a:r>
            <a:r>
              <a:rPr lang="en-US" u="sng" dirty="0">
                <a:solidFill>
                  <a:srgbClr val="0070C0"/>
                </a:solidFill>
              </a:rPr>
              <a:t>themselves recursively one or more times to deal with closely related subproblems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These algorithms typically follow a </a:t>
            </a:r>
            <a:r>
              <a:rPr lang="en-US" b="1" i="1" dirty="0">
                <a:solidFill>
                  <a:srgbClr val="FF0000"/>
                </a:solidFill>
              </a:rPr>
              <a:t>divide-and-conquer</a:t>
            </a:r>
            <a:r>
              <a:rPr lang="en-US" b="1" i="1" dirty="0"/>
              <a:t> </a:t>
            </a:r>
            <a:r>
              <a:rPr lang="en-US" dirty="0"/>
              <a:t>approach: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hey </a:t>
            </a:r>
            <a:r>
              <a:rPr lang="en-US" dirty="0" smtClean="0">
                <a:solidFill>
                  <a:srgbClr val="0070C0"/>
                </a:solidFill>
              </a:rPr>
              <a:t>break </a:t>
            </a:r>
            <a:r>
              <a:rPr lang="en-US" dirty="0">
                <a:solidFill>
                  <a:srgbClr val="0070C0"/>
                </a:solidFill>
              </a:rPr>
              <a:t>the problem into several subproblems that are similar to the original </a:t>
            </a:r>
            <a:r>
              <a:rPr lang="en-US" dirty="0" smtClean="0">
                <a:solidFill>
                  <a:srgbClr val="0070C0"/>
                </a:solidFill>
              </a:rPr>
              <a:t>problem but </a:t>
            </a:r>
            <a:r>
              <a:rPr lang="en-US" dirty="0">
                <a:solidFill>
                  <a:srgbClr val="0070C0"/>
                </a:solidFill>
              </a:rPr>
              <a:t>smaller in size</a:t>
            </a:r>
            <a:r>
              <a:rPr lang="en-US" dirty="0"/>
              <a:t>,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Solve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 subproblems recursively</a:t>
            </a:r>
            <a:r>
              <a:rPr lang="en-US" dirty="0"/>
              <a:t>,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/>
              <a:t>then </a:t>
            </a:r>
            <a:r>
              <a:rPr lang="en-US" dirty="0">
                <a:solidFill>
                  <a:srgbClr val="0070C0"/>
                </a:solidFill>
              </a:rPr>
              <a:t>combine </a:t>
            </a:r>
            <a:r>
              <a:rPr lang="en-US" dirty="0" smtClean="0">
                <a:solidFill>
                  <a:srgbClr val="0070C0"/>
                </a:solidFill>
              </a:rPr>
              <a:t>these solutions </a:t>
            </a:r>
            <a:r>
              <a:rPr lang="en-US" dirty="0">
                <a:solidFill>
                  <a:srgbClr val="0070C0"/>
                </a:solidFill>
              </a:rPr>
              <a:t>to create a solution to the original problem.</a:t>
            </a:r>
          </a:p>
        </p:txBody>
      </p:sp>
    </p:spTree>
    <p:extLst>
      <p:ext uri="{BB962C8B-B14F-4D97-AF65-F5344CB8AC3E}">
        <p14:creationId xmlns:p14="http://schemas.microsoft.com/office/powerpoint/2010/main" val="1364399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The divide-and-conquer paradigm</a:t>
            </a:r>
            <a:r>
              <a:rPr lang="en-US" dirty="0"/>
              <a:t> involves three steps at each level of the recursion: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Divide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the problem </a:t>
            </a:r>
            <a:r>
              <a:rPr lang="en-US" dirty="0"/>
              <a:t>into </a:t>
            </a:r>
            <a:r>
              <a:rPr lang="en-US" dirty="0">
                <a:solidFill>
                  <a:srgbClr val="0070C0"/>
                </a:solidFill>
              </a:rPr>
              <a:t>a number of subproblems that are smaller instances of </a:t>
            </a:r>
            <a:r>
              <a:rPr lang="en-US" dirty="0" smtClean="0">
                <a:solidFill>
                  <a:srgbClr val="0070C0"/>
                </a:solidFill>
              </a:rPr>
              <a:t>the same </a:t>
            </a:r>
            <a:r>
              <a:rPr lang="en-US" dirty="0">
                <a:solidFill>
                  <a:srgbClr val="0070C0"/>
                </a:solidFill>
              </a:rPr>
              <a:t>problem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Conquer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the subproblems </a:t>
            </a:r>
            <a:r>
              <a:rPr lang="en-US" dirty="0">
                <a:solidFill>
                  <a:srgbClr val="0070C0"/>
                </a:solidFill>
              </a:rPr>
              <a:t>by solving them recursively</a:t>
            </a:r>
            <a:r>
              <a:rPr lang="en-US" dirty="0"/>
              <a:t>. If the subproblem sizes </a:t>
            </a:r>
            <a:r>
              <a:rPr lang="en-US" dirty="0" smtClean="0"/>
              <a:t>are small </a:t>
            </a:r>
            <a:r>
              <a:rPr lang="en-US" dirty="0"/>
              <a:t>enough, however, just solve the subproblems in a straightforward manner.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Combine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the solutions </a:t>
            </a:r>
            <a:r>
              <a:rPr lang="en-US" dirty="0" smtClean="0"/>
              <a:t>of </a:t>
            </a:r>
            <a:r>
              <a:rPr lang="en-US" dirty="0"/>
              <a:t>the subproblems into the solution for the original problem.</a:t>
            </a:r>
          </a:p>
        </p:txBody>
      </p:sp>
    </p:spTree>
    <p:extLst>
      <p:ext uri="{BB962C8B-B14F-4D97-AF65-F5344CB8AC3E}">
        <p14:creationId xmlns:p14="http://schemas.microsoft.com/office/powerpoint/2010/main" val="1599044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Merge </a:t>
            </a:r>
            <a:r>
              <a:rPr lang="en-US" b="1" i="1" dirty="0">
                <a:solidFill>
                  <a:srgbClr val="FF0000"/>
                </a:solidFill>
              </a:rPr>
              <a:t>S</a:t>
            </a:r>
            <a:r>
              <a:rPr lang="en-US" b="1" i="1" dirty="0" smtClean="0">
                <a:solidFill>
                  <a:srgbClr val="FF0000"/>
                </a:solidFill>
              </a:rPr>
              <a:t>ort </a:t>
            </a:r>
            <a:r>
              <a:rPr lang="en-US" b="1" i="1" dirty="0">
                <a:solidFill>
                  <a:srgbClr val="FF0000"/>
                </a:solidFill>
              </a:rPr>
              <a:t>A</a:t>
            </a:r>
            <a:r>
              <a:rPr lang="en-US" b="1" i="1" dirty="0" smtClean="0">
                <a:solidFill>
                  <a:srgbClr val="FF0000"/>
                </a:solidFill>
              </a:rPr>
              <a:t>lgorithm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Divide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Divide the n-element sequence to be sorted into two subsequences of </a:t>
            </a:r>
            <a:r>
              <a:rPr lang="en-US" dirty="0" smtClean="0">
                <a:solidFill>
                  <a:srgbClr val="0070C0"/>
                </a:solidFill>
              </a:rPr>
              <a:t>n/2 elements </a:t>
            </a:r>
            <a:r>
              <a:rPr lang="en-US" dirty="0">
                <a:solidFill>
                  <a:srgbClr val="0070C0"/>
                </a:solidFill>
              </a:rPr>
              <a:t>each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Conquer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Sort the two subsequences </a:t>
            </a:r>
            <a:r>
              <a:rPr lang="en-US" b="1" u="sng" dirty="0">
                <a:solidFill>
                  <a:srgbClr val="00B050"/>
                </a:solidFill>
              </a:rPr>
              <a:t>recursively</a:t>
            </a:r>
            <a:r>
              <a:rPr lang="en-US" dirty="0">
                <a:solidFill>
                  <a:srgbClr val="0070C0"/>
                </a:solidFill>
              </a:rPr>
              <a:t> using merge sort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Combine</a:t>
            </a:r>
            <a:r>
              <a:rPr lang="en-US" b="1" dirty="0"/>
              <a:t>: </a:t>
            </a:r>
            <a:r>
              <a:rPr lang="en-US" dirty="0">
                <a:solidFill>
                  <a:srgbClr val="0070C0"/>
                </a:solidFill>
              </a:rPr>
              <a:t>Merge the two sorted subsequences to produce the sorted answer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u="sng" dirty="0"/>
              <a:t>The recursion “bottoms out” when the sequence to be sorted has length 1, in </a:t>
            </a:r>
            <a:r>
              <a:rPr lang="en-US" u="sng" dirty="0" smtClean="0"/>
              <a:t>which case </a:t>
            </a:r>
            <a:r>
              <a:rPr lang="en-US" u="sng" dirty="0"/>
              <a:t>there is no work to be </a:t>
            </a:r>
            <a:r>
              <a:rPr lang="en-US" u="sng" dirty="0" smtClean="0"/>
              <a:t>done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189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09" y="544946"/>
            <a:ext cx="9435548" cy="5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72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sort </a:t>
            </a:r>
            <a:r>
              <a:rPr lang="en-US" b="1" i="1" dirty="0">
                <a:solidFill>
                  <a:srgbClr val="0070C0"/>
                </a:solidFill>
              </a:rPr>
              <a:t>A</a:t>
            </a:r>
            <a:r>
              <a:rPr lang="en-US" dirty="0"/>
              <a:t>[</a:t>
            </a:r>
            <a:r>
              <a:rPr lang="en-US" b="1" i="1" dirty="0">
                <a:solidFill>
                  <a:srgbClr val="FF0000"/>
                </a:solidFill>
              </a:rPr>
              <a:t>p . .r</a:t>
            </a:r>
            <a:r>
              <a:rPr lang="en-US" dirty="0"/>
              <a:t>]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91" y="1825625"/>
            <a:ext cx="10873509" cy="4351338"/>
          </a:xfrm>
        </p:spPr>
        <p:txBody>
          <a:bodyPr>
            <a:normAutofit/>
          </a:bodyPr>
          <a:lstStyle/>
          <a:p>
            <a:r>
              <a:rPr lang="en-US" b="1" dirty="0"/>
              <a:t>Divide </a:t>
            </a:r>
            <a:r>
              <a:rPr lang="en-US" dirty="0"/>
              <a:t>by splitting into two subarrays </a:t>
            </a:r>
            <a:r>
              <a:rPr lang="en-US" b="1" i="1" dirty="0">
                <a:solidFill>
                  <a:srgbClr val="0070C0"/>
                </a:solidFill>
              </a:rPr>
              <a:t>A</a:t>
            </a:r>
            <a:r>
              <a:rPr lang="en-US" dirty="0"/>
              <a:t>[</a:t>
            </a:r>
            <a:r>
              <a:rPr lang="en-US" b="1" i="1" dirty="0">
                <a:solidFill>
                  <a:srgbClr val="FF0000"/>
                </a:solidFill>
              </a:rPr>
              <a:t>p . </a:t>
            </a:r>
            <a:r>
              <a:rPr lang="en-US" b="1" i="1" dirty="0" smtClean="0">
                <a:solidFill>
                  <a:srgbClr val="FF0000"/>
                </a:solidFill>
              </a:rPr>
              <a:t>.q</a:t>
            </a:r>
            <a:r>
              <a:rPr lang="en-US" dirty="0" smtClean="0"/>
              <a:t>]. </a:t>
            </a:r>
            <a:r>
              <a:rPr lang="en-US" dirty="0"/>
              <a:t>and </a:t>
            </a:r>
            <a:r>
              <a:rPr lang="en-US" b="1" i="1" dirty="0" smtClean="0">
                <a:solidFill>
                  <a:srgbClr val="0070C0"/>
                </a:solidFill>
              </a:rPr>
              <a:t>A</a:t>
            </a:r>
            <a:r>
              <a:rPr lang="en-US" dirty="0" smtClean="0"/>
              <a:t>[</a:t>
            </a:r>
            <a:r>
              <a:rPr lang="en-US" b="1" i="1" dirty="0" smtClean="0">
                <a:solidFill>
                  <a:srgbClr val="FF0000"/>
                </a:solidFill>
              </a:rPr>
              <a:t>q+1 </a:t>
            </a:r>
            <a:r>
              <a:rPr lang="en-US" b="1" i="1" dirty="0">
                <a:solidFill>
                  <a:srgbClr val="FF0000"/>
                </a:solidFill>
              </a:rPr>
              <a:t>. .r</a:t>
            </a:r>
            <a:r>
              <a:rPr lang="en-US" dirty="0"/>
              <a:t>]</a:t>
            </a:r>
            <a:r>
              <a:rPr lang="en-US" dirty="0" smtClean="0"/>
              <a:t>,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</a:t>
            </a:r>
            <a:r>
              <a: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halfway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of </a:t>
            </a:r>
            <a:r>
              <a:rPr lang="en-US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. .r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</a:p>
          <a:p>
            <a:endParaRPr lang="en-US" dirty="0"/>
          </a:p>
          <a:p>
            <a:r>
              <a:rPr lang="en-US" b="1" dirty="0"/>
              <a:t>Conquer </a:t>
            </a:r>
            <a:r>
              <a:rPr lang="en-US" dirty="0"/>
              <a:t>by recursively sorting the two subarrays </a:t>
            </a:r>
            <a:endParaRPr lang="en-US" dirty="0" smtClean="0"/>
          </a:p>
          <a:p>
            <a:pPr marL="0" indent="0" algn="ctr">
              <a:buNone/>
            </a:pPr>
            <a:r>
              <a:rPr lang="en-US" b="1" i="1" dirty="0" smtClean="0">
                <a:solidFill>
                  <a:srgbClr val="0070C0"/>
                </a:solidFill>
              </a:rPr>
              <a:t>A</a:t>
            </a:r>
            <a:r>
              <a:rPr lang="en-US" dirty="0" smtClean="0"/>
              <a:t>[</a:t>
            </a:r>
            <a:r>
              <a:rPr lang="en-US" b="1" i="1" dirty="0" smtClean="0">
                <a:solidFill>
                  <a:srgbClr val="FF0000"/>
                </a:solidFill>
              </a:rPr>
              <a:t>p </a:t>
            </a:r>
            <a:r>
              <a:rPr lang="en-US" b="1" i="1" dirty="0">
                <a:solidFill>
                  <a:srgbClr val="FF0000"/>
                </a:solidFill>
              </a:rPr>
              <a:t>. .q</a:t>
            </a:r>
            <a:r>
              <a:rPr lang="en-US" dirty="0"/>
              <a:t>]. and </a:t>
            </a:r>
            <a:r>
              <a:rPr lang="en-US" b="1" i="1" dirty="0">
                <a:solidFill>
                  <a:srgbClr val="0070C0"/>
                </a:solidFill>
              </a:rPr>
              <a:t>A</a:t>
            </a:r>
            <a:r>
              <a:rPr lang="en-US" dirty="0"/>
              <a:t>[</a:t>
            </a:r>
            <a:r>
              <a:rPr lang="en-US" b="1" i="1" dirty="0">
                <a:solidFill>
                  <a:srgbClr val="FF0000"/>
                </a:solidFill>
              </a:rPr>
              <a:t>q+1 . .r</a:t>
            </a:r>
            <a:r>
              <a:rPr lang="en-US" dirty="0" smtClean="0"/>
              <a:t>].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b="1" dirty="0"/>
              <a:t>Combine </a:t>
            </a:r>
            <a:r>
              <a:rPr lang="en-US" dirty="0"/>
              <a:t>by merging the two sorted subarrays </a:t>
            </a:r>
            <a:r>
              <a:rPr lang="en-US" b="1" i="1" dirty="0">
                <a:solidFill>
                  <a:srgbClr val="0070C0"/>
                </a:solidFill>
              </a:rPr>
              <a:t>A</a:t>
            </a:r>
            <a:r>
              <a:rPr lang="en-US" dirty="0"/>
              <a:t>[</a:t>
            </a:r>
            <a:r>
              <a:rPr lang="en-US" b="1" i="1" dirty="0">
                <a:solidFill>
                  <a:srgbClr val="FF0000"/>
                </a:solidFill>
              </a:rPr>
              <a:t>p . .q</a:t>
            </a:r>
            <a:r>
              <a:rPr lang="en-US" dirty="0"/>
              <a:t>]. and </a:t>
            </a:r>
            <a:r>
              <a:rPr lang="en-US" b="1" i="1" dirty="0">
                <a:solidFill>
                  <a:srgbClr val="0070C0"/>
                </a:solidFill>
              </a:rPr>
              <a:t>A</a:t>
            </a:r>
            <a:r>
              <a:rPr lang="en-US" dirty="0"/>
              <a:t>[</a:t>
            </a:r>
            <a:r>
              <a:rPr lang="en-US" b="1" i="1" dirty="0">
                <a:solidFill>
                  <a:srgbClr val="FF0000"/>
                </a:solidFill>
              </a:rPr>
              <a:t>q+1 . .r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smtClean="0"/>
              <a:t>produce a </a:t>
            </a:r>
            <a:r>
              <a:rPr lang="en-US" dirty="0"/>
              <a:t>single sorted subarray </a:t>
            </a:r>
            <a:r>
              <a:rPr lang="en-US" b="1" i="1" dirty="0">
                <a:solidFill>
                  <a:srgbClr val="0070C0"/>
                </a:solidFill>
              </a:rPr>
              <a:t>A</a:t>
            </a:r>
            <a:r>
              <a:rPr lang="en-US" dirty="0"/>
              <a:t>[</a:t>
            </a:r>
            <a:r>
              <a:rPr lang="en-US" b="1" i="1" dirty="0">
                <a:solidFill>
                  <a:srgbClr val="FF0000"/>
                </a:solidFill>
              </a:rPr>
              <a:t>p . </a:t>
            </a:r>
            <a:r>
              <a:rPr lang="en-US" b="1" i="1" dirty="0" smtClean="0">
                <a:solidFill>
                  <a:srgbClr val="FF0000"/>
                </a:solidFill>
              </a:rPr>
              <a:t>.r</a:t>
            </a:r>
            <a:r>
              <a:rPr lang="en-US" dirty="0" smtClean="0"/>
              <a:t>]. To </a:t>
            </a:r>
            <a:r>
              <a:rPr lang="en-US" dirty="0"/>
              <a:t>accomplish this step, we’ll define </a:t>
            </a:r>
            <a:r>
              <a:rPr lang="en-US" dirty="0" smtClean="0"/>
              <a:t>a </a:t>
            </a:r>
            <a:r>
              <a:rPr lang="it-IT" dirty="0" smtClean="0"/>
              <a:t>procedure </a:t>
            </a:r>
            <a:r>
              <a:rPr lang="it-IT" b="1" dirty="0" smtClean="0">
                <a:solidFill>
                  <a:srgbClr val="0070C0"/>
                </a:solidFill>
              </a:rPr>
              <a:t>MERGE</a:t>
            </a:r>
            <a:r>
              <a:rPr lang="it-IT" b="1" dirty="0" smtClean="0">
                <a:solidFill>
                  <a:srgbClr val="FF0000"/>
                </a:solidFill>
              </a:rPr>
              <a:t>(</a:t>
            </a:r>
            <a:r>
              <a:rPr lang="it-IT" b="1" i="1" dirty="0" smtClean="0">
                <a:solidFill>
                  <a:srgbClr val="FF0000"/>
                </a:solidFill>
              </a:rPr>
              <a:t>A</a:t>
            </a:r>
            <a:r>
              <a:rPr lang="it-IT" b="1" i="1" dirty="0">
                <a:solidFill>
                  <a:srgbClr val="FF0000"/>
                </a:solidFill>
              </a:rPr>
              <a:t>,</a:t>
            </a:r>
            <a:r>
              <a:rPr lang="it-IT" b="1" i="1" dirty="0" smtClean="0">
                <a:solidFill>
                  <a:srgbClr val="FF0000"/>
                </a:solidFill>
              </a:rPr>
              <a:t> p, q, r</a:t>
            </a:r>
            <a:r>
              <a:rPr lang="it-IT" b="1" dirty="0" smtClean="0">
                <a:solidFill>
                  <a:srgbClr val="FF0000"/>
                </a:solidFill>
              </a:rPr>
              <a:t>).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872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 smtClean="0">
                    <a:solidFill>
                      <a:srgbClr val="0070C0"/>
                    </a:solidFill>
                  </a:rPr>
                  <a:t>MERGE-SORT</a:t>
                </a:r>
                <a:r>
                  <a:rPr lang="en-US" dirty="0" smtClean="0"/>
                  <a:t>(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,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 p, r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	if </a:t>
                </a:r>
                <a:r>
                  <a:rPr lang="en-US" sz="3200" b="1" i="1" dirty="0">
                    <a:solidFill>
                      <a:srgbClr val="FF0000"/>
                    </a:solidFill>
                  </a:rPr>
                  <a:t>p</a:t>
                </a:r>
                <a:r>
                  <a:rPr lang="en-US" dirty="0"/>
                  <a:t> &lt; </a:t>
                </a:r>
                <a:r>
                  <a:rPr lang="en-US" sz="3200" b="1" i="1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 </a:t>
                </a:r>
                <a:r>
                  <a:rPr lang="en-US" dirty="0" smtClean="0"/>
                  <a:t>		floor			</a:t>
                </a:r>
                <a:r>
                  <a:rPr lang="en-US" b="1" dirty="0" smtClean="0"/>
                  <a:t>// </a:t>
                </a:r>
                <a:r>
                  <a:rPr lang="en-US" dirty="0"/>
                  <a:t>check for base case</a:t>
                </a:r>
              </a:p>
              <a:p>
                <a:pPr marL="0" indent="0">
                  <a:buNone/>
                </a:pPr>
                <a:r>
                  <a:rPr lang="pt-BR" dirty="0" smtClean="0"/>
                  <a:t>	</a:t>
                </a:r>
                <a:r>
                  <a:rPr lang="pt-BR" sz="3200" b="1" i="1" dirty="0" smtClean="0">
                    <a:solidFill>
                      <a:srgbClr val="FF0000"/>
                    </a:solidFill>
                  </a:rPr>
                  <a:t>q</a:t>
                </a:r>
                <a:r>
                  <a:rPr lang="pt-BR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pt-BR" sz="3200" dirty="0"/>
                          <m:t>(</m:t>
                        </m:r>
                        <m:r>
                          <m:rPr>
                            <m:nor/>
                          </m:rPr>
                          <a:rPr lang="pt-BR" sz="3200" b="1" i="1" dirty="0" smtClean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sz="3200" dirty="0"/>
                          <m:t> + </m:t>
                        </m:r>
                        <m:r>
                          <m:rPr>
                            <m:nor/>
                          </m:rPr>
                          <a:rPr lang="pt-BR" sz="3200" b="1" i="1" dirty="0" smtClean="0">
                            <a:solidFill>
                              <a:srgbClr val="FF0000"/>
                            </a:solidFill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pt-BR" sz="3200" dirty="0"/>
                          <m:t>)/2</m:t>
                        </m:r>
                      </m:e>
                    </m:d>
                    <m:r>
                      <a:rPr lang="pt-BR" sz="3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				</a:t>
                </a:r>
                <a:r>
                  <a:rPr lang="pt-BR" b="1" dirty="0" smtClean="0"/>
                  <a:t>// </a:t>
                </a:r>
                <a:r>
                  <a:rPr lang="pt-BR" dirty="0"/>
                  <a:t>divide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:r>
                  <a:rPr lang="en-US" b="1" dirty="0">
                    <a:solidFill>
                      <a:srgbClr val="0070C0"/>
                    </a:solidFill>
                  </a:rPr>
                  <a:t>MERGE-SORT</a:t>
                </a:r>
                <a:r>
                  <a:rPr lang="en-US" dirty="0" smtClean="0"/>
                  <a:t>(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,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 p, q</a:t>
                </a:r>
                <a:r>
                  <a:rPr lang="en-US" dirty="0" smtClean="0"/>
                  <a:t>) 			</a:t>
                </a:r>
                <a:r>
                  <a:rPr lang="en-US" b="1" dirty="0" smtClean="0"/>
                  <a:t>// </a:t>
                </a:r>
                <a:r>
                  <a:rPr lang="en-US" dirty="0"/>
                  <a:t>conquer</a:t>
                </a:r>
              </a:p>
              <a:p>
                <a:pPr marL="0" indent="0">
                  <a:buNone/>
                </a:pPr>
                <a:r>
                  <a:rPr lang="pt-BR" dirty="0" smtClean="0"/>
                  <a:t>	</a:t>
                </a:r>
                <a:r>
                  <a:rPr lang="pt-BR" b="1" dirty="0">
                    <a:solidFill>
                      <a:srgbClr val="0070C0"/>
                    </a:solidFill>
                  </a:rPr>
                  <a:t>MERGE-SORT</a:t>
                </a:r>
                <a:r>
                  <a:rPr lang="pt-BR" dirty="0" smtClean="0"/>
                  <a:t>(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A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,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q 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+ 1, r</a:t>
                </a:r>
                <a:r>
                  <a:rPr lang="pt-BR" dirty="0" smtClean="0"/>
                  <a:t>) 			</a:t>
                </a:r>
                <a:r>
                  <a:rPr lang="pt-BR" b="1" dirty="0" smtClean="0"/>
                  <a:t>// </a:t>
                </a:r>
                <a:r>
                  <a:rPr lang="pt-BR" dirty="0"/>
                  <a:t>conquer</a:t>
                </a:r>
              </a:p>
              <a:p>
                <a:pPr marL="0" indent="0">
                  <a:buNone/>
                </a:pPr>
                <a:r>
                  <a:rPr lang="pt-BR" dirty="0" smtClean="0"/>
                  <a:t>	</a:t>
                </a:r>
                <a:r>
                  <a:rPr lang="pt-BR" b="1" dirty="0" smtClean="0">
                    <a:solidFill>
                      <a:srgbClr val="00B050"/>
                    </a:solidFill>
                  </a:rPr>
                  <a:t>MERGE</a:t>
                </a:r>
                <a:r>
                  <a:rPr lang="pt-BR" dirty="0" smtClean="0"/>
                  <a:t>(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A</a:t>
                </a:r>
                <a:r>
                  <a:rPr lang="pt-BR" dirty="0">
                    <a:solidFill>
                      <a:srgbClr val="FF0000"/>
                    </a:solidFill>
                  </a:rPr>
                  <a:t>,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p, q, r</a:t>
                </a:r>
                <a:r>
                  <a:rPr lang="pt-BR" dirty="0" smtClean="0"/>
                  <a:t>) 				</a:t>
                </a:r>
                <a:r>
                  <a:rPr lang="pt-BR" b="1" dirty="0" smtClean="0"/>
                  <a:t>// </a:t>
                </a:r>
                <a:r>
                  <a:rPr lang="pt-BR" dirty="0" smtClean="0"/>
                  <a:t>combine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en-US" dirty="0"/>
                  <a:t>If </a:t>
                </a:r>
                <a:r>
                  <a:rPr lang="en-US" sz="3600" b="1" i="1" dirty="0" smtClean="0">
                    <a:solidFill>
                      <a:srgbClr val="FF0000"/>
                    </a:solidFill>
                  </a:rPr>
                  <a:t>p</a:t>
                </a:r>
                <a:r>
                  <a:rPr lang="en-US" dirty="0" smtClean="0"/>
                  <a:t> &gt;=  </a:t>
                </a:r>
                <a:r>
                  <a:rPr lang="en-US" sz="3600" b="1" i="1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, the subarray has at most one element and is </a:t>
                </a:r>
                <a:r>
                  <a:rPr lang="en-US" dirty="0" smtClean="0"/>
                  <a:t>therefore already </a:t>
                </a:r>
                <a:r>
                  <a:rPr lang="en-US" dirty="0"/>
                  <a:t>sorted.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Callout 3"/>
          <p:cNvSpPr/>
          <p:nvPr/>
        </p:nvSpPr>
        <p:spPr>
          <a:xfrm>
            <a:off x="4091710" y="2198255"/>
            <a:ext cx="1597891" cy="618836"/>
          </a:xfrm>
          <a:prstGeom prst="wedgeEllipseCallout">
            <a:avLst>
              <a:gd name="adj1" fmla="val -49614"/>
              <a:gd name="adj2" fmla="val 98645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56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54" y="138545"/>
            <a:ext cx="5994401" cy="658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02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4" y="129308"/>
            <a:ext cx="6687127" cy="65670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58181" y="4138780"/>
            <a:ext cx="472901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[Here, at the next-to-last level of recursion, some of the subproblems have only </a:t>
            </a:r>
            <a:r>
              <a:rPr lang="en-US" sz="2000" dirty="0">
                <a:latin typeface="MT2MIT"/>
              </a:rPr>
              <a:t>1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element. The recursion bottoms out on these single-element subproblems.]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>
          <a:xfrm>
            <a:off x="5948218" y="4701309"/>
            <a:ext cx="988293" cy="1477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470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0070C0"/>
                </a:solidFill>
              </a:rPr>
              <a:t>Merging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5144654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MERGE </a:t>
            </a:r>
            <a:r>
              <a:rPr lang="en-US" dirty="0" smtClean="0"/>
              <a:t>procedure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Input</a:t>
            </a:r>
            <a:r>
              <a:rPr lang="en-US" sz="3200" b="1" dirty="0"/>
              <a:t>: </a:t>
            </a:r>
            <a:r>
              <a:rPr lang="en-US" sz="3200" dirty="0"/>
              <a:t>Array A and indices </a:t>
            </a:r>
            <a:r>
              <a:rPr lang="en-US" sz="3200" b="1" i="1" dirty="0" smtClean="0">
                <a:solidFill>
                  <a:srgbClr val="FF0000"/>
                </a:solidFill>
              </a:rPr>
              <a:t>p</a:t>
            </a:r>
            <a:r>
              <a:rPr lang="en-US" sz="3200" dirty="0" smtClean="0"/>
              <a:t>, </a:t>
            </a:r>
            <a:r>
              <a:rPr lang="en-US" sz="3200" b="1" i="1" dirty="0" smtClean="0">
                <a:solidFill>
                  <a:srgbClr val="FF0000"/>
                </a:solidFill>
              </a:rPr>
              <a:t>q</a:t>
            </a:r>
            <a:r>
              <a:rPr lang="en-US" sz="3200" dirty="0" smtClean="0"/>
              <a:t>, and </a:t>
            </a:r>
            <a:r>
              <a:rPr lang="en-US" sz="3200" b="1" i="1" dirty="0">
                <a:solidFill>
                  <a:srgbClr val="FF0000"/>
                </a:solidFill>
              </a:rPr>
              <a:t>r</a:t>
            </a:r>
            <a:r>
              <a:rPr lang="en-US" sz="3200" dirty="0"/>
              <a:t> such </a:t>
            </a:r>
            <a:r>
              <a:rPr lang="en-US" sz="3200" dirty="0" smtClean="0"/>
              <a:t>that </a:t>
            </a:r>
          </a:p>
          <a:p>
            <a:pPr lvl="2"/>
            <a:endParaRPr lang="en-US" sz="3200" b="1" i="1" dirty="0" smtClean="0">
              <a:solidFill>
                <a:srgbClr val="FF0000"/>
              </a:solidFill>
            </a:endParaRPr>
          </a:p>
          <a:p>
            <a:pPr lvl="2"/>
            <a:r>
              <a:rPr lang="en-US" sz="3200" b="1" i="1" dirty="0" smtClean="0">
                <a:solidFill>
                  <a:srgbClr val="FF0000"/>
                </a:solidFill>
              </a:rPr>
              <a:t>p</a:t>
            </a:r>
            <a:r>
              <a:rPr lang="en-US" sz="2800" dirty="0" smtClean="0"/>
              <a:t> &lt;= </a:t>
            </a:r>
            <a:r>
              <a:rPr lang="en-US" sz="3200" b="1" i="1" dirty="0">
                <a:solidFill>
                  <a:srgbClr val="FF0000"/>
                </a:solidFill>
              </a:rPr>
              <a:t>q</a:t>
            </a:r>
            <a:r>
              <a:rPr lang="en-US" sz="2800" dirty="0"/>
              <a:t> &lt; </a:t>
            </a:r>
            <a:r>
              <a:rPr lang="en-US" sz="3200" b="1" i="1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.</a:t>
            </a:r>
          </a:p>
          <a:p>
            <a:pPr lvl="2"/>
            <a:r>
              <a:rPr lang="en-US" sz="2800" dirty="0"/>
              <a:t>Subarray </a:t>
            </a:r>
            <a:r>
              <a:rPr lang="en-US" sz="3200" b="1" i="1" dirty="0">
                <a:solidFill>
                  <a:srgbClr val="0070C0"/>
                </a:solidFill>
              </a:rPr>
              <a:t>A</a:t>
            </a:r>
            <a:r>
              <a:rPr lang="en-US" sz="3200" dirty="0"/>
              <a:t>[</a:t>
            </a:r>
            <a:r>
              <a:rPr lang="en-US" sz="3200" b="1" i="1" dirty="0">
                <a:solidFill>
                  <a:srgbClr val="FF0000"/>
                </a:solidFill>
              </a:rPr>
              <a:t>p . .q</a:t>
            </a:r>
            <a:r>
              <a:rPr lang="en-US" sz="3200" dirty="0" smtClean="0"/>
              <a:t>]</a:t>
            </a:r>
            <a:r>
              <a:rPr lang="en-US" sz="2800" dirty="0" smtClean="0"/>
              <a:t> is </a:t>
            </a:r>
            <a:r>
              <a:rPr lang="en-US" sz="2800" dirty="0"/>
              <a:t>sorted and subarray </a:t>
            </a:r>
            <a:r>
              <a:rPr lang="en-US" sz="3200" b="1" i="1" dirty="0" smtClean="0">
                <a:solidFill>
                  <a:srgbClr val="0070C0"/>
                </a:solidFill>
              </a:rPr>
              <a:t>A</a:t>
            </a:r>
            <a:r>
              <a:rPr lang="en-US" sz="3200" dirty="0" smtClean="0"/>
              <a:t>[</a:t>
            </a:r>
            <a:r>
              <a:rPr lang="en-US" sz="3200" b="1" i="1" dirty="0" smtClean="0">
                <a:solidFill>
                  <a:srgbClr val="FF0000"/>
                </a:solidFill>
              </a:rPr>
              <a:t>q+1 </a:t>
            </a:r>
            <a:r>
              <a:rPr lang="en-US" sz="3200" b="1" i="1" dirty="0">
                <a:solidFill>
                  <a:srgbClr val="FF0000"/>
                </a:solidFill>
              </a:rPr>
              <a:t>. </a:t>
            </a:r>
            <a:r>
              <a:rPr lang="en-US" sz="3200" b="1" i="1" dirty="0" smtClean="0">
                <a:solidFill>
                  <a:srgbClr val="FF0000"/>
                </a:solidFill>
              </a:rPr>
              <a:t>.r</a:t>
            </a:r>
            <a:r>
              <a:rPr lang="en-US" sz="3200" dirty="0" smtClean="0"/>
              <a:t>]</a:t>
            </a:r>
            <a:r>
              <a:rPr lang="en-US" sz="2800" dirty="0" smtClean="0"/>
              <a:t> </a:t>
            </a:r>
            <a:r>
              <a:rPr lang="en-US" sz="2800" dirty="0"/>
              <a:t>is sorted. By </a:t>
            </a:r>
            <a:r>
              <a:rPr lang="en-US" sz="2800" dirty="0" smtClean="0"/>
              <a:t>the restrictions </a:t>
            </a:r>
            <a:r>
              <a:rPr lang="en-US" sz="2800" dirty="0"/>
              <a:t>on </a:t>
            </a:r>
            <a:r>
              <a:rPr lang="en-US" sz="3200" b="1" i="1" dirty="0" smtClean="0">
                <a:solidFill>
                  <a:srgbClr val="FF0000"/>
                </a:solidFill>
              </a:rPr>
              <a:t>p, q, </a:t>
            </a:r>
            <a:r>
              <a:rPr lang="en-US" sz="3200" b="1" i="1" dirty="0">
                <a:solidFill>
                  <a:srgbClr val="FF0000"/>
                </a:solidFill>
              </a:rPr>
              <a:t>r, </a:t>
            </a:r>
            <a:r>
              <a:rPr lang="en-US" sz="2800" dirty="0"/>
              <a:t>neither subarray is empty.</a:t>
            </a:r>
          </a:p>
          <a:p>
            <a:pPr marL="457200" lvl="1" indent="0">
              <a:buNone/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Output</a:t>
            </a:r>
            <a:r>
              <a:rPr lang="en-US" sz="3200" b="1" dirty="0"/>
              <a:t>: </a:t>
            </a:r>
            <a:r>
              <a:rPr lang="en-US" sz="3200" dirty="0"/>
              <a:t>The two subarrays are merged into a single sorted subarray in </a:t>
            </a:r>
            <a:r>
              <a:rPr lang="en-US" sz="3200" b="1" i="1" dirty="0">
                <a:solidFill>
                  <a:srgbClr val="0070C0"/>
                </a:solidFill>
              </a:rPr>
              <a:t>A</a:t>
            </a:r>
            <a:r>
              <a:rPr lang="en-US" sz="3200" dirty="0"/>
              <a:t>[</a:t>
            </a:r>
            <a:r>
              <a:rPr lang="en-US" sz="3200" b="1" i="1" dirty="0">
                <a:solidFill>
                  <a:srgbClr val="FF0000"/>
                </a:solidFill>
              </a:rPr>
              <a:t>p . </a:t>
            </a:r>
            <a:r>
              <a:rPr lang="en-US" sz="3200" b="1" i="1" dirty="0" smtClean="0">
                <a:solidFill>
                  <a:srgbClr val="FF0000"/>
                </a:solidFill>
              </a:rPr>
              <a:t>.r</a:t>
            </a:r>
            <a:r>
              <a:rPr lang="en-US" sz="3200" dirty="0" smtClean="0"/>
              <a:t>] .</a:t>
            </a:r>
          </a:p>
          <a:p>
            <a:pPr marL="457200" lvl="1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2428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8073"/>
            <a:ext cx="10515600" cy="5548890"/>
          </a:xfrm>
        </p:spPr>
        <p:txBody>
          <a:bodyPr/>
          <a:lstStyle/>
          <a:p>
            <a:r>
              <a:rPr lang="en-US" sz="3200" dirty="0" smtClean="0">
                <a:solidFill>
                  <a:srgbClr val="0070C0"/>
                </a:solidFill>
              </a:rPr>
              <a:t>Examples: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When </a:t>
            </a:r>
            <a:r>
              <a:rPr lang="en-US" dirty="0">
                <a:solidFill>
                  <a:srgbClr val="FF0000"/>
                </a:solidFill>
              </a:rPr>
              <a:t>n = 1000, </a:t>
            </a:r>
            <a:r>
              <a:rPr lang="en-US" dirty="0" err="1">
                <a:solidFill>
                  <a:srgbClr val="FF0000"/>
                </a:solidFill>
              </a:rPr>
              <a:t>lgn</a:t>
            </a:r>
            <a:r>
              <a:rPr lang="en-US" dirty="0">
                <a:solidFill>
                  <a:srgbClr val="FF0000"/>
                </a:solidFill>
              </a:rPr>
              <a:t> is approximately </a:t>
            </a:r>
            <a:r>
              <a:rPr lang="en-US" dirty="0" smtClean="0">
                <a:solidFill>
                  <a:srgbClr val="FF0000"/>
                </a:solidFill>
              </a:rPr>
              <a:t>10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When </a:t>
            </a:r>
            <a:r>
              <a:rPr lang="en-US" dirty="0">
                <a:solidFill>
                  <a:srgbClr val="FF0000"/>
                </a:solidFill>
              </a:rPr>
              <a:t>n equals one million, </a:t>
            </a:r>
            <a:r>
              <a:rPr lang="en-US" dirty="0" err="1" smtClean="0">
                <a:solidFill>
                  <a:srgbClr val="FF0000"/>
                </a:solidFill>
              </a:rPr>
              <a:t>lgn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approximately only 20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Although </a:t>
            </a:r>
            <a:r>
              <a:rPr lang="en-US" dirty="0">
                <a:solidFill>
                  <a:srgbClr val="0070C0"/>
                </a:solidFill>
              </a:rPr>
              <a:t>insertion sort usually runs faster than merge sort for small input sizes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once the input size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becomes large enough, merge sort’s advantage of </a:t>
            </a:r>
            <a:r>
              <a:rPr lang="en-US" b="1" dirty="0" err="1" smtClean="0">
                <a:solidFill>
                  <a:srgbClr val="FF0000"/>
                </a:solidFill>
              </a:rPr>
              <a:t>lgn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vs.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</a:rPr>
              <a:t>will more than compensate for the difference in constant factors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4575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What is </a:t>
            </a:r>
            <a:r>
              <a:rPr lang="en-US" b="1" i="1" dirty="0">
                <a:solidFill>
                  <a:srgbClr val="FF0000"/>
                </a:solidFill>
              </a:rPr>
              <a:t>n</a:t>
            </a:r>
            <a:r>
              <a:rPr lang="en-US" b="1" i="1" dirty="0">
                <a:solidFill>
                  <a:srgbClr val="0070C0"/>
                </a:solidFill>
              </a:rPr>
              <a:t>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</a:t>
            </a:r>
            <a:r>
              <a:rPr lang="en-US" dirty="0"/>
              <a:t>now, </a:t>
            </a:r>
            <a:r>
              <a:rPr lang="en-US" sz="4000" b="1" i="1" dirty="0">
                <a:solidFill>
                  <a:srgbClr val="FF0000"/>
                </a:solidFill>
              </a:rPr>
              <a:t>n</a:t>
            </a:r>
            <a:r>
              <a:rPr lang="en-US" dirty="0"/>
              <a:t> has stood for the size of the original problem. </a:t>
            </a:r>
            <a:endParaRPr lang="en-US" dirty="0" smtClean="0"/>
          </a:p>
          <a:p>
            <a:r>
              <a:rPr lang="en-US" dirty="0" smtClean="0"/>
              <a:t>But now we’re </a:t>
            </a:r>
            <a:r>
              <a:rPr lang="en-US" dirty="0"/>
              <a:t>using it as the </a:t>
            </a:r>
            <a:r>
              <a:rPr lang="en-US" dirty="0">
                <a:solidFill>
                  <a:srgbClr val="FF0000"/>
                </a:solidFill>
              </a:rPr>
              <a:t>size of a subproblem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will use this technique when </a:t>
            </a:r>
            <a:r>
              <a:rPr lang="en-US" dirty="0" smtClean="0"/>
              <a:t>we analyze </a:t>
            </a:r>
            <a:r>
              <a:rPr lang="en-US" dirty="0"/>
              <a:t>recursive algorithms. </a:t>
            </a:r>
            <a:endParaRPr lang="en-US" dirty="0" smtClean="0"/>
          </a:p>
          <a:p>
            <a:r>
              <a:rPr lang="en-US" dirty="0" smtClean="0"/>
              <a:t>Although </a:t>
            </a:r>
            <a:r>
              <a:rPr lang="en-US" u="sng" dirty="0"/>
              <a:t>we may denote the original problem </a:t>
            </a:r>
            <a:r>
              <a:rPr lang="en-US" u="sng" dirty="0" smtClean="0"/>
              <a:t>size by </a:t>
            </a:r>
            <a:r>
              <a:rPr lang="en-US" sz="3200" b="1" i="1" u="sng" dirty="0">
                <a:solidFill>
                  <a:srgbClr val="FF0000"/>
                </a:solidFill>
              </a:rPr>
              <a:t>n</a:t>
            </a:r>
            <a:r>
              <a:rPr lang="en-US" u="sng" dirty="0" smtClean="0"/>
              <a:t>, </a:t>
            </a:r>
            <a:r>
              <a:rPr lang="en-US" u="sng" dirty="0"/>
              <a:t>in general </a:t>
            </a:r>
            <a:r>
              <a:rPr lang="en-US" sz="3200" b="1" i="1" u="sng" dirty="0">
                <a:solidFill>
                  <a:srgbClr val="FF0000"/>
                </a:solidFill>
              </a:rPr>
              <a:t>n</a:t>
            </a:r>
            <a:r>
              <a:rPr lang="en-US" u="sng" dirty="0" smtClean="0"/>
              <a:t> </a:t>
            </a:r>
            <a:r>
              <a:rPr lang="en-US" u="sng" dirty="0"/>
              <a:t>will be the size of a given </a:t>
            </a:r>
            <a:r>
              <a:rPr lang="en-US" u="sng" dirty="0" smtClean="0"/>
              <a:t>subproblem.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27846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5" y="223610"/>
            <a:ext cx="8054108" cy="642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89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00" y="258713"/>
            <a:ext cx="9053604" cy="612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86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61" y="417393"/>
            <a:ext cx="10325975" cy="604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MERGE </a:t>
                </a:r>
                <a:r>
                  <a:rPr lang="en-US" dirty="0"/>
                  <a:t>procedure takes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, where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</a:t>
                </a:r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r</a:t>
                </a:r>
                <a:r>
                  <a:rPr lang="en-US" dirty="0"/>
                  <a:t> </a:t>
                </a:r>
                <a:r>
                  <a:rPr lang="en-US" dirty="0" smtClean="0"/>
                  <a:t>-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</a:t>
                </a:r>
                <a:r>
                  <a:rPr lang="en-US" dirty="0"/>
                  <a:t> </a:t>
                </a:r>
                <a:r>
                  <a:rPr lang="en-US" dirty="0" smtClean="0"/>
                  <a:t>+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1</a:t>
                </a:r>
                <a:r>
                  <a:rPr lang="en-US" dirty="0"/>
                  <a:t> is the </a:t>
                </a:r>
                <a:r>
                  <a:rPr lang="en-US" dirty="0" smtClean="0"/>
                  <a:t>total number </a:t>
                </a:r>
                <a:r>
                  <a:rPr lang="en-US" dirty="0"/>
                  <a:t>of elements being </a:t>
                </a:r>
                <a:r>
                  <a:rPr lang="en-US" dirty="0" smtClean="0"/>
                  <a:t>merged.</a:t>
                </a:r>
              </a:p>
              <a:p>
                <a:r>
                  <a:rPr lang="en-US" dirty="0"/>
                  <a:t>E</a:t>
                </a:r>
                <a:r>
                  <a:rPr lang="en-US" dirty="0" smtClean="0"/>
                  <a:t>ach </a:t>
                </a:r>
                <a:r>
                  <a:rPr lang="en-US" dirty="0"/>
                  <a:t>of lines 1–3 and 8–11 takes constant time, the </a:t>
                </a:r>
                <a:r>
                  <a:rPr lang="en-US" b="1" dirty="0"/>
                  <a:t>for </a:t>
                </a:r>
                <a:r>
                  <a:rPr lang="en-US" dirty="0"/>
                  <a:t>loops </a:t>
                </a:r>
                <a:r>
                  <a:rPr lang="en-US" dirty="0" smtClean="0"/>
                  <a:t>of lines </a:t>
                </a:r>
                <a:r>
                  <a:rPr lang="en-US" dirty="0"/>
                  <a:t>4–7 take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baseline="-2500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 i="1" dirty="0">
                        <a:solidFill>
                          <a:srgbClr val="FF0000"/>
                        </a:solidFill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and there are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iterations of the </a:t>
                </a:r>
                <a:r>
                  <a:rPr lang="en-US" b="1" dirty="0" smtClean="0"/>
                  <a:t>for </a:t>
                </a:r>
                <a:r>
                  <a:rPr lang="en-US" dirty="0" smtClean="0"/>
                  <a:t>loop </a:t>
                </a:r>
                <a:r>
                  <a:rPr lang="en-US" dirty="0"/>
                  <a:t>of lines 12–17, each of which takes constant time.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901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Analyzing divide-and-conquer algorithms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 algorithm contains a </a:t>
            </a:r>
            <a:r>
              <a:rPr lang="en-US" dirty="0">
                <a:solidFill>
                  <a:srgbClr val="00B050"/>
                </a:solidFill>
              </a:rPr>
              <a:t>recursive call to itself</a:t>
            </a:r>
            <a:r>
              <a:rPr lang="en-US" dirty="0"/>
              <a:t>, we can often describe </a:t>
            </a:r>
            <a:r>
              <a:rPr lang="en-US" dirty="0" smtClean="0"/>
              <a:t>its </a:t>
            </a:r>
            <a:r>
              <a:rPr lang="en-US" dirty="0" smtClean="0">
                <a:solidFill>
                  <a:srgbClr val="FF0000"/>
                </a:solidFill>
              </a:rPr>
              <a:t>running </a:t>
            </a:r>
            <a:r>
              <a:rPr lang="en-US" dirty="0">
                <a:solidFill>
                  <a:srgbClr val="FF0000"/>
                </a:solidFill>
              </a:rPr>
              <a:t>time by a </a:t>
            </a:r>
            <a:r>
              <a:rPr lang="en-US" b="1" i="1" u="sng" dirty="0">
                <a:solidFill>
                  <a:srgbClr val="FF0000"/>
                </a:solidFill>
              </a:rPr>
              <a:t>recurrence equation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or </a:t>
            </a:r>
            <a:r>
              <a:rPr lang="en-US" b="1" i="1" u="sng" dirty="0" smtClean="0">
                <a:solidFill>
                  <a:srgbClr val="FF0000"/>
                </a:solidFill>
              </a:rPr>
              <a:t>recurrence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recurrence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describes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overall 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running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on a problem of size </a:t>
            </a:r>
            <a:r>
              <a:rPr lang="en-US" sz="3600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terms of the running time on smaller inputs</a:t>
            </a:r>
            <a:r>
              <a:rPr lang="en-U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recurrence</a:t>
            </a:r>
            <a:r>
              <a:rPr lang="en-US" dirty="0"/>
              <a:t> for the running time of a </a:t>
            </a:r>
            <a:r>
              <a:rPr lang="en-US" dirty="0">
                <a:solidFill>
                  <a:srgbClr val="FF0000"/>
                </a:solidFill>
              </a:rPr>
              <a:t>divide-and-conquer</a:t>
            </a:r>
            <a:r>
              <a:rPr lang="en-US" dirty="0"/>
              <a:t> algorithm falls </a:t>
            </a:r>
            <a:r>
              <a:rPr lang="en-US" dirty="0" smtClean="0"/>
              <a:t>out from </a:t>
            </a:r>
            <a:r>
              <a:rPr lang="en-US" dirty="0"/>
              <a:t>the three steps of the basic paradigm.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62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:r>
                  <a:rPr lang="en-US" sz="3200" b="1" i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dirty="0" smtClean="0"/>
                  <a:t>(</a:t>
                </a:r>
                <a:r>
                  <a:rPr lang="en-US" sz="3200" b="1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) </a:t>
                </a:r>
                <a:r>
                  <a:rPr lang="en-US" dirty="0"/>
                  <a:t>be the </a:t>
                </a:r>
                <a:r>
                  <a:rPr lang="en-US" dirty="0" smtClean="0"/>
                  <a:t>running time </a:t>
                </a:r>
                <a:r>
                  <a:rPr lang="en-US" dirty="0"/>
                  <a:t>on a problem of size </a:t>
                </a:r>
                <a:r>
                  <a:rPr lang="en-US" sz="3200" b="1" i="1" dirty="0">
                    <a:solidFill>
                      <a:srgbClr val="FF0000"/>
                    </a:solidFill>
                  </a:rPr>
                  <a:t>n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If </a:t>
                </a:r>
                <a:r>
                  <a:rPr lang="en-US" dirty="0"/>
                  <a:t>the problem size is small enough, say </a:t>
                </a:r>
                <a:r>
                  <a:rPr lang="en-US" sz="3200" b="1" i="1" dirty="0">
                    <a:solidFill>
                      <a:srgbClr val="FF0000"/>
                    </a:solidFill>
                  </a:rPr>
                  <a:t>n</a:t>
                </a:r>
                <a:r>
                  <a:rPr lang="en-US" dirty="0"/>
                  <a:t> </a:t>
                </a:r>
                <a:r>
                  <a:rPr lang="en-US" dirty="0" smtClean="0"/>
                  <a:t>&lt;= </a:t>
                </a:r>
                <a:r>
                  <a:rPr lang="en-US" sz="3200" b="1" i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dirty="0" smtClean="0"/>
                  <a:t> for </a:t>
                </a:r>
                <a:r>
                  <a:rPr lang="en-US" dirty="0"/>
                  <a:t>some constant </a:t>
                </a:r>
                <a:r>
                  <a:rPr lang="en-US" sz="3200" b="1" i="1" dirty="0">
                    <a:solidFill>
                      <a:srgbClr val="FF0000"/>
                    </a:solidFill>
                  </a:rPr>
                  <a:t>c</a:t>
                </a:r>
                <a:r>
                  <a:rPr lang="en-US" dirty="0"/>
                  <a:t>, the straightforward solution takes constant time, which </a:t>
                </a:r>
                <a:r>
                  <a:rPr lang="en-US" dirty="0" smtClean="0"/>
                  <a:t>we write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dirty="0" smtClean="0"/>
              </a:p>
              <a:p>
                <a:r>
                  <a:rPr lang="en-US" dirty="0"/>
                  <a:t>Suppose that our division of the problem yields </a:t>
                </a:r>
                <a:r>
                  <a:rPr lang="en-US" sz="32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/>
                  <a:t> subproblems</a:t>
                </a:r>
                <a:r>
                  <a:rPr lang="en-US" dirty="0" smtClean="0"/>
                  <a:t>, each </a:t>
                </a:r>
                <a:r>
                  <a:rPr lang="en-US" dirty="0"/>
                  <a:t>of which is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1/</a:t>
                </a:r>
                <a:r>
                  <a:rPr lang="en-US" sz="3200" b="1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dirty="0" smtClean="0"/>
                  <a:t> </a:t>
                </a:r>
                <a:r>
                  <a:rPr lang="en-US" dirty="0"/>
                  <a:t>the size of the original. (For merge sort, both </a:t>
                </a:r>
                <a:r>
                  <a:rPr lang="en-US" sz="32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/>
                  <a:t> and </a:t>
                </a:r>
                <a:r>
                  <a:rPr lang="en-US" sz="3200" b="1" i="1" dirty="0">
                    <a:solidFill>
                      <a:srgbClr val="FF0000"/>
                    </a:solidFill>
                  </a:rPr>
                  <a:t>b</a:t>
                </a:r>
                <a:r>
                  <a:rPr lang="en-US" dirty="0"/>
                  <a:t> are </a:t>
                </a:r>
                <a:r>
                  <a:rPr lang="en-US" dirty="0" smtClean="0"/>
                  <a:t>2).</a:t>
                </a:r>
              </a:p>
              <a:p>
                <a:r>
                  <a:rPr lang="en-US" dirty="0" smtClean="0"/>
                  <a:t>It takes time </a:t>
                </a:r>
                <a:r>
                  <a:rPr lang="en-US" sz="3200" b="1" i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dirty="0" smtClean="0"/>
                  <a:t>(</a:t>
                </a:r>
                <a:r>
                  <a:rPr lang="en-US" sz="3200" b="1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/</a:t>
                </a:r>
                <a:r>
                  <a:rPr lang="en-US" sz="3200" b="1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dirty="0" smtClean="0"/>
                  <a:t>) to </a:t>
                </a:r>
                <a:r>
                  <a:rPr lang="en-US" dirty="0"/>
                  <a:t>solve one subproblem of size </a:t>
                </a:r>
                <a:r>
                  <a:rPr lang="en-US" sz="3200" b="1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/</a:t>
                </a:r>
                <a:r>
                  <a:rPr lang="en-US" sz="3200" b="1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dirty="0"/>
                  <a:t>, and so it takes time </a:t>
                </a:r>
                <a:r>
                  <a:rPr lang="en-US" sz="3200" b="1" i="1" dirty="0" err="1" smtClean="0">
                    <a:solidFill>
                      <a:srgbClr val="FF0000"/>
                    </a:solidFill>
                  </a:rPr>
                  <a:t>a.T</a:t>
                </a:r>
                <a:r>
                  <a:rPr lang="en-US" dirty="0" smtClean="0"/>
                  <a:t>(</a:t>
                </a:r>
                <a:r>
                  <a:rPr lang="en-US" sz="3200" b="1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/</a:t>
                </a:r>
                <a:r>
                  <a:rPr lang="en-US" sz="3200" b="1" i="1" dirty="0" smtClean="0">
                    <a:solidFill>
                      <a:srgbClr val="FF0000"/>
                    </a:solidFill>
                  </a:rPr>
                  <a:t>b</a:t>
                </a:r>
                <a:r>
                  <a:rPr lang="en-US" dirty="0"/>
                  <a:t>) </a:t>
                </a:r>
                <a:r>
                  <a:rPr lang="en-US" dirty="0" smtClean="0"/>
                  <a:t>to </a:t>
                </a:r>
                <a:r>
                  <a:rPr lang="en-US" dirty="0"/>
                  <a:t>solve </a:t>
                </a:r>
                <a:r>
                  <a:rPr lang="en-US" sz="3200" b="1" i="1" dirty="0">
                    <a:solidFill>
                      <a:srgbClr val="FF0000"/>
                    </a:solidFill>
                  </a:rPr>
                  <a:t>a</a:t>
                </a:r>
                <a:r>
                  <a:rPr lang="en-US" dirty="0"/>
                  <a:t> of them.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 r="-232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405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1055"/>
                <a:ext cx="10515600" cy="570590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we take:</a:t>
                </a:r>
              </a:p>
              <a:p>
                <a:endParaRPr lang="en-US" i="1" dirty="0" smtClean="0">
                  <a:solidFill>
                    <a:srgbClr val="FF0000"/>
                  </a:solidFill>
                </a:endParaRPr>
              </a:p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D</a:t>
                </a:r>
                <a:r>
                  <a:rPr lang="en-US" b="1" dirty="0" smtClean="0"/>
                  <a:t>(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time to divide the problem into </a:t>
                </a:r>
                <a:r>
                  <a:rPr lang="en-US" dirty="0" smtClean="0"/>
                  <a:t>subproblems</a:t>
                </a:r>
              </a:p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b="1" dirty="0" smtClean="0"/>
                  <a:t>(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time to combine the solutions to the subproblems into the solution to </a:t>
                </a:r>
                <a:r>
                  <a:rPr lang="en-US" dirty="0" smtClean="0"/>
                  <a:t>the original </a:t>
                </a:r>
                <a:r>
                  <a:rPr lang="en-US" dirty="0"/>
                  <a:t>problem, </a:t>
                </a: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/>
                  <a:t>get the </a:t>
                </a:r>
                <a:r>
                  <a:rPr lang="en-US" dirty="0" smtClean="0"/>
                  <a:t>recurrence:</a:t>
                </a:r>
              </a:p>
              <a:p>
                <a:endParaRPr lang="en-US" dirty="0"/>
              </a:p>
              <a:p>
                <a:r>
                  <a:rPr lang="en-US" sz="3600" i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sz="3600" dirty="0" smtClean="0"/>
                  <a:t>(</a:t>
                </a:r>
                <a:r>
                  <a:rPr lang="en-US" sz="3600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sz="3600" dirty="0" smtClean="0"/>
                  <a:t>)</a:t>
                </a:r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1" dirty="0" smtClean="0">
                                    <a:solidFill>
                                      <a:srgbClr val="0070C0"/>
                                    </a:solidFill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                         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 i="1" dirty="0">
                                <a:solidFill>
                                  <a:srgbClr val="FF0000"/>
                                </a:solidFill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="1" i="1" dirty="0">
                                <a:solidFill>
                                  <a:srgbClr val="FF0000"/>
                                </a:solidFill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b="1" i="1" dirty="0">
                                <a:solidFill>
                                  <a:srgbClr val="FF0000"/>
                                </a:solidFill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b="1" i="1" dirty="0">
                                <a:solidFill>
                                  <a:srgbClr val="FF0000"/>
                                </a:solidFill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b="1" i="1" dirty="0">
                                <a:solidFill>
                                  <a:srgbClr val="FF0000"/>
                                </a:solidFill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 + </m:t>
                            </m:r>
                            <m:r>
                              <m:rPr>
                                <m:nor/>
                              </m:rPr>
                              <a:rPr lang="en-US" b="1" i="1" dirty="0" smtClean="0">
                                <a:solidFill>
                                  <a:srgbClr val="FF0000"/>
                                </a:solidFill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b="1" i="1" dirty="0" smtClean="0">
                                <a:solidFill>
                                  <a:srgbClr val="FF0000"/>
                                </a:solidFill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) +</m:t>
                            </m:r>
                            <m:r>
                              <m:rPr>
                                <m:nor/>
                              </m:rPr>
                              <a:rPr lang="en-US" b="1" i="1" dirty="0" smtClean="0">
                                <a:solidFill>
                                  <a:srgbClr val="FF0000"/>
                                </a:solidFill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(</m:t>
                            </m:r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)                       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𝑶𝒕𝒉𝒆𝒓𝒘𝒊𝒔𝒆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1055"/>
                <a:ext cx="10515600" cy="5705908"/>
              </a:xfrm>
              <a:blipFill>
                <a:blip r:embed="rId2"/>
                <a:stretch>
                  <a:fillRect l="-1623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71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Analysis of merge sort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pseudocode for </a:t>
            </a:r>
            <a:r>
              <a:rPr lang="en-US" dirty="0">
                <a:solidFill>
                  <a:srgbClr val="FF0000"/>
                </a:solidFill>
              </a:rPr>
              <a:t>MERGE-SORT</a:t>
            </a:r>
            <a:r>
              <a:rPr lang="en-US" dirty="0"/>
              <a:t> works correctly when the number </a:t>
            </a:r>
            <a:r>
              <a:rPr lang="en-US" dirty="0" smtClean="0"/>
              <a:t>of elements </a:t>
            </a:r>
            <a:r>
              <a:rPr lang="en-US" dirty="0"/>
              <a:t>is </a:t>
            </a:r>
            <a:r>
              <a:rPr lang="en-US" dirty="0" smtClean="0"/>
              <a:t>odd or even.</a:t>
            </a:r>
          </a:p>
          <a:p>
            <a:r>
              <a:rPr lang="en-US" dirty="0" smtClean="0"/>
              <a:t>For the </a:t>
            </a:r>
            <a:r>
              <a:rPr lang="en-US" dirty="0"/>
              <a:t>recurrence-based </a:t>
            </a:r>
            <a:r>
              <a:rPr lang="en-US" dirty="0" smtClean="0"/>
              <a:t>analysis, we </a:t>
            </a:r>
            <a:r>
              <a:rPr lang="en-US" dirty="0"/>
              <a:t>assume </a:t>
            </a:r>
            <a:r>
              <a:rPr lang="en-US" dirty="0" smtClean="0"/>
              <a:t>that </a:t>
            </a:r>
            <a:r>
              <a:rPr lang="en-US" dirty="0"/>
              <a:t>the original problem size is a power of 2.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divide step then yields two </a:t>
            </a:r>
            <a:r>
              <a:rPr lang="en-US" dirty="0" smtClean="0"/>
              <a:t>subsequences of </a:t>
            </a:r>
            <a:r>
              <a:rPr lang="en-US" dirty="0"/>
              <a:t>size exactly </a:t>
            </a:r>
            <a:r>
              <a:rPr lang="en-US" sz="3200" b="1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/2.</a:t>
            </a:r>
          </a:p>
          <a:p>
            <a:r>
              <a:rPr lang="en-US" b="1" u="sng" dirty="0">
                <a:solidFill>
                  <a:srgbClr val="00B050"/>
                </a:solidFill>
              </a:rPr>
              <a:t>Merge</a:t>
            </a:r>
            <a:r>
              <a:rPr lang="en-US" dirty="0"/>
              <a:t> sort on just </a:t>
            </a:r>
            <a:r>
              <a:rPr lang="en-US" dirty="0">
                <a:solidFill>
                  <a:srgbClr val="0070C0"/>
                </a:solidFill>
              </a:rPr>
              <a:t>one element </a:t>
            </a:r>
            <a:r>
              <a:rPr lang="en-US" dirty="0">
                <a:solidFill>
                  <a:srgbClr val="FF0000"/>
                </a:solidFill>
              </a:rPr>
              <a:t>takes </a:t>
            </a:r>
            <a:r>
              <a:rPr lang="en-US" dirty="0" smtClean="0">
                <a:solidFill>
                  <a:srgbClr val="FF0000"/>
                </a:solidFill>
              </a:rPr>
              <a:t>constant time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33085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Worst case analysis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When we have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</a:t>
                </a:r>
                <a:r>
                  <a:rPr lang="en-US" dirty="0"/>
                  <a:t> &gt; 1 elements, we break down the running time as </a:t>
                </a:r>
                <a:r>
                  <a:rPr lang="en-US" dirty="0" smtClean="0"/>
                  <a:t>follows:</a:t>
                </a:r>
              </a:p>
              <a:p>
                <a:r>
                  <a:rPr lang="en-US" sz="3200" b="1" i="1" dirty="0">
                    <a:solidFill>
                      <a:srgbClr val="0070C0"/>
                    </a:solidFill>
                  </a:rPr>
                  <a:t>Divide:</a:t>
                </a:r>
                <a:r>
                  <a:rPr lang="en-US" sz="3200" b="1" i="1" dirty="0"/>
                  <a:t> </a:t>
                </a:r>
                <a:r>
                  <a:rPr lang="en-US" dirty="0"/>
                  <a:t>The divide step just computes the middle of the subarray, which </a:t>
                </a:r>
                <a:r>
                  <a:rPr lang="en-US" dirty="0" smtClean="0"/>
                  <a:t>takes constant </a:t>
                </a:r>
                <a:r>
                  <a:rPr lang="en-US" dirty="0"/>
                  <a:t>time. Thus,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D</a:t>
                </a:r>
                <a:r>
                  <a:rPr lang="en-US" b="1" dirty="0" smtClean="0"/>
                  <a:t>(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b="1" dirty="0"/>
                  <a:t>) </a:t>
                </a:r>
                <a:r>
                  <a:rPr lang="en-US" b="1" dirty="0" smtClean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70C0"/>
                            </a:solidFill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sz="3200" b="1" i="1" dirty="0">
                    <a:solidFill>
                      <a:srgbClr val="0070C0"/>
                    </a:solidFill>
                  </a:rPr>
                  <a:t>Conquer:</a:t>
                </a:r>
                <a:r>
                  <a:rPr lang="en-US" b="1" dirty="0"/>
                  <a:t> </a:t>
                </a:r>
                <a:r>
                  <a:rPr lang="en-US" dirty="0"/>
                  <a:t>We recursively solve two subproblems, each of size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/2</a:t>
                </a:r>
                <a:r>
                  <a:rPr lang="en-US" dirty="0"/>
                  <a:t>, which </a:t>
                </a:r>
                <a:r>
                  <a:rPr lang="en-US" dirty="0" smtClean="0"/>
                  <a:t>contributes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2.T</a:t>
                </a:r>
                <a:r>
                  <a:rPr lang="en-US" b="1" dirty="0" smtClean="0"/>
                  <a:t>(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b="1" dirty="0" smtClean="0"/>
                  <a:t>/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2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 to </a:t>
                </a:r>
                <a:r>
                  <a:rPr lang="en-US" dirty="0"/>
                  <a:t>the running time.</a:t>
                </a:r>
              </a:p>
              <a:p>
                <a:r>
                  <a:rPr lang="en-US" sz="3200" b="1" i="1" dirty="0">
                    <a:solidFill>
                      <a:srgbClr val="0070C0"/>
                    </a:solidFill>
                  </a:rPr>
                  <a:t>Combine:</a:t>
                </a:r>
                <a:r>
                  <a:rPr lang="en-US" b="1" dirty="0"/>
                  <a:t> </a:t>
                </a:r>
                <a:r>
                  <a:rPr lang="en-US" dirty="0"/>
                  <a:t>We have already noted that the MERGE procedure on an </a:t>
                </a:r>
                <a:r>
                  <a:rPr lang="en-US" dirty="0" smtClean="0"/>
                  <a:t>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-element </a:t>
                </a:r>
                <a:r>
                  <a:rPr lang="en-US" dirty="0"/>
                  <a:t>subarray takes time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i="1" dirty="0" smtClean="0">
                            <a:solidFill>
                              <a:srgbClr val="FF0000"/>
                            </a:solidFill>
                          </a:rPr>
                          <m:t>n</m:t>
                        </m:r>
                      </m:e>
                    </m:d>
                  </m:oMath>
                </a14:m>
                <a:r>
                  <a:rPr lang="en-US" b="1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, and so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 C</a:t>
                </a:r>
                <a:r>
                  <a:rPr lang="en-US" b="1" dirty="0" smtClean="0"/>
                  <a:t>(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b="1" dirty="0" smtClean="0"/>
                  <a:t>)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5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Scenario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faster</a:t>
            </a:r>
            <a:r>
              <a:rPr lang="en-US" dirty="0">
                <a:solidFill>
                  <a:srgbClr val="FF0000"/>
                </a:solidFill>
              </a:rPr>
              <a:t> computer (</a:t>
            </a:r>
            <a:r>
              <a:rPr lang="en-US" dirty="0">
                <a:solidFill>
                  <a:srgbClr val="0070C0"/>
                </a:solidFill>
              </a:rPr>
              <a:t>computer A</a:t>
            </a:r>
            <a:r>
              <a:rPr lang="en-US" dirty="0">
                <a:solidFill>
                  <a:srgbClr val="FF0000"/>
                </a:solidFill>
              </a:rPr>
              <a:t>) running </a:t>
            </a:r>
            <a:r>
              <a:rPr lang="en-US" dirty="0" smtClean="0">
                <a:solidFill>
                  <a:srgbClr val="0070C0"/>
                </a:solidFill>
              </a:rPr>
              <a:t>insertion sort </a:t>
            </a:r>
            <a:r>
              <a:rPr lang="en-US" dirty="0">
                <a:solidFill>
                  <a:srgbClr val="FF0000"/>
                </a:solidFill>
              </a:rPr>
              <a:t>against a </a:t>
            </a:r>
            <a:r>
              <a:rPr lang="en-US" dirty="0">
                <a:solidFill>
                  <a:srgbClr val="0070C0"/>
                </a:solidFill>
              </a:rPr>
              <a:t>slower</a:t>
            </a:r>
            <a:r>
              <a:rPr lang="en-US" dirty="0">
                <a:solidFill>
                  <a:srgbClr val="FF0000"/>
                </a:solidFill>
              </a:rPr>
              <a:t> computer (</a:t>
            </a:r>
            <a:r>
              <a:rPr lang="en-US" dirty="0">
                <a:solidFill>
                  <a:srgbClr val="0070C0"/>
                </a:solidFill>
              </a:rPr>
              <a:t>computer B</a:t>
            </a:r>
            <a:r>
              <a:rPr lang="en-US" dirty="0">
                <a:solidFill>
                  <a:srgbClr val="FF0000"/>
                </a:solidFill>
              </a:rPr>
              <a:t>) running </a:t>
            </a:r>
            <a:r>
              <a:rPr lang="en-US" dirty="0">
                <a:solidFill>
                  <a:srgbClr val="0070C0"/>
                </a:solidFill>
              </a:rPr>
              <a:t>merge sort</a:t>
            </a:r>
            <a:r>
              <a:rPr lang="en-US" dirty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They each must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sort an array of 10 million numbers</a:t>
            </a:r>
            <a:r>
              <a:rPr lang="en-US" sz="28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Computer </a:t>
            </a:r>
            <a:r>
              <a:rPr lang="en-US" sz="2800" dirty="0">
                <a:solidFill>
                  <a:srgbClr val="FF0000"/>
                </a:solidFill>
              </a:rPr>
              <a:t>A executes 10 billion </a:t>
            </a:r>
            <a:r>
              <a:rPr lang="en-US" sz="2800" dirty="0" smtClean="0">
                <a:solidFill>
                  <a:srgbClr val="FF0000"/>
                </a:solidFill>
              </a:rPr>
              <a:t>instructions per second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Computer </a:t>
            </a:r>
            <a:r>
              <a:rPr lang="en-US" sz="2800" dirty="0">
                <a:solidFill>
                  <a:srgbClr val="FF0000"/>
                </a:solidFill>
              </a:rPr>
              <a:t>B executes only 10 million instructions per </a:t>
            </a:r>
            <a:r>
              <a:rPr lang="en-US" sz="2800" dirty="0" smtClean="0">
                <a:solidFill>
                  <a:srgbClr val="FF0000"/>
                </a:solidFill>
              </a:rPr>
              <a:t>second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smtClean="0"/>
              <a:t>Computer A </a:t>
            </a:r>
            <a:r>
              <a:rPr lang="en-US" sz="2800" dirty="0"/>
              <a:t>is 1000 times faster than computer B in raw computing power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222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</a:t>
                </a:r>
                <a:r>
                  <a:rPr lang="en-US" dirty="0"/>
                  <a:t>the merge sort </a:t>
                </a:r>
                <a:r>
                  <a:rPr lang="en-US" dirty="0" smtClean="0"/>
                  <a:t>analysis, adding the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 D</a:t>
                </a:r>
                <a:r>
                  <a:rPr lang="en-US" b="1" dirty="0" smtClean="0"/>
                  <a:t>(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b="1" dirty="0" smtClean="0"/>
                  <a:t>) </a:t>
                </a:r>
                <a:r>
                  <a:rPr lang="en-US" dirty="0" smtClean="0"/>
                  <a:t>and</a:t>
                </a:r>
                <a:r>
                  <a:rPr lang="en-US" b="1" dirty="0" smtClean="0"/>
                  <a:t>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C</a:t>
                </a:r>
                <a:r>
                  <a:rPr lang="en-US" b="1" dirty="0" smtClean="0"/>
                  <a:t>(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b="1" dirty="0" smtClean="0"/>
                  <a:t>) </a:t>
                </a:r>
                <a:r>
                  <a:rPr lang="en-US" dirty="0" smtClean="0"/>
                  <a:t>functions results in adding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function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function.</a:t>
                </a:r>
                <a:endParaRPr lang="en-US" b="1" dirty="0"/>
              </a:p>
              <a:p>
                <a:r>
                  <a:rPr lang="en-US" dirty="0" smtClean="0"/>
                  <a:t>This </a:t>
                </a:r>
                <a:r>
                  <a:rPr lang="en-US" dirty="0"/>
                  <a:t>sum is a </a:t>
                </a:r>
                <a:r>
                  <a:rPr lang="en-US" dirty="0" smtClean="0"/>
                  <a:t>linear function </a:t>
                </a:r>
                <a:r>
                  <a:rPr lang="en-US" dirty="0"/>
                  <a:t>of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</a:t>
                </a:r>
                <a:r>
                  <a:rPr lang="en-US" dirty="0"/>
                  <a:t>, that is,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Adding it to the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2.T</a:t>
                </a:r>
                <a:r>
                  <a:rPr lang="en-US" b="1" dirty="0"/>
                  <a:t>(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n</a:t>
                </a:r>
                <a:r>
                  <a:rPr lang="en-US" b="1" dirty="0"/>
                  <a:t>/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2</a:t>
                </a:r>
                <a:r>
                  <a:rPr lang="en-US" b="1" dirty="0"/>
                  <a:t>) </a:t>
                </a:r>
                <a:r>
                  <a:rPr lang="en-US" dirty="0" smtClean="0"/>
                  <a:t>term </a:t>
                </a:r>
                <a:r>
                  <a:rPr lang="en-US" dirty="0"/>
                  <a:t>from the “conquer</a:t>
                </a:r>
                <a:r>
                  <a:rPr lang="en-US" dirty="0" smtClean="0"/>
                  <a:t>” step </a:t>
                </a:r>
                <a:r>
                  <a:rPr lang="en-US" dirty="0"/>
                  <a:t>gives the recurrence for the worst-case running time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T</a:t>
                </a:r>
                <a:r>
                  <a:rPr lang="en-US" b="1" dirty="0" smtClean="0"/>
                  <a:t>(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b="1" dirty="0" smtClean="0"/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of merge sort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r>
                  <a:rPr lang="en-US" sz="3600" i="1" dirty="0">
                    <a:solidFill>
                      <a:srgbClr val="FF0000"/>
                    </a:solidFill>
                  </a:rPr>
                  <a:t>T</a:t>
                </a:r>
                <a:r>
                  <a:rPr lang="en-US" sz="3600" dirty="0"/>
                  <a:t>(</a:t>
                </a:r>
                <a:r>
                  <a:rPr lang="en-US" sz="3600" i="1" dirty="0">
                    <a:solidFill>
                      <a:srgbClr val="FF0000"/>
                    </a:solidFill>
                  </a:rPr>
                  <a:t>n</a:t>
                </a:r>
                <a:r>
                  <a:rPr lang="en-US" sz="3600" dirty="0"/>
                  <a:t>)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1" dirty="0">
                                    <a:solidFill>
                                      <a:srgbClr val="0070C0"/>
                                    </a:solidFill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                  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          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 i="1" dirty="0">
                                <a:solidFill>
                                  <a:srgbClr val="FF0000"/>
                                </a:solidFill>
                              </a:rPr>
                              <m:t>2.</m:t>
                            </m:r>
                            <m:r>
                              <m:rPr>
                                <m:nor/>
                              </m:rPr>
                              <a:rPr lang="en-US" b="1" i="1" dirty="0">
                                <a:solidFill>
                                  <a:srgbClr val="FF0000"/>
                                </a:solidFill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b="1" i="1" dirty="0">
                                <a:solidFill>
                                  <a:srgbClr val="FF0000"/>
                                </a:solidFill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b="1" i="1" dirty="0">
                                <a:solidFill>
                                  <a:srgbClr val="FF0000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+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d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241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735126" y="4978400"/>
            <a:ext cx="895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(2.1)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678577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Chapter 4, we shall see the “master theorem,” which we can use to </a:t>
                </a:r>
                <a:r>
                  <a:rPr lang="en-US" dirty="0" smtClean="0"/>
                  <a:t>show that </a:t>
                </a:r>
                <a:r>
                  <a:rPr lang="en-US" i="1" dirty="0">
                    <a:solidFill>
                      <a:srgbClr val="FF0000"/>
                    </a:solidFill>
                  </a:rPr>
                  <a:t>T</a:t>
                </a:r>
                <a:r>
                  <a:rPr lang="en-US" dirty="0"/>
                  <a:t>(</a:t>
                </a:r>
                <a:r>
                  <a:rPr lang="en-US" i="1" dirty="0">
                    <a:solidFill>
                      <a:srgbClr val="FF0000"/>
                    </a:solidFill>
                  </a:rPr>
                  <a:t>n</a:t>
                </a:r>
                <a:r>
                  <a:rPr lang="en-US" dirty="0"/>
                  <a:t>)</a:t>
                </a:r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i="1" dirty="0" smtClean="0">
                            <a:solidFill>
                              <a:srgbClr val="FF000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lg</m:t>
                        </m:r>
                        <m:r>
                          <m:rPr>
                            <m:nor/>
                          </m:rPr>
                          <a:rPr lang="en-US" b="1" i="1" dirty="0" smtClean="0">
                            <a:solidFill>
                              <a:srgbClr val="FF0000"/>
                            </a:solidFill>
                          </a:rPr>
                          <m:t>n</m:t>
                        </m:r>
                      </m:e>
                    </m:d>
                  </m:oMath>
                </a14:m>
                <a:r>
                  <a:rPr lang="en-US" dirty="0" smtClean="0"/>
                  <a:t>/, </a:t>
                </a:r>
                <a:r>
                  <a:rPr lang="en-US" dirty="0"/>
                  <a:t>where </a:t>
                </a:r>
                <a:r>
                  <a:rPr lang="en-US" b="1" dirty="0" err="1" smtClean="0"/>
                  <a:t>lg</a:t>
                </a:r>
                <a:r>
                  <a:rPr lang="en-US" b="1" i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 </a:t>
                </a:r>
                <a:r>
                  <a:rPr lang="en-US" dirty="0"/>
                  <a:t>stands for </a:t>
                </a:r>
                <a:r>
                  <a:rPr lang="en-US" dirty="0" smtClean="0"/>
                  <a:t>log</a:t>
                </a:r>
                <a:r>
                  <a:rPr lang="en-US" baseline="-25000" dirty="0" smtClean="0"/>
                  <a:t>2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Because </a:t>
                </a:r>
                <a:r>
                  <a:rPr lang="en-US" dirty="0"/>
                  <a:t>the </a:t>
                </a:r>
                <a:r>
                  <a:rPr lang="en-US" dirty="0">
                    <a:solidFill>
                      <a:srgbClr val="00B050"/>
                    </a:solidFill>
                  </a:rPr>
                  <a:t>logarithm</a:t>
                </a:r>
                <a:r>
                  <a:rPr lang="en-US" dirty="0"/>
                  <a:t> </a:t>
                </a:r>
                <a:r>
                  <a:rPr lang="en-US" dirty="0" smtClean="0"/>
                  <a:t>function </a:t>
                </a:r>
                <a:r>
                  <a:rPr lang="en-US" u="sng" dirty="0" smtClean="0">
                    <a:solidFill>
                      <a:srgbClr val="0070C0"/>
                    </a:solidFill>
                  </a:rPr>
                  <a:t>grows </a:t>
                </a:r>
                <a:r>
                  <a:rPr lang="en-US" u="sng" dirty="0">
                    <a:solidFill>
                      <a:srgbClr val="0070C0"/>
                    </a:solidFill>
                  </a:rPr>
                  <a:t>more slowly </a:t>
                </a:r>
                <a:r>
                  <a:rPr lang="en-US" dirty="0"/>
                  <a:t>than any </a:t>
                </a:r>
                <a:r>
                  <a:rPr lang="en-US" dirty="0">
                    <a:solidFill>
                      <a:srgbClr val="00B050"/>
                    </a:solidFill>
                  </a:rPr>
                  <a:t>linear</a:t>
                </a:r>
                <a:r>
                  <a:rPr lang="en-US" dirty="0"/>
                  <a:t> function, for large enough inputs,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merge sort</a:t>
                </a:r>
                <a:r>
                  <a:rPr lang="en-US" dirty="0"/>
                  <a:t>, with its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lg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1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</m:e>
                    </m:d>
                  </m:oMath>
                </a14:m>
                <a:r>
                  <a:rPr lang="en-US" dirty="0" smtClean="0"/>
                  <a:t> running </a:t>
                </a:r>
                <a:r>
                  <a:rPr lang="en-US" dirty="0"/>
                  <a:t>time, </a:t>
                </a:r>
                <a:r>
                  <a:rPr lang="en-US" u="sng" dirty="0">
                    <a:solidFill>
                      <a:srgbClr val="00B050"/>
                    </a:solidFill>
                  </a:rPr>
                  <a:t>outperforms insertion sort</a:t>
                </a:r>
                <a:r>
                  <a:rPr lang="en-US" dirty="0"/>
                  <a:t>, whose </a:t>
                </a:r>
                <a:r>
                  <a:rPr lang="en-US" dirty="0" smtClean="0"/>
                  <a:t>running time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b="0" i="0" baseline="40000" dirty="0" smtClean="0">
                            <a:solidFill>
                              <a:srgbClr val="FF0000"/>
                            </a:solidFill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, in the worst case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917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By rewriting recurrence (2.1) as: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sz="3600" i="1" dirty="0">
                    <a:solidFill>
                      <a:srgbClr val="FF0000"/>
                    </a:solidFill>
                  </a:rPr>
                  <a:t>T</a:t>
                </a:r>
                <a:r>
                  <a:rPr lang="en-US" sz="3600" dirty="0"/>
                  <a:t>(</a:t>
                </a:r>
                <a:r>
                  <a:rPr lang="en-US" sz="3600" i="1" dirty="0">
                    <a:solidFill>
                      <a:srgbClr val="FF0000"/>
                    </a:solidFill>
                  </a:rPr>
                  <a:t>n</a:t>
                </a:r>
                <a:r>
                  <a:rPr lang="en-US" sz="3600" dirty="0"/>
                  <a:t>)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       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                                                    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b="1" i="1" dirty="0">
                                <a:solidFill>
                                  <a:srgbClr val="FF0000"/>
                                </a:solidFill>
                              </a:rPr>
                              <m:t>2.</m:t>
                            </m:r>
                            <m:r>
                              <m:rPr>
                                <m:nor/>
                              </m:rPr>
                              <a:rPr lang="en-US" b="1" i="1" dirty="0">
                                <a:solidFill>
                                  <a:srgbClr val="FF0000"/>
                                </a:solidFill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b="1" i="1" dirty="0">
                                <a:solidFill>
                                  <a:srgbClr val="FF0000"/>
                                </a:solidFill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b="1" i="1" dirty="0">
                                <a:solidFill>
                                  <a:srgbClr val="FF0000"/>
                                </a:solidFill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b="0" i="0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+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𝒄𝒏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            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𝒊𝒇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W</a:t>
                </a:r>
                <a:r>
                  <a:rPr lang="en-US" dirty="0" smtClean="0"/>
                  <a:t>here </a:t>
                </a:r>
                <a:r>
                  <a:rPr lang="en-US" dirty="0"/>
                  <a:t>the constant </a:t>
                </a:r>
                <a:r>
                  <a:rPr lang="en-US" sz="3500" b="1" i="1" dirty="0">
                    <a:solidFill>
                      <a:srgbClr val="FF0000"/>
                    </a:solidFill>
                  </a:rPr>
                  <a:t>c</a:t>
                </a:r>
                <a:r>
                  <a:rPr lang="en-US" dirty="0"/>
                  <a:t> represents the time required to solve problems of size </a:t>
                </a:r>
                <a:r>
                  <a:rPr lang="en-US" sz="3500" b="1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/>
                  <a:t> </a:t>
                </a:r>
                <a:r>
                  <a:rPr lang="en-US" dirty="0" smtClean="0"/>
                  <a:t>as well </a:t>
                </a:r>
                <a:r>
                  <a:rPr lang="en-US" dirty="0"/>
                  <a:t>as the </a:t>
                </a:r>
                <a:r>
                  <a:rPr lang="en-US" u="sng" dirty="0">
                    <a:solidFill>
                      <a:srgbClr val="0070C0"/>
                    </a:solidFill>
                  </a:rPr>
                  <a:t>time per array element of the divide and combine steps.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187707" y="3158836"/>
            <a:ext cx="895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(2.2)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607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convenience, we </a:t>
            </a:r>
            <a:r>
              <a:rPr lang="en-US" dirty="0" smtClean="0"/>
              <a:t>assume that </a:t>
            </a:r>
            <a:r>
              <a:rPr lang="en-US" sz="3200" b="1" i="1" dirty="0">
                <a:solidFill>
                  <a:srgbClr val="FF0000"/>
                </a:solidFill>
              </a:rPr>
              <a:t>n</a:t>
            </a:r>
            <a:r>
              <a:rPr lang="en-US" dirty="0"/>
              <a:t> is an exact power of 2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</a:t>
            </a:r>
            <a:r>
              <a:rPr lang="en-US" sz="3200" b="1" i="1" dirty="0" err="1">
                <a:solidFill>
                  <a:srgbClr val="FF0000"/>
                </a:solidFill>
              </a:rPr>
              <a:t>cn</a:t>
            </a:r>
            <a:r>
              <a:rPr lang="en-US" dirty="0"/>
              <a:t> </a:t>
            </a:r>
            <a:r>
              <a:rPr lang="en-US" dirty="0" smtClean="0"/>
              <a:t>term is </a:t>
            </a:r>
            <a:r>
              <a:rPr lang="en-US" dirty="0"/>
              <a:t>the root (the cost incurred at the top level of recursion), and the two subtrees </a:t>
            </a:r>
            <a:r>
              <a:rPr lang="en-US" dirty="0" smtClean="0"/>
              <a:t>of the </a:t>
            </a:r>
            <a:r>
              <a:rPr lang="en-US" dirty="0"/>
              <a:t>root are the two smaller recurrences </a:t>
            </a:r>
            <a:r>
              <a:rPr lang="en-US" sz="3200" b="1" i="1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(</a:t>
            </a:r>
            <a:r>
              <a:rPr lang="en-US" sz="3200" b="1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/2).</a:t>
            </a:r>
          </a:p>
          <a:p>
            <a:r>
              <a:rPr lang="en-US" dirty="0"/>
              <a:t>The cost incurred at each of the two </a:t>
            </a:r>
            <a:r>
              <a:rPr lang="en-US" dirty="0" err="1" smtClean="0"/>
              <a:t>subnodes</a:t>
            </a:r>
            <a:r>
              <a:rPr lang="en-US" dirty="0" smtClean="0"/>
              <a:t> at </a:t>
            </a:r>
            <a:r>
              <a:rPr lang="en-US" dirty="0"/>
              <a:t>the second level of recursion is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cn</a:t>
            </a:r>
            <a:r>
              <a:rPr lang="en-US" dirty="0" smtClean="0"/>
              <a:t>/2.</a:t>
            </a:r>
          </a:p>
          <a:p>
            <a:r>
              <a:rPr lang="en-US" dirty="0"/>
              <a:t>We continue expanding each </a:t>
            </a:r>
            <a:r>
              <a:rPr lang="en-US" dirty="0" smtClean="0"/>
              <a:t>node in </a:t>
            </a:r>
            <a:r>
              <a:rPr lang="en-US" dirty="0"/>
              <a:t>the tree by breaking it into its constituent parts as determined by the recurrence</a:t>
            </a:r>
            <a:r>
              <a:rPr lang="en-US" dirty="0" smtClean="0"/>
              <a:t>, until </a:t>
            </a:r>
            <a:r>
              <a:rPr lang="en-US" dirty="0"/>
              <a:t>the problem sizes get down to 1, each with a cost of </a:t>
            </a:r>
            <a:r>
              <a:rPr lang="en-US" sz="3200" b="1" i="1" dirty="0" smtClean="0">
                <a:solidFill>
                  <a:srgbClr val="FF0000"/>
                </a:solidFill>
              </a:rPr>
              <a:t>c.</a:t>
            </a:r>
            <a:endParaRPr 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03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3418"/>
            <a:ext cx="10515600" cy="5613545"/>
          </a:xfrm>
        </p:spPr>
        <p:txBody>
          <a:bodyPr>
            <a:normAutofit/>
          </a:bodyPr>
          <a:lstStyle/>
          <a:p>
            <a:r>
              <a:rPr lang="en-US" dirty="0"/>
              <a:t>Next, we add the costs across each level of the tree.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top level has </a:t>
            </a:r>
            <a:r>
              <a:rPr lang="en-US" dirty="0" smtClean="0"/>
              <a:t>total cost </a:t>
            </a:r>
            <a:r>
              <a:rPr lang="en-US" sz="3200" b="1" i="1" dirty="0" err="1">
                <a:solidFill>
                  <a:srgbClr val="FF0000"/>
                </a:solidFill>
              </a:rPr>
              <a:t>cn</a:t>
            </a:r>
            <a:r>
              <a:rPr lang="en-US" dirty="0"/>
              <a:t>, the next level down has total cost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c.n</a:t>
            </a:r>
            <a:r>
              <a:rPr lang="en-US" dirty="0" smtClean="0"/>
              <a:t>/2 +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c.n</a:t>
            </a:r>
            <a:r>
              <a:rPr lang="en-US" dirty="0" smtClean="0"/>
              <a:t>/2 = </a:t>
            </a:r>
            <a:r>
              <a:rPr lang="en-US" sz="3200" b="1" i="1" dirty="0" err="1">
                <a:solidFill>
                  <a:srgbClr val="FF0000"/>
                </a:solidFill>
              </a:rPr>
              <a:t>cn</a:t>
            </a:r>
            <a:r>
              <a:rPr lang="en-US" dirty="0"/>
              <a:t>, the level </a:t>
            </a:r>
            <a:r>
              <a:rPr lang="en-US" dirty="0" smtClean="0"/>
              <a:t>after that </a:t>
            </a:r>
            <a:r>
              <a:rPr lang="en-US" dirty="0"/>
              <a:t>has total </a:t>
            </a:r>
            <a:r>
              <a:rPr lang="en-US" dirty="0" smtClean="0"/>
              <a:t>cost:                         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c.n</a:t>
            </a:r>
            <a:r>
              <a:rPr lang="en-US" dirty="0" smtClean="0"/>
              <a:t>/4 +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c.n</a:t>
            </a:r>
            <a:r>
              <a:rPr lang="en-US" dirty="0" smtClean="0"/>
              <a:t>/4 +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c.n</a:t>
            </a:r>
            <a:r>
              <a:rPr lang="en-US" dirty="0" smtClean="0"/>
              <a:t>/4 +</a:t>
            </a:r>
            <a:r>
              <a:rPr lang="en-US" sz="3200" b="1" i="1" dirty="0" err="1" smtClean="0">
                <a:solidFill>
                  <a:srgbClr val="FF0000"/>
                </a:solidFill>
              </a:rPr>
              <a:t>c.n</a:t>
            </a:r>
            <a:r>
              <a:rPr lang="en-US" dirty="0" smtClean="0"/>
              <a:t>/4 = </a:t>
            </a:r>
            <a:r>
              <a:rPr lang="en-US" sz="3200" b="1" i="1" dirty="0" err="1">
                <a:solidFill>
                  <a:srgbClr val="FF0000"/>
                </a:solidFill>
              </a:rPr>
              <a:t>cn</a:t>
            </a:r>
            <a:r>
              <a:rPr lang="en-US" dirty="0"/>
              <a:t>, and so on</a:t>
            </a:r>
            <a:r>
              <a:rPr lang="en-US" dirty="0" smtClean="0"/>
              <a:t>.</a:t>
            </a:r>
          </a:p>
          <a:p>
            <a:r>
              <a:rPr lang="en-US" dirty="0"/>
              <a:t>In general</a:t>
            </a:r>
            <a:r>
              <a:rPr lang="en-US" dirty="0" smtClean="0"/>
              <a:t>, the </a:t>
            </a:r>
            <a:r>
              <a:rPr lang="en-US" dirty="0"/>
              <a:t>level </a:t>
            </a:r>
            <a:r>
              <a:rPr lang="en-US" sz="3200" b="1" i="1" dirty="0" err="1">
                <a:solidFill>
                  <a:srgbClr val="FF0000"/>
                </a:solidFill>
              </a:rPr>
              <a:t>i</a:t>
            </a:r>
            <a:r>
              <a:rPr lang="en-US" dirty="0"/>
              <a:t> below the top has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  <a:r>
              <a:rPr lang="en-US" b="1" baseline="40000" dirty="0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nodes, each contributing a cost of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c.n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70C0"/>
                </a:solidFill>
              </a:rPr>
              <a:t>2</a:t>
            </a:r>
            <a:r>
              <a:rPr lang="en-US" baseline="40000" dirty="0" smtClean="0">
                <a:solidFill>
                  <a:srgbClr val="0070C0"/>
                </a:solidFill>
              </a:rPr>
              <a:t>i</a:t>
            </a:r>
            <a:r>
              <a:rPr lang="en-US" dirty="0" smtClean="0"/>
              <a:t> , </a:t>
            </a:r>
            <a:r>
              <a:rPr lang="en-US" dirty="0"/>
              <a:t>so </a:t>
            </a:r>
            <a:r>
              <a:rPr lang="en-US" dirty="0" smtClean="0"/>
              <a:t>that the </a:t>
            </a:r>
            <a:r>
              <a:rPr lang="en-US" b="1" i="1" dirty="0" smtClean="0">
                <a:solidFill>
                  <a:srgbClr val="FF0000"/>
                </a:solidFill>
              </a:rPr>
              <a:t>i</a:t>
            </a:r>
            <a:r>
              <a:rPr lang="en-US" baseline="40000" dirty="0" smtClean="0"/>
              <a:t>th</a:t>
            </a:r>
            <a:r>
              <a:rPr lang="en-US" dirty="0" smtClean="0"/>
              <a:t> </a:t>
            </a:r>
            <a:r>
              <a:rPr lang="en-US" dirty="0"/>
              <a:t>level below the top has total </a:t>
            </a:r>
            <a:r>
              <a:rPr lang="en-US" dirty="0" smtClean="0"/>
              <a:t>cost:           </a:t>
            </a:r>
            <a:r>
              <a:rPr lang="en-US" dirty="0" smtClean="0">
                <a:solidFill>
                  <a:srgbClr val="0070C0"/>
                </a:solidFill>
              </a:rPr>
              <a:t>2</a:t>
            </a:r>
            <a:r>
              <a:rPr lang="en-US" baseline="40000" dirty="0" smtClean="0">
                <a:solidFill>
                  <a:srgbClr val="0070C0"/>
                </a:solidFill>
              </a:rPr>
              <a:t>i</a:t>
            </a:r>
            <a:r>
              <a:rPr lang="en-US" dirty="0" smtClean="0"/>
              <a:t>.</a:t>
            </a:r>
            <a:r>
              <a:rPr lang="en-US" sz="3200" b="1" i="1" dirty="0" smtClean="0">
                <a:solidFill>
                  <a:srgbClr val="FF0000"/>
                </a:solidFill>
              </a:rPr>
              <a:t>c.n</a:t>
            </a:r>
            <a:r>
              <a:rPr lang="en-US" dirty="0" smtClean="0"/>
              <a:t>/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40000" dirty="0">
                <a:solidFill>
                  <a:srgbClr val="0070C0"/>
                </a:solidFill>
              </a:rPr>
              <a:t>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= </a:t>
            </a:r>
            <a:r>
              <a:rPr lang="en-US" sz="3200" b="1" i="1" dirty="0" err="1">
                <a:solidFill>
                  <a:srgbClr val="FF0000"/>
                </a:solidFill>
              </a:rPr>
              <a:t>cn</a:t>
            </a:r>
            <a:r>
              <a:rPr lang="en-US" dirty="0" smtClean="0"/>
              <a:t>.</a:t>
            </a:r>
          </a:p>
          <a:p>
            <a:r>
              <a:rPr lang="en-US" dirty="0"/>
              <a:t>The bottom level has </a:t>
            </a:r>
            <a:r>
              <a:rPr lang="en-US" sz="3200" b="1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nodes</a:t>
            </a:r>
            <a:r>
              <a:rPr lang="en-US" dirty="0"/>
              <a:t>, each contributing a cost of </a:t>
            </a:r>
            <a:r>
              <a:rPr lang="en-US" sz="3200" b="1" i="1" dirty="0">
                <a:solidFill>
                  <a:srgbClr val="FF0000"/>
                </a:solidFill>
              </a:rPr>
              <a:t>c</a:t>
            </a:r>
            <a:r>
              <a:rPr lang="en-US" dirty="0"/>
              <a:t>, for a total cost of </a:t>
            </a:r>
            <a:r>
              <a:rPr lang="en-US" sz="3200" b="1" i="1" dirty="0" err="1">
                <a:solidFill>
                  <a:srgbClr val="FF0000"/>
                </a:solidFill>
              </a:rPr>
              <a:t>cn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38748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70" y="109373"/>
            <a:ext cx="6121895" cy="42040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64" y="109373"/>
            <a:ext cx="5713599" cy="4204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366" y="4885760"/>
            <a:ext cx="9929046" cy="12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8073"/>
            <a:ext cx="10515600" cy="554889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u="sng" dirty="0">
                <a:solidFill>
                  <a:srgbClr val="0070C0"/>
                </a:solidFill>
              </a:rPr>
              <a:t>total number of levels </a:t>
            </a:r>
            <a:r>
              <a:rPr lang="en-US" dirty="0"/>
              <a:t>of the recursion tree in </a:t>
            </a:r>
            <a:r>
              <a:rPr lang="en-US" dirty="0" smtClean="0"/>
              <a:t>the Figure is                   </a:t>
            </a:r>
            <a:r>
              <a:rPr lang="en-US" sz="3200" b="1" u="sng" dirty="0" err="1" smtClean="0"/>
              <a:t>lg</a:t>
            </a:r>
            <a:r>
              <a:rPr lang="en-US" sz="3600" b="1" i="1" u="sng" dirty="0" err="1" smtClean="0">
                <a:solidFill>
                  <a:srgbClr val="FF0000"/>
                </a:solidFill>
              </a:rPr>
              <a:t>n</a:t>
            </a:r>
            <a:r>
              <a:rPr lang="en-US" sz="3200" b="1" u="sng" dirty="0" smtClean="0"/>
              <a:t> + </a:t>
            </a:r>
            <a:r>
              <a:rPr lang="en-US" sz="3200" b="1" u="sng" dirty="0"/>
              <a:t>1</a:t>
            </a:r>
            <a:r>
              <a:rPr lang="en-US" dirty="0"/>
              <a:t>, </a:t>
            </a:r>
            <a:r>
              <a:rPr lang="en-US" dirty="0" smtClean="0"/>
              <a:t>where </a:t>
            </a:r>
            <a:r>
              <a:rPr lang="en-US" sz="3600" b="1" i="1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b="1" u="sng" dirty="0">
                <a:solidFill>
                  <a:srgbClr val="00B050"/>
                </a:solidFill>
              </a:rPr>
              <a:t>is the number of leaves</a:t>
            </a:r>
            <a:r>
              <a:rPr lang="en-US" dirty="0"/>
              <a:t>, corresponding to the input size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base case occurs when </a:t>
            </a:r>
            <a:r>
              <a:rPr lang="en-US" sz="3600" b="1" i="1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/>
              <a:t>1, in which case </a:t>
            </a:r>
            <a:r>
              <a:rPr lang="en-US" dirty="0" smtClean="0"/>
              <a:t>the tree </a:t>
            </a:r>
            <a:r>
              <a:rPr lang="en-US" dirty="0"/>
              <a:t>has only one level. </a:t>
            </a:r>
            <a:endParaRPr lang="en-US" dirty="0" smtClean="0"/>
          </a:p>
          <a:p>
            <a:r>
              <a:rPr lang="en-US" dirty="0" smtClean="0"/>
              <a:t>Since lg1 = </a:t>
            </a:r>
            <a:r>
              <a:rPr lang="en-US" dirty="0"/>
              <a:t>0, we have that </a:t>
            </a:r>
            <a:r>
              <a:rPr lang="en-US" dirty="0" err="1"/>
              <a:t>lg</a:t>
            </a:r>
            <a:r>
              <a:rPr lang="en-US" sz="3600" b="1" i="1" dirty="0" err="1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/>
              <a:t>1 gives the </a:t>
            </a:r>
            <a:r>
              <a:rPr lang="en-US" dirty="0" smtClean="0"/>
              <a:t>correct number </a:t>
            </a:r>
            <a:r>
              <a:rPr lang="en-US" dirty="0"/>
              <a:t>of levels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rgbClr val="FF0000"/>
                </a:solidFill>
              </a:rPr>
              <a:t>he </a:t>
            </a:r>
            <a:r>
              <a:rPr lang="en-US" dirty="0">
                <a:solidFill>
                  <a:srgbClr val="FF0000"/>
                </a:solidFill>
              </a:rPr>
              <a:t>number of </a:t>
            </a:r>
            <a:r>
              <a:rPr lang="en-US" dirty="0" smtClean="0">
                <a:solidFill>
                  <a:srgbClr val="FF0000"/>
                </a:solidFill>
              </a:rPr>
              <a:t>levels of </a:t>
            </a:r>
            <a:r>
              <a:rPr lang="en-US" dirty="0">
                <a:solidFill>
                  <a:srgbClr val="FF0000"/>
                </a:solidFill>
              </a:rPr>
              <a:t>a recursion tree with 2</a:t>
            </a:r>
            <a:r>
              <a:rPr lang="en-US" baseline="40000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leaves </a:t>
            </a:r>
            <a:r>
              <a:rPr lang="en-US" dirty="0" smtClean="0">
                <a:solidFill>
                  <a:srgbClr val="FF0000"/>
                </a:solidFill>
              </a:rPr>
              <a:t>is:                               lg2</a:t>
            </a:r>
            <a:r>
              <a:rPr lang="en-US" baseline="40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+ </a:t>
            </a:r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+ 1.</a:t>
            </a:r>
          </a:p>
          <a:p>
            <a:r>
              <a:rPr lang="en-US" dirty="0"/>
              <a:t>A tree with </a:t>
            </a:r>
            <a:r>
              <a:rPr lang="en-US" sz="3600" b="1" i="1" dirty="0">
                <a:solidFill>
                  <a:srgbClr val="FF0000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= 2</a:t>
            </a:r>
            <a:r>
              <a:rPr lang="en-US" baseline="40000" dirty="0" smtClean="0"/>
              <a:t>i+1</a:t>
            </a:r>
            <a:r>
              <a:rPr lang="en-US" dirty="0" smtClean="0"/>
              <a:t> </a:t>
            </a:r>
            <a:r>
              <a:rPr lang="en-US" dirty="0"/>
              <a:t>leaves </a:t>
            </a:r>
            <a:r>
              <a:rPr lang="en-US" dirty="0" smtClean="0"/>
              <a:t>has one </a:t>
            </a:r>
            <a:r>
              <a:rPr lang="en-US" dirty="0"/>
              <a:t>more level than a tree with 2</a:t>
            </a:r>
            <a:r>
              <a:rPr lang="en-US" baseline="40000" dirty="0"/>
              <a:t>i</a:t>
            </a:r>
            <a:r>
              <a:rPr lang="en-US" dirty="0" smtClean="0"/>
              <a:t> </a:t>
            </a:r>
            <a:r>
              <a:rPr lang="en-US" dirty="0"/>
              <a:t>leaves, and so the total number of levels </a:t>
            </a:r>
            <a:r>
              <a:rPr lang="en-US" dirty="0" smtClean="0"/>
              <a:t>is: (</a:t>
            </a:r>
            <a:r>
              <a:rPr lang="en-US" dirty="0" err="1" smtClean="0"/>
              <a:t>i</a:t>
            </a:r>
            <a:r>
              <a:rPr lang="en-US" dirty="0" smtClean="0"/>
              <a:t> + 1) + </a:t>
            </a:r>
            <a:r>
              <a:rPr lang="en-US" dirty="0"/>
              <a:t>1 </a:t>
            </a:r>
            <a:r>
              <a:rPr lang="en-US" dirty="0" smtClean="0"/>
              <a:t>= lg2</a:t>
            </a:r>
            <a:r>
              <a:rPr lang="en-US" baseline="40000" dirty="0" smtClean="0"/>
              <a:t>i+1</a:t>
            </a:r>
            <a:r>
              <a:rPr lang="en-US" dirty="0" smtClean="0"/>
              <a:t> + </a:t>
            </a:r>
            <a:r>
              <a:rPr lang="en-US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180116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compute the total cost represented by the recurrence (2.2), we simply add </a:t>
                </a:r>
                <a:r>
                  <a:rPr lang="en-US" dirty="0" smtClean="0"/>
                  <a:t>up the </a:t>
                </a:r>
                <a:r>
                  <a:rPr lang="en-US" dirty="0"/>
                  <a:t>costs of all the levels.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recursion tree has </a:t>
                </a:r>
                <a:r>
                  <a:rPr lang="en-US" dirty="0" err="1" smtClean="0"/>
                  <a:t>lg</a:t>
                </a:r>
                <a:r>
                  <a:rPr lang="en-US" sz="3600" b="1" i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 +1 </a:t>
                </a:r>
                <a:r>
                  <a:rPr lang="en-US" dirty="0"/>
                  <a:t>levels, each costing </a:t>
                </a:r>
                <a:r>
                  <a:rPr lang="en-US" sz="3600" b="1" i="1" dirty="0" err="1">
                    <a:solidFill>
                      <a:srgbClr val="FF0000"/>
                    </a:solidFill>
                  </a:rPr>
                  <a:t>cn</a:t>
                </a:r>
                <a:r>
                  <a:rPr lang="en-US" dirty="0" smtClean="0"/>
                  <a:t>, for a total cost of: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			</a:t>
                </a:r>
                <a:r>
                  <a:rPr lang="en-US" sz="3600" b="1" i="1" dirty="0" err="1" smtClean="0">
                    <a:solidFill>
                      <a:srgbClr val="FF0000"/>
                    </a:solidFill>
                  </a:rPr>
                  <a:t>cn</a:t>
                </a:r>
                <a:r>
                  <a:rPr lang="en-US" dirty="0" smtClean="0"/>
                  <a:t>.(</a:t>
                </a:r>
                <a:r>
                  <a:rPr lang="en-US" dirty="0" err="1" smtClean="0"/>
                  <a:t>lg</a:t>
                </a:r>
                <a:r>
                  <a:rPr lang="en-US" sz="3600" b="1" i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 + 1) = </a:t>
                </a:r>
                <a:r>
                  <a:rPr lang="en-US" sz="3600" b="1" i="1" dirty="0" err="1" smtClean="0">
                    <a:solidFill>
                      <a:srgbClr val="FF0000"/>
                    </a:solidFill>
                  </a:rPr>
                  <a:t>cn</a:t>
                </a:r>
                <a:r>
                  <a:rPr lang="en-US" dirty="0" err="1" smtClean="0"/>
                  <a:t>.lg</a:t>
                </a:r>
                <a:r>
                  <a:rPr lang="en-US" sz="3600" b="1" i="1" dirty="0" err="1" smtClean="0">
                    <a:solidFill>
                      <a:srgbClr val="FF0000"/>
                    </a:solidFill>
                  </a:rPr>
                  <a:t>n</a:t>
                </a:r>
                <a:r>
                  <a:rPr lang="en-US" dirty="0" smtClean="0"/>
                  <a:t> + </a:t>
                </a:r>
                <a:r>
                  <a:rPr lang="en-US" sz="3600" b="1" i="1" dirty="0" err="1" smtClean="0">
                    <a:solidFill>
                      <a:srgbClr val="FF0000"/>
                    </a:solidFill>
                  </a:rPr>
                  <a:t>cn</a:t>
                </a:r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Ignoring </a:t>
                </a:r>
                <a:r>
                  <a:rPr lang="en-US" dirty="0"/>
                  <a:t>the low-order term </a:t>
                </a:r>
                <a:r>
                  <a:rPr lang="en-US" dirty="0" smtClean="0"/>
                  <a:t>and the </a:t>
                </a:r>
                <a:r>
                  <a:rPr lang="en-US" dirty="0"/>
                  <a:t>constant </a:t>
                </a:r>
                <a:r>
                  <a:rPr lang="en-US" sz="3600" b="1" i="1" dirty="0">
                    <a:solidFill>
                      <a:srgbClr val="FF0000"/>
                    </a:solidFill>
                  </a:rPr>
                  <a:t>c</a:t>
                </a:r>
                <a:r>
                  <a:rPr lang="en-US" dirty="0"/>
                  <a:t> gives the desired result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1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/>
                          <m:t>lg</m:t>
                        </m:r>
                        <m:r>
                          <m:rPr>
                            <m:nor/>
                          </m:rPr>
                          <a:rPr lang="en-US" b="1" i="1" dirty="0">
                            <a:solidFill>
                              <a:srgbClr val="FF0000"/>
                            </a:solidFill>
                          </a:rPr>
                          <m:t>n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66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For </a:t>
            </a:r>
            <a:r>
              <a:rPr lang="en-US" dirty="0">
                <a:solidFill>
                  <a:srgbClr val="0070C0"/>
                </a:solidFill>
              </a:rPr>
              <a:t>computer </a:t>
            </a:r>
            <a:r>
              <a:rPr lang="en-US" dirty="0" smtClean="0">
                <a:solidFill>
                  <a:srgbClr val="0070C0"/>
                </a:solidFill>
              </a:rPr>
              <a:t>A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world’s craftiest programmer codes insertion sort</a:t>
            </a:r>
            <a:r>
              <a:rPr lang="en-US" dirty="0"/>
              <a:t> </a:t>
            </a:r>
            <a:r>
              <a:rPr lang="en-US" u="sng" dirty="0"/>
              <a:t>in machine </a:t>
            </a:r>
            <a:r>
              <a:rPr lang="en-US" u="sng" dirty="0" smtClean="0"/>
              <a:t>language</a:t>
            </a:r>
            <a:r>
              <a:rPr lang="en-US" dirty="0" smtClean="0"/>
              <a:t>, </a:t>
            </a:r>
            <a:r>
              <a:rPr lang="en-US" dirty="0"/>
              <a:t>and the </a:t>
            </a:r>
            <a:r>
              <a:rPr lang="en-US" dirty="0">
                <a:solidFill>
                  <a:srgbClr val="FF0000"/>
                </a:solidFill>
              </a:rPr>
              <a:t>resulting code requires 2n</a:t>
            </a:r>
            <a:r>
              <a:rPr lang="en-US" baseline="5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instructions </a:t>
            </a:r>
            <a:r>
              <a:rPr lang="en-US" dirty="0">
                <a:solidFill>
                  <a:srgbClr val="FF0000"/>
                </a:solidFill>
              </a:rPr>
              <a:t>to sort n numbers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For computer </a:t>
            </a:r>
            <a:r>
              <a:rPr lang="en-US" dirty="0" smtClean="0">
                <a:solidFill>
                  <a:srgbClr val="0070C0"/>
                </a:solidFill>
              </a:rPr>
              <a:t>B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An </a:t>
            </a:r>
            <a:r>
              <a:rPr lang="en-US" dirty="0">
                <a:solidFill>
                  <a:srgbClr val="FF0000"/>
                </a:solidFill>
              </a:rPr>
              <a:t>average programmer implements merge sort</a:t>
            </a:r>
            <a:r>
              <a:rPr lang="en-US" dirty="0"/>
              <a:t>, </a:t>
            </a:r>
            <a:r>
              <a:rPr lang="en-US" u="sng" dirty="0"/>
              <a:t>using a high-level language with an inefficient compiler</a:t>
            </a:r>
            <a:r>
              <a:rPr lang="en-US" dirty="0"/>
              <a:t>, with the </a:t>
            </a:r>
            <a:r>
              <a:rPr lang="en-US" dirty="0">
                <a:solidFill>
                  <a:srgbClr val="FF0000"/>
                </a:solidFill>
              </a:rPr>
              <a:t>resulting code taking </a:t>
            </a:r>
            <a:r>
              <a:rPr lang="en-US" dirty="0" smtClean="0">
                <a:solidFill>
                  <a:srgbClr val="FF0000"/>
                </a:solidFill>
              </a:rPr>
              <a:t>50nlgn </a:t>
            </a:r>
            <a:r>
              <a:rPr lang="en-US" dirty="0"/>
              <a:t>instructions. </a:t>
            </a:r>
          </a:p>
        </p:txBody>
      </p:sp>
    </p:spTree>
    <p:extLst>
      <p:ext uri="{BB962C8B-B14F-4D97-AF65-F5344CB8AC3E}">
        <p14:creationId xmlns:p14="http://schemas.microsoft.com/office/powerpoint/2010/main" val="912149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4182"/>
            <a:ext cx="10515600" cy="562278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To sort 10 </a:t>
            </a:r>
            <a:r>
              <a:rPr lang="en-US" dirty="0" smtClean="0">
                <a:solidFill>
                  <a:srgbClr val="FF0000"/>
                </a:solidFill>
              </a:rPr>
              <a:t>million numbers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computer A </a:t>
            </a:r>
            <a:r>
              <a:rPr lang="en-US" dirty="0" smtClean="0">
                <a:solidFill>
                  <a:srgbClr val="0070C0"/>
                </a:solidFill>
              </a:rPr>
              <a:t>takes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>
                <a:solidFill>
                  <a:srgbClr val="0070C0"/>
                </a:solidFill>
              </a:rPr>
              <a:t>computer B </a:t>
            </a:r>
            <a:r>
              <a:rPr lang="en-US" dirty="0" smtClean="0">
                <a:solidFill>
                  <a:srgbClr val="0070C0"/>
                </a:solidFill>
              </a:rPr>
              <a:t>takes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67" y="1494241"/>
            <a:ext cx="10228961" cy="11190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91" y="4107501"/>
            <a:ext cx="10281738" cy="108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6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Insertion Sort in Details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dirty="0" smtClean="0"/>
              <a:t>s </a:t>
            </a:r>
            <a:r>
              <a:rPr lang="en-US" dirty="0"/>
              <a:t>an efficient algorithm </a:t>
            </a:r>
            <a:r>
              <a:rPr lang="en-US" dirty="0">
                <a:solidFill>
                  <a:srgbClr val="0070C0"/>
                </a:solidFill>
              </a:rPr>
              <a:t>for sorting a </a:t>
            </a:r>
            <a:r>
              <a:rPr lang="en-US" dirty="0" smtClean="0">
                <a:solidFill>
                  <a:srgbClr val="0070C0"/>
                </a:solidFill>
              </a:rPr>
              <a:t>small number </a:t>
            </a:r>
            <a:r>
              <a:rPr lang="en-US" dirty="0">
                <a:solidFill>
                  <a:srgbClr val="0070C0"/>
                </a:solidFill>
              </a:rPr>
              <a:t>of elements</a:t>
            </a:r>
            <a:r>
              <a:rPr lang="en-US" dirty="0"/>
              <a:t>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507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INSERTION-SORT </a:t>
            </a:r>
            <a:r>
              <a:rPr lang="en-US" b="1" dirty="0" smtClean="0">
                <a:solidFill>
                  <a:srgbClr val="FF0000"/>
                </a:solidFill>
              </a:rPr>
              <a:t>Procedure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akes </a:t>
            </a:r>
            <a:r>
              <a:rPr lang="en-US" dirty="0"/>
              <a:t>as </a:t>
            </a:r>
            <a:r>
              <a:rPr lang="en-US" dirty="0">
                <a:solidFill>
                  <a:srgbClr val="0070C0"/>
                </a:solidFill>
              </a:rPr>
              <a:t>a parameter an array </a:t>
            </a:r>
            <a:r>
              <a:rPr lang="en-US" dirty="0" smtClean="0">
                <a:solidFill>
                  <a:srgbClr val="0070C0"/>
                </a:solidFill>
              </a:rPr>
              <a:t>A[1..n] </a:t>
            </a:r>
            <a:r>
              <a:rPr lang="en-US" dirty="0">
                <a:solidFill>
                  <a:srgbClr val="0070C0"/>
                </a:solidFill>
              </a:rPr>
              <a:t>containing a sequence </a:t>
            </a:r>
            <a:r>
              <a:rPr lang="en-US" dirty="0" smtClean="0">
                <a:solidFill>
                  <a:srgbClr val="0070C0"/>
                </a:solidFill>
              </a:rPr>
              <a:t>of length </a:t>
            </a:r>
            <a:r>
              <a:rPr lang="en-US" dirty="0">
                <a:solidFill>
                  <a:srgbClr val="0070C0"/>
                </a:solidFill>
              </a:rPr>
              <a:t>n that is to be sorted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/>
              <a:t>The algorithm sorts the input numbers </a:t>
            </a:r>
            <a:r>
              <a:rPr lang="en-US" b="1" i="1" dirty="0"/>
              <a:t>in place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it rearranges </a:t>
            </a:r>
            <a:r>
              <a:rPr lang="en-US" dirty="0" smtClean="0">
                <a:solidFill>
                  <a:srgbClr val="FF0000"/>
                </a:solidFill>
              </a:rPr>
              <a:t>the numbers </a:t>
            </a:r>
            <a:r>
              <a:rPr lang="en-US" dirty="0">
                <a:solidFill>
                  <a:srgbClr val="FF0000"/>
                </a:solidFill>
              </a:rPr>
              <a:t>within the array A</a:t>
            </a:r>
            <a:r>
              <a:rPr lang="en-US" dirty="0"/>
              <a:t>, with at most a constant number of them stored </a:t>
            </a:r>
            <a:r>
              <a:rPr lang="en-US" dirty="0" smtClean="0"/>
              <a:t>outside the </a:t>
            </a:r>
            <a:r>
              <a:rPr lang="en-US" dirty="0"/>
              <a:t>array at any time.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input array A contains the sorted output sequence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when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INSERTION-SORT procedure is finished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281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3075</Words>
  <Application>Microsoft Office PowerPoint</Application>
  <PresentationFormat>Widescreen</PresentationFormat>
  <Paragraphs>262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MT2MIT</vt:lpstr>
      <vt:lpstr>Times New Roman</vt:lpstr>
      <vt:lpstr>Times-Bold</vt:lpstr>
      <vt:lpstr>Times-Roman</vt:lpstr>
      <vt:lpstr>Wingdings</vt:lpstr>
      <vt:lpstr>Office Theme</vt:lpstr>
      <vt:lpstr>Analyzing Running Time</vt:lpstr>
      <vt:lpstr>Sorting Algorithms</vt:lpstr>
      <vt:lpstr>PowerPoint Presentation</vt:lpstr>
      <vt:lpstr>PowerPoint Presentation</vt:lpstr>
      <vt:lpstr>Scenario</vt:lpstr>
      <vt:lpstr>PowerPoint Presentation</vt:lpstr>
      <vt:lpstr>PowerPoint Presentation</vt:lpstr>
      <vt:lpstr>Insertion Sort in Details</vt:lpstr>
      <vt:lpstr>INSERTION-SORT Procedure</vt:lpstr>
      <vt:lpstr>PowerPoint Presentation</vt:lpstr>
      <vt:lpstr>PowerPoint Presentation</vt:lpstr>
      <vt:lpstr>Analyzing Algorithms</vt:lpstr>
      <vt:lpstr>RAM model</vt:lpstr>
      <vt:lpstr>Analysis of Insertion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Order of Growth (rate of growth)</vt:lpstr>
      <vt:lpstr>PowerPoint Presentation</vt:lpstr>
      <vt:lpstr>PowerPoint Presentation</vt:lpstr>
      <vt:lpstr>Designing Algorithms</vt:lpstr>
      <vt:lpstr>The divide-and-conquer approach</vt:lpstr>
      <vt:lpstr>PowerPoint Presentation</vt:lpstr>
      <vt:lpstr>Merge Sort Algorithm</vt:lpstr>
      <vt:lpstr>PowerPoint Presentation</vt:lpstr>
      <vt:lpstr>To sort A[p . .r]:</vt:lpstr>
      <vt:lpstr>PowerPoint Presentation</vt:lpstr>
      <vt:lpstr>PowerPoint Presentation</vt:lpstr>
      <vt:lpstr>PowerPoint Presentation</vt:lpstr>
      <vt:lpstr>Merging</vt:lpstr>
      <vt:lpstr>What is n?</vt:lpstr>
      <vt:lpstr>PowerPoint Presentation</vt:lpstr>
      <vt:lpstr>PowerPoint Presentation</vt:lpstr>
      <vt:lpstr>PowerPoint Presentation</vt:lpstr>
      <vt:lpstr>PowerPoint Presentation</vt:lpstr>
      <vt:lpstr>Analyzing divide-and-conquer algorithms</vt:lpstr>
      <vt:lpstr>PowerPoint Presentation</vt:lpstr>
      <vt:lpstr>PowerPoint Presentation</vt:lpstr>
      <vt:lpstr>Analysis of merge sort</vt:lpstr>
      <vt:lpstr>Worst case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Running Time</dc:title>
  <dc:creator>Windows User</dc:creator>
  <cp:lastModifiedBy>Windows User</cp:lastModifiedBy>
  <cp:revision>1</cp:revision>
  <dcterms:created xsi:type="dcterms:W3CDTF">2019-10-30T23:19:08Z</dcterms:created>
  <dcterms:modified xsi:type="dcterms:W3CDTF">2019-10-30T23:20:19Z</dcterms:modified>
</cp:coreProperties>
</file>