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9"/>
  </p:notesMasterIdLst>
  <p:handoutMasterIdLst>
    <p:handoutMasterId r:id="rId60"/>
  </p:handoutMasterIdLst>
  <p:sldIdLst>
    <p:sldId id="364" r:id="rId2"/>
    <p:sldId id="365" r:id="rId3"/>
    <p:sldId id="562" r:id="rId4"/>
    <p:sldId id="515" r:id="rId5"/>
    <p:sldId id="516" r:id="rId6"/>
    <p:sldId id="560" r:id="rId7"/>
    <p:sldId id="518" r:id="rId8"/>
    <p:sldId id="519" r:id="rId9"/>
    <p:sldId id="520" r:id="rId10"/>
    <p:sldId id="556" r:id="rId11"/>
    <p:sldId id="561" r:id="rId12"/>
    <p:sldId id="557" r:id="rId13"/>
    <p:sldId id="522" r:id="rId14"/>
    <p:sldId id="521" r:id="rId15"/>
    <p:sldId id="523" r:id="rId16"/>
    <p:sldId id="559" r:id="rId17"/>
    <p:sldId id="526" r:id="rId18"/>
    <p:sldId id="528" r:id="rId19"/>
    <p:sldId id="529" r:id="rId20"/>
    <p:sldId id="530" r:id="rId21"/>
    <p:sldId id="531" r:id="rId22"/>
    <p:sldId id="532" r:id="rId23"/>
    <p:sldId id="564" r:id="rId24"/>
    <p:sldId id="533" r:id="rId25"/>
    <p:sldId id="534" r:id="rId26"/>
    <p:sldId id="535" r:id="rId27"/>
    <p:sldId id="536" r:id="rId28"/>
    <p:sldId id="537" r:id="rId29"/>
    <p:sldId id="538" r:id="rId30"/>
    <p:sldId id="539" r:id="rId31"/>
    <p:sldId id="540" r:id="rId32"/>
    <p:sldId id="572" r:id="rId33"/>
    <p:sldId id="541" r:id="rId34"/>
    <p:sldId id="542" r:id="rId35"/>
    <p:sldId id="543" r:id="rId36"/>
    <p:sldId id="544" r:id="rId37"/>
    <p:sldId id="545" r:id="rId38"/>
    <p:sldId id="546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65" r:id="rId48"/>
    <p:sldId id="566" r:id="rId49"/>
    <p:sldId id="567" r:id="rId50"/>
    <p:sldId id="568" r:id="rId51"/>
    <p:sldId id="569" r:id="rId52"/>
    <p:sldId id="573" r:id="rId53"/>
    <p:sldId id="570" r:id="rId54"/>
    <p:sldId id="574" r:id="rId55"/>
    <p:sldId id="571" r:id="rId56"/>
    <p:sldId id="563" r:id="rId57"/>
    <p:sldId id="558" r:id="rId5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5" autoAdjust="0"/>
    <p:restoredTop sz="92866" autoAdjust="0"/>
  </p:normalViewPr>
  <p:slideViewPr>
    <p:cSldViewPr>
      <p:cViewPr varScale="1">
        <p:scale>
          <a:sx n="59" d="100"/>
          <a:sy n="59" d="100"/>
        </p:scale>
        <p:origin x="17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44"/>
    </p:cViewPr>
  </p:sorterViewPr>
  <p:notesViewPr>
    <p:cSldViewPr>
      <p:cViewPr varScale="1">
        <p:scale>
          <a:sx n="51" d="100"/>
          <a:sy n="51" d="100"/>
        </p:scale>
        <p:origin x="-2741" y="-8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E979EA9-A045-4641-85C5-3881F2C8D4D8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4BB3770D-D017-42D2-947C-D9EF5A13D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045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83FF935-033D-4831-8F53-A9AF399D17C1}" type="datetimeFigureOut">
              <a:rPr lang="zh-CN" altLang="en-US" smtClean="0"/>
              <a:t>2019/6/23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35B16A2-48D8-43B0-AAD3-BB1C7E60F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48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unications_protoco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19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synchronous circuit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digital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changes in the state of memory elements are synchronized by a clock signal.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Instead it often uses signals that indicate completion of instructions and operations, specified by simple data transfer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munications protocol"/>
              </a:rPr>
              <a:t>protocols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8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storage elements are devices capable of storing binary information. The binary information stored in the memory elements are the state of the sequential circuits at that time. </a:t>
            </a:r>
          </a:p>
          <a:p>
            <a:r>
              <a:rPr lang="en-US" baseline="0" dirty="0"/>
              <a:t>The sequential circuits receives binary information from external inputs.  The inputs, together with the “present state”, determine the outputs.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961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</a:t>
            </a:r>
            <a:r>
              <a:rPr lang="en-US" baseline="0" dirty="0"/>
              <a:t> sequential circuits: depends on the input signals at any instant of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683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not have a “no-change” condition. It can be accomplished by disabling the clock or by leaving the clock and connecting the output back into the D input.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two models of a sequential circuit are commonly</a:t>
            </a:r>
          </a:p>
          <a:p>
            <a:r>
              <a:rPr lang="en-US" dirty="0"/>
              <a:t>referred to as a finite state machine, abbreviated FSM.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2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it a mealy or </a:t>
            </a:r>
            <a:r>
              <a:rPr lang="en-US" dirty="0" err="1"/>
              <a:t>moore</a:t>
            </a:r>
            <a:r>
              <a:rPr lang="en-US" dirty="0"/>
              <a:t> machine?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B16A2-48D8-43B0-AAD3-BB1C7E60F77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77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130425"/>
            <a:ext cx="7620000" cy="14700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8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0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063" y="228600"/>
            <a:ext cx="8229600" cy="1143000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4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3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962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86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直接连接符 7"/>
          <p:cNvCxnSpPr>
            <a:endCxn id="9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9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直接连接符 9"/>
          <p:cNvCxnSpPr>
            <a:endCxn id="11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4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直接连接符 5"/>
          <p:cNvCxnSpPr>
            <a:endCxn id="7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2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直接连接符 4"/>
          <p:cNvCxnSpPr>
            <a:endCxn id="6" idx="1"/>
          </p:cNvCxnSpPr>
          <p:nvPr userDrawn="1"/>
        </p:nvCxnSpPr>
        <p:spPr>
          <a:xfrm>
            <a:off x="685800" y="1447800"/>
            <a:ext cx="6910039" cy="0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5839" y="1247745"/>
            <a:ext cx="1524000" cy="40011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3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0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450946"/>
            <a:ext cx="8077200" cy="4675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09600" y="1219200"/>
            <a:ext cx="7062439" cy="28545"/>
          </a:xfrm>
          <a:prstGeom prst="line">
            <a:avLst/>
          </a:prstGeom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620000" y="1050835"/>
            <a:ext cx="15240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i="1" baseline="0" dirty="0">
                <a:solidFill>
                  <a:schemeClr val="accent3"/>
                </a:solidFill>
                <a:latin typeface="Britannic Bold" panose="020B0903060703020204" pitchFamily="34" charset="0"/>
              </a:rPr>
              <a:t>EECE 229 </a:t>
            </a:r>
            <a:endParaRPr lang="zh-CN" altLang="en-US" sz="2000" i="1" baseline="0" dirty="0">
              <a:solidFill>
                <a:schemeClr val="accent3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5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1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1600" y="2362200"/>
            <a:ext cx="6553200" cy="17931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EECE 229 Introduction to Digital Systems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altLang="zh-CN" dirty="0"/>
          </a:p>
          <a:p>
            <a:pPr marL="4572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73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 Latches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5410200" cy="3983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6063" y="1412208"/>
            <a:ext cx="717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way to eliminate the indeterminate state in SR latches is to ensure S and R are never equal to 1 that can be done in D latches.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 latches has two inputs: D(data) and C (control).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 input goes directly to S and its complement goes directly to R input.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1700" y="5410200"/>
            <a:ext cx="312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When D=1, the Q=1, set state. </a:t>
            </a:r>
          </a:p>
          <a:p>
            <a:r>
              <a:rPr lang="en-US" sz="1600" dirty="0"/>
              <a:t>When D=0, the Q=0, reset state. </a:t>
            </a:r>
          </a:p>
        </p:txBody>
      </p:sp>
    </p:spTree>
    <p:extLst>
      <p:ext uri="{BB962C8B-B14F-4D97-AF65-F5344CB8AC3E}">
        <p14:creationId xmlns:p14="http://schemas.microsoft.com/office/powerpoint/2010/main" val="17819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Flip-flops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5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66800" y="5562600"/>
            <a:ext cx="165100" cy="22225"/>
          </a:xfrm>
          <a:custGeom>
            <a:avLst/>
            <a:gdLst>
              <a:gd name="connsiteX0" fmla="*/ 6350 w 165100"/>
              <a:gd name="connsiteY0" fmla="*/ 6350 h 22225"/>
              <a:gd name="connsiteX1" fmla="*/ 158750 w 1651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100" h="22225">
                <a:moveTo>
                  <a:pt x="6350" y="6350"/>
                </a:moveTo>
                <a:lnTo>
                  <a:pt x="158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196975" y="5334000"/>
            <a:ext cx="22225" cy="241300"/>
          </a:xfrm>
          <a:custGeom>
            <a:avLst/>
            <a:gdLst>
              <a:gd name="connsiteX0" fmla="*/ 6350 w 22225"/>
              <a:gd name="connsiteY0" fmla="*/ 234950 h 241300"/>
              <a:gd name="connsiteX1" fmla="*/ 6350 w 22225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41300">
                <a:moveTo>
                  <a:pt x="63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1436687" y="5343525"/>
            <a:ext cx="22225" cy="241300"/>
          </a:xfrm>
          <a:custGeom>
            <a:avLst/>
            <a:gdLst>
              <a:gd name="connsiteX0" fmla="*/ 6350 w 22225"/>
              <a:gd name="connsiteY0" fmla="*/ 234950 h 241300"/>
              <a:gd name="connsiteX1" fmla="*/ 6350 w 22225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2225" h="241300">
                <a:moveTo>
                  <a:pt x="63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06500" y="5334000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1417637" y="5573712"/>
            <a:ext cx="241300" cy="22225"/>
          </a:xfrm>
          <a:custGeom>
            <a:avLst/>
            <a:gdLst>
              <a:gd name="connsiteX0" fmla="*/ 6350 w 241300"/>
              <a:gd name="connsiteY0" fmla="*/ 6350 h 22225"/>
              <a:gd name="connsiteX1" fmla="*/ 234950 w 2413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2225">
                <a:moveTo>
                  <a:pt x="6350" y="63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3800475"/>
            <a:ext cx="5969000" cy="2603500"/>
          </a:xfrm>
          <a:prstGeom prst="rect">
            <a:avLst/>
          </a:prstGeom>
          <a:noFill/>
        </p:spPr>
      </p:pic>
      <p:sp>
        <p:nvSpPr>
          <p:cNvPr id="15" name="TextBox 1"/>
          <p:cNvSpPr txBox="1"/>
          <p:nvPr/>
        </p:nvSpPr>
        <p:spPr>
          <a:xfrm>
            <a:off x="1658937" y="3635375"/>
            <a:ext cx="26797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Master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410200" y="3635375"/>
            <a:ext cx="25908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Slave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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979487" y="523994"/>
            <a:ext cx="6718300" cy="8412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422400" algn="l"/>
                <a:tab pos="1625600" algn="l"/>
                <a:tab pos="62103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Edge-Triggered D Flip-Flop</a:t>
            </a:r>
            <a:endParaRPr lang="en-US" altLang="zh-CN" sz="2795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1422400" algn="l"/>
                <a:tab pos="1625600" algn="l"/>
                <a:tab pos="6210300" algn="l"/>
              </a:tabLst>
            </a:pPr>
            <a:r>
              <a:rPr lang="en-US" altLang="zh-CN" dirty="0"/>
              <a:t>			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7819" y="1365250"/>
            <a:ext cx="6996113" cy="2480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1422400" algn="l"/>
                <a:tab pos="1625600" algn="l"/>
                <a:tab pos="6210300" algn="l"/>
              </a:tabLst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We can construct a D flip-flop with two D latches.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22400" algn="l"/>
                <a:tab pos="1625600" algn="l"/>
                <a:tab pos="6210300" algn="l"/>
              </a:tabLst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When clock=0, the slave latch is enabled and its output Q = Y. master latch is disabled.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22400" algn="l"/>
                <a:tab pos="1625600" algn="l"/>
                <a:tab pos="6210300" algn="l"/>
              </a:tabLst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When clock =1, the master latch is enabled. External input D is transferred to Y. slave latch is disabled.  When clock goes back to 0, Y is transferred to Q. 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22400" algn="l"/>
                <a:tab pos="1625600" algn="l"/>
                <a:tab pos="6210300" algn="l"/>
              </a:tabLst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The output may change only during the negative edge of the clock. 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422400" algn="l"/>
                <a:tab pos="1625600" algn="l"/>
                <a:tab pos="6210300" algn="l"/>
              </a:tabLst>
            </a:pPr>
            <a:r>
              <a:rPr lang="en-US" altLang="zh-CN" dirty="0"/>
              <a:t>	</a:t>
            </a:r>
            <a:endParaRPr lang="en-US" altLang="zh-CN" sz="1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00400" y="6172200"/>
            <a:ext cx="99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12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60650" y="2736850"/>
            <a:ext cx="850900" cy="1003300"/>
          </a:xfrm>
          <a:custGeom>
            <a:avLst/>
            <a:gdLst>
              <a:gd name="connsiteX0" fmla="*/ 6350 w 850900"/>
              <a:gd name="connsiteY0" fmla="*/ 996950 h 1003300"/>
              <a:gd name="connsiteX1" fmla="*/ 844550 w 850900"/>
              <a:gd name="connsiteY1" fmla="*/ 996950 h 1003300"/>
              <a:gd name="connsiteX2" fmla="*/ 844550 w 850900"/>
              <a:gd name="connsiteY2" fmla="*/ 6350 h 1003300"/>
              <a:gd name="connsiteX3" fmla="*/ 6350 w 850900"/>
              <a:gd name="connsiteY3" fmla="*/ 6350 h 1003300"/>
              <a:gd name="connsiteX4" fmla="*/ 6350 w 850900"/>
              <a:gd name="connsiteY4" fmla="*/ 99695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0900" h="1003300">
                <a:moveTo>
                  <a:pt x="6350" y="996950"/>
                </a:moveTo>
                <a:lnTo>
                  <a:pt x="844550" y="996950"/>
                </a:lnTo>
                <a:lnTo>
                  <a:pt x="844550" y="6350"/>
                </a:lnTo>
                <a:lnTo>
                  <a:pt x="6350" y="6350"/>
                </a:lnTo>
                <a:lnTo>
                  <a:pt x="6350" y="996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68500" y="2895600"/>
            <a:ext cx="711200" cy="101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500" y="2895600"/>
            <a:ext cx="711200" cy="101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8500" y="3454400"/>
            <a:ext cx="711200" cy="101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2500" y="3454400"/>
            <a:ext cx="711200" cy="1016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3708400" y="596900"/>
            <a:ext cx="1947649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Flip-Flop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43200" y="2895600"/>
            <a:ext cx="10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730500" y="3441700"/>
            <a:ext cx="10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289300" y="2895600"/>
            <a:ext cx="114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289300" y="34036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Q’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448300" y="28829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134100" y="2882900"/>
            <a:ext cx="54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48300" y="3073400"/>
            <a:ext cx="1092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448300" y="3263900"/>
            <a:ext cx="8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311900" y="3263900"/>
            <a:ext cx="8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435600" y="2641600"/>
            <a:ext cx="133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19200" y="43434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state is dependent only on the D input and independent of the present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next state value is equal to the value of D. Q(t+1) = D.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66825" y="3937000"/>
            <a:ext cx="41973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 equation:  Q(t+1) = D </a:t>
            </a:r>
          </a:p>
        </p:txBody>
      </p:sp>
    </p:spTree>
    <p:extLst>
      <p:ext uri="{BB962C8B-B14F-4D97-AF65-F5344CB8AC3E}">
        <p14:creationId xmlns:p14="http://schemas.microsoft.com/office/powerpoint/2010/main" val="346718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60650" y="2736850"/>
            <a:ext cx="850900" cy="1003300"/>
          </a:xfrm>
          <a:custGeom>
            <a:avLst/>
            <a:gdLst>
              <a:gd name="connsiteX0" fmla="*/ 6350 w 850900"/>
              <a:gd name="connsiteY0" fmla="*/ 996950 h 1003300"/>
              <a:gd name="connsiteX1" fmla="*/ 844550 w 850900"/>
              <a:gd name="connsiteY1" fmla="*/ 996950 h 1003300"/>
              <a:gd name="connsiteX2" fmla="*/ 844550 w 850900"/>
              <a:gd name="connsiteY2" fmla="*/ 6350 h 1003300"/>
              <a:gd name="connsiteX3" fmla="*/ 6350 w 850900"/>
              <a:gd name="connsiteY3" fmla="*/ 6350 h 1003300"/>
              <a:gd name="connsiteX4" fmla="*/ 6350 w 850900"/>
              <a:gd name="connsiteY4" fmla="*/ 99695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0900" h="1003300">
                <a:moveTo>
                  <a:pt x="6350" y="996950"/>
                </a:moveTo>
                <a:lnTo>
                  <a:pt x="844550" y="996950"/>
                </a:lnTo>
                <a:lnTo>
                  <a:pt x="844550" y="6350"/>
                </a:lnTo>
                <a:lnTo>
                  <a:pt x="6350" y="6350"/>
                </a:lnTo>
                <a:lnTo>
                  <a:pt x="6350" y="996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2895600"/>
            <a:ext cx="711200" cy="101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2895600"/>
            <a:ext cx="711200" cy="101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8500" y="3175000"/>
            <a:ext cx="711200" cy="101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8500" y="3479800"/>
            <a:ext cx="711200" cy="101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3454400"/>
            <a:ext cx="711200" cy="101600"/>
          </a:xfrm>
          <a:prstGeom prst="rect">
            <a:avLst/>
          </a:prstGeom>
          <a:noFill/>
        </p:spPr>
      </p:pic>
      <p:sp>
        <p:nvSpPr>
          <p:cNvPr id="14" name="TextBox 1"/>
          <p:cNvSpPr txBox="1"/>
          <p:nvPr/>
        </p:nvSpPr>
        <p:spPr>
          <a:xfrm>
            <a:off x="3511550" y="547632"/>
            <a:ext cx="2244204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J-K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Flip-Flop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730500" y="2895600"/>
            <a:ext cx="101600" cy="40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289300" y="2895600"/>
            <a:ext cx="114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289300" y="34036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Q’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730500" y="3467100"/>
            <a:ext cx="10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181600" y="2667000"/>
            <a:ext cx="15875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2540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254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</a:p>
          <a:p>
            <a:pPr>
              <a:lnSpc>
                <a:spcPts val="1400"/>
              </a:lnSpc>
              <a:tabLst>
                <a:tab pos="254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181600" y="3403600"/>
            <a:ext cx="301365" cy="73866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956300" y="3403600"/>
            <a:ext cx="457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Q(t)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Q’(t)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667500" y="3581400"/>
            <a:ext cx="1092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“Reset”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“Set”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“Complement”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4419600"/>
            <a:ext cx="5183318" cy="229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98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60650" y="2736850"/>
            <a:ext cx="850900" cy="1003300"/>
          </a:xfrm>
          <a:custGeom>
            <a:avLst/>
            <a:gdLst>
              <a:gd name="connsiteX0" fmla="*/ 6350 w 850900"/>
              <a:gd name="connsiteY0" fmla="*/ 996950 h 1003300"/>
              <a:gd name="connsiteX1" fmla="*/ 844550 w 850900"/>
              <a:gd name="connsiteY1" fmla="*/ 996950 h 1003300"/>
              <a:gd name="connsiteX2" fmla="*/ 844550 w 850900"/>
              <a:gd name="connsiteY2" fmla="*/ 6350 h 1003300"/>
              <a:gd name="connsiteX3" fmla="*/ 6350 w 850900"/>
              <a:gd name="connsiteY3" fmla="*/ 6350 h 1003300"/>
              <a:gd name="connsiteX4" fmla="*/ 6350 w 850900"/>
              <a:gd name="connsiteY4" fmla="*/ 99695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0900" h="1003300">
                <a:moveTo>
                  <a:pt x="6350" y="996950"/>
                </a:moveTo>
                <a:lnTo>
                  <a:pt x="844550" y="996950"/>
                </a:lnTo>
                <a:lnTo>
                  <a:pt x="844550" y="6350"/>
                </a:lnTo>
                <a:lnTo>
                  <a:pt x="6350" y="6350"/>
                </a:lnTo>
                <a:lnTo>
                  <a:pt x="6350" y="996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2895600"/>
            <a:ext cx="711200" cy="1016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92500" y="2895600"/>
            <a:ext cx="711200" cy="101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68500" y="3454400"/>
            <a:ext cx="711200" cy="101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3454400"/>
            <a:ext cx="711200" cy="101600"/>
          </a:xfrm>
          <a:prstGeom prst="rect">
            <a:avLst/>
          </a:prstGeom>
          <a:noFill/>
        </p:spPr>
      </p:pic>
      <p:sp>
        <p:nvSpPr>
          <p:cNvPr id="13" name="TextBox 1"/>
          <p:cNvSpPr txBox="1"/>
          <p:nvPr/>
        </p:nvSpPr>
        <p:spPr>
          <a:xfrm>
            <a:off x="2819400" y="527049"/>
            <a:ext cx="3767826" cy="44371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(“Toggle”)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Flip-Flop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743200" y="2895600"/>
            <a:ext cx="889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730500" y="3441700"/>
            <a:ext cx="10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289300" y="2895600"/>
            <a:ext cx="114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289300" y="34036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Q’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448300" y="28829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134100" y="2882900"/>
            <a:ext cx="54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48300" y="3073400"/>
            <a:ext cx="1092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448300" y="3263900"/>
            <a:ext cx="8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6223000" y="3263900"/>
            <a:ext cx="457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Q(t)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Q’(t)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435600" y="2641600"/>
            <a:ext cx="133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4343400"/>
            <a:ext cx="708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T=0, the clock edge does not change the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T=1, the clock edge complements the state.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200" y="4989731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 equation: Q(t+1) = TQ’ + T’Q = T (XOR) Q</a:t>
            </a:r>
          </a:p>
        </p:txBody>
      </p:sp>
    </p:spTree>
    <p:extLst>
      <p:ext uri="{BB962C8B-B14F-4D97-AF65-F5344CB8AC3E}">
        <p14:creationId xmlns:p14="http://schemas.microsoft.com/office/powerpoint/2010/main" val="370853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62000" y="4419600"/>
            <a:ext cx="7772400" cy="1362075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Sequential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circuit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analysis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922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821051" y="3919601"/>
            <a:ext cx="927100" cy="22225"/>
          </a:xfrm>
          <a:custGeom>
            <a:avLst/>
            <a:gdLst>
              <a:gd name="connsiteX0" fmla="*/ 6350 w 927100"/>
              <a:gd name="connsiteY0" fmla="*/ 6350 h 22225"/>
              <a:gd name="connsiteX1" fmla="*/ 920750 w 9271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27100" h="22225">
                <a:moveTo>
                  <a:pt x="6350" y="6350"/>
                </a:moveTo>
                <a:lnTo>
                  <a:pt x="920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4900" y="1612900"/>
            <a:ext cx="4089400" cy="4673600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3467100" y="609600"/>
            <a:ext cx="2701060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956300" y="2184400"/>
            <a:ext cx="2159000" cy="914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59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“state”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flip-flops: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800" y="6096000"/>
            <a:ext cx="762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08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821051" y="3919601"/>
            <a:ext cx="927100" cy="22225"/>
          </a:xfrm>
          <a:custGeom>
            <a:avLst/>
            <a:gdLst>
              <a:gd name="connsiteX0" fmla="*/ 6350 w 927100"/>
              <a:gd name="connsiteY0" fmla="*/ 6350 h 22225"/>
              <a:gd name="connsiteX1" fmla="*/ 920750 w 9271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27100" h="22225">
                <a:moveTo>
                  <a:pt x="6350" y="6350"/>
                </a:moveTo>
                <a:lnTo>
                  <a:pt x="920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2801"/>
            <a:ext cx="4089400" cy="46736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3390900" y="622300"/>
            <a:ext cx="5067300" cy="571438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dirty="0"/>
              <a:t>	</a:t>
            </a:r>
            <a:r>
              <a:rPr lang="en-US" altLang="zh-CN" sz="2000" dirty="0"/>
              <a:t>		</a:t>
            </a:r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19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State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Equations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specify</a:t>
            </a:r>
          </a:p>
          <a:p>
            <a:pPr>
              <a:lnSpc>
                <a:spcPts val="16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next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state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circuit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as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</a:t>
            </a:r>
          </a:p>
          <a:p>
            <a:pPr>
              <a:lnSpc>
                <a:spcPts val="16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function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present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state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and</a:t>
            </a:r>
          </a:p>
          <a:p>
            <a:pPr>
              <a:lnSpc>
                <a:spcPts val="16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inputs.</a:t>
            </a:r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23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FF0000"/>
                </a:solidFill>
                <a:cs typeface="Times New Roman" pitchFamily="18" charset="0"/>
              </a:rPr>
              <a:t>Because these are D FF’s, the next</a:t>
            </a:r>
          </a:p>
          <a:p>
            <a:pPr>
              <a:lnSpc>
                <a:spcPts val="16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>
                <a:solidFill>
                  <a:srgbClr val="FF0000"/>
                </a:solidFill>
              </a:rPr>
              <a:t>	</a:t>
            </a:r>
            <a:r>
              <a:rPr lang="en-US" altLang="zh-CN" sz="1600" dirty="0">
                <a:solidFill>
                  <a:srgbClr val="FF0000"/>
                </a:solidFill>
                <a:cs typeface="Times New Roman" pitchFamily="18" charset="0"/>
              </a:rPr>
              <a:t>state is equal to the FF inputs</a:t>
            </a:r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13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A(t+1)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A(t)x(t)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B(t)x(t)</a:t>
            </a:r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23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B(t+1)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A’(t)x(t)</a:t>
            </a:r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23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Usually,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we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drop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the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“(t)”:</a:t>
            </a:r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13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A(t+1)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cs typeface="Times New Roman" pitchFamily="18" charset="0"/>
              </a:rPr>
              <a:t>xA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+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cs typeface="Times New Roman" pitchFamily="18" charset="0"/>
              </a:rPr>
              <a:t>xB</a:t>
            </a:r>
            <a:endParaRPr lang="en-US" altLang="zh-CN" sz="16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23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B(t+1)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cs typeface="Times New Roman" pitchFamily="18" charset="0"/>
              </a:rPr>
              <a:t>A’x</a:t>
            </a:r>
            <a:endParaRPr lang="en-US" altLang="zh-CN" sz="1600" dirty="0">
              <a:solidFill>
                <a:srgbClr val="000000"/>
              </a:solidFill>
              <a:cs typeface="Times New Roman" pitchFamily="18" charset="0"/>
            </a:endParaRPr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1000"/>
              </a:lnSpc>
            </a:pPr>
            <a:endParaRPr lang="en-US" altLang="zh-CN" sz="2000" dirty="0"/>
          </a:p>
          <a:p>
            <a:pPr>
              <a:lnSpc>
                <a:spcPts val="20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Output:</a:t>
            </a:r>
          </a:p>
          <a:p>
            <a:pPr>
              <a:lnSpc>
                <a:spcPts val="16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sz="2000" dirty="0"/>
              <a:t>	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y(t)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=</a:t>
            </a:r>
            <a:r>
              <a:rPr lang="en-US" altLang="zh-CN" sz="1600" dirty="0"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Times New Roman" pitchFamily="18" charset="0"/>
              </a:rPr>
              <a:t>(A+B)x’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2108200" algn="l"/>
                <a:tab pos="3695700" algn="l"/>
                <a:tab pos="4254500" algn="l"/>
              </a:tabLst>
            </a:pPr>
            <a:r>
              <a:rPr lang="en-US" altLang="zh-CN" dirty="0"/>
              <a:t>		</a:t>
            </a:r>
            <a:endParaRPr lang="en-US" altLang="zh-CN" sz="120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0200" y="6096000"/>
            <a:ext cx="762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58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821051" y="3919601"/>
            <a:ext cx="927100" cy="22225"/>
          </a:xfrm>
          <a:custGeom>
            <a:avLst/>
            <a:gdLst>
              <a:gd name="connsiteX0" fmla="*/ 6350 w 927100"/>
              <a:gd name="connsiteY0" fmla="*/ 6350 h 22225"/>
              <a:gd name="connsiteX1" fmla="*/ 920750 w 9271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27100" h="22225">
                <a:moveTo>
                  <a:pt x="6350" y="6350"/>
                </a:moveTo>
                <a:lnTo>
                  <a:pt x="920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6900" y="2279650"/>
            <a:ext cx="3882641" cy="4437304"/>
          </a:xfrm>
          <a:prstGeom prst="rect">
            <a:avLst/>
          </a:prstGeom>
          <a:noFill/>
        </p:spPr>
      </p:pic>
      <p:sp>
        <p:nvSpPr>
          <p:cNvPr id="11" name="TextBox 1"/>
          <p:cNvSpPr txBox="1"/>
          <p:nvPr/>
        </p:nvSpPr>
        <p:spPr>
          <a:xfrm>
            <a:off x="3956719" y="622300"/>
            <a:ext cx="1821781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635069" y="5435600"/>
            <a:ext cx="2715181" cy="84125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A(t+1)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xA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xB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B(t+1)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A’x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(A+B)x’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5334000" y="2882900"/>
            <a:ext cx="635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248400" y="2882900"/>
            <a:ext cx="45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251700" y="2882900"/>
            <a:ext cx="45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077200" y="2882900"/>
            <a:ext cx="546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667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334000" y="3429000"/>
            <a:ext cx="3213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422900" y="3657600"/>
            <a:ext cx="35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426200" y="3657600"/>
            <a:ext cx="88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251700" y="3657600"/>
            <a:ext cx="35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8343900" y="3657600"/>
            <a:ext cx="88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003349" y="1545611"/>
            <a:ext cx="7073851" cy="94641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16764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time sequence of inputs, outputs, and flip-flops states can be enumerated in a state table, or transition table. </a:t>
            </a:r>
            <a:endParaRPr lang="en-US" altLang="zh-CN" sz="2400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1676400" algn="l"/>
              </a:tabLst>
            </a:pPr>
            <a:r>
              <a:rPr lang="en-US" altLang="zh-CN" dirty="0"/>
              <a:t>	</a:t>
            </a:r>
            <a:endParaRPr lang="en-US" altLang="zh-CN" sz="1202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7537" y="6374054"/>
            <a:ext cx="2711474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32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3300"/>
              </a:lnSpc>
              <a:tabLst>
                <a:tab pos="1524000" algn="l"/>
              </a:tabLst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Sequential Circuit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7900" y="1892300"/>
            <a:ext cx="3683000" cy="31750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3543300" y="616168"/>
            <a:ext cx="2359620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155700" y="2273300"/>
            <a:ext cx="825500" cy="55912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070100" y="2273300"/>
            <a:ext cx="45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073400" y="2273300"/>
            <a:ext cx="45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898900" y="2273300"/>
            <a:ext cx="5461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667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2667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55700" y="2806700"/>
            <a:ext cx="3213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44600" y="3035300"/>
            <a:ext cx="35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247900" y="3035300"/>
            <a:ext cx="88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073400" y="3035300"/>
            <a:ext cx="35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165600" y="3035300"/>
            <a:ext cx="88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23110" y="4768334"/>
            <a:ext cx="73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672310" y="4768334"/>
            <a:ext cx="7886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606010" y="4818102"/>
            <a:ext cx="10045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3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2310" y="1682234"/>
            <a:ext cx="3835400" cy="36322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3550295" y="604016"/>
            <a:ext cx="2359620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070100" y="2260600"/>
            <a:ext cx="45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898900" y="2260600"/>
            <a:ext cx="54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155700" y="22733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073400" y="2273300"/>
            <a:ext cx="457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155700" y="2641600"/>
            <a:ext cx="3263714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244600" y="3213100"/>
            <a:ext cx="355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FF33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>
                <a:solidFill>
                  <a:srgbClr val="FF33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247900" y="3213100"/>
            <a:ext cx="889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FF33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073400" y="3213100"/>
            <a:ext cx="3556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FF33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b="1" dirty="0">
                <a:solidFill>
                  <a:srgbClr val="FF33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165600" y="3213100"/>
            <a:ext cx="889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FF33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962900" y="3073400"/>
            <a:ext cx="889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Present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892800" y="1542534"/>
            <a:ext cx="330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023100" y="1593334"/>
            <a:ext cx="457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393555" y="1961118"/>
            <a:ext cx="6731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6375400" y="2965613"/>
            <a:ext cx="6604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72310" y="5137666"/>
            <a:ext cx="7886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96200" y="5073134"/>
            <a:ext cx="108079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Sequential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circuit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analysis</a:t>
            </a:r>
            <a:r>
              <a:rPr lang="en-US" altLang="zh-CN" sz="3200" dirty="0">
                <a:latin typeface="+mn-lt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(continued)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616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6617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647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1866930"/>
            <a:ext cx="5892800" cy="42799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3561538" y="615950"/>
            <a:ext cx="2382062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819899" y="4267200"/>
            <a:ext cx="1774397" cy="2513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819900" y="4648200"/>
            <a:ext cx="2077941" cy="18415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6731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                <a:tab pos="6731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state,</a:t>
            </a:r>
          </a:p>
          <a:p>
            <a:pPr>
              <a:lnSpc>
                <a:spcPts val="1900"/>
              </a:lnSpc>
              <a:tabLst>
                <a:tab pos="6731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</a:t>
            </a:r>
          </a:p>
          <a:p>
            <a:pPr>
              <a:lnSpc>
                <a:spcPts val="1900"/>
              </a:lnSpc>
              <a:tabLst>
                <a:tab pos="6731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                <a:tab pos="673100" algn="l"/>
              </a:tabLst>
            </a:pP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transition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2438400" y="5867400"/>
            <a:ext cx="685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6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33466"/>
            <a:ext cx="5422900" cy="3924467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3314700" y="690353"/>
            <a:ext cx="2609689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092950" y="2438400"/>
            <a:ext cx="1080104" cy="146963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eqns: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x’B</a:t>
            </a:r>
          </a:p>
          <a:p>
            <a:pPr>
              <a:lnSpc>
                <a:spcPts val="1600"/>
              </a:lnSpc>
              <a:tabLst/>
            </a:pPr>
            <a:endParaRPr lang="en-US" altLang="zh-CN" sz="1406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1600"/>
              </a:lnSpc>
              <a:tabLst/>
            </a:pP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938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</a:p>
          <a:p>
            <a:pPr>
              <a:lnSpc>
                <a:spcPts val="16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09800" y="5410200"/>
            <a:ext cx="6858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1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212850" y="3036951"/>
            <a:ext cx="2070100" cy="2909823"/>
          </a:xfrm>
          <a:custGeom>
            <a:avLst/>
            <a:gdLst>
              <a:gd name="connsiteX0" fmla="*/ 6350 w 2070100"/>
              <a:gd name="connsiteY0" fmla="*/ 1454911 h 2909823"/>
              <a:gd name="connsiteX1" fmla="*/ 1035050 w 2070100"/>
              <a:gd name="connsiteY1" fmla="*/ 6350 h 2909823"/>
              <a:gd name="connsiteX2" fmla="*/ 1035050 w 2070100"/>
              <a:gd name="connsiteY2" fmla="*/ 6350 h 2909823"/>
              <a:gd name="connsiteX3" fmla="*/ 1035050 w 2070100"/>
              <a:gd name="connsiteY3" fmla="*/ 6350 h 2909823"/>
              <a:gd name="connsiteX4" fmla="*/ 2063750 w 2070100"/>
              <a:gd name="connsiteY4" fmla="*/ 1454911 h 2909823"/>
              <a:gd name="connsiteX5" fmla="*/ 2063750 w 2070100"/>
              <a:gd name="connsiteY5" fmla="*/ 1454911 h 2909823"/>
              <a:gd name="connsiteX6" fmla="*/ 1035050 w 2070100"/>
              <a:gd name="connsiteY6" fmla="*/ 2903473 h 2909823"/>
              <a:gd name="connsiteX7" fmla="*/ 1035050 w 2070100"/>
              <a:gd name="connsiteY7" fmla="*/ 2903473 h 2909823"/>
              <a:gd name="connsiteX8" fmla="*/ 1035050 w 2070100"/>
              <a:gd name="connsiteY8" fmla="*/ 2903473 h 2909823"/>
              <a:gd name="connsiteX9" fmla="*/ 6350 w 2070100"/>
              <a:gd name="connsiteY9" fmla="*/ 1454911 h 29098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2070100" h="2909823">
                <a:moveTo>
                  <a:pt x="6350" y="1454911"/>
                </a:moveTo>
                <a:cubicBezTo>
                  <a:pt x="6350" y="654811"/>
                  <a:pt x="466851" y="6350"/>
                  <a:pt x="1035050" y="6350"/>
                </a:cubicBezTo>
                <a:cubicBezTo>
                  <a:pt x="1035050" y="6350"/>
                  <a:pt x="1035050" y="6350"/>
                  <a:pt x="1035050" y="6350"/>
                </a:cubicBezTo>
                <a:lnTo>
                  <a:pt x="1035050" y="6350"/>
                </a:lnTo>
                <a:cubicBezTo>
                  <a:pt x="1603248" y="6350"/>
                  <a:pt x="2063750" y="654811"/>
                  <a:pt x="2063750" y="1454911"/>
                </a:cubicBezTo>
                <a:lnTo>
                  <a:pt x="2063750" y="1454911"/>
                </a:lnTo>
                <a:cubicBezTo>
                  <a:pt x="2063750" y="2254884"/>
                  <a:pt x="1603248" y="2903473"/>
                  <a:pt x="1035050" y="2903473"/>
                </a:cubicBezTo>
                <a:cubicBezTo>
                  <a:pt x="1035050" y="2903473"/>
                  <a:pt x="1035050" y="2903473"/>
                  <a:pt x="1035050" y="2903473"/>
                </a:cubicBezTo>
                <a:lnTo>
                  <a:pt x="1035050" y="2903473"/>
                </a:lnTo>
                <a:cubicBezTo>
                  <a:pt x="466851" y="2903473"/>
                  <a:pt x="6350" y="2254884"/>
                  <a:pt x="6350" y="145491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3879850" y="3041650"/>
            <a:ext cx="1917700" cy="2909887"/>
          </a:xfrm>
          <a:custGeom>
            <a:avLst/>
            <a:gdLst>
              <a:gd name="connsiteX0" fmla="*/ 6350 w 1917700"/>
              <a:gd name="connsiteY0" fmla="*/ 1454911 h 2909887"/>
              <a:gd name="connsiteX1" fmla="*/ 958850 w 1917700"/>
              <a:gd name="connsiteY1" fmla="*/ 6350 h 2909887"/>
              <a:gd name="connsiteX2" fmla="*/ 958850 w 1917700"/>
              <a:gd name="connsiteY2" fmla="*/ 6350 h 2909887"/>
              <a:gd name="connsiteX3" fmla="*/ 958850 w 1917700"/>
              <a:gd name="connsiteY3" fmla="*/ 6350 h 2909887"/>
              <a:gd name="connsiteX4" fmla="*/ 1911350 w 1917700"/>
              <a:gd name="connsiteY4" fmla="*/ 1454911 h 2909887"/>
              <a:gd name="connsiteX5" fmla="*/ 1911350 w 1917700"/>
              <a:gd name="connsiteY5" fmla="*/ 1454911 h 2909887"/>
              <a:gd name="connsiteX6" fmla="*/ 958850 w 1917700"/>
              <a:gd name="connsiteY6" fmla="*/ 2903537 h 2909887"/>
              <a:gd name="connsiteX7" fmla="*/ 958850 w 1917700"/>
              <a:gd name="connsiteY7" fmla="*/ 2903537 h 2909887"/>
              <a:gd name="connsiteX8" fmla="*/ 958850 w 1917700"/>
              <a:gd name="connsiteY8" fmla="*/ 2903537 h 2909887"/>
              <a:gd name="connsiteX9" fmla="*/ 6350 w 1917700"/>
              <a:gd name="connsiteY9" fmla="*/ 1454911 h 290988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917700" h="2909887">
                <a:moveTo>
                  <a:pt x="6350" y="1454911"/>
                </a:moveTo>
                <a:cubicBezTo>
                  <a:pt x="6350" y="654939"/>
                  <a:pt x="432815" y="6350"/>
                  <a:pt x="958850" y="6350"/>
                </a:cubicBezTo>
                <a:cubicBezTo>
                  <a:pt x="958850" y="6350"/>
                  <a:pt x="958850" y="6350"/>
                  <a:pt x="958850" y="6350"/>
                </a:cubicBezTo>
                <a:lnTo>
                  <a:pt x="958850" y="6350"/>
                </a:lnTo>
                <a:cubicBezTo>
                  <a:pt x="1484884" y="6350"/>
                  <a:pt x="1911350" y="654939"/>
                  <a:pt x="1911350" y="1454911"/>
                </a:cubicBezTo>
                <a:lnTo>
                  <a:pt x="1911350" y="1454911"/>
                </a:lnTo>
                <a:cubicBezTo>
                  <a:pt x="1911350" y="2255011"/>
                  <a:pt x="1484884" y="2903537"/>
                  <a:pt x="958850" y="2903537"/>
                </a:cubicBezTo>
                <a:cubicBezTo>
                  <a:pt x="958850" y="2903537"/>
                  <a:pt x="958850" y="2903537"/>
                  <a:pt x="958850" y="2903537"/>
                </a:cubicBezTo>
                <a:lnTo>
                  <a:pt x="958850" y="2903537"/>
                </a:lnTo>
                <a:cubicBezTo>
                  <a:pt x="432815" y="2903537"/>
                  <a:pt x="6350" y="2255011"/>
                  <a:pt x="6350" y="145491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2654300"/>
            <a:ext cx="254000" cy="3302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68700" y="2501900"/>
            <a:ext cx="863600" cy="7874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3149600" y="615950"/>
            <a:ext cx="3189976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527300" y="1587500"/>
            <a:ext cx="9271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eqns: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x’B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8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425700" y="3378200"/>
            <a:ext cx="45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445000" y="3378200"/>
            <a:ext cx="825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Inputs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11300" y="33909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352800" y="3390900"/>
            <a:ext cx="457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11300" y="3746500"/>
            <a:ext cx="4038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--------------------------------------------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11300" y="39243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616200" y="392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352800" y="39243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267200" y="3924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597400" y="3924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927600" y="3924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270500" y="3924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511300" y="4152900"/>
            <a:ext cx="35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616200" y="4152900"/>
            <a:ext cx="88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4267200" y="4152900"/>
            <a:ext cx="10922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49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032250" y="3194050"/>
            <a:ext cx="1841500" cy="2908300"/>
          </a:xfrm>
          <a:custGeom>
            <a:avLst/>
            <a:gdLst>
              <a:gd name="connsiteX0" fmla="*/ 6350 w 1841500"/>
              <a:gd name="connsiteY0" fmla="*/ 1454150 h 2908300"/>
              <a:gd name="connsiteX1" fmla="*/ 920750 w 1841500"/>
              <a:gd name="connsiteY1" fmla="*/ 6350 h 2908300"/>
              <a:gd name="connsiteX2" fmla="*/ 920750 w 1841500"/>
              <a:gd name="connsiteY2" fmla="*/ 6350 h 2908300"/>
              <a:gd name="connsiteX3" fmla="*/ 920750 w 1841500"/>
              <a:gd name="connsiteY3" fmla="*/ 6350 h 2908300"/>
              <a:gd name="connsiteX4" fmla="*/ 1835150 w 1841500"/>
              <a:gd name="connsiteY4" fmla="*/ 1454150 h 2908300"/>
              <a:gd name="connsiteX5" fmla="*/ 1835150 w 1841500"/>
              <a:gd name="connsiteY5" fmla="*/ 1454150 h 2908300"/>
              <a:gd name="connsiteX6" fmla="*/ 920750 w 1841500"/>
              <a:gd name="connsiteY6" fmla="*/ 2901950 h 2908300"/>
              <a:gd name="connsiteX7" fmla="*/ 920750 w 1841500"/>
              <a:gd name="connsiteY7" fmla="*/ 2901950 h 2908300"/>
              <a:gd name="connsiteX8" fmla="*/ 920750 w 1841500"/>
              <a:gd name="connsiteY8" fmla="*/ 2901950 h 2908300"/>
              <a:gd name="connsiteX9" fmla="*/ 6350 w 1841500"/>
              <a:gd name="connsiteY9" fmla="*/ 1454150 h 290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841500" h="2908300">
                <a:moveTo>
                  <a:pt x="6350" y="1454150"/>
                </a:moveTo>
                <a:cubicBezTo>
                  <a:pt x="6350" y="654558"/>
                  <a:pt x="415797" y="6350"/>
                  <a:pt x="920750" y="6350"/>
                </a:cubicBezTo>
                <a:cubicBezTo>
                  <a:pt x="920750" y="6350"/>
                  <a:pt x="920750" y="6350"/>
                  <a:pt x="920750" y="6350"/>
                </a:cubicBezTo>
                <a:lnTo>
                  <a:pt x="920750" y="6350"/>
                </a:lnTo>
                <a:cubicBezTo>
                  <a:pt x="1425702" y="6350"/>
                  <a:pt x="1835150" y="654558"/>
                  <a:pt x="1835150" y="1454150"/>
                </a:cubicBezTo>
                <a:lnTo>
                  <a:pt x="1835150" y="1454150"/>
                </a:lnTo>
                <a:cubicBezTo>
                  <a:pt x="1835150" y="2253741"/>
                  <a:pt x="1425702" y="2901950"/>
                  <a:pt x="920750" y="2901950"/>
                </a:cubicBezTo>
                <a:cubicBezTo>
                  <a:pt x="920750" y="2901950"/>
                  <a:pt x="920750" y="2901950"/>
                  <a:pt x="920750" y="2901950"/>
                </a:cubicBezTo>
                <a:lnTo>
                  <a:pt x="920750" y="2901950"/>
                </a:lnTo>
                <a:cubicBezTo>
                  <a:pt x="415797" y="2901950"/>
                  <a:pt x="6350" y="2253741"/>
                  <a:pt x="6350" y="1454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965450" y="3194050"/>
            <a:ext cx="1231900" cy="2908300"/>
          </a:xfrm>
          <a:custGeom>
            <a:avLst/>
            <a:gdLst>
              <a:gd name="connsiteX0" fmla="*/ 6350 w 1231900"/>
              <a:gd name="connsiteY0" fmla="*/ 1454150 h 2908300"/>
              <a:gd name="connsiteX1" fmla="*/ 615950 w 1231900"/>
              <a:gd name="connsiteY1" fmla="*/ 6350 h 2908300"/>
              <a:gd name="connsiteX2" fmla="*/ 615950 w 1231900"/>
              <a:gd name="connsiteY2" fmla="*/ 6350 h 2908300"/>
              <a:gd name="connsiteX3" fmla="*/ 615950 w 1231900"/>
              <a:gd name="connsiteY3" fmla="*/ 6350 h 2908300"/>
              <a:gd name="connsiteX4" fmla="*/ 1225550 w 1231900"/>
              <a:gd name="connsiteY4" fmla="*/ 1454150 h 2908300"/>
              <a:gd name="connsiteX5" fmla="*/ 1225550 w 1231900"/>
              <a:gd name="connsiteY5" fmla="*/ 1454150 h 2908300"/>
              <a:gd name="connsiteX6" fmla="*/ 615950 w 1231900"/>
              <a:gd name="connsiteY6" fmla="*/ 2901950 h 2908300"/>
              <a:gd name="connsiteX7" fmla="*/ 615950 w 1231900"/>
              <a:gd name="connsiteY7" fmla="*/ 2901950 h 2908300"/>
              <a:gd name="connsiteX8" fmla="*/ 615950 w 1231900"/>
              <a:gd name="connsiteY8" fmla="*/ 2901950 h 2908300"/>
              <a:gd name="connsiteX9" fmla="*/ 6350 w 1231900"/>
              <a:gd name="connsiteY9" fmla="*/ 1454150 h 2908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</a:cxnLst>
            <a:rect l="l" t="t" r="r" b="b"/>
            <a:pathLst>
              <a:path w="1231900" h="2908300">
                <a:moveTo>
                  <a:pt x="6350" y="1454150"/>
                </a:moveTo>
                <a:cubicBezTo>
                  <a:pt x="6350" y="654558"/>
                  <a:pt x="279273" y="6350"/>
                  <a:pt x="615950" y="6350"/>
                </a:cubicBezTo>
                <a:cubicBezTo>
                  <a:pt x="615950" y="6350"/>
                  <a:pt x="615950" y="6350"/>
                  <a:pt x="615950" y="6350"/>
                </a:cubicBezTo>
                <a:lnTo>
                  <a:pt x="615950" y="6350"/>
                </a:lnTo>
                <a:cubicBezTo>
                  <a:pt x="952627" y="6350"/>
                  <a:pt x="1225550" y="654558"/>
                  <a:pt x="1225550" y="1454150"/>
                </a:cubicBezTo>
                <a:lnTo>
                  <a:pt x="1225550" y="1454150"/>
                </a:lnTo>
                <a:cubicBezTo>
                  <a:pt x="1225550" y="2253741"/>
                  <a:pt x="952627" y="2901950"/>
                  <a:pt x="615950" y="2901950"/>
                </a:cubicBezTo>
                <a:cubicBezTo>
                  <a:pt x="615950" y="2901950"/>
                  <a:pt x="615950" y="2901950"/>
                  <a:pt x="615950" y="2901950"/>
                </a:cubicBezTo>
                <a:lnTo>
                  <a:pt x="615950" y="2901950"/>
                </a:lnTo>
                <a:cubicBezTo>
                  <a:pt x="279273" y="2901950"/>
                  <a:pt x="6350" y="2253741"/>
                  <a:pt x="6350" y="14541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49700" y="2197100"/>
            <a:ext cx="863600" cy="9398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8900" y="2959100"/>
            <a:ext cx="177800" cy="330200"/>
          </a:xfrm>
          <a:prstGeom prst="rect">
            <a:avLst/>
          </a:prstGeom>
          <a:noFill/>
        </p:spPr>
      </p:pic>
      <p:sp>
        <p:nvSpPr>
          <p:cNvPr id="12" name="TextBox 1"/>
          <p:cNvSpPr txBox="1"/>
          <p:nvPr/>
        </p:nvSpPr>
        <p:spPr>
          <a:xfrm>
            <a:off x="3149600" y="615950"/>
            <a:ext cx="3189976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527300" y="1549400"/>
            <a:ext cx="749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eqns: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527300" y="1943100"/>
            <a:ext cx="9271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x’B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806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x’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425700" y="3378200"/>
            <a:ext cx="45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511300" y="33909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352800" y="3390900"/>
            <a:ext cx="457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11300" y="3746500"/>
            <a:ext cx="4038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--------------------------------------------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511300" y="39243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616200" y="3924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352800" y="39243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267200" y="3924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4597400" y="3924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927600" y="3924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270500" y="3924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1511300" y="4152900"/>
            <a:ext cx="35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616200" y="4152900"/>
            <a:ext cx="88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3352800" y="4152900"/>
            <a:ext cx="35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4267200" y="4152900"/>
            <a:ext cx="10922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003800" y="1562100"/>
            <a:ext cx="133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5041900" y="1828800"/>
            <a:ext cx="12319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Q(t)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024" name="TextBox 1"/>
          <p:cNvSpPr txBox="1"/>
          <p:nvPr/>
        </p:nvSpPr>
        <p:spPr>
          <a:xfrm>
            <a:off x="6527800" y="23622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“Reset”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“Set”</a:t>
            </a:r>
          </a:p>
        </p:txBody>
      </p:sp>
      <p:sp>
        <p:nvSpPr>
          <p:cNvPr id="1025" name="TextBox 1"/>
          <p:cNvSpPr txBox="1"/>
          <p:nvPr/>
        </p:nvSpPr>
        <p:spPr>
          <a:xfrm>
            <a:off x="4445000" y="2743200"/>
            <a:ext cx="863600" cy="81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596900" algn="l"/>
              </a:tabLst>
            </a:pPr>
            <a:r>
              <a:rPr lang="en-US" altLang="zh-CN" dirty="0"/>
              <a:t>	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596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Inputs</a:t>
            </a:r>
          </a:p>
        </p:txBody>
      </p:sp>
      <p:sp>
        <p:nvSpPr>
          <p:cNvPr id="1026" name="TextBox 1"/>
          <p:cNvSpPr txBox="1"/>
          <p:nvPr/>
        </p:nvSpPr>
        <p:spPr>
          <a:xfrm>
            <a:off x="5816600" y="2717800"/>
            <a:ext cx="45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Q’(t)</a:t>
            </a:r>
          </a:p>
        </p:txBody>
      </p:sp>
      <p:sp>
        <p:nvSpPr>
          <p:cNvPr id="1028" name="TextBox 1"/>
          <p:cNvSpPr txBox="1"/>
          <p:nvPr/>
        </p:nvSpPr>
        <p:spPr>
          <a:xfrm>
            <a:off x="6527800" y="2717800"/>
            <a:ext cx="1092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“Complement”</a:t>
            </a:r>
          </a:p>
        </p:txBody>
      </p:sp>
    </p:spTree>
    <p:extLst>
      <p:ext uri="{BB962C8B-B14F-4D97-AF65-F5344CB8AC3E}">
        <p14:creationId xmlns:p14="http://schemas.microsoft.com/office/powerpoint/2010/main" val="22592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73700" y="2679700"/>
            <a:ext cx="3225800" cy="31115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3205612" y="565916"/>
            <a:ext cx="3189976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260600" y="1498600"/>
            <a:ext cx="457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229100" y="1498600"/>
            <a:ext cx="825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308100" y="1473200"/>
            <a:ext cx="635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36900" y="1460500"/>
            <a:ext cx="457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308100" y="1714500"/>
            <a:ext cx="3949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-------------------------------------------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308100" y="18923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400300" y="18923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136900" y="18923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051300" y="1892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381500" y="1892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724400" y="1892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054600" y="1892300"/>
            <a:ext cx="152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308100" y="2120900"/>
            <a:ext cx="35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400300" y="2120900"/>
            <a:ext cx="88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136900" y="2120900"/>
            <a:ext cx="3556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051300" y="2120900"/>
            <a:ext cx="10922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34000" y="5486400"/>
            <a:ext cx="76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791200" y="5486400"/>
            <a:ext cx="3048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1C199-A736-4F18-AB9F-497FF3AE2228}"/>
              </a:ext>
            </a:extLst>
          </p:cNvPr>
          <p:cNvSpPr txBox="1"/>
          <p:nvPr/>
        </p:nvSpPr>
        <p:spPr>
          <a:xfrm>
            <a:off x="1219200" y="4131271"/>
            <a:ext cx="375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information in the state table can be represented graphically in the form of a state diagram. </a:t>
            </a:r>
          </a:p>
        </p:txBody>
      </p:sp>
    </p:spTree>
    <p:extLst>
      <p:ext uri="{BB962C8B-B14F-4D97-AF65-F5344CB8AC3E}">
        <p14:creationId xmlns:p14="http://schemas.microsoft.com/office/powerpoint/2010/main" val="284107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600200"/>
            <a:ext cx="6045200" cy="4800600"/>
          </a:xfrm>
          <a:prstGeom prst="rect">
            <a:avLst/>
          </a:prstGeom>
          <a:noFill/>
        </p:spPr>
      </p:pic>
      <p:sp>
        <p:nvSpPr>
          <p:cNvPr id="9" name="TextBox 1"/>
          <p:cNvSpPr txBox="1"/>
          <p:nvPr/>
        </p:nvSpPr>
        <p:spPr>
          <a:xfrm>
            <a:off x="3479800" y="641350"/>
            <a:ext cx="2365199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642100" y="1854200"/>
            <a:ext cx="88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7340600" y="1854200"/>
            <a:ext cx="546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642100" y="2032000"/>
            <a:ext cx="10922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42100" y="2222500"/>
            <a:ext cx="88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429500" y="2222500"/>
            <a:ext cx="457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Q(t)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Q’(t)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6626943" y="1020162"/>
            <a:ext cx="1236813" cy="7514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003300" algn="l"/>
              </a:tabLst>
            </a:pPr>
            <a:r>
              <a:rPr lang="en-US" altLang="zh-CN" dirty="0"/>
              <a:t>	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10033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6172200"/>
            <a:ext cx="36576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85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</a:p>
          <a:p>
            <a:r>
              <a:rPr lang="en-US" dirty="0"/>
              <a:t>Latches</a:t>
            </a:r>
          </a:p>
          <a:p>
            <a:r>
              <a:rPr lang="en-US" dirty="0"/>
              <a:t>Flip-flops</a:t>
            </a:r>
          </a:p>
          <a:p>
            <a:r>
              <a:rPr lang="en-US" dirty="0"/>
              <a:t>Sequential circuits analysis</a:t>
            </a:r>
          </a:p>
          <a:p>
            <a:r>
              <a:rPr lang="en-US" dirty="0"/>
              <a:t>Sequential circuits synthesis</a:t>
            </a:r>
          </a:p>
        </p:txBody>
      </p:sp>
    </p:spTree>
    <p:extLst>
      <p:ext uri="{BB962C8B-B14F-4D97-AF65-F5344CB8AC3E}">
        <p14:creationId xmlns:p14="http://schemas.microsoft.com/office/powerpoint/2010/main" val="191838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0050" y="3530599"/>
            <a:ext cx="3289300" cy="2840759"/>
          </a:xfrm>
          <a:prstGeom prst="rect">
            <a:avLst/>
          </a:prstGeom>
          <a:noFill/>
        </p:spPr>
      </p:pic>
      <p:sp>
        <p:nvSpPr>
          <p:cNvPr id="23" name="TextBox 1"/>
          <p:cNvSpPr txBox="1"/>
          <p:nvPr/>
        </p:nvSpPr>
        <p:spPr>
          <a:xfrm>
            <a:off x="1044575" y="562455"/>
            <a:ext cx="7106112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 Diagrams: Mealy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Moore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41600" y="6172200"/>
            <a:ext cx="4064000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6741516" y="5606866"/>
            <a:ext cx="1342034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(A+B)x’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AD1A95-8701-49CC-9D03-0675EA17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56" y="1371457"/>
            <a:ext cx="7617287" cy="20575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0E803E-53DC-4086-818D-4DCF487A91C6}"/>
              </a:ext>
            </a:extLst>
          </p:cNvPr>
          <p:cNvSpPr/>
          <p:nvPr/>
        </p:nvSpPr>
        <p:spPr>
          <a:xfrm>
            <a:off x="705759" y="6172200"/>
            <a:ext cx="7783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 the Mealy model, the output is a function of both the present state and</a:t>
            </a:r>
          </a:p>
          <a:p>
            <a:r>
              <a:rPr lang="en-US" dirty="0">
                <a:solidFill>
                  <a:srgbClr val="FF0000"/>
                </a:solidFill>
              </a:rPr>
              <a:t>the input.</a:t>
            </a:r>
          </a:p>
        </p:txBody>
      </p:sp>
    </p:spTree>
    <p:extLst>
      <p:ext uri="{BB962C8B-B14F-4D97-AF65-F5344CB8AC3E}">
        <p14:creationId xmlns:p14="http://schemas.microsoft.com/office/powerpoint/2010/main" val="150000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79700" y="3222533"/>
            <a:ext cx="3083818" cy="3289406"/>
          </a:xfrm>
          <a:prstGeom prst="rect">
            <a:avLst/>
          </a:prstGeom>
          <a:noFill/>
        </p:spPr>
      </p:pic>
      <p:sp>
        <p:nvSpPr>
          <p:cNvPr id="21" name="TextBox 1"/>
          <p:cNvSpPr txBox="1"/>
          <p:nvPr/>
        </p:nvSpPr>
        <p:spPr>
          <a:xfrm>
            <a:off x="2768600" y="590550"/>
            <a:ext cx="4369786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Mealy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Moore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Designs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07100" y="4644933"/>
            <a:ext cx="853182" cy="4129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AB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57538" y="6142607"/>
            <a:ext cx="19859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47FD0E-9859-475E-A065-5A40C78F2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16044"/>
            <a:ext cx="8413514" cy="19477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14F642-C2AF-434F-9C3F-241AF9C3433E}"/>
              </a:ext>
            </a:extLst>
          </p:cNvPr>
          <p:cNvSpPr/>
          <p:nvPr/>
        </p:nvSpPr>
        <p:spPr>
          <a:xfrm>
            <a:off x="797718" y="6160639"/>
            <a:ext cx="773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In the Moore model, the output is a function of only the present state.</a:t>
            </a:r>
          </a:p>
        </p:txBody>
      </p:sp>
    </p:spTree>
    <p:extLst>
      <p:ext uri="{BB962C8B-B14F-4D97-AF65-F5344CB8AC3E}">
        <p14:creationId xmlns:p14="http://schemas.microsoft.com/office/powerpoint/2010/main" val="165882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24A7-1F43-4912-8B1A-E41E71F1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82" y="160336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Analysis procedure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27A8-1216-4AF5-B753-89282D99F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 state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able</a:t>
            </a:r>
            <a:endParaRPr lang="en-US" altLang="zh-C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Derive Boolean expressions for FF inputs in terms of present states. Get FF inputs in the state table. </a:t>
            </a:r>
          </a:p>
          <a:p>
            <a:pPr lvl="1"/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characteristic table to get next states in 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9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Sequential</a:t>
            </a:r>
            <a:r>
              <a:rPr lang="en-US" altLang="zh-CN" sz="3600" dirty="0"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Circuit</a:t>
            </a:r>
            <a:r>
              <a:rPr lang="en-US" altLang="zh-CN" sz="3600" dirty="0">
                <a:cs typeface="Times New Roman" pitchFamily="18" charset="0"/>
              </a:rPr>
              <a:t> </a:t>
            </a:r>
            <a:r>
              <a:rPr lang="en-US" altLang="zh-CN" sz="3600" dirty="0">
                <a:solidFill>
                  <a:srgbClr val="000000"/>
                </a:solidFill>
                <a:cs typeface="Times New Roman" pitchFamily="18" charset="0"/>
              </a:rPr>
              <a:t>Synthesis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8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3124200" y="590550"/>
            <a:ext cx="3318216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Synthesis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procedure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90600" y="1447800"/>
            <a:ext cx="6812762" cy="189282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</a:p>
          <a:p>
            <a:pPr marL="342900" indent="-342900">
              <a:buFont typeface="Arial" panose="020B0604020202020204" pitchFamily="34" charset="0"/>
              <a:buChar char="•"/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</a:p>
          <a:p>
            <a:pPr marL="342900" indent="-342900">
              <a:buFont typeface="Arial" panose="020B0604020202020204" pitchFamily="34" charset="0"/>
              <a:buChar char="•"/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 marL="342900" indent="-342900">
              <a:buFont typeface="Arial" panose="020B0604020202020204" pitchFamily="34" charset="0"/>
              <a:buChar char="•"/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</a:p>
          <a:p>
            <a:pPr marL="342900" indent="-342900">
              <a:buFont typeface="Arial" panose="020B0604020202020204" pitchFamily="34" charset="0"/>
              <a:buChar char="•"/>
              <a:tabLst/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28186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1400798" y="419100"/>
            <a:ext cx="6245299" cy="12644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066800" algn="l"/>
                <a:tab pos="61849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“111…”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detector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1066800" algn="l"/>
                <a:tab pos="6184900" algn="l"/>
              </a:tabLst>
            </a:pPr>
            <a:r>
              <a:rPr lang="en-US" altLang="zh-CN" dirty="0"/>
              <a:t>		</a:t>
            </a:r>
          </a:p>
          <a:p>
            <a:pPr>
              <a:lnSpc>
                <a:spcPts val="2700"/>
              </a:lnSpc>
              <a:tabLst>
                <a:tab pos="1066800" algn="l"/>
                <a:tab pos="6184900" algn="l"/>
              </a:tabLst>
            </a:pPr>
            <a:endParaRPr lang="en-US" altLang="zh-CN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5726667"/>
            <a:ext cx="11811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200" y="3276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Moore model sequential circuit since the output is 1 when the circuit is in S</a:t>
            </a:r>
            <a:r>
              <a:rPr lang="en-US" baseline="-25000" dirty="0"/>
              <a:t>3</a:t>
            </a:r>
            <a:r>
              <a:rPr lang="en-US" dirty="0"/>
              <a:t> state and 0 otherwise.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765AA-20B6-487A-B6BC-E866CF2E7B8F}"/>
              </a:ext>
            </a:extLst>
          </p:cNvPr>
          <p:cNvSpPr txBox="1"/>
          <p:nvPr/>
        </p:nvSpPr>
        <p:spPr>
          <a:xfrm>
            <a:off x="990600" y="1524000"/>
            <a:ext cx="7086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Design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circuit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that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detects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a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sequence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of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3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or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more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consecutive</a:t>
            </a:r>
            <a:r>
              <a:rPr lang="en-US" altLang="zh-CN" sz="2000" dirty="0"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cs typeface="Times New Roman" pitchFamily="18" charset="0"/>
              </a:rPr>
              <a:t>1’s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972C3-D955-4E2E-A046-FB639B64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469056"/>
            <a:ext cx="2972031" cy="34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2044700" y="590550"/>
            <a:ext cx="5373266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6108700" y="2794000"/>
            <a:ext cx="1402628" cy="22903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28600" algn="l"/>
                <a:tab pos="762000" algn="l"/>
              </a:tabLst>
            </a:pPr>
            <a:r>
              <a:rPr lang="en-US" altLang="zh-CN" dirty="0"/>
              <a:t>		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1600"/>
              </a:lnSpc>
              <a:tabLst>
                <a:tab pos="228600" algn="l"/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</a:t>
            </a:r>
          </a:p>
          <a:p>
            <a:pPr>
              <a:lnSpc>
                <a:spcPts val="1600"/>
              </a:lnSpc>
              <a:tabLst>
                <a:tab pos="228600" algn="l"/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228600" algn="l"/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600"/>
              </a:lnSpc>
              <a:tabLst>
                <a:tab pos="228600" algn="l"/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140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S2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228600" algn="l"/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S3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228600" algn="l"/>
                <a:tab pos="7620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1600"/>
              </a:lnSpc>
              <a:tabLst>
                <a:tab pos="228600" algn="l"/>
                <a:tab pos="7620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</a:p>
          <a:p>
            <a:pPr>
              <a:lnSpc>
                <a:spcPts val="1600"/>
              </a:lnSpc>
              <a:tabLst>
                <a:tab pos="228600" algn="l"/>
                <a:tab pos="7620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6800" y="4800600"/>
            <a:ext cx="977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A9162-46BA-4A83-9B37-3632B88D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73" y="1905000"/>
            <a:ext cx="3200400" cy="371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/>
          <p:cNvSpPr txBox="1"/>
          <p:nvPr/>
        </p:nvSpPr>
        <p:spPr>
          <a:xfrm>
            <a:off x="3200400" y="590550"/>
            <a:ext cx="3273332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Build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651500" y="1536700"/>
            <a:ext cx="952500" cy="1244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1600"/>
              </a:lnSpc>
              <a:tabLst>
                <a:tab pos="533400" algn="l"/>
              </a:tabLst>
            </a:pP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</a:t>
            </a:r>
          </a:p>
          <a:p>
            <a:pPr>
              <a:lnSpc>
                <a:spcPts val="1600"/>
              </a:lnSpc>
              <a:tabLst>
                <a:tab pos="533400" algn="l"/>
              </a:tabLst>
            </a:pP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533400" algn="l"/>
              </a:tabLst>
            </a:pPr>
            <a:r>
              <a:rPr lang="en-US" altLang="zh-CN" sz="140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S1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40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600"/>
              </a:lnSpc>
              <a:tabLst>
                <a:tab pos="533400" algn="l"/>
              </a:tabLst>
            </a:pP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S2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533400" algn="l"/>
              </a:tabLst>
            </a:pP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S3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403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060700" y="39370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975100" y="3937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889500" y="3937000"/>
            <a:ext cx="314189" cy="1744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803900" y="39370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060700" y="4089400"/>
            <a:ext cx="2693045" cy="1806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060700" y="4279900"/>
            <a:ext cx="2921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8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975100" y="4279900"/>
            <a:ext cx="184150" cy="117468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889500" y="4279900"/>
            <a:ext cx="2921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8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803900" y="4279900"/>
            <a:ext cx="635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8814" y="3183493"/>
            <a:ext cx="30924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E1586B-F177-4891-ABA8-EFB1A19B4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0" y="1220181"/>
            <a:ext cx="2481770" cy="288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992981" y="577423"/>
            <a:ext cx="7386638" cy="12259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2476500" algn="l"/>
                <a:tab pos="66040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2476500" algn="l"/>
                <a:tab pos="6604000" algn="l"/>
              </a:tabLst>
            </a:pPr>
            <a:r>
              <a:rPr lang="en-US" altLang="zh-CN" dirty="0"/>
              <a:t>			</a:t>
            </a:r>
          </a:p>
          <a:p>
            <a:pPr>
              <a:lnSpc>
                <a:spcPts val="3000"/>
              </a:lnSpc>
              <a:tabLst>
                <a:tab pos="2476500" algn="l"/>
                <a:tab pos="6604000" algn="l"/>
              </a:tabLst>
            </a:pP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</a:rPr>
              <a:t>Say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</a:rPr>
              <a:t>we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</a:rPr>
              <a:t>use</a:t>
            </a:r>
            <a:r>
              <a:rPr lang="en-US" altLang="zh-CN" sz="1800" dirty="0"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cs typeface="Times New Roman" pitchFamily="18" charset="0"/>
              </a:rPr>
              <a:t>D-FF’s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975100" y="1803400"/>
            <a:ext cx="3683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060700" y="1803400"/>
            <a:ext cx="520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889500" y="1803400"/>
            <a:ext cx="1054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Output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060700" y="21082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998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975100" y="21082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889500" y="2108200"/>
            <a:ext cx="292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998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803900" y="2108200"/>
            <a:ext cx="63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8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y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3060700" y="2260600"/>
            <a:ext cx="27305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------------------------------------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060700" y="2451100"/>
            <a:ext cx="2921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975100" y="2451100"/>
            <a:ext cx="184150" cy="116185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889500" y="2451100"/>
            <a:ext cx="2921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2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96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5803900" y="2451100"/>
            <a:ext cx="635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100"/>
              </a:lnSpc>
              <a:tabLst/>
            </a:pPr>
            <a:r>
              <a:rPr lang="en-US" altLang="zh-CN" sz="996" b="1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25018" y="6000234"/>
            <a:ext cx="37615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K maps for sequence detector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78BCF-9236-4D60-9765-7C562615E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27" y="3937000"/>
            <a:ext cx="7521592" cy="21185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097663-751C-4904-B860-2D97AC9247DB}"/>
              </a:ext>
            </a:extLst>
          </p:cNvPr>
          <p:cNvSpPr/>
          <p:nvPr/>
        </p:nvSpPr>
        <p:spPr>
          <a:xfrm>
            <a:off x="7772400" y="5105400"/>
            <a:ext cx="3810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318D5D-17C1-406C-BD50-AA9EE6EF2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4776" y="5132907"/>
            <a:ext cx="889050" cy="3259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982D6-18B4-4141-B90C-2D2AD43E45BF}"/>
              </a:ext>
            </a:extLst>
          </p:cNvPr>
          <p:cNvSpPr txBox="1"/>
          <p:nvPr/>
        </p:nvSpPr>
        <p:spPr>
          <a:xfrm>
            <a:off x="6781800" y="5735501"/>
            <a:ext cx="8890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Ax</a:t>
            </a:r>
          </a:p>
        </p:txBody>
      </p:sp>
    </p:spTree>
    <p:extLst>
      <p:ext uri="{BB962C8B-B14F-4D97-AF65-F5344CB8AC3E}">
        <p14:creationId xmlns:p14="http://schemas.microsoft.com/office/powerpoint/2010/main" val="39250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/>
          <p:nvPr/>
        </p:nvSpPr>
        <p:spPr>
          <a:xfrm>
            <a:off x="1054100" y="650014"/>
            <a:ext cx="7386638" cy="37061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680200" algn="l"/>
              </a:tabLst>
            </a:pP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easier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develop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Equations</a:t>
            </a:r>
            <a:r>
              <a:rPr lang="en-US" altLang="zh-CN" sz="2800" dirty="0"/>
              <a:t>	</a:t>
            </a:r>
            <a:endParaRPr lang="en-US" altLang="zh-CN" sz="2800" dirty="0">
              <a:solidFill>
                <a:srgbClr val="0000CC"/>
              </a:solidFill>
              <a:latin typeface="Old English Text MT" pitchFamily="18" charset="0"/>
              <a:cs typeface="Old English Text MT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1485900" y="2984500"/>
            <a:ext cx="13716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01600" algn="l"/>
                <a:tab pos="5334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D-FF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101600" algn="l"/>
                <a:tab pos="533400" algn="l"/>
              </a:tabLst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Q(t)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400"/>
              </a:lnSpc>
              <a:tabLst>
                <a:tab pos="101600" algn="l"/>
                <a:tab pos="533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</a:t>
            </a:r>
          </a:p>
          <a:p>
            <a:pPr>
              <a:lnSpc>
                <a:spcPts val="1400"/>
              </a:lnSpc>
              <a:tabLst>
                <a:tab pos="101600" algn="l"/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101600" algn="l"/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101600" algn="l"/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101600" algn="l"/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527800" y="2984500"/>
            <a:ext cx="1371600" cy="140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  <a:tab pos="5334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T-FF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88900" algn="l"/>
                <a:tab pos="533400" algn="l"/>
              </a:tabLst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Q(t)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</a:p>
          <a:p>
            <a:pPr>
              <a:lnSpc>
                <a:spcPts val="1400"/>
              </a:lnSpc>
              <a:tabLst>
                <a:tab pos="88900" algn="l"/>
                <a:tab pos="533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</a:t>
            </a:r>
          </a:p>
          <a:p>
            <a:pPr>
              <a:lnSpc>
                <a:spcPts val="1400"/>
              </a:lnSpc>
              <a:tabLst>
                <a:tab pos="88900" algn="l"/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88900" algn="l"/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88900" algn="l"/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88900" algn="l"/>
                <a:tab pos="533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17900" y="2362200"/>
            <a:ext cx="2837508" cy="302134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54000" algn="l"/>
                <a:tab pos="304800" algn="l"/>
                <a:tab pos="342900" algn="l"/>
                <a:tab pos="787400" algn="l"/>
              </a:tabLst>
            </a:pP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“Excitation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Table”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254000" algn="l"/>
                <a:tab pos="304800" algn="l"/>
                <a:tab pos="342900" algn="l"/>
                <a:tab pos="787400" algn="l"/>
              </a:tabLst>
            </a:pPr>
            <a:r>
              <a:rPr lang="en-US" altLang="zh-CN" dirty="0"/>
              <a:t>			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JK-FF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254000" algn="l"/>
                <a:tab pos="304800" algn="l"/>
                <a:tab pos="342900" algn="l"/>
                <a:tab pos="787400" algn="l"/>
              </a:tabLst>
            </a:pPr>
            <a:r>
              <a:rPr lang="en-US" altLang="zh-CN" dirty="0"/>
              <a:t>	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Q(t)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</a:p>
          <a:p>
            <a:pPr>
              <a:lnSpc>
                <a:spcPts val="1400"/>
              </a:lnSpc>
              <a:tabLst>
                <a:tab pos="254000" algn="l"/>
                <a:tab pos="304800" algn="l"/>
                <a:tab pos="342900" algn="l"/>
                <a:tab pos="787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</a:t>
            </a:r>
          </a:p>
          <a:p>
            <a:pPr>
              <a:lnSpc>
                <a:spcPts val="1400"/>
              </a:lnSpc>
              <a:tabLst>
                <a:tab pos="254000" algn="l"/>
                <a:tab pos="304800" algn="l"/>
                <a:tab pos="3429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400"/>
              </a:lnSpc>
              <a:tabLst>
                <a:tab pos="254000" algn="l"/>
                <a:tab pos="304800" algn="l"/>
                <a:tab pos="3429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400"/>
              </a:lnSpc>
              <a:tabLst>
                <a:tab pos="254000" algn="l"/>
                <a:tab pos="304800" algn="l"/>
                <a:tab pos="3429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254000" algn="l"/>
                <a:tab pos="304800" algn="l"/>
                <a:tab pos="342900" algn="l"/>
                <a:tab pos="787400" algn="l"/>
              </a:tabLst>
            </a:pPr>
            <a:r>
              <a:rPr lang="en-US" altLang="zh-CN" dirty="0"/>
              <a:t>		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254000" algn="l"/>
                <a:tab pos="304800" algn="l"/>
                <a:tab pos="342900" algn="l"/>
                <a:tab pos="787400" algn="l"/>
              </a:tabLst>
            </a:pPr>
            <a:r>
              <a:rPr lang="en-US" altLang="zh-CN" dirty="0"/>
              <a:t>	</a:t>
            </a:r>
            <a:endParaRPr lang="en-US" altLang="zh-CN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3338AA-795B-4B71-8554-FBFDAD97F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93" y="4648201"/>
            <a:ext cx="2849786" cy="170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0" y="2044700"/>
            <a:ext cx="6426200" cy="29972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2476500" y="749300"/>
            <a:ext cx="5073505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idea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sequential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13100" y="4686300"/>
            <a:ext cx="939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“Next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State”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575300" y="5143500"/>
            <a:ext cx="11938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“Present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State”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327900" y="2730500"/>
            <a:ext cx="889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“Flip-Flops”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59000" y="3746500"/>
            <a:ext cx="4038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80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3124200" y="628650"/>
            <a:ext cx="3566489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289300" y="1892300"/>
            <a:ext cx="635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118100" y="1892300"/>
            <a:ext cx="45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89300" y="2425700"/>
            <a:ext cx="22987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89300" y="2654300"/>
            <a:ext cx="4572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381500" y="2654300"/>
            <a:ext cx="88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118100" y="2654300"/>
            <a:ext cx="4572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051300" y="1562100"/>
            <a:ext cx="8763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52400" algn="l"/>
                <a:tab pos="3302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152400" algn="l"/>
                <a:tab pos="3302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52400" algn="l"/>
                <a:tab pos="330200" algn="l"/>
              </a:tabLst>
            </a:pPr>
            <a:r>
              <a:rPr lang="en-US" altLang="zh-CN" dirty="0"/>
              <a:t>	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110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3048000" y="533400"/>
            <a:ext cx="3566489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308100" y="1422400"/>
            <a:ext cx="63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505200" y="1422400"/>
            <a:ext cx="3556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08100" y="1651000"/>
            <a:ext cx="2778005" cy="127727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308100" y="2908300"/>
            <a:ext cx="4572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578100" y="2908300"/>
            <a:ext cx="889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118100" y="1765300"/>
            <a:ext cx="16510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2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2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2603500" y="4178300"/>
            <a:ext cx="6350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3517900" y="4178300"/>
            <a:ext cx="45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77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432300" y="4178300"/>
            <a:ext cx="45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346700" y="4178300"/>
            <a:ext cx="981038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8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200" baseline="-250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200" baseline="-250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200" baseline="-250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200" baseline="-250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603500" y="4711700"/>
            <a:ext cx="3771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-----------------------------------------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603500" y="4940300"/>
            <a:ext cx="4572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3695700" y="4940300"/>
            <a:ext cx="889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432300" y="4940300"/>
            <a:ext cx="4572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346700" y="4940300"/>
            <a:ext cx="9144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171700" y="1409700"/>
            <a:ext cx="1022716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524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 Table</a:t>
            </a:r>
          </a:p>
          <a:p>
            <a:pPr>
              <a:lnSpc>
                <a:spcPts val="1400"/>
              </a:lnSpc>
              <a:tabLst>
                <a:tab pos="1524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270500" y="1384300"/>
            <a:ext cx="14859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Excitation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3467100" y="2915573"/>
            <a:ext cx="24257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381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>
                <a:tab pos="381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381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3810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3810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346270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441450" y="3041650"/>
            <a:ext cx="6565900" cy="22225"/>
          </a:xfrm>
          <a:custGeom>
            <a:avLst/>
            <a:gdLst>
              <a:gd name="connsiteX0" fmla="*/ 6350 w 6565900"/>
              <a:gd name="connsiteY0" fmla="*/ 6350 h 22225"/>
              <a:gd name="connsiteX1" fmla="*/ 6559550 w 6565900"/>
              <a:gd name="connsiteY1" fmla="*/ 6350 h 222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65900" h="22225">
                <a:moveTo>
                  <a:pt x="6350" y="6350"/>
                </a:moveTo>
                <a:lnTo>
                  <a:pt x="6559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"/>
          <p:cNvSpPr txBox="1"/>
          <p:nvPr/>
        </p:nvSpPr>
        <p:spPr>
          <a:xfrm>
            <a:off x="3068155" y="547633"/>
            <a:ext cx="3566489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679700" y="1358900"/>
            <a:ext cx="469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3594100" y="1358900"/>
            <a:ext cx="342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1397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>
                <a:tab pos="1397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4508500" y="1358900"/>
            <a:ext cx="342900" cy="38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State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22900" y="1358900"/>
            <a:ext cx="714939" cy="4308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FF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100"/>
              </a:lnSpc>
              <a:tabLst>
                <a:tab pos="63500" algn="l"/>
              </a:tabLst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900" baseline="-250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900" baseline="-250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900" baseline="-250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900" baseline="-250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679700" y="1752600"/>
            <a:ext cx="2794000" cy="11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-----------------------------------------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679700" y="1930400"/>
            <a:ext cx="3429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3733800" y="1930400"/>
            <a:ext cx="635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4508500" y="1930400"/>
            <a:ext cx="3429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422900" y="1930400"/>
            <a:ext cx="673100" cy="1066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9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000"/>
              </a:lnSpc>
              <a:tabLst/>
            </a:pP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9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22600" y="6488668"/>
            <a:ext cx="3454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AF3D71-2E10-402B-8A49-D4620C4A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77" y="3090333"/>
            <a:ext cx="4324645" cy="352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3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1"/>
          <p:cNvSpPr txBox="1"/>
          <p:nvPr/>
        </p:nvSpPr>
        <p:spPr>
          <a:xfrm>
            <a:off x="3124200" y="628650"/>
            <a:ext cx="3499163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JK-FF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965200" y="1371600"/>
            <a:ext cx="1905000" cy="103105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Bx’</a:t>
            </a:r>
          </a:p>
          <a:p>
            <a:pPr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Bx</a:t>
            </a:r>
          </a:p>
          <a:p>
            <a:pPr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tabLst/>
            </a:pP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6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(A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altLang="zh-C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x)’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03500" y="5979674"/>
            <a:ext cx="4813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658079-FF53-463E-97CC-355B05DC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600200"/>
            <a:ext cx="6106525" cy="43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3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simple binary counter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38400" y="4813300"/>
            <a:ext cx="54864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State Diagram of  3-bit Binary Counter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C8E01C-11F1-4610-BE26-07AB589ED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1512616"/>
            <a:ext cx="3204329" cy="322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4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/>
          <p:cNvSpPr txBox="1"/>
          <p:nvPr/>
        </p:nvSpPr>
        <p:spPr>
          <a:xfrm>
            <a:off x="1993900" y="619998"/>
            <a:ext cx="57277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diagram,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table,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FF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081432" y="2225645"/>
            <a:ext cx="650819" cy="20774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Present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035800" y="1049774"/>
            <a:ext cx="1316066" cy="140551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622300" algn="l"/>
              </a:tabLst>
            </a:pPr>
            <a:r>
              <a:rPr lang="en-US" altLang="zh-CN" dirty="0"/>
              <a:t>	             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6223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FF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inputs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05400" y="2413000"/>
            <a:ext cx="635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019800" y="2413000"/>
            <a:ext cx="6350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934200" y="24130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A2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327900" y="24130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7721600" y="24130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</a:t>
            </a:r>
            <a:r>
              <a:rPr lang="en-US" altLang="zh-CN" sz="803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A0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105400" y="2603500"/>
            <a:ext cx="28448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-------------------------------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105400" y="2781300"/>
            <a:ext cx="63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019800" y="2781300"/>
            <a:ext cx="63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023100" y="2781300"/>
            <a:ext cx="825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105400" y="2971800"/>
            <a:ext cx="1712007" cy="20005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023100" y="2971800"/>
            <a:ext cx="825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875816" y="1824547"/>
            <a:ext cx="1007584" cy="5975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>
                <a:tab pos="3175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Flip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Flops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200"/>
              </a:lnSpc>
              <a:tabLst>
                <a:tab pos="3175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 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085997" y="3181717"/>
            <a:ext cx="2991203" cy="245708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1651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400"/>
              </a:lnSpc>
              <a:tabLst>
                <a:tab pos="1651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K-Maps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A2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A1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600"/>
              </a:lnSpc>
              <a:tabLst>
                <a:tab pos="1651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935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A0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7400" y="4800600"/>
            <a:ext cx="736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697044" y="5050829"/>
            <a:ext cx="2265356" cy="632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72" y="5169931"/>
            <a:ext cx="1809828" cy="162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872C36-C383-4424-B960-056D3876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4" y="1611012"/>
            <a:ext cx="3172013" cy="31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4003" y="1828800"/>
            <a:ext cx="6895694" cy="32131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4267200" y="590550"/>
            <a:ext cx="1139736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8400" y="4724400"/>
            <a:ext cx="464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reduction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State Reduction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analysis of sequential circuits starts from a circuit diagram and culminates in a state table or diagram. </a:t>
            </a:r>
          </a:p>
          <a:p>
            <a:r>
              <a:rPr lang="en-US" sz="2800" dirty="0"/>
              <a:t>The reduction of the number of flip-flops in a sequential circuit is referred to as the state-reduction problem. </a:t>
            </a:r>
          </a:p>
          <a:p>
            <a:r>
              <a:rPr lang="en-US" sz="2800" dirty="0"/>
              <a:t>Since m flip-flops produce 2</a:t>
            </a:r>
            <a:r>
              <a:rPr lang="en-US" sz="2800" baseline="30000" dirty="0"/>
              <a:t>m</a:t>
            </a:r>
            <a:r>
              <a:rPr lang="en-US" sz="2800" dirty="0"/>
              <a:t> states, a reduction in the number of flip-flops.</a:t>
            </a:r>
          </a:p>
        </p:txBody>
      </p:sp>
    </p:spTree>
    <p:extLst>
      <p:ext uri="{BB962C8B-B14F-4D97-AF65-F5344CB8AC3E}">
        <p14:creationId xmlns:p14="http://schemas.microsoft.com/office/powerpoint/2010/main" val="343156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36DBC5-DFBB-466F-91F1-3842E30EE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447925"/>
            <a:ext cx="3278285" cy="43541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859802-97A9-4D59-8042-CBB3A603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3025"/>
            <a:ext cx="8229600" cy="130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8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2499" y="3462225"/>
            <a:ext cx="5254625" cy="3395775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2222500" y="622300"/>
            <a:ext cx="5222584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Synchronous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sequential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7000" y="6488668"/>
            <a:ext cx="441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81000" y="1369344"/>
            <a:ext cx="826293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Synchronous sequential circuits: behavior can be defined from knowledge of the its signals at discrete instants of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Flip-flops receives input from the combinational circuits and a clock signal with pulse that occurs at fixed intervals of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</a:rPr>
              <a:t>The state of Flip-flops can change only during a clock pulse transition.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flip-flop store one bit of information. A sequential circuit may use as many flip-flops to store as many bits as necessary.</a:t>
            </a:r>
            <a:endParaRPr lang="en-US" sz="1600" dirty="0"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2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463" y="1363648"/>
            <a:ext cx="7802137" cy="1143000"/>
          </a:xfrm>
        </p:spPr>
        <p:txBody>
          <a:bodyPr>
            <a:normAutofit/>
          </a:bodyPr>
          <a:lstStyle/>
          <a:p>
            <a:r>
              <a:rPr lang="en-US" sz="2000" dirty="0"/>
              <a:t>We now proceed to reduce the number of states for this example. First, we need the state table; it is more convenient to apply procedures for state reduction using a table rather than a diagram.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E8BE7-F54C-4475-91E4-DF6D5DA9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36704"/>
            <a:ext cx="6605432" cy="36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7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273" y="1371600"/>
            <a:ext cx="7467600" cy="1371600"/>
          </a:xfrm>
        </p:spPr>
        <p:txBody>
          <a:bodyPr>
            <a:normAutofit/>
          </a:bodyPr>
          <a:lstStyle/>
          <a:p>
            <a:r>
              <a:rPr lang="en-US" sz="2000" dirty="0"/>
              <a:t>States g and e are two such states: they both go to states a and f and have outputs of 0 and 1 for x=0 and x=1, respectively. Therefore, states g and e are equivalent and one of these states can be removed.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6061FF-9709-4E4F-AD32-624D6AC8B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84" y="2970079"/>
            <a:ext cx="6605432" cy="368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1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273" y="1371600"/>
            <a:ext cx="7467600" cy="1371600"/>
          </a:xfrm>
        </p:spPr>
        <p:txBody>
          <a:bodyPr>
            <a:normAutofit/>
          </a:bodyPr>
          <a:lstStyle/>
          <a:p>
            <a:r>
              <a:rPr lang="en-US" sz="2000" dirty="0"/>
              <a:t>States g and e are two such states: they both go to states a and f and have outputs of 0 and 1 for x=0 and x=1, respectively. Therefore, states g and e are equivalent and one of these states can be removed.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F4259-EC15-4935-8748-DBA5ED0B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82" y="3048000"/>
            <a:ext cx="669698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46"/>
            <a:ext cx="7391400" cy="2206654"/>
          </a:xfrm>
        </p:spPr>
        <p:txBody>
          <a:bodyPr>
            <a:normAutofit/>
          </a:bodyPr>
          <a:lstStyle/>
          <a:p>
            <a:r>
              <a:rPr lang="en-US" sz="2000" dirty="0"/>
              <a:t>Present state f and d now has next states e and f and outputs 0 and 1 for x=0 and x=1, respectively. Therefore, states f and d are equivalent.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229BF-E36E-4771-A677-3BF1BDF24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12" y="2895600"/>
            <a:ext cx="654477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0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Reduction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0946"/>
            <a:ext cx="7391400" cy="2206654"/>
          </a:xfrm>
        </p:spPr>
        <p:txBody>
          <a:bodyPr>
            <a:normAutofit/>
          </a:bodyPr>
          <a:lstStyle/>
          <a:p>
            <a:r>
              <a:rPr lang="en-US" sz="2000" dirty="0"/>
              <a:t>Present state f and d now has next states e and f and outputs 0 and 1 for x=0 and x=1, respectively. Therefore, states f and d are equivalent.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319B0E-3662-4032-A245-4D85ED1C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876" y="3048000"/>
            <a:ext cx="620714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0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Reduction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752600"/>
            <a:ext cx="4130675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8CE9D2-C3BE-4687-8EFC-8B7D2D16A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743200"/>
            <a:ext cx="3170195" cy="3444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B6C9F-EBE7-4F13-B084-BB4F99FA6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" y="3581400"/>
            <a:ext cx="424699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Know what is a sequential circuit</a:t>
            </a:r>
          </a:p>
          <a:p>
            <a:r>
              <a:rPr lang="en-US" dirty="0"/>
              <a:t>Know circuits of latches </a:t>
            </a:r>
          </a:p>
          <a:p>
            <a:r>
              <a:rPr lang="en-US" dirty="0"/>
              <a:t>Know D flip-flops, J-K flip-flops, and T flip-flops. The characteristic equation, characteristic table and excitation table</a:t>
            </a:r>
          </a:p>
          <a:p>
            <a:r>
              <a:rPr lang="en-US" dirty="0"/>
              <a:t>Know the steps to analyze a sequential circuit. Given a circuits, you should be able to derive state equations, state tables and state diagrams</a:t>
            </a:r>
          </a:p>
          <a:p>
            <a:r>
              <a:rPr lang="en-US" dirty="0"/>
              <a:t>Know the difference between Mealy machine and Moore machine</a:t>
            </a:r>
          </a:p>
          <a:p>
            <a:r>
              <a:rPr lang="en-US" dirty="0"/>
              <a:t>Know the procedure to synthesis a sequential circuit given a design problem</a:t>
            </a:r>
          </a:p>
          <a:p>
            <a:r>
              <a:rPr lang="en-US" dirty="0"/>
              <a:t>Should be able to use D flip-flops, J-K flip-flops or T flip-flops to synthesis a sequential circuit</a:t>
            </a:r>
          </a:p>
          <a:p>
            <a:r>
              <a:rPr lang="en-US" dirty="0"/>
              <a:t>Know state reduction given a state diagram</a:t>
            </a:r>
          </a:p>
        </p:txBody>
      </p:sp>
    </p:spTree>
    <p:extLst>
      <p:ext uri="{BB962C8B-B14F-4D97-AF65-F5344CB8AC3E}">
        <p14:creationId xmlns:p14="http://schemas.microsoft.com/office/powerpoint/2010/main" val="98763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2700" y="2540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Content Placeholder 2"/>
          <p:cNvSpPr>
            <a:spLocks noGrp="1"/>
          </p:cNvSpPr>
          <p:nvPr>
            <p:ph type="subTitle" idx="1"/>
          </p:nvPr>
        </p:nvSpPr>
        <p:spPr>
          <a:xfrm>
            <a:off x="-12700" y="51308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</a:rPr>
              <a:t>Reference: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Some of the artwork and graphs are from the following books: 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1.  Fundamentals of Digital Logic with Verilog design, by Stephen Brown and </a:t>
            </a:r>
            <a:r>
              <a:rPr lang="en-US" sz="1400" dirty="0" err="1">
                <a:solidFill>
                  <a:schemeClr val="tx1"/>
                </a:solidFill>
              </a:rPr>
              <a:t>Zvonko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Vranesic</a:t>
            </a:r>
            <a:r>
              <a:rPr lang="en-US" sz="1400" dirty="0">
                <a:solidFill>
                  <a:schemeClr val="tx1"/>
                </a:solidFill>
              </a:rPr>
              <a:t>, 3rd edition, McGraw Hill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2. Digital Design, 5th Edition, By M. Morris Mano, Michael D. </a:t>
            </a:r>
            <a:r>
              <a:rPr lang="en-US" sz="1400" dirty="0" err="1">
                <a:solidFill>
                  <a:schemeClr val="tx1"/>
                </a:solidFill>
              </a:rPr>
              <a:t>Ciletti</a:t>
            </a:r>
            <a:r>
              <a:rPr lang="en-US" sz="1400" dirty="0">
                <a:solidFill>
                  <a:schemeClr val="tx1"/>
                </a:solidFill>
              </a:rPr>
              <a:t>, Prentice Hall. </a:t>
            </a:r>
          </a:p>
        </p:txBody>
      </p:sp>
    </p:spTree>
    <p:extLst>
      <p:ext uri="{BB962C8B-B14F-4D97-AF65-F5344CB8AC3E}">
        <p14:creationId xmlns:p14="http://schemas.microsoft.com/office/powerpoint/2010/main" val="2076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Latches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2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8400" y="2435999"/>
            <a:ext cx="6883400" cy="26162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3814762" y="596900"/>
            <a:ext cx="1881925" cy="38279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SR Latches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25700" y="4749800"/>
            <a:ext cx="441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41400" y="528063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output Q=1 and Q’=0, it is in the set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output Q=0 and Q’=1, it is in the reset state.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S=1, R=1, both Q=0, Q’=0, it is undefined state, results in unpredictable next state. Avoid in normal operation!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9600" y="1382344"/>
            <a:ext cx="7543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cs typeface="Times New Roman" pitchFamily="18" charset="0"/>
              </a:rPr>
              <a:t>The most basic types of flip-flops operate with signal levels and are referred to as latches.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cs typeface="Times New Roman" pitchFamily="18" charset="0"/>
              </a:rPr>
              <a:t>The latches are basic circuits from which all flip-flops are constructed.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6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1"/>
          <p:cNvSpPr txBox="1"/>
          <p:nvPr/>
        </p:nvSpPr>
        <p:spPr>
          <a:xfrm>
            <a:off x="2616200" y="431800"/>
            <a:ext cx="4254370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latch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holds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460500" y="1600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473200" y="24765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14700" y="1727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327400" y="2387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194300" y="1574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207000" y="24511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048500" y="17018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7061200" y="23622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828800" y="1917700"/>
            <a:ext cx="76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575300" y="1892300"/>
            <a:ext cx="76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2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1536700" y="4038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1549400" y="49149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3390900" y="4165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3403600" y="48260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917700" y="4343400"/>
            <a:ext cx="76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270500" y="40513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283200" y="49276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7124700" y="41783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7137400" y="4838700"/>
            <a:ext cx="762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651500" y="4356100"/>
            <a:ext cx="762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146300" y="1231900"/>
            <a:ext cx="4953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“Reset”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956300" y="1193800"/>
            <a:ext cx="406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“Hold”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146300" y="3746500"/>
            <a:ext cx="3302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“Set”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956300" y="3708400"/>
            <a:ext cx="406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“Hold”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5800" y="953888"/>
            <a:ext cx="781050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5400000">
            <a:off x="-2638425" y="3121023"/>
            <a:ext cx="6419850" cy="533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137400" y="1091684"/>
            <a:ext cx="1409700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39700" y="5004473"/>
            <a:ext cx="168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S=1, R=0, Bring the circuit to set state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213600" y="4375643"/>
            <a:ext cx="1689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S=0, R=0, Removing active input of S, leaves the circuit in the same state (set state)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77800" y="431800"/>
            <a:ext cx="168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 to reset state by momentary apply S=0, R=1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26300" y="798567"/>
            <a:ext cx="1689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1 from R and the circuit remains in the reset state.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41600" y="5473340"/>
            <a:ext cx="3086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S=0, R=0, the latch can either be in set/reset state, depending on which input is recently 1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4184650" y="2769134"/>
            <a:ext cx="1009650" cy="27042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0" idx="0"/>
          </p:cNvCxnSpPr>
          <p:nvPr/>
        </p:nvCxnSpPr>
        <p:spPr>
          <a:xfrm flipV="1">
            <a:off x="4184650" y="4787900"/>
            <a:ext cx="844550" cy="685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43000" y="1510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43000" y="236168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914900" y="14721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02200" y="23987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44600" y="39550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57300" y="48387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5700" y="399363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03800" y="4927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mc:AlternateContent xmlns:mc="http://schemas.openxmlformats.org/markup-compatibility/2006">
        <mc:Choice xmlns=""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A19FD341-F599-4B66-91C9-DA11E6E851F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9461255"/>
                  </p:ext>
                </p:extLst>
              </p:nvPr>
            </p:nvGraphicFramePr>
            <p:xfrm>
              <a:off x="-3442447" y="3835774"/>
              <a:ext cx="2286000" cy="1714500"/>
            </p:xfrm>
            <a:graphic>
              <a:graphicData uri="http://schemas.microsoft.com/office/powerpoint/2016/slidezoom">
                <pslz:sldZm>
                  <pslz:sldZmObj sldId="518" cId="494631353">
                    <pslz:zmPr id="{0A95AE5D-A837-47AA-8A27-329A9C52ED93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19FD341-F599-4B66-91C9-DA11E6E851F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442447" y="3835774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26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205101" y="4641850"/>
            <a:ext cx="850900" cy="1003300"/>
          </a:xfrm>
          <a:custGeom>
            <a:avLst/>
            <a:gdLst>
              <a:gd name="connsiteX0" fmla="*/ 6350 w 850900"/>
              <a:gd name="connsiteY0" fmla="*/ 996950 h 1003300"/>
              <a:gd name="connsiteX1" fmla="*/ 844550 w 850900"/>
              <a:gd name="connsiteY1" fmla="*/ 996950 h 1003300"/>
              <a:gd name="connsiteX2" fmla="*/ 844550 w 850900"/>
              <a:gd name="connsiteY2" fmla="*/ 6350 h 1003300"/>
              <a:gd name="connsiteX3" fmla="*/ 6350 w 850900"/>
              <a:gd name="connsiteY3" fmla="*/ 6350 h 1003300"/>
              <a:gd name="connsiteX4" fmla="*/ 6350 w 850900"/>
              <a:gd name="connsiteY4" fmla="*/ 996950 h 1003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0900" h="1003300">
                <a:moveTo>
                  <a:pt x="6350" y="996950"/>
                </a:moveTo>
                <a:lnTo>
                  <a:pt x="844550" y="996950"/>
                </a:lnTo>
                <a:lnTo>
                  <a:pt x="844550" y="6350"/>
                </a:lnTo>
                <a:lnTo>
                  <a:pt x="6350" y="6350"/>
                </a:lnTo>
                <a:lnTo>
                  <a:pt x="6350" y="996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2900" y="1600200"/>
            <a:ext cx="6121400" cy="2247900"/>
          </a:xfrm>
          <a:prstGeom prst="rect">
            <a:avLst/>
          </a:prstGeom>
          <a:noFill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1300" y="4800600"/>
            <a:ext cx="711200" cy="1016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35300" y="4800600"/>
            <a:ext cx="711200" cy="101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1300" y="5105400"/>
            <a:ext cx="711200" cy="101600"/>
          </a:xfrm>
          <a:prstGeom prst="rect">
            <a:avLst/>
          </a:prstGeom>
          <a:noFill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11300" y="5384800"/>
            <a:ext cx="711200" cy="101600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35300" y="5359400"/>
            <a:ext cx="711200" cy="101600"/>
          </a:xfrm>
          <a:prstGeom prst="rect">
            <a:avLst/>
          </a:prstGeom>
          <a:noFill/>
        </p:spPr>
      </p:pic>
      <p:sp>
        <p:nvSpPr>
          <p:cNvPr id="16" name="TextBox 1"/>
          <p:cNvSpPr txBox="1"/>
          <p:nvPr/>
        </p:nvSpPr>
        <p:spPr>
          <a:xfrm>
            <a:off x="2453205" y="596900"/>
            <a:ext cx="4834657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S-R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Latch with NAND Gates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286000" y="4800600"/>
            <a:ext cx="10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273300" y="5092700"/>
            <a:ext cx="10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832100" y="4800600"/>
            <a:ext cx="1143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832100" y="5308600"/>
            <a:ext cx="152400" cy="16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Q’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273300" y="5372100"/>
            <a:ext cx="1016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2374900" y="4356100"/>
            <a:ext cx="5080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Symbol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5181600" y="4610100"/>
            <a:ext cx="1231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685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</a:t>
            </a:r>
          </a:p>
          <a:p>
            <a:pPr>
              <a:lnSpc>
                <a:spcPts val="0"/>
              </a:lnSpc>
              <a:tabLst>
                <a:tab pos="6858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Q(t+1)</a:t>
            </a:r>
          </a:p>
          <a:p>
            <a:pPr>
              <a:lnSpc>
                <a:spcPts val="1400"/>
              </a:lnSpc>
              <a:tabLst>
                <a:tab pos="6858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------------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181600" y="4965700"/>
            <a:ext cx="266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956300" y="4965700"/>
            <a:ext cx="355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88900" algn="l"/>
              </a:tabLst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Q(t)</a:t>
            </a:r>
          </a:p>
          <a:p>
            <a:pPr>
              <a:lnSpc>
                <a:spcPts val="1400"/>
              </a:lnSpc>
              <a:tabLst>
                <a:tab pos="88900" algn="l"/>
              </a:tabLst>
            </a:pPr>
            <a:r>
              <a:rPr lang="en-US" altLang="zh-CN" dirty="0"/>
              <a:t>	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6667500" y="5143500"/>
            <a:ext cx="6350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“Reset”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5181600" y="5334000"/>
            <a:ext cx="266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6045200" y="5334000"/>
            <a:ext cx="1066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“Set”</a:t>
            </a:r>
          </a:p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Not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200" dirty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allowed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5575300" y="4356100"/>
            <a:ext cx="133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84550" y="3549134"/>
            <a:ext cx="723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24" name="TextBox 1023"/>
          <p:cNvSpPr txBox="1"/>
          <p:nvPr/>
        </p:nvSpPr>
        <p:spPr>
          <a:xfrm>
            <a:off x="4445000" y="5867399"/>
            <a:ext cx="426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characteristic table defines the logical properties of a flip-flop by describing its operation in tabular form.</a:t>
            </a:r>
          </a:p>
        </p:txBody>
      </p:sp>
      <p:sp>
        <p:nvSpPr>
          <p:cNvPr id="1025" name="TextBox 1024"/>
          <p:cNvSpPr txBox="1"/>
          <p:nvPr/>
        </p:nvSpPr>
        <p:spPr>
          <a:xfrm>
            <a:off x="761999" y="2467401"/>
            <a:ext cx="1214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 input </a:t>
            </a:r>
          </a:p>
        </p:txBody>
      </p:sp>
    </p:spTree>
    <p:extLst>
      <p:ext uri="{BB962C8B-B14F-4D97-AF65-F5344CB8AC3E}">
        <p14:creationId xmlns:p14="http://schemas.microsoft.com/office/powerpoint/2010/main" val="37235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11130</TotalTime>
  <Words>2645</Words>
  <Application>Microsoft Office PowerPoint</Application>
  <PresentationFormat>On-screen Show (4:3)</PresentationFormat>
  <Paragraphs>951</Paragraphs>
  <Slides>57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宋体</vt:lpstr>
      <vt:lpstr>Arial</vt:lpstr>
      <vt:lpstr>Britannic Bold</vt:lpstr>
      <vt:lpstr>Calibri</vt:lpstr>
      <vt:lpstr>Courier New</vt:lpstr>
      <vt:lpstr>Old English Text MT</vt:lpstr>
      <vt:lpstr>Times New Roman</vt:lpstr>
      <vt:lpstr>Wingdings</vt:lpstr>
      <vt:lpstr>Office 主题​​</vt:lpstr>
      <vt:lpstr>EECE 229 Introduction to Digital Systems</vt:lpstr>
      <vt:lpstr>Chapter 5</vt:lpstr>
      <vt:lpstr>Overview</vt:lpstr>
      <vt:lpstr>PowerPoint Presentation</vt:lpstr>
      <vt:lpstr>PowerPoint Presentation</vt:lpstr>
      <vt:lpstr>Latches</vt:lpstr>
      <vt:lpstr>PowerPoint Presentation</vt:lpstr>
      <vt:lpstr>PowerPoint Presentation</vt:lpstr>
      <vt:lpstr>PowerPoint Presentation</vt:lpstr>
      <vt:lpstr>D Latches</vt:lpstr>
      <vt:lpstr>Flip-flops</vt:lpstr>
      <vt:lpstr>PowerPoint Presentation</vt:lpstr>
      <vt:lpstr>PowerPoint Presentation</vt:lpstr>
      <vt:lpstr>PowerPoint Presentation</vt:lpstr>
      <vt:lpstr>PowerPoint Presentation</vt:lpstr>
      <vt:lpstr>Sequential circuit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Sequential circuit analysis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Analysis procedure</vt:lpstr>
      <vt:lpstr>Sequential Circuit Synthesis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simple binary counter</vt:lpstr>
      <vt:lpstr>PowerPoint Presentation</vt:lpstr>
      <vt:lpstr>PowerPoint Presentation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State Reduction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Yi</dc:creator>
  <cp:lastModifiedBy>ITS Loaner</cp:lastModifiedBy>
  <cp:revision>244</cp:revision>
  <cp:lastPrinted>2017-11-06T20:47:15Z</cp:lastPrinted>
  <dcterms:created xsi:type="dcterms:W3CDTF">2006-08-16T00:00:00Z</dcterms:created>
  <dcterms:modified xsi:type="dcterms:W3CDTF">2019-06-24T01:45:15Z</dcterms:modified>
</cp:coreProperties>
</file>