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handoutMasterIdLst>
    <p:handoutMasterId r:id="rId42"/>
  </p:handoutMasterIdLst>
  <p:sldIdLst>
    <p:sldId id="364" r:id="rId2"/>
    <p:sldId id="365" r:id="rId3"/>
    <p:sldId id="562" r:id="rId4"/>
    <p:sldId id="585" r:id="rId5"/>
    <p:sldId id="594" r:id="rId6"/>
    <p:sldId id="586" r:id="rId7"/>
    <p:sldId id="564" r:id="rId8"/>
    <p:sldId id="587" r:id="rId9"/>
    <p:sldId id="565" r:id="rId10"/>
    <p:sldId id="588" r:id="rId11"/>
    <p:sldId id="568" r:id="rId12"/>
    <p:sldId id="567" r:id="rId13"/>
    <p:sldId id="590" r:id="rId14"/>
    <p:sldId id="569" r:id="rId15"/>
    <p:sldId id="589" r:id="rId16"/>
    <p:sldId id="591" r:id="rId17"/>
    <p:sldId id="570" r:id="rId18"/>
    <p:sldId id="592" r:id="rId19"/>
    <p:sldId id="571" r:id="rId20"/>
    <p:sldId id="572" r:id="rId21"/>
    <p:sldId id="573" r:id="rId22"/>
    <p:sldId id="574" r:id="rId23"/>
    <p:sldId id="575" r:id="rId24"/>
    <p:sldId id="576" r:id="rId25"/>
    <p:sldId id="593" r:id="rId26"/>
    <p:sldId id="595" r:id="rId27"/>
    <p:sldId id="596" r:id="rId28"/>
    <p:sldId id="597" r:id="rId29"/>
    <p:sldId id="578" r:id="rId30"/>
    <p:sldId id="598" r:id="rId31"/>
    <p:sldId id="599" r:id="rId32"/>
    <p:sldId id="580" r:id="rId33"/>
    <p:sldId id="600" r:id="rId34"/>
    <p:sldId id="601" r:id="rId35"/>
    <p:sldId id="582" r:id="rId36"/>
    <p:sldId id="583" r:id="rId37"/>
    <p:sldId id="602" r:id="rId38"/>
    <p:sldId id="563" r:id="rId39"/>
    <p:sldId id="558" r:id="rId4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2" autoAdjust="0"/>
    <p:restoredTop sz="94971" autoAdjust="0"/>
  </p:normalViewPr>
  <p:slideViewPr>
    <p:cSldViewPr>
      <p:cViewPr varScale="1">
        <p:scale>
          <a:sx n="64" d="100"/>
          <a:sy n="64" d="100"/>
        </p:scale>
        <p:origin x="157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44"/>
    </p:cViewPr>
  </p:sorterViewPr>
  <p:notesViewPr>
    <p:cSldViewPr>
      <p:cViewPr varScale="1">
        <p:scale>
          <a:sx n="51" d="100"/>
          <a:sy n="51" d="100"/>
        </p:scale>
        <p:origin x="-2741" y="-8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CE979EA9-A045-4641-85C5-3881F2C8D4D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4BB3770D-D017-42D2-947C-D9EF5A13D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045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383FF935-033D-4831-8F53-A9AF399D17C1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B35B16A2-48D8-43B0-AAD3-BB1C7E60F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148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B16A2-48D8-43B0-AAD3-BB1C7E60F7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51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130425"/>
            <a:ext cx="7620000" cy="14700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228600" y="228600"/>
            <a:ext cx="457200" cy="59609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 smtClean="0">
                <a:latin typeface="Berlin Sans FB Demi" panose="020E0802020502020306" pitchFamily="34" charset="0"/>
                <a:ea typeface="BatangChe" panose="02030609000101010101" pitchFamily="49" charset="-127"/>
              </a:rPr>
              <a:t>Manhattan</a:t>
            </a:r>
            <a:r>
              <a:rPr lang="en-US" altLang="zh-CN" baseline="0" dirty="0" smtClean="0">
                <a:latin typeface="Berlin Sans FB Demi" panose="020E0802020502020306" pitchFamily="34" charset="0"/>
                <a:ea typeface="BatangChe" panose="02030609000101010101" pitchFamily="49" charset="-127"/>
              </a:rPr>
              <a:t> College</a:t>
            </a:r>
            <a:endParaRPr lang="zh-CN" altLang="en-US" dirty="0">
              <a:latin typeface="Berlin Sans FB Demi" panose="020E0802020502020306" pitchFamily="34" charset="0"/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18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9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0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6063" y="228600"/>
            <a:ext cx="8229600" cy="11430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28600" y="228600"/>
            <a:ext cx="457200" cy="59609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 smtClean="0">
                <a:latin typeface="Berlin Sans FB Demi" panose="020E0802020502020306" pitchFamily="34" charset="0"/>
                <a:ea typeface="BatangChe" panose="02030609000101010101" pitchFamily="49" charset="-127"/>
              </a:rPr>
              <a:t>Manhattan</a:t>
            </a:r>
            <a:r>
              <a:rPr lang="en-US" altLang="zh-CN" baseline="0" dirty="0" smtClean="0">
                <a:latin typeface="Berlin Sans FB Demi" panose="020E0802020502020306" pitchFamily="34" charset="0"/>
                <a:ea typeface="BatangChe" panose="02030609000101010101" pitchFamily="49" charset="-127"/>
              </a:rPr>
              <a:t> College</a:t>
            </a:r>
            <a:endParaRPr lang="zh-CN" altLang="en-US" dirty="0">
              <a:latin typeface="Berlin Sans FB Demi" panose="020E0802020502020306" pitchFamily="34" charset="0"/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541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2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962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直接连接符 7"/>
          <p:cNvCxnSpPr>
            <a:endCxn id="9" idx="1"/>
          </p:cNvCxnSpPr>
          <p:nvPr userDrawn="1"/>
        </p:nvCxnSpPr>
        <p:spPr>
          <a:xfrm>
            <a:off x="685800" y="1447800"/>
            <a:ext cx="6910039" cy="0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595839" y="1247745"/>
            <a:ext cx="1524000" cy="4001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i="1" baseline="0" dirty="0" smtClean="0">
                <a:solidFill>
                  <a:schemeClr val="accent3"/>
                </a:solidFill>
                <a:latin typeface="Britannic Bold" panose="020B0903060703020204" pitchFamily="34" charset="0"/>
              </a:rPr>
              <a:t>EECE 229 </a:t>
            </a:r>
            <a:endParaRPr lang="zh-CN" altLang="en-US" sz="2000" i="1" baseline="0" dirty="0">
              <a:solidFill>
                <a:schemeClr val="accent3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190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直接连接符 9"/>
          <p:cNvCxnSpPr>
            <a:endCxn id="11" idx="1"/>
          </p:cNvCxnSpPr>
          <p:nvPr userDrawn="1"/>
        </p:nvCxnSpPr>
        <p:spPr>
          <a:xfrm>
            <a:off x="685800" y="1447800"/>
            <a:ext cx="6910039" cy="0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7595839" y="1247745"/>
            <a:ext cx="1524000" cy="4001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i="1" baseline="0" dirty="0" smtClean="0">
                <a:solidFill>
                  <a:schemeClr val="accent3"/>
                </a:solidFill>
                <a:latin typeface="Britannic Bold" panose="020B0903060703020204" pitchFamily="34" charset="0"/>
              </a:rPr>
              <a:t>EECE 229 </a:t>
            </a:r>
            <a:endParaRPr lang="zh-CN" altLang="en-US" sz="2000" i="1" baseline="0" dirty="0">
              <a:solidFill>
                <a:schemeClr val="accent3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490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直接连接符 5"/>
          <p:cNvCxnSpPr>
            <a:endCxn id="7" idx="1"/>
          </p:cNvCxnSpPr>
          <p:nvPr userDrawn="1"/>
        </p:nvCxnSpPr>
        <p:spPr>
          <a:xfrm>
            <a:off x="685800" y="1447800"/>
            <a:ext cx="6910039" cy="0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595839" y="1247745"/>
            <a:ext cx="1524000" cy="4001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i="1" baseline="0" dirty="0" smtClean="0">
                <a:solidFill>
                  <a:schemeClr val="accent3"/>
                </a:solidFill>
                <a:latin typeface="Britannic Bold" panose="020B0903060703020204" pitchFamily="34" charset="0"/>
              </a:rPr>
              <a:t>EECE 229 </a:t>
            </a:r>
            <a:endParaRPr lang="zh-CN" altLang="en-US" sz="2000" i="1" baseline="0" dirty="0">
              <a:solidFill>
                <a:schemeClr val="accent3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920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直接连接符 4"/>
          <p:cNvCxnSpPr>
            <a:endCxn id="6" idx="1"/>
          </p:cNvCxnSpPr>
          <p:nvPr userDrawn="1"/>
        </p:nvCxnSpPr>
        <p:spPr>
          <a:xfrm>
            <a:off x="685800" y="1447800"/>
            <a:ext cx="6910039" cy="0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7595839" y="1247745"/>
            <a:ext cx="1524000" cy="4001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i="1" baseline="0" dirty="0" smtClean="0">
                <a:solidFill>
                  <a:schemeClr val="accent3"/>
                </a:solidFill>
                <a:latin typeface="Britannic Bold" panose="020B0903060703020204" pitchFamily="34" charset="0"/>
              </a:rPr>
              <a:t>EECE 229 </a:t>
            </a:r>
            <a:endParaRPr lang="zh-CN" altLang="en-US" sz="2000" i="1" baseline="0" dirty="0">
              <a:solidFill>
                <a:schemeClr val="accent3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430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1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0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0946"/>
            <a:ext cx="7848600" cy="4675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914400" y="1247745"/>
            <a:ext cx="6757639" cy="0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00" y="1050835"/>
            <a:ext cx="1524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i="1" baseline="0" dirty="0" smtClean="0">
                <a:solidFill>
                  <a:schemeClr val="accent3"/>
                </a:solidFill>
                <a:latin typeface="Britannic Bold" panose="020B0903060703020204" pitchFamily="34" charset="0"/>
              </a:rPr>
              <a:t>EECE 229 </a:t>
            </a:r>
            <a:endParaRPr lang="zh-CN" altLang="en-US" sz="2000" i="1" baseline="0" dirty="0">
              <a:solidFill>
                <a:schemeClr val="accent3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8600" y="228600"/>
            <a:ext cx="457200" cy="59609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 smtClean="0">
                <a:latin typeface="Berlin Sans FB Demi" panose="020E0802020502020306" pitchFamily="34" charset="0"/>
                <a:ea typeface="BatangChe" panose="02030609000101010101" pitchFamily="49" charset="-127"/>
              </a:rPr>
              <a:t>Manhattan</a:t>
            </a:r>
            <a:r>
              <a:rPr lang="en-US" altLang="zh-CN" baseline="0" dirty="0" smtClean="0">
                <a:latin typeface="Berlin Sans FB Demi" panose="020E0802020502020306" pitchFamily="34" charset="0"/>
                <a:ea typeface="BatangChe" panose="02030609000101010101" pitchFamily="49" charset="-127"/>
              </a:rPr>
              <a:t> College</a:t>
            </a:r>
            <a:endParaRPr lang="zh-CN" altLang="en-US" dirty="0">
              <a:latin typeface="Berlin Sans FB Demi" panose="020E0802020502020306" pitchFamily="34" charset="0"/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765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2362200"/>
            <a:ext cx="6553200" cy="17931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EECE 229 Introduction to Digital Systems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altLang="zh-CN" dirty="0"/>
          </a:p>
          <a:p>
            <a:pPr marL="4572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731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16200000">
            <a:off x="-292100" y="1143000"/>
            <a:ext cx="1663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i="1" dirty="0" smtClean="0">
                <a:solidFill>
                  <a:srgbClr val="FFFFFF"/>
                </a:solidFill>
                <a:latin typeface="Georgia" pitchFamily="18" charset="0"/>
                <a:cs typeface="Georgia" pitchFamily="18" charset="0"/>
              </a:rPr>
              <a:t>Computer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i="1" dirty="0" smtClean="0">
                <a:solidFill>
                  <a:srgbClr val="FFFFFF"/>
                </a:solidFill>
                <a:latin typeface="Georgia" pitchFamily="18" charset="0"/>
                <a:cs typeface="Georgia" pitchFamily="18" charset="0"/>
              </a:rPr>
              <a:t>Science</a:t>
            </a:r>
          </a:p>
        </p:txBody>
      </p:sp>
      <p:sp>
        <p:nvSpPr>
          <p:cNvPr id="3" name="TextBox 1"/>
          <p:cNvSpPr txBox="1"/>
          <p:nvPr/>
        </p:nvSpPr>
        <p:spPr>
          <a:xfrm rot="16200000">
            <a:off x="-1346200" y="4076700"/>
            <a:ext cx="3759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i="1" dirty="0" smtClean="0">
                <a:solidFill>
                  <a:srgbClr val="FFFFFF"/>
                </a:solidFill>
                <a:latin typeface="Georgia" pitchFamily="18" charset="0"/>
                <a:cs typeface="Georgia" pitchFamily="18" charset="0"/>
              </a:rPr>
              <a:t>The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i="1" dirty="0" smtClean="0">
                <a:solidFill>
                  <a:srgbClr val="FFFFFF"/>
                </a:solidFill>
                <a:latin typeface="Georgia" pitchFamily="18" charset="0"/>
                <a:cs typeface="Georgia" pitchFamily="18" charset="0"/>
              </a:rPr>
              <a:t>University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i="1" dirty="0" smtClean="0">
                <a:solidFill>
                  <a:srgbClr val="FFFFFF"/>
                </a:solidFill>
                <a:latin typeface="Georgia" pitchFamily="18" charset="0"/>
                <a:cs typeface="Georgia" pitchFamily="18" charset="0"/>
              </a:rPr>
              <a:t>Of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i="1" dirty="0" smtClean="0">
                <a:solidFill>
                  <a:srgbClr val="FFFFFF"/>
                </a:solidFill>
                <a:latin typeface="Georgia" pitchFamily="18" charset="0"/>
                <a:cs typeface="Georgia" pitchFamily="18" charset="0"/>
              </a:rPr>
              <a:t>Alabama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i="1" dirty="0" smtClean="0">
                <a:solidFill>
                  <a:srgbClr val="FFFFFF"/>
                </a:solidFill>
                <a:latin typeface="Georgia" pitchFamily="18" charset="0"/>
                <a:cs typeface="Georgia" pitchFamily="18" charset="0"/>
              </a:rPr>
              <a:t>in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i="1" dirty="0" smtClean="0">
                <a:solidFill>
                  <a:srgbClr val="FFFFFF"/>
                </a:solidFill>
                <a:latin typeface="Georgia" pitchFamily="18" charset="0"/>
                <a:cs typeface="Georgia" pitchFamily="18" charset="0"/>
              </a:rPr>
              <a:t>Huntsville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544079" y="435321"/>
            <a:ext cx="4783361" cy="3947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Serial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versus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parallel load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6000" y="1371600"/>
            <a:ext cx="1727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384300" y="1473200"/>
            <a:ext cx="1244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Parallel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load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556000" y="2495550"/>
            <a:ext cx="1727200" cy="355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76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575300" y="2641600"/>
            <a:ext cx="1231900" cy="349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clock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pulse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clock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pulse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clock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pulse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clock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pulse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clock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pulse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36600" y="3238500"/>
            <a:ext cx="2231380" cy="32265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495300" algn="l"/>
                <a:tab pos="685800" algn="l"/>
                <a:tab pos="723900" algn="l"/>
                <a:tab pos="952500" algn="l"/>
                <a:tab pos="1181100" algn="l"/>
                <a:tab pos="1409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Serial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load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495300" algn="l"/>
                <a:tab pos="685800" algn="l"/>
                <a:tab pos="723900" algn="l"/>
                <a:tab pos="952500" algn="l"/>
                <a:tab pos="1181100" algn="l"/>
                <a:tab pos="1409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495300" algn="l"/>
                <a:tab pos="685800" algn="l"/>
                <a:tab pos="723900" algn="l"/>
                <a:tab pos="952500" algn="l"/>
                <a:tab pos="1181100" algn="l"/>
                <a:tab pos="14097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495300" algn="l"/>
                <a:tab pos="685800" algn="l"/>
                <a:tab pos="723900" algn="l"/>
                <a:tab pos="952500" algn="l"/>
                <a:tab pos="1181100" algn="l"/>
                <a:tab pos="14097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495300" algn="l"/>
                <a:tab pos="685800" algn="l"/>
                <a:tab pos="723900" algn="l"/>
                <a:tab pos="952500" algn="l"/>
                <a:tab pos="1181100" algn="l"/>
                <a:tab pos="14097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95300" algn="l"/>
                <a:tab pos="685800" algn="l"/>
                <a:tab pos="723900" algn="l"/>
                <a:tab pos="952500" algn="l"/>
                <a:tab pos="1181100" algn="l"/>
                <a:tab pos="1409700" algn="l"/>
              </a:tabLst>
            </a:pPr>
            <a:r>
              <a:rPr lang="en-US" altLang="zh-CN" dirty="0" smtClean="0"/>
              <a:t>		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36600" y="919718"/>
            <a:ext cx="78359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矩形 12"/>
          <p:cNvSpPr/>
          <p:nvPr/>
        </p:nvSpPr>
        <p:spPr>
          <a:xfrm>
            <a:off x="304800" y="152400"/>
            <a:ext cx="5334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38" y="304800"/>
            <a:ext cx="648062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919718"/>
            <a:ext cx="7937500" cy="39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160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9400" y="3740150"/>
            <a:ext cx="6426200" cy="23114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3222501" y="584200"/>
            <a:ext cx="3308598" cy="3947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4-bit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7900" y="1384300"/>
            <a:ext cx="7708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shift register consists of a chain of flip-flops in cascade, with the output of one flip-flop connected to the input of the next flip-flop.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Serial input controls what goes into the leftmost flip-flop during the shift.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Serial output controls what goes out from the rightmost flip-flop during the shift.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Shift operation can be controlled through D inputs of the flip-flops. </a:t>
            </a:r>
            <a:endParaRPr lang="en-US" dirty="0"/>
          </a:p>
          <a:p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3581400" y="5410200"/>
            <a:ext cx="2590800" cy="8382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1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651250" y="2203450"/>
            <a:ext cx="241300" cy="317500"/>
          </a:xfrm>
          <a:custGeom>
            <a:avLst/>
            <a:gdLst>
              <a:gd name="connsiteX0" fmla="*/ 6350 w 241300"/>
              <a:gd name="connsiteY0" fmla="*/ 311150 h 317500"/>
              <a:gd name="connsiteX1" fmla="*/ 234950 w 241300"/>
              <a:gd name="connsiteY1" fmla="*/ 311150 h 317500"/>
              <a:gd name="connsiteX2" fmla="*/ 234950 w 241300"/>
              <a:gd name="connsiteY2" fmla="*/ 6350 h 317500"/>
              <a:gd name="connsiteX3" fmla="*/ 6350 w 241300"/>
              <a:gd name="connsiteY3" fmla="*/ 6350 h 317500"/>
              <a:gd name="connsiteX4" fmla="*/ 6350 w 241300"/>
              <a:gd name="connsiteY4" fmla="*/ 3111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317500">
                <a:moveTo>
                  <a:pt x="6350" y="311150"/>
                </a:moveTo>
                <a:lnTo>
                  <a:pt x="234950" y="311150"/>
                </a:lnTo>
                <a:lnTo>
                  <a:pt x="234950" y="6350"/>
                </a:lnTo>
                <a:lnTo>
                  <a:pt x="6350" y="6350"/>
                </a:lnTo>
                <a:lnTo>
                  <a:pt x="6350" y="311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79850" y="2203450"/>
            <a:ext cx="241300" cy="317500"/>
          </a:xfrm>
          <a:custGeom>
            <a:avLst/>
            <a:gdLst>
              <a:gd name="connsiteX0" fmla="*/ 6350 w 241300"/>
              <a:gd name="connsiteY0" fmla="*/ 311150 h 317500"/>
              <a:gd name="connsiteX1" fmla="*/ 234950 w 241300"/>
              <a:gd name="connsiteY1" fmla="*/ 311150 h 317500"/>
              <a:gd name="connsiteX2" fmla="*/ 234950 w 241300"/>
              <a:gd name="connsiteY2" fmla="*/ 6350 h 317500"/>
              <a:gd name="connsiteX3" fmla="*/ 6350 w 241300"/>
              <a:gd name="connsiteY3" fmla="*/ 6350 h 317500"/>
              <a:gd name="connsiteX4" fmla="*/ 6350 w 241300"/>
              <a:gd name="connsiteY4" fmla="*/ 3111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317500">
                <a:moveTo>
                  <a:pt x="6350" y="311150"/>
                </a:moveTo>
                <a:lnTo>
                  <a:pt x="234950" y="311150"/>
                </a:lnTo>
                <a:lnTo>
                  <a:pt x="234950" y="6350"/>
                </a:lnTo>
                <a:lnTo>
                  <a:pt x="6350" y="6350"/>
                </a:lnTo>
                <a:lnTo>
                  <a:pt x="6350" y="311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108450" y="2203450"/>
            <a:ext cx="241300" cy="317500"/>
          </a:xfrm>
          <a:custGeom>
            <a:avLst/>
            <a:gdLst>
              <a:gd name="connsiteX0" fmla="*/ 6350 w 241300"/>
              <a:gd name="connsiteY0" fmla="*/ 311150 h 317500"/>
              <a:gd name="connsiteX1" fmla="*/ 234950 w 241300"/>
              <a:gd name="connsiteY1" fmla="*/ 311150 h 317500"/>
              <a:gd name="connsiteX2" fmla="*/ 234950 w 241300"/>
              <a:gd name="connsiteY2" fmla="*/ 6350 h 317500"/>
              <a:gd name="connsiteX3" fmla="*/ 6350 w 241300"/>
              <a:gd name="connsiteY3" fmla="*/ 6350 h 317500"/>
              <a:gd name="connsiteX4" fmla="*/ 6350 w 241300"/>
              <a:gd name="connsiteY4" fmla="*/ 3111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317500">
                <a:moveTo>
                  <a:pt x="6350" y="311150"/>
                </a:moveTo>
                <a:lnTo>
                  <a:pt x="234950" y="311150"/>
                </a:lnTo>
                <a:lnTo>
                  <a:pt x="234950" y="6350"/>
                </a:lnTo>
                <a:lnTo>
                  <a:pt x="6350" y="6350"/>
                </a:lnTo>
                <a:lnTo>
                  <a:pt x="6350" y="311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337050" y="2203450"/>
            <a:ext cx="241300" cy="317500"/>
          </a:xfrm>
          <a:custGeom>
            <a:avLst/>
            <a:gdLst>
              <a:gd name="connsiteX0" fmla="*/ 6350 w 241300"/>
              <a:gd name="connsiteY0" fmla="*/ 311150 h 317500"/>
              <a:gd name="connsiteX1" fmla="*/ 234950 w 241300"/>
              <a:gd name="connsiteY1" fmla="*/ 311150 h 317500"/>
              <a:gd name="connsiteX2" fmla="*/ 234950 w 241300"/>
              <a:gd name="connsiteY2" fmla="*/ 6350 h 317500"/>
              <a:gd name="connsiteX3" fmla="*/ 6350 w 241300"/>
              <a:gd name="connsiteY3" fmla="*/ 6350 h 317500"/>
              <a:gd name="connsiteX4" fmla="*/ 6350 w 241300"/>
              <a:gd name="connsiteY4" fmla="*/ 3111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317500">
                <a:moveTo>
                  <a:pt x="6350" y="311150"/>
                </a:moveTo>
                <a:lnTo>
                  <a:pt x="234950" y="311150"/>
                </a:lnTo>
                <a:lnTo>
                  <a:pt x="234950" y="6350"/>
                </a:lnTo>
                <a:lnTo>
                  <a:pt x="6350" y="6350"/>
                </a:lnTo>
                <a:lnTo>
                  <a:pt x="6350" y="311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565650" y="2203450"/>
            <a:ext cx="241300" cy="317500"/>
          </a:xfrm>
          <a:custGeom>
            <a:avLst/>
            <a:gdLst>
              <a:gd name="connsiteX0" fmla="*/ 6350 w 241300"/>
              <a:gd name="connsiteY0" fmla="*/ 311150 h 317500"/>
              <a:gd name="connsiteX1" fmla="*/ 234950 w 241300"/>
              <a:gd name="connsiteY1" fmla="*/ 311150 h 317500"/>
              <a:gd name="connsiteX2" fmla="*/ 234950 w 241300"/>
              <a:gd name="connsiteY2" fmla="*/ 6350 h 317500"/>
              <a:gd name="connsiteX3" fmla="*/ 6350 w 241300"/>
              <a:gd name="connsiteY3" fmla="*/ 6350 h 317500"/>
              <a:gd name="connsiteX4" fmla="*/ 6350 w 241300"/>
              <a:gd name="connsiteY4" fmla="*/ 3111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317500">
                <a:moveTo>
                  <a:pt x="6350" y="311150"/>
                </a:moveTo>
                <a:lnTo>
                  <a:pt x="234950" y="311150"/>
                </a:lnTo>
                <a:lnTo>
                  <a:pt x="234950" y="6350"/>
                </a:lnTo>
                <a:lnTo>
                  <a:pt x="6350" y="6350"/>
                </a:lnTo>
                <a:lnTo>
                  <a:pt x="6350" y="311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794250" y="2203450"/>
            <a:ext cx="241300" cy="317500"/>
          </a:xfrm>
          <a:custGeom>
            <a:avLst/>
            <a:gdLst>
              <a:gd name="connsiteX0" fmla="*/ 6350 w 241300"/>
              <a:gd name="connsiteY0" fmla="*/ 311150 h 317500"/>
              <a:gd name="connsiteX1" fmla="*/ 234950 w 241300"/>
              <a:gd name="connsiteY1" fmla="*/ 311150 h 317500"/>
              <a:gd name="connsiteX2" fmla="*/ 234950 w 241300"/>
              <a:gd name="connsiteY2" fmla="*/ 6350 h 317500"/>
              <a:gd name="connsiteX3" fmla="*/ 6350 w 241300"/>
              <a:gd name="connsiteY3" fmla="*/ 6350 h 317500"/>
              <a:gd name="connsiteX4" fmla="*/ 6350 w 241300"/>
              <a:gd name="connsiteY4" fmla="*/ 3111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317500">
                <a:moveTo>
                  <a:pt x="6350" y="311150"/>
                </a:moveTo>
                <a:lnTo>
                  <a:pt x="234950" y="311150"/>
                </a:lnTo>
                <a:lnTo>
                  <a:pt x="234950" y="6350"/>
                </a:lnTo>
                <a:lnTo>
                  <a:pt x="6350" y="6350"/>
                </a:lnTo>
                <a:lnTo>
                  <a:pt x="6350" y="311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022850" y="2203450"/>
            <a:ext cx="241300" cy="317500"/>
          </a:xfrm>
          <a:custGeom>
            <a:avLst/>
            <a:gdLst>
              <a:gd name="connsiteX0" fmla="*/ 6350 w 241300"/>
              <a:gd name="connsiteY0" fmla="*/ 311150 h 317500"/>
              <a:gd name="connsiteX1" fmla="*/ 234950 w 241300"/>
              <a:gd name="connsiteY1" fmla="*/ 311150 h 317500"/>
              <a:gd name="connsiteX2" fmla="*/ 234950 w 241300"/>
              <a:gd name="connsiteY2" fmla="*/ 6350 h 317500"/>
              <a:gd name="connsiteX3" fmla="*/ 6350 w 241300"/>
              <a:gd name="connsiteY3" fmla="*/ 6350 h 317500"/>
              <a:gd name="connsiteX4" fmla="*/ 6350 w 241300"/>
              <a:gd name="connsiteY4" fmla="*/ 3111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317500">
                <a:moveTo>
                  <a:pt x="6350" y="311150"/>
                </a:moveTo>
                <a:lnTo>
                  <a:pt x="234950" y="311150"/>
                </a:lnTo>
                <a:lnTo>
                  <a:pt x="234950" y="6350"/>
                </a:lnTo>
                <a:lnTo>
                  <a:pt x="6350" y="6350"/>
                </a:lnTo>
                <a:lnTo>
                  <a:pt x="6350" y="311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251450" y="2203450"/>
            <a:ext cx="241300" cy="317500"/>
          </a:xfrm>
          <a:custGeom>
            <a:avLst/>
            <a:gdLst>
              <a:gd name="connsiteX0" fmla="*/ 6350 w 241300"/>
              <a:gd name="connsiteY0" fmla="*/ 311150 h 317500"/>
              <a:gd name="connsiteX1" fmla="*/ 234950 w 241300"/>
              <a:gd name="connsiteY1" fmla="*/ 311150 h 317500"/>
              <a:gd name="connsiteX2" fmla="*/ 234950 w 241300"/>
              <a:gd name="connsiteY2" fmla="*/ 6350 h 317500"/>
              <a:gd name="connsiteX3" fmla="*/ 6350 w 241300"/>
              <a:gd name="connsiteY3" fmla="*/ 6350 h 317500"/>
              <a:gd name="connsiteX4" fmla="*/ 6350 w 241300"/>
              <a:gd name="connsiteY4" fmla="*/ 3111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317500">
                <a:moveTo>
                  <a:pt x="6350" y="311150"/>
                </a:moveTo>
                <a:lnTo>
                  <a:pt x="234950" y="311150"/>
                </a:lnTo>
                <a:lnTo>
                  <a:pt x="234950" y="6350"/>
                </a:lnTo>
                <a:lnTo>
                  <a:pt x="6350" y="6350"/>
                </a:lnTo>
                <a:lnTo>
                  <a:pt x="6350" y="311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51250" y="3346450"/>
            <a:ext cx="241300" cy="317500"/>
          </a:xfrm>
          <a:custGeom>
            <a:avLst/>
            <a:gdLst>
              <a:gd name="connsiteX0" fmla="*/ 6350 w 241300"/>
              <a:gd name="connsiteY0" fmla="*/ 311150 h 317500"/>
              <a:gd name="connsiteX1" fmla="*/ 234950 w 241300"/>
              <a:gd name="connsiteY1" fmla="*/ 311150 h 317500"/>
              <a:gd name="connsiteX2" fmla="*/ 234950 w 241300"/>
              <a:gd name="connsiteY2" fmla="*/ 6350 h 317500"/>
              <a:gd name="connsiteX3" fmla="*/ 6350 w 241300"/>
              <a:gd name="connsiteY3" fmla="*/ 6350 h 317500"/>
              <a:gd name="connsiteX4" fmla="*/ 6350 w 241300"/>
              <a:gd name="connsiteY4" fmla="*/ 3111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317500">
                <a:moveTo>
                  <a:pt x="6350" y="311150"/>
                </a:moveTo>
                <a:lnTo>
                  <a:pt x="234950" y="311150"/>
                </a:lnTo>
                <a:lnTo>
                  <a:pt x="234950" y="6350"/>
                </a:lnTo>
                <a:lnTo>
                  <a:pt x="6350" y="6350"/>
                </a:lnTo>
                <a:lnTo>
                  <a:pt x="6350" y="311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879850" y="3346450"/>
            <a:ext cx="241300" cy="317500"/>
          </a:xfrm>
          <a:custGeom>
            <a:avLst/>
            <a:gdLst>
              <a:gd name="connsiteX0" fmla="*/ 6350 w 241300"/>
              <a:gd name="connsiteY0" fmla="*/ 311150 h 317500"/>
              <a:gd name="connsiteX1" fmla="*/ 234950 w 241300"/>
              <a:gd name="connsiteY1" fmla="*/ 311150 h 317500"/>
              <a:gd name="connsiteX2" fmla="*/ 234950 w 241300"/>
              <a:gd name="connsiteY2" fmla="*/ 6350 h 317500"/>
              <a:gd name="connsiteX3" fmla="*/ 6350 w 241300"/>
              <a:gd name="connsiteY3" fmla="*/ 6350 h 317500"/>
              <a:gd name="connsiteX4" fmla="*/ 6350 w 241300"/>
              <a:gd name="connsiteY4" fmla="*/ 3111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317500">
                <a:moveTo>
                  <a:pt x="6350" y="311150"/>
                </a:moveTo>
                <a:lnTo>
                  <a:pt x="234950" y="311150"/>
                </a:lnTo>
                <a:lnTo>
                  <a:pt x="234950" y="6350"/>
                </a:lnTo>
                <a:lnTo>
                  <a:pt x="6350" y="6350"/>
                </a:lnTo>
                <a:lnTo>
                  <a:pt x="6350" y="311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108450" y="3346450"/>
            <a:ext cx="241300" cy="317500"/>
          </a:xfrm>
          <a:custGeom>
            <a:avLst/>
            <a:gdLst>
              <a:gd name="connsiteX0" fmla="*/ 6350 w 241300"/>
              <a:gd name="connsiteY0" fmla="*/ 311150 h 317500"/>
              <a:gd name="connsiteX1" fmla="*/ 234950 w 241300"/>
              <a:gd name="connsiteY1" fmla="*/ 311150 h 317500"/>
              <a:gd name="connsiteX2" fmla="*/ 234950 w 241300"/>
              <a:gd name="connsiteY2" fmla="*/ 6350 h 317500"/>
              <a:gd name="connsiteX3" fmla="*/ 6350 w 241300"/>
              <a:gd name="connsiteY3" fmla="*/ 6350 h 317500"/>
              <a:gd name="connsiteX4" fmla="*/ 6350 w 241300"/>
              <a:gd name="connsiteY4" fmla="*/ 3111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317500">
                <a:moveTo>
                  <a:pt x="6350" y="311150"/>
                </a:moveTo>
                <a:lnTo>
                  <a:pt x="234950" y="311150"/>
                </a:lnTo>
                <a:lnTo>
                  <a:pt x="234950" y="6350"/>
                </a:lnTo>
                <a:lnTo>
                  <a:pt x="6350" y="6350"/>
                </a:lnTo>
                <a:lnTo>
                  <a:pt x="6350" y="311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337050" y="3346450"/>
            <a:ext cx="241300" cy="317500"/>
          </a:xfrm>
          <a:custGeom>
            <a:avLst/>
            <a:gdLst>
              <a:gd name="connsiteX0" fmla="*/ 6350 w 241300"/>
              <a:gd name="connsiteY0" fmla="*/ 311150 h 317500"/>
              <a:gd name="connsiteX1" fmla="*/ 234950 w 241300"/>
              <a:gd name="connsiteY1" fmla="*/ 311150 h 317500"/>
              <a:gd name="connsiteX2" fmla="*/ 234950 w 241300"/>
              <a:gd name="connsiteY2" fmla="*/ 6350 h 317500"/>
              <a:gd name="connsiteX3" fmla="*/ 6350 w 241300"/>
              <a:gd name="connsiteY3" fmla="*/ 6350 h 317500"/>
              <a:gd name="connsiteX4" fmla="*/ 6350 w 241300"/>
              <a:gd name="connsiteY4" fmla="*/ 3111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317500">
                <a:moveTo>
                  <a:pt x="6350" y="311150"/>
                </a:moveTo>
                <a:lnTo>
                  <a:pt x="234950" y="311150"/>
                </a:lnTo>
                <a:lnTo>
                  <a:pt x="234950" y="6350"/>
                </a:lnTo>
                <a:lnTo>
                  <a:pt x="6350" y="6350"/>
                </a:lnTo>
                <a:lnTo>
                  <a:pt x="6350" y="311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565650" y="3346450"/>
            <a:ext cx="241300" cy="317500"/>
          </a:xfrm>
          <a:custGeom>
            <a:avLst/>
            <a:gdLst>
              <a:gd name="connsiteX0" fmla="*/ 6350 w 241300"/>
              <a:gd name="connsiteY0" fmla="*/ 311150 h 317500"/>
              <a:gd name="connsiteX1" fmla="*/ 234950 w 241300"/>
              <a:gd name="connsiteY1" fmla="*/ 311150 h 317500"/>
              <a:gd name="connsiteX2" fmla="*/ 234950 w 241300"/>
              <a:gd name="connsiteY2" fmla="*/ 6350 h 317500"/>
              <a:gd name="connsiteX3" fmla="*/ 6350 w 241300"/>
              <a:gd name="connsiteY3" fmla="*/ 6350 h 317500"/>
              <a:gd name="connsiteX4" fmla="*/ 6350 w 241300"/>
              <a:gd name="connsiteY4" fmla="*/ 3111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317500">
                <a:moveTo>
                  <a:pt x="6350" y="311150"/>
                </a:moveTo>
                <a:lnTo>
                  <a:pt x="234950" y="311150"/>
                </a:lnTo>
                <a:lnTo>
                  <a:pt x="234950" y="6350"/>
                </a:lnTo>
                <a:lnTo>
                  <a:pt x="6350" y="6350"/>
                </a:lnTo>
                <a:lnTo>
                  <a:pt x="6350" y="311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794250" y="3346450"/>
            <a:ext cx="241300" cy="317500"/>
          </a:xfrm>
          <a:custGeom>
            <a:avLst/>
            <a:gdLst>
              <a:gd name="connsiteX0" fmla="*/ 6350 w 241300"/>
              <a:gd name="connsiteY0" fmla="*/ 311150 h 317500"/>
              <a:gd name="connsiteX1" fmla="*/ 234950 w 241300"/>
              <a:gd name="connsiteY1" fmla="*/ 311150 h 317500"/>
              <a:gd name="connsiteX2" fmla="*/ 234950 w 241300"/>
              <a:gd name="connsiteY2" fmla="*/ 6350 h 317500"/>
              <a:gd name="connsiteX3" fmla="*/ 6350 w 241300"/>
              <a:gd name="connsiteY3" fmla="*/ 6350 h 317500"/>
              <a:gd name="connsiteX4" fmla="*/ 6350 w 241300"/>
              <a:gd name="connsiteY4" fmla="*/ 3111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317500">
                <a:moveTo>
                  <a:pt x="6350" y="311150"/>
                </a:moveTo>
                <a:lnTo>
                  <a:pt x="234950" y="311150"/>
                </a:lnTo>
                <a:lnTo>
                  <a:pt x="234950" y="6350"/>
                </a:lnTo>
                <a:lnTo>
                  <a:pt x="6350" y="6350"/>
                </a:lnTo>
                <a:lnTo>
                  <a:pt x="6350" y="311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5022850" y="3346450"/>
            <a:ext cx="241300" cy="317500"/>
          </a:xfrm>
          <a:custGeom>
            <a:avLst/>
            <a:gdLst>
              <a:gd name="connsiteX0" fmla="*/ 6350 w 241300"/>
              <a:gd name="connsiteY0" fmla="*/ 311150 h 317500"/>
              <a:gd name="connsiteX1" fmla="*/ 234950 w 241300"/>
              <a:gd name="connsiteY1" fmla="*/ 311150 h 317500"/>
              <a:gd name="connsiteX2" fmla="*/ 234950 w 241300"/>
              <a:gd name="connsiteY2" fmla="*/ 6350 h 317500"/>
              <a:gd name="connsiteX3" fmla="*/ 6350 w 241300"/>
              <a:gd name="connsiteY3" fmla="*/ 6350 h 317500"/>
              <a:gd name="connsiteX4" fmla="*/ 6350 w 241300"/>
              <a:gd name="connsiteY4" fmla="*/ 3111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317500">
                <a:moveTo>
                  <a:pt x="6350" y="311150"/>
                </a:moveTo>
                <a:lnTo>
                  <a:pt x="234950" y="311150"/>
                </a:lnTo>
                <a:lnTo>
                  <a:pt x="234950" y="6350"/>
                </a:lnTo>
                <a:lnTo>
                  <a:pt x="6350" y="6350"/>
                </a:lnTo>
                <a:lnTo>
                  <a:pt x="6350" y="311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5251450" y="3346450"/>
            <a:ext cx="241300" cy="317500"/>
          </a:xfrm>
          <a:custGeom>
            <a:avLst/>
            <a:gdLst>
              <a:gd name="connsiteX0" fmla="*/ 6350 w 241300"/>
              <a:gd name="connsiteY0" fmla="*/ 311150 h 317500"/>
              <a:gd name="connsiteX1" fmla="*/ 234950 w 241300"/>
              <a:gd name="connsiteY1" fmla="*/ 311150 h 317500"/>
              <a:gd name="connsiteX2" fmla="*/ 234950 w 241300"/>
              <a:gd name="connsiteY2" fmla="*/ 6350 h 317500"/>
              <a:gd name="connsiteX3" fmla="*/ 6350 w 241300"/>
              <a:gd name="connsiteY3" fmla="*/ 6350 h 317500"/>
              <a:gd name="connsiteX4" fmla="*/ 6350 w 241300"/>
              <a:gd name="connsiteY4" fmla="*/ 3111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317500">
                <a:moveTo>
                  <a:pt x="6350" y="311150"/>
                </a:moveTo>
                <a:lnTo>
                  <a:pt x="234950" y="311150"/>
                </a:lnTo>
                <a:lnTo>
                  <a:pt x="234950" y="6350"/>
                </a:lnTo>
                <a:lnTo>
                  <a:pt x="6350" y="6350"/>
                </a:lnTo>
                <a:lnTo>
                  <a:pt x="6350" y="311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4384675" y="2660650"/>
            <a:ext cx="393700" cy="622300"/>
          </a:xfrm>
          <a:custGeom>
            <a:avLst/>
            <a:gdLst>
              <a:gd name="connsiteX0" fmla="*/ 6350 w 393700"/>
              <a:gd name="connsiteY0" fmla="*/ 463550 h 622300"/>
              <a:gd name="connsiteX1" fmla="*/ 101600 w 393700"/>
              <a:gd name="connsiteY1" fmla="*/ 463550 h 622300"/>
              <a:gd name="connsiteX2" fmla="*/ 101600 w 393700"/>
              <a:gd name="connsiteY2" fmla="*/ 6350 h 622300"/>
              <a:gd name="connsiteX3" fmla="*/ 292100 w 393700"/>
              <a:gd name="connsiteY3" fmla="*/ 6350 h 622300"/>
              <a:gd name="connsiteX4" fmla="*/ 292100 w 393700"/>
              <a:gd name="connsiteY4" fmla="*/ 463550 h 622300"/>
              <a:gd name="connsiteX5" fmla="*/ 387350 w 393700"/>
              <a:gd name="connsiteY5" fmla="*/ 463550 h 622300"/>
              <a:gd name="connsiteX6" fmla="*/ 196850 w 393700"/>
              <a:gd name="connsiteY6" fmla="*/ 615950 h 622300"/>
              <a:gd name="connsiteX7" fmla="*/ 6350 w 393700"/>
              <a:gd name="connsiteY7" fmla="*/ 4635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93700" h="622300">
                <a:moveTo>
                  <a:pt x="6350" y="463550"/>
                </a:moveTo>
                <a:lnTo>
                  <a:pt x="101600" y="463550"/>
                </a:lnTo>
                <a:lnTo>
                  <a:pt x="101600" y="6350"/>
                </a:lnTo>
                <a:lnTo>
                  <a:pt x="292100" y="6350"/>
                </a:lnTo>
                <a:lnTo>
                  <a:pt x="292100" y="463550"/>
                </a:lnTo>
                <a:lnTo>
                  <a:pt x="387350" y="463550"/>
                </a:lnTo>
                <a:lnTo>
                  <a:pt x="196850" y="6159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651250" y="4413250"/>
            <a:ext cx="241300" cy="317500"/>
          </a:xfrm>
          <a:custGeom>
            <a:avLst/>
            <a:gdLst>
              <a:gd name="connsiteX0" fmla="*/ 6350 w 241300"/>
              <a:gd name="connsiteY0" fmla="*/ 311150 h 317500"/>
              <a:gd name="connsiteX1" fmla="*/ 234950 w 241300"/>
              <a:gd name="connsiteY1" fmla="*/ 311150 h 317500"/>
              <a:gd name="connsiteX2" fmla="*/ 234950 w 241300"/>
              <a:gd name="connsiteY2" fmla="*/ 6350 h 317500"/>
              <a:gd name="connsiteX3" fmla="*/ 6350 w 241300"/>
              <a:gd name="connsiteY3" fmla="*/ 6350 h 317500"/>
              <a:gd name="connsiteX4" fmla="*/ 6350 w 241300"/>
              <a:gd name="connsiteY4" fmla="*/ 3111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317500">
                <a:moveTo>
                  <a:pt x="6350" y="311150"/>
                </a:moveTo>
                <a:lnTo>
                  <a:pt x="234950" y="311150"/>
                </a:lnTo>
                <a:lnTo>
                  <a:pt x="234950" y="6350"/>
                </a:lnTo>
                <a:lnTo>
                  <a:pt x="6350" y="6350"/>
                </a:lnTo>
                <a:lnTo>
                  <a:pt x="6350" y="311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879850" y="4413250"/>
            <a:ext cx="241300" cy="317500"/>
          </a:xfrm>
          <a:custGeom>
            <a:avLst/>
            <a:gdLst>
              <a:gd name="connsiteX0" fmla="*/ 6350 w 241300"/>
              <a:gd name="connsiteY0" fmla="*/ 311150 h 317500"/>
              <a:gd name="connsiteX1" fmla="*/ 234950 w 241300"/>
              <a:gd name="connsiteY1" fmla="*/ 311150 h 317500"/>
              <a:gd name="connsiteX2" fmla="*/ 234950 w 241300"/>
              <a:gd name="connsiteY2" fmla="*/ 6350 h 317500"/>
              <a:gd name="connsiteX3" fmla="*/ 6350 w 241300"/>
              <a:gd name="connsiteY3" fmla="*/ 6350 h 317500"/>
              <a:gd name="connsiteX4" fmla="*/ 6350 w 241300"/>
              <a:gd name="connsiteY4" fmla="*/ 3111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317500">
                <a:moveTo>
                  <a:pt x="6350" y="311150"/>
                </a:moveTo>
                <a:lnTo>
                  <a:pt x="234950" y="311150"/>
                </a:lnTo>
                <a:lnTo>
                  <a:pt x="234950" y="6350"/>
                </a:lnTo>
                <a:lnTo>
                  <a:pt x="6350" y="6350"/>
                </a:lnTo>
                <a:lnTo>
                  <a:pt x="6350" y="311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4108450" y="4413250"/>
            <a:ext cx="241300" cy="317500"/>
          </a:xfrm>
          <a:custGeom>
            <a:avLst/>
            <a:gdLst>
              <a:gd name="connsiteX0" fmla="*/ 6350 w 241300"/>
              <a:gd name="connsiteY0" fmla="*/ 311150 h 317500"/>
              <a:gd name="connsiteX1" fmla="*/ 234950 w 241300"/>
              <a:gd name="connsiteY1" fmla="*/ 311150 h 317500"/>
              <a:gd name="connsiteX2" fmla="*/ 234950 w 241300"/>
              <a:gd name="connsiteY2" fmla="*/ 6350 h 317500"/>
              <a:gd name="connsiteX3" fmla="*/ 6350 w 241300"/>
              <a:gd name="connsiteY3" fmla="*/ 6350 h 317500"/>
              <a:gd name="connsiteX4" fmla="*/ 6350 w 241300"/>
              <a:gd name="connsiteY4" fmla="*/ 3111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317500">
                <a:moveTo>
                  <a:pt x="6350" y="311150"/>
                </a:moveTo>
                <a:lnTo>
                  <a:pt x="234950" y="311150"/>
                </a:lnTo>
                <a:lnTo>
                  <a:pt x="234950" y="6350"/>
                </a:lnTo>
                <a:lnTo>
                  <a:pt x="6350" y="6350"/>
                </a:lnTo>
                <a:lnTo>
                  <a:pt x="6350" y="311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4337050" y="4413250"/>
            <a:ext cx="241300" cy="317500"/>
          </a:xfrm>
          <a:custGeom>
            <a:avLst/>
            <a:gdLst>
              <a:gd name="connsiteX0" fmla="*/ 6350 w 241300"/>
              <a:gd name="connsiteY0" fmla="*/ 311150 h 317500"/>
              <a:gd name="connsiteX1" fmla="*/ 234950 w 241300"/>
              <a:gd name="connsiteY1" fmla="*/ 311150 h 317500"/>
              <a:gd name="connsiteX2" fmla="*/ 234950 w 241300"/>
              <a:gd name="connsiteY2" fmla="*/ 6350 h 317500"/>
              <a:gd name="connsiteX3" fmla="*/ 6350 w 241300"/>
              <a:gd name="connsiteY3" fmla="*/ 6350 h 317500"/>
              <a:gd name="connsiteX4" fmla="*/ 6350 w 241300"/>
              <a:gd name="connsiteY4" fmla="*/ 3111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317500">
                <a:moveTo>
                  <a:pt x="6350" y="311150"/>
                </a:moveTo>
                <a:lnTo>
                  <a:pt x="234950" y="311150"/>
                </a:lnTo>
                <a:lnTo>
                  <a:pt x="234950" y="6350"/>
                </a:lnTo>
                <a:lnTo>
                  <a:pt x="6350" y="6350"/>
                </a:lnTo>
                <a:lnTo>
                  <a:pt x="6350" y="311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565650" y="4413250"/>
            <a:ext cx="241300" cy="317500"/>
          </a:xfrm>
          <a:custGeom>
            <a:avLst/>
            <a:gdLst>
              <a:gd name="connsiteX0" fmla="*/ 6350 w 241300"/>
              <a:gd name="connsiteY0" fmla="*/ 311150 h 317500"/>
              <a:gd name="connsiteX1" fmla="*/ 234950 w 241300"/>
              <a:gd name="connsiteY1" fmla="*/ 311150 h 317500"/>
              <a:gd name="connsiteX2" fmla="*/ 234950 w 241300"/>
              <a:gd name="connsiteY2" fmla="*/ 6350 h 317500"/>
              <a:gd name="connsiteX3" fmla="*/ 6350 w 241300"/>
              <a:gd name="connsiteY3" fmla="*/ 6350 h 317500"/>
              <a:gd name="connsiteX4" fmla="*/ 6350 w 241300"/>
              <a:gd name="connsiteY4" fmla="*/ 3111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317500">
                <a:moveTo>
                  <a:pt x="6350" y="311150"/>
                </a:moveTo>
                <a:lnTo>
                  <a:pt x="234950" y="311150"/>
                </a:lnTo>
                <a:lnTo>
                  <a:pt x="234950" y="6350"/>
                </a:lnTo>
                <a:lnTo>
                  <a:pt x="6350" y="6350"/>
                </a:lnTo>
                <a:lnTo>
                  <a:pt x="6350" y="311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794250" y="4413250"/>
            <a:ext cx="241300" cy="317500"/>
          </a:xfrm>
          <a:custGeom>
            <a:avLst/>
            <a:gdLst>
              <a:gd name="connsiteX0" fmla="*/ 6350 w 241300"/>
              <a:gd name="connsiteY0" fmla="*/ 311150 h 317500"/>
              <a:gd name="connsiteX1" fmla="*/ 234950 w 241300"/>
              <a:gd name="connsiteY1" fmla="*/ 311150 h 317500"/>
              <a:gd name="connsiteX2" fmla="*/ 234950 w 241300"/>
              <a:gd name="connsiteY2" fmla="*/ 6350 h 317500"/>
              <a:gd name="connsiteX3" fmla="*/ 6350 w 241300"/>
              <a:gd name="connsiteY3" fmla="*/ 6350 h 317500"/>
              <a:gd name="connsiteX4" fmla="*/ 6350 w 241300"/>
              <a:gd name="connsiteY4" fmla="*/ 3111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317500">
                <a:moveTo>
                  <a:pt x="6350" y="311150"/>
                </a:moveTo>
                <a:lnTo>
                  <a:pt x="234950" y="311150"/>
                </a:lnTo>
                <a:lnTo>
                  <a:pt x="234950" y="6350"/>
                </a:lnTo>
                <a:lnTo>
                  <a:pt x="6350" y="6350"/>
                </a:lnTo>
                <a:lnTo>
                  <a:pt x="6350" y="311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5022850" y="4413250"/>
            <a:ext cx="241300" cy="317500"/>
          </a:xfrm>
          <a:custGeom>
            <a:avLst/>
            <a:gdLst>
              <a:gd name="connsiteX0" fmla="*/ 6350 w 241300"/>
              <a:gd name="connsiteY0" fmla="*/ 311150 h 317500"/>
              <a:gd name="connsiteX1" fmla="*/ 234950 w 241300"/>
              <a:gd name="connsiteY1" fmla="*/ 311150 h 317500"/>
              <a:gd name="connsiteX2" fmla="*/ 234950 w 241300"/>
              <a:gd name="connsiteY2" fmla="*/ 6350 h 317500"/>
              <a:gd name="connsiteX3" fmla="*/ 6350 w 241300"/>
              <a:gd name="connsiteY3" fmla="*/ 6350 h 317500"/>
              <a:gd name="connsiteX4" fmla="*/ 6350 w 241300"/>
              <a:gd name="connsiteY4" fmla="*/ 3111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317500">
                <a:moveTo>
                  <a:pt x="6350" y="311150"/>
                </a:moveTo>
                <a:lnTo>
                  <a:pt x="234950" y="311150"/>
                </a:lnTo>
                <a:lnTo>
                  <a:pt x="234950" y="6350"/>
                </a:lnTo>
                <a:lnTo>
                  <a:pt x="6350" y="6350"/>
                </a:lnTo>
                <a:lnTo>
                  <a:pt x="6350" y="311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5251450" y="4413250"/>
            <a:ext cx="241300" cy="317500"/>
          </a:xfrm>
          <a:custGeom>
            <a:avLst/>
            <a:gdLst>
              <a:gd name="connsiteX0" fmla="*/ 6350 w 241300"/>
              <a:gd name="connsiteY0" fmla="*/ 311150 h 317500"/>
              <a:gd name="connsiteX1" fmla="*/ 234950 w 241300"/>
              <a:gd name="connsiteY1" fmla="*/ 311150 h 317500"/>
              <a:gd name="connsiteX2" fmla="*/ 234950 w 241300"/>
              <a:gd name="connsiteY2" fmla="*/ 6350 h 317500"/>
              <a:gd name="connsiteX3" fmla="*/ 6350 w 241300"/>
              <a:gd name="connsiteY3" fmla="*/ 6350 h 317500"/>
              <a:gd name="connsiteX4" fmla="*/ 6350 w 241300"/>
              <a:gd name="connsiteY4" fmla="*/ 3111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317500">
                <a:moveTo>
                  <a:pt x="6350" y="311150"/>
                </a:moveTo>
                <a:lnTo>
                  <a:pt x="234950" y="311150"/>
                </a:lnTo>
                <a:lnTo>
                  <a:pt x="234950" y="6350"/>
                </a:lnTo>
                <a:lnTo>
                  <a:pt x="6350" y="6350"/>
                </a:lnTo>
                <a:lnTo>
                  <a:pt x="6350" y="311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384675" y="3727450"/>
            <a:ext cx="393700" cy="622300"/>
          </a:xfrm>
          <a:custGeom>
            <a:avLst/>
            <a:gdLst>
              <a:gd name="connsiteX0" fmla="*/ 6350 w 393700"/>
              <a:gd name="connsiteY0" fmla="*/ 463550 h 622300"/>
              <a:gd name="connsiteX1" fmla="*/ 101600 w 393700"/>
              <a:gd name="connsiteY1" fmla="*/ 463550 h 622300"/>
              <a:gd name="connsiteX2" fmla="*/ 101600 w 393700"/>
              <a:gd name="connsiteY2" fmla="*/ 6350 h 622300"/>
              <a:gd name="connsiteX3" fmla="*/ 292100 w 393700"/>
              <a:gd name="connsiteY3" fmla="*/ 6350 h 622300"/>
              <a:gd name="connsiteX4" fmla="*/ 292100 w 393700"/>
              <a:gd name="connsiteY4" fmla="*/ 463550 h 622300"/>
              <a:gd name="connsiteX5" fmla="*/ 387350 w 393700"/>
              <a:gd name="connsiteY5" fmla="*/ 463550 h 622300"/>
              <a:gd name="connsiteX6" fmla="*/ 196850 w 393700"/>
              <a:gd name="connsiteY6" fmla="*/ 615950 h 622300"/>
              <a:gd name="connsiteX7" fmla="*/ 6350 w 393700"/>
              <a:gd name="connsiteY7" fmla="*/ 4635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93700" h="622300">
                <a:moveTo>
                  <a:pt x="6350" y="463550"/>
                </a:moveTo>
                <a:lnTo>
                  <a:pt x="101600" y="463550"/>
                </a:lnTo>
                <a:lnTo>
                  <a:pt x="101600" y="6350"/>
                </a:lnTo>
                <a:lnTo>
                  <a:pt x="292100" y="6350"/>
                </a:lnTo>
                <a:lnTo>
                  <a:pt x="292100" y="463550"/>
                </a:lnTo>
                <a:lnTo>
                  <a:pt x="387350" y="463550"/>
                </a:lnTo>
                <a:lnTo>
                  <a:pt x="196850" y="6159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2965450" y="2203450"/>
            <a:ext cx="241300" cy="317500"/>
          </a:xfrm>
          <a:custGeom>
            <a:avLst/>
            <a:gdLst>
              <a:gd name="connsiteX0" fmla="*/ 6350 w 241300"/>
              <a:gd name="connsiteY0" fmla="*/ 311150 h 317500"/>
              <a:gd name="connsiteX1" fmla="*/ 234950 w 241300"/>
              <a:gd name="connsiteY1" fmla="*/ 311150 h 317500"/>
              <a:gd name="connsiteX2" fmla="*/ 234950 w 241300"/>
              <a:gd name="connsiteY2" fmla="*/ 6350 h 317500"/>
              <a:gd name="connsiteX3" fmla="*/ 6350 w 241300"/>
              <a:gd name="connsiteY3" fmla="*/ 6350 h 317500"/>
              <a:gd name="connsiteX4" fmla="*/ 6350 w 241300"/>
              <a:gd name="connsiteY4" fmla="*/ 3111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317500">
                <a:moveTo>
                  <a:pt x="6350" y="311150"/>
                </a:moveTo>
                <a:lnTo>
                  <a:pt x="234950" y="311150"/>
                </a:lnTo>
                <a:lnTo>
                  <a:pt x="234950" y="6350"/>
                </a:lnTo>
                <a:lnTo>
                  <a:pt x="6350" y="6350"/>
                </a:lnTo>
                <a:lnTo>
                  <a:pt x="6350" y="311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2965450" y="3346450"/>
            <a:ext cx="241300" cy="317500"/>
          </a:xfrm>
          <a:custGeom>
            <a:avLst/>
            <a:gdLst>
              <a:gd name="connsiteX0" fmla="*/ 6350 w 241300"/>
              <a:gd name="connsiteY0" fmla="*/ 311150 h 317500"/>
              <a:gd name="connsiteX1" fmla="*/ 234950 w 241300"/>
              <a:gd name="connsiteY1" fmla="*/ 311150 h 317500"/>
              <a:gd name="connsiteX2" fmla="*/ 234950 w 241300"/>
              <a:gd name="connsiteY2" fmla="*/ 6350 h 317500"/>
              <a:gd name="connsiteX3" fmla="*/ 6350 w 241300"/>
              <a:gd name="connsiteY3" fmla="*/ 6350 h 317500"/>
              <a:gd name="connsiteX4" fmla="*/ 6350 w 241300"/>
              <a:gd name="connsiteY4" fmla="*/ 3111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317500">
                <a:moveTo>
                  <a:pt x="6350" y="311150"/>
                </a:moveTo>
                <a:lnTo>
                  <a:pt x="234950" y="311150"/>
                </a:lnTo>
                <a:lnTo>
                  <a:pt x="234950" y="6350"/>
                </a:lnTo>
                <a:lnTo>
                  <a:pt x="6350" y="6350"/>
                </a:lnTo>
                <a:lnTo>
                  <a:pt x="6350" y="311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Freeform 3"/>
          <p:cNvSpPr/>
          <p:nvPr/>
        </p:nvSpPr>
        <p:spPr>
          <a:xfrm>
            <a:off x="5937250" y="2203450"/>
            <a:ext cx="241300" cy="317500"/>
          </a:xfrm>
          <a:custGeom>
            <a:avLst/>
            <a:gdLst>
              <a:gd name="connsiteX0" fmla="*/ 6350 w 241300"/>
              <a:gd name="connsiteY0" fmla="*/ 311150 h 317500"/>
              <a:gd name="connsiteX1" fmla="*/ 234950 w 241300"/>
              <a:gd name="connsiteY1" fmla="*/ 311150 h 317500"/>
              <a:gd name="connsiteX2" fmla="*/ 234950 w 241300"/>
              <a:gd name="connsiteY2" fmla="*/ 6350 h 317500"/>
              <a:gd name="connsiteX3" fmla="*/ 6350 w 241300"/>
              <a:gd name="connsiteY3" fmla="*/ 6350 h 317500"/>
              <a:gd name="connsiteX4" fmla="*/ 6350 w 241300"/>
              <a:gd name="connsiteY4" fmla="*/ 3111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317500">
                <a:moveTo>
                  <a:pt x="6350" y="311150"/>
                </a:moveTo>
                <a:lnTo>
                  <a:pt x="234950" y="311150"/>
                </a:lnTo>
                <a:lnTo>
                  <a:pt x="234950" y="6350"/>
                </a:lnTo>
                <a:lnTo>
                  <a:pt x="6350" y="6350"/>
                </a:lnTo>
                <a:lnTo>
                  <a:pt x="6350" y="311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5" name="Freeform 3"/>
          <p:cNvSpPr/>
          <p:nvPr/>
        </p:nvSpPr>
        <p:spPr>
          <a:xfrm>
            <a:off x="5937250" y="3346450"/>
            <a:ext cx="241300" cy="317500"/>
          </a:xfrm>
          <a:custGeom>
            <a:avLst/>
            <a:gdLst>
              <a:gd name="connsiteX0" fmla="*/ 6350 w 241300"/>
              <a:gd name="connsiteY0" fmla="*/ 311150 h 317500"/>
              <a:gd name="connsiteX1" fmla="*/ 234950 w 241300"/>
              <a:gd name="connsiteY1" fmla="*/ 311150 h 317500"/>
              <a:gd name="connsiteX2" fmla="*/ 234950 w 241300"/>
              <a:gd name="connsiteY2" fmla="*/ 6350 h 317500"/>
              <a:gd name="connsiteX3" fmla="*/ 6350 w 241300"/>
              <a:gd name="connsiteY3" fmla="*/ 6350 h 317500"/>
              <a:gd name="connsiteX4" fmla="*/ 6350 w 241300"/>
              <a:gd name="connsiteY4" fmla="*/ 3111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317500">
                <a:moveTo>
                  <a:pt x="6350" y="311150"/>
                </a:moveTo>
                <a:lnTo>
                  <a:pt x="234950" y="311150"/>
                </a:lnTo>
                <a:lnTo>
                  <a:pt x="234950" y="6350"/>
                </a:lnTo>
                <a:lnTo>
                  <a:pt x="6350" y="6350"/>
                </a:lnTo>
                <a:lnTo>
                  <a:pt x="6350" y="311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Freeform 3"/>
          <p:cNvSpPr/>
          <p:nvPr/>
        </p:nvSpPr>
        <p:spPr>
          <a:xfrm>
            <a:off x="2965450" y="4413250"/>
            <a:ext cx="241300" cy="317500"/>
          </a:xfrm>
          <a:custGeom>
            <a:avLst/>
            <a:gdLst>
              <a:gd name="connsiteX0" fmla="*/ 6350 w 241300"/>
              <a:gd name="connsiteY0" fmla="*/ 311150 h 317500"/>
              <a:gd name="connsiteX1" fmla="*/ 234950 w 241300"/>
              <a:gd name="connsiteY1" fmla="*/ 311150 h 317500"/>
              <a:gd name="connsiteX2" fmla="*/ 234950 w 241300"/>
              <a:gd name="connsiteY2" fmla="*/ 6350 h 317500"/>
              <a:gd name="connsiteX3" fmla="*/ 6350 w 241300"/>
              <a:gd name="connsiteY3" fmla="*/ 6350 h 317500"/>
              <a:gd name="connsiteX4" fmla="*/ 6350 w 241300"/>
              <a:gd name="connsiteY4" fmla="*/ 3111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317500">
                <a:moveTo>
                  <a:pt x="6350" y="311150"/>
                </a:moveTo>
                <a:lnTo>
                  <a:pt x="234950" y="311150"/>
                </a:lnTo>
                <a:lnTo>
                  <a:pt x="234950" y="6350"/>
                </a:lnTo>
                <a:lnTo>
                  <a:pt x="6350" y="6350"/>
                </a:lnTo>
                <a:lnTo>
                  <a:pt x="6350" y="311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8" name="Freeform 3"/>
          <p:cNvSpPr/>
          <p:nvPr/>
        </p:nvSpPr>
        <p:spPr>
          <a:xfrm>
            <a:off x="5937250" y="4413250"/>
            <a:ext cx="241300" cy="317500"/>
          </a:xfrm>
          <a:custGeom>
            <a:avLst/>
            <a:gdLst>
              <a:gd name="connsiteX0" fmla="*/ 6350 w 241300"/>
              <a:gd name="connsiteY0" fmla="*/ 311150 h 317500"/>
              <a:gd name="connsiteX1" fmla="*/ 234950 w 241300"/>
              <a:gd name="connsiteY1" fmla="*/ 311150 h 317500"/>
              <a:gd name="connsiteX2" fmla="*/ 234950 w 241300"/>
              <a:gd name="connsiteY2" fmla="*/ 6350 h 317500"/>
              <a:gd name="connsiteX3" fmla="*/ 6350 w 241300"/>
              <a:gd name="connsiteY3" fmla="*/ 6350 h 317500"/>
              <a:gd name="connsiteX4" fmla="*/ 6350 w 241300"/>
              <a:gd name="connsiteY4" fmla="*/ 3111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317500">
                <a:moveTo>
                  <a:pt x="6350" y="311150"/>
                </a:moveTo>
                <a:lnTo>
                  <a:pt x="234950" y="311150"/>
                </a:lnTo>
                <a:lnTo>
                  <a:pt x="234950" y="6350"/>
                </a:lnTo>
                <a:lnTo>
                  <a:pt x="6350" y="6350"/>
                </a:lnTo>
                <a:lnTo>
                  <a:pt x="6350" y="311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7700" y="3454400"/>
            <a:ext cx="482600" cy="101600"/>
          </a:xfrm>
          <a:prstGeom prst="rect">
            <a:avLst/>
          </a:prstGeom>
          <a:noFill/>
        </p:spPr>
      </p:pic>
      <p:pic>
        <p:nvPicPr>
          <p:cNvPr id="10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3700" y="3454400"/>
            <a:ext cx="482600" cy="101600"/>
          </a:xfrm>
          <a:prstGeom prst="rect">
            <a:avLst/>
          </a:prstGeom>
          <a:noFill/>
        </p:spPr>
      </p:pic>
      <p:pic>
        <p:nvPicPr>
          <p:cNvPr id="103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87700" y="4521200"/>
            <a:ext cx="482600" cy="101600"/>
          </a:xfrm>
          <a:prstGeom prst="rect">
            <a:avLst/>
          </a:prstGeom>
          <a:noFill/>
        </p:spPr>
      </p:pic>
      <p:pic>
        <p:nvPicPr>
          <p:cNvPr id="103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3700" y="4521200"/>
            <a:ext cx="482600" cy="101600"/>
          </a:xfrm>
          <a:prstGeom prst="rect">
            <a:avLst/>
          </a:prstGeom>
          <a:noFill/>
        </p:spPr>
      </p:pic>
      <p:sp>
        <p:nvSpPr>
          <p:cNvPr id="1037" name="TextBox 1"/>
          <p:cNvSpPr txBox="1"/>
          <p:nvPr/>
        </p:nvSpPr>
        <p:spPr>
          <a:xfrm>
            <a:off x="3429000" y="590550"/>
            <a:ext cx="2577629" cy="3947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registers</a:t>
            </a:r>
          </a:p>
        </p:txBody>
      </p:sp>
      <p:sp>
        <p:nvSpPr>
          <p:cNvPr id="1038" name="TextBox 1"/>
          <p:cNvSpPr txBox="1"/>
          <p:nvPr/>
        </p:nvSpPr>
        <p:spPr>
          <a:xfrm>
            <a:off x="3708400" y="1574800"/>
            <a:ext cx="17272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idea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419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039" name="TextBox 1"/>
          <p:cNvSpPr txBox="1"/>
          <p:nvPr/>
        </p:nvSpPr>
        <p:spPr>
          <a:xfrm>
            <a:off x="3708400" y="2857500"/>
            <a:ext cx="17272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“right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68300" algn="l"/>
              </a:tabLst>
            </a:pPr>
            <a:r>
              <a:rPr lang="en-US" altLang="zh-CN" sz="1800" dirty="0" smtClean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“left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shift”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3708400" y="4495800"/>
            <a:ext cx="1727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041" name="TextBox 1"/>
          <p:cNvSpPr txBox="1"/>
          <p:nvPr/>
        </p:nvSpPr>
        <p:spPr>
          <a:xfrm>
            <a:off x="2667000" y="1892300"/>
            <a:ext cx="9144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355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1400"/>
              </a:lnSpc>
              <a:tabLst>
                <a:tab pos="355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“shifted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in”</a:t>
            </a:r>
          </a:p>
          <a:p>
            <a:pPr>
              <a:lnSpc>
                <a:spcPts val="23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042" name="TextBox 1"/>
          <p:cNvSpPr txBox="1"/>
          <p:nvPr/>
        </p:nvSpPr>
        <p:spPr>
          <a:xfrm>
            <a:off x="5727700" y="2997200"/>
            <a:ext cx="8001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266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</a:p>
          <a:p>
            <a:pPr>
              <a:lnSpc>
                <a:spcPts val="1400"/>
              </a:lnSpc>
              <a:tabLst>
                <a:tab pos="266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“shifted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out”</a:t>
            </a:r>
          </a:p>
          <a:p>
            <a:pPr>
              <a:lnSpc>
                <a:spcPts val="26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043" name="TextBox 1"/>
          <p:cNvSpPr txBox="1"/>
          <p:nvPr/>
        </p:nvSpPr>
        <p:spPr>
          <a:xfrm>
            <a:off x="3022600" y="44958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044" name="TextBox 1043"/>
          <p:cNvSpPr txBox="1"/>
          <p:nvPr/>
        </p:nvSpPr>
        <p:spPr>
          <a:xfrm>
            <a:off x="7010400" y="4090084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1001</a:t>
            </a:r>
          </a:p>
          <a:p>
            <a:r>
              <a:rPr lang="en-US" dirty="0" smtClean="0"/>
              <a:t>Shift left one bit? </a:t>
            </a:r>
            <a:endParaRPr lang="en-US" dirty="0"/>
          </a:p>
        </p:txBody>
      </p:sp>
      <p:sp>
        <p:nvSpPr>
          <p:cNvPr id="1045" name="TextBox 1044"/>
          <p:cNvSpPr txBox="1"/>
          <p:nvPr/>
        </p:nvSpPr>
        <p:spPr>
          <a:xfrm>
            <a:off x="7048500" y="473075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6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" grpId="0"/>
      <p:bldP spid="10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Transfer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digital system is said to operate in a serial mode when information is transferred and manipulated one bit at a time.</a:t>
            </a:r>
          </a:p>
          <a:p>
            <a:r>
              <a:rPr lang="en-US" sz="2800" dirty="0" smtClean="0"/>
              <a:t>This is in contrast to parallel transfer where all the bits of the register are transferred at the same time. </a:t>
            </a:r>
          </a:p>
          <a:p>
            <a:r>
              <a:rPr lang="en-US" sz="2800" dirty="0" smtClean="0"/>
              <a:t>The serial transfer can be done with shift registers.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41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005209"/>
            <a:ext cx="5867400" cy="4092182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3403710" y="603794"/>
            <a:ext cx="2603277" cy="3947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Serial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transfer</a:t>
            </a:r>
          </a:p>
        </p:txBody>
      </p:sp>
      <p:sp>
        <p:nvSpPr>
          <p:cNvPr id="11" name="矩形 10"/>
          <p:cNvSpPr/>
          <p:nvPr/>
        </p:nvSpPr>
        <p:spPr>
          <a:xfrm>
            <a:off x="2432049" y="6500491"/>
            <a:ext cx="4203702" cy="5969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77900" y="1384300"/>
            <a:ext cx="75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Serial transfer of information from register A to register B.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serial output (SO) of register A is connected to serial input (SI) of register B.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 is connected to SI in register A to prevent information loss.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Each rising edge under shift control (1) will cause a shift in both registers.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4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0244" y="3733800"/>
            <a:ext cx="4731695" cy="3300091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3403710" y="603794"/>
            <a:ext cx="2603277" cy="3947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Serial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transfer</a:t>
            </a:r>
          </a:p>
        </p:txBody>
      </p:sp>
      <p:sp>
        <p:nvSpPr>
          <p:cNvPr id="11" name="矩形 10"/>
          <p:cNvSpPr/>
          <p:nvPr/>
        </p:nvSpPr>
        <p:spPr>
          <a:xfrm>
            <a:off x="2895600" y="6559550"/>
            <a:ext cx="3657600" cy="474341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82701"/>
            <a:ext cx="4513594" cy="245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294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Adder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Operations in digital computers are usually done in parallel because this is a faster mode of operation. </a:t>
            </a:r>
          </a:p>
          <a:p>
            <a:r>
              <a:rPr lang="en-US" sz="2400" dirty="0" smtClean="0"/>
              <a:t>Serial operations are slower, but have the advantage of requiring less equipment. </a:t>
            </a:r>
          </a:p>
          <a:p>
            <a:r>
              <a:rPr lang="en-US" sz="2400" dirty="0" smtClean="0"/>
              <a:t>The two binary numbers to be added serially are stored in two shift registers.</a:t>
            </a:r>
          </a:p>
          <a:p>
            <a:r>
              <a:rPr lang="en-US" sz="2400" dirty="0" smtClean="0"/>
              <a:t>Bits are added one pair at a time through a single full adder.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371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0308" y="1524000"/>
            <a:ext cx="5355355" cy="5232400"/>
          </a:xfrm>
          <a:prstGeom prst="rect">
            <a:avLst/>
          </a:prstGeom>
          <a:noFill/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656063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Serial Adder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5500" y="1435100"/>
            <a:ext cx="26288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Register A holds the augend, and register B holds the addend, the carry flip-flop is cleared to 0.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carry out of the full adder is </a:t>
            </a:r>
            <a:r>
              <a:rPr lang="en-US" dirty="0" smtClean="0"/>
              <a:t>transferred to </a:t>
            </a:r>
            <a:r>
              <a:rPr lang="en-US" dirty="0"/>
              <a:t>a D flip-flop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output of the D flip-flop is then used </a:t>
            </a:r>
            <a:r>
              <a:rPr lang="en-US" dirty="0" smtClean="0"/>
              <a:t>as carry </a:t>
            </a:r>
            <a:r>
              <a:rPr lang="en-US" dirty="0"/>
              <a:t>input for the next pair of </a:t>
            </a:r>
            <a:r>
              <a:rPr lang="en-US" dirty="0" smtClean="0"/>
              <a:t>significant bits.</a:t>
            </a:r>
          </a:p>
        </p:txBody>
      </p:sp>
      <p:sp>
        <p:nvSpPr>
          <p:cNvPr id="13" name="矩形 12"/>
          <p:cNvSpPr/>
          <p:nvPr/>
        </p:nvSpPr>
        <p:spPr>
          <a:xfrm>
            <a:off x="5257799" y="6142047"/>
            <a:ext cx="3132563" cy="703253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9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Shift Register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i="1" dirty="0"/>
              <a:t>parallel-load </a:t>
            </a:r>
            <a:r>
              <a:rPr lang="en-US" sz="2800" dirty="0"/>
              <a:t>control to enable a parallel </a:t>
            </a:r>
            <a:r>
              <a:rPr lang="en-US" sz="2800" dirty="0" smtClean="0"/>
              <a:t>transfer and </a:t>
            </a:r>
            <a:r>
              <a:rPr lang="en-US" sz="2800" dirty="0"/>
              <a:t>the </a:t>
            </a:r>
            <a:r>
              <a:rPr lang="en-US" sz="2800" i="1" dirty="0"/>
              <a:t>n </a:t>
            </a:r>
            <a:r>
              <a:rPr lang="en-US" sz="2800" dirty="0"/>
              <a:t>input lines associated with the </a:t>
            </a:r>
            <a:r>
              <a:rPr lang="en-US" sz="2800" dirty="0" smtClean="0"/>
              <a:t>parallel transfer</a:t>
            </a:r>
            <a:r>
              <a:rPr lang="en-US" sz="2800" dirty="0"/>
              <a:t>.</a:t>
            </a:r>
          </a:p>
          <a:p>
            <a:r>
              <a:rPr lang="en-US" sz="2800" i="1" dirty="0" smtClean="0"/>
              <a:t>n </a:t>
            </a:r>
            <a:r>
              <a:rPr lang="en-US" sz="2800" dirty="0"/>
              <a:t>parallel output lines.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control state that leaves the information in </a:t>
            </a:r>
            <a:r>
              <a:rPr lang="en-US" sz="2800" dirty="0" smtClean="0"/>
              <a:t>the register </a:t>
            </a:r>
            <a:r>
              <a:rPr lang="en-US" sz="2800" dirty="0"/>
              <a:t>unchanged in the presence of the clock.</a:t>
            </a:r>
          </a:p>
          <a:p>
            <a:r>
              <a:rPr lang="en-US" sz="2800" dirty="0" smtClean="0"/>
              <a:t>If </a:t>
            </a:r>
            <a:r>
              <a:rPr lang="en-US" sz="2800" dirty="0"/>
              <a:t>the register has both shifts and parallel </a:t>
            </a:r>
            <a:r>
              <a:rPr lang="en-US" sz="2800" dirty="0" smtClean="0"/>
              <a:t>load capabilities</a:t>
            </a:r>
            <a:r>
              <a:rPr lang="en-US" sz="2800" dirty="0"/>
              <a:t>, it is referred to as a </a:t>
            </a:r>
            <a:r>
              <a:rPr lang="en-US" sz="2800" i="1" dirty="0"/>
              <a:t>universal </a:t>
            </a:r>
            <a:r>
              <a:rPr lang="en-US" sz="2800" i="1" dirty="0" smtClean="0"/>
              <a:t>shift register</a:t>
            </a:r>
            <a:r>
              <a:rPr lang="en-US" sz="2800" i="1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390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1358900"/>
            <a:ext cx="5892800" cy="48006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2514600" y="479308"/>
            <a:ext cx="4462760" cy="4524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Universal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086600" y="2590800"/>
            <a:ext cx="1384300" cy="135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651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S0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Operation</a:t>
            </a:r>
          </a:p>
          <a:p>
            <a:pPr>
              <a:lnSpc>
                <a:spcPts val="1400"/>
              </a:lnSpc>
              <a:tabLst>
                <a:tab pos="165100" algn="l"/>
              </a:tabLst>
            </a:pPr>
            <a:r>
              <a:rPr lang="en-US" altLang="zh-CN" sz="1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------------------------</a:t>
            </a:r>
          </a:p>
          <a:p>
            <a:pPr>
              <a:lnSpc>
                <a:spcPts val="1400"/>
              </a:lnSpc>
              <a:tabLst>
                <a:tab pos="1651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</a:p>
          <a:p>
            <a:pPr>
              <a:lnSpc>
                <a:spcPts val="1400"/>
              </a:lnSpc>
              <a:tabLst>
                <a:tab pos="1651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</a:p>
          <a:p>
            <a:pPr>
              <a:lnSpc>
                <a:spcPts val="1400"/>
              </a:lnSpc>
              <a:tabLst>
                <a:tab pos="1651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</a:p>
          <a:p>
            <a:pPr>
              <a:lnSpc>
                <a:spcPts val="1400"/>
              </a:lnSpc>
              <a:tabLst>
                <a:tab pos="1651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Parallel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load</a:t>
            </a:r>
          </a:p>
        </p:txBody>
      </p:sp>
      <p:sp>
        <p:nvSpPr>
          <p:cNvPr id="12" name="矩形 11"/>
          <p:cNvSpPr/>
          <p:nvPr/>
        </p:nvSpPr>
        <p:spPr>
          <a:xfrm>
            <a:off x="2362200" y="5562600"/>
            <a:ext cx="3132563" cy="703253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5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ts val="3300"/>
              </a:lnSpc>
              <a:tabLst>
                <a:tab pos="15240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Registers and Counters</a:t>
            </a:r>
            <a:endParaRPr lang="en-US" altLang="zh-CN" sz="3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954276" y="4181475"/>
            <a:ext cx="4392548" cy="517525"/>
          </a:xfrm>
          <a:custGeom>
            <a:avLst/>
            <a:gdLst>
              <a:gd name="connsiteX0" fmla="*/ 0 w 4392548"/>
              <a:gd name="connsiteY0" fmla="*/ 517525 h 517525"/>
              <a:gd name="connsiteX1" fmla="*/ 4392548 w 4392548"/>
              <a:gd name="connsiteY1" fmla="*/ 517525 h 517525"/>
              <a:gd name="connsiteX2" fmla="*/ 4392548 w 4392548"/>
              <a:gd name="connsiteY2" fmla="*/ 0 h 517525"/>
              <a:gd name="connsiteX3" fmla="*/ 0 w 4392548"/>
              <a:gd name="connsiteY3" fmla="*/ 0 h 517525"/>
              <a:gd name="connsiteX4" fmla="*/ 0 w 4392548"/>
              <a:gd name="connsiteY4" fmla="*/ 517525 h 5175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92548" h="517525">
                <a:moveTo>
                  <a:pt x="0" y="517525"/>
                </a:moveTo>
                <a:lnTo>
                  <a:pt x="4392548" y="517525"/>
                </a:lnTo>
                <a:lnTo>
                  <a:pt x="4392548" y="0"/>
                </a:lnTo>
                <a:lnTo>
                  <a:pt x="0" y="0"/>
                </a:lnTo>
                <a:lnTo>
                  <a:pt x="0" y="51752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143625" y="4219511"/>
            <a:ext cx="757237" cy="461962"/>
          </a:xfrm>
          <a:custGeom>
            <a:avLst/>
            <a:gdLst>
              <a:gd name="connsiteX0" fmla="*/ 0 w 757237"/>
              <a:gd name="connsiteY0" fmla="*/ 461962 h 461962"/>
              <a:gd name="connsiteX1" fmla="*/ 757237 w 757237"/>
              <a:gd name="connsiteY1" fmla="*/ 461962 h 461962"/>
              <a:gd name="connsiteX2" fmla="*/ 757237 w 757237"/>
              <a:gd name="connsiteY2" fmla="*/ 0 h 461962"/>
              <a:gd name="connsiteX3" fmla="*/ 0 w 757237"/>
              <a:gd name="connsiteY3" fmla="*/ 0 h 461962"/>
              <a:gd name="connsiteX4" fmla="*/ 0 w 757237"/>
              <a:gd name="connsiteY4" fmla="*/ 461962 h 4619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7237" h="461962">
                <a:moveTo>
                  <a:pt x="0" y="461962"/>
                </a:moveTo>
                <a:lnTo>
                  <a:pt x="757237" y="461962"/>
                </a:lnTo>
                <a:lnTo>
                  <a:pt x="757237" y="0"/>
                </a:lnTo>
                <a:lnTo>
                  <a:pt x="0" y="0"/>
                </a:lnTo>
                <a:lnTo>
                  <a:pt x="0" y="46196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081276" y="4386198"/>
            <a:ext cx="368300" cy="517525"/>
          </a:xfrm>
          <a:custGeom>
            <a:avLst/>
            <a:gdLst>
              <a:gd name="connsiteX0" fmla="*/ 0 w 368300"/>
              <a:gd name="connsiteY0" fmla="*/ 517525 h 517525"/>
              <a:gd name="connsiteX1" fmla="*/ 368300 w 368300"/>
              <a:gd name="connsiteY1" fmla="*/ 517525 h 517525"/>
              <a:gd name="connsiteX2" fmla="*/ 368300 w 368300"/>
              <a:gd name="connsiteY2" fmla="*/ 0 h 517525"/>
              <a:gd name="connsiteX3" fmla="*/ 0 w 368300"/>
              <a:gd name="connsiteY3" fmla="*/ 0 h 517525"/>
              <a:gd name="connsiteX4" fmla="*/ 0 w 368300"/>
              <a:gd name="connsiteY4" fmla="*/ 517525 h 5175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8300" h="517525">
                <a:moveTo>
                  <a:pt x="0" y="517525"/>
                </a:moveTo>
                <a:lnTo>
                  <a:pt x="368300" y="517525"/>
                </a:lnTo>
                <a:lnTo>
                  <a:pt x="368300" y="0"/>
                </a:lnTo>
                <a:lnTo>
                  <a:pt x="0" y="0"/>
                </a:lnTo>
                <a:lnTo>
                  <a:pt x="0" y="51752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748401" y="4395723"/>
            <a:ext cx="368300" cy="517525"/>
          </a:xfrm>
          <a:custGeom>
            <a:avLst/>
            <a:gdLst>
              <a:gd name="connsiteX0" fmla="*/ 0 w 368300"/>
              <a:gd name="connsiteY0" fmla="*/ 517525 h 517525"/>
              <a:gd name="connsiteX1" fmla="*/ 368300 w 368300"/>
              <a:gd name="connsiteY1" fmla="*/ 517525 h 517525"/>
              <a:gd name="connsiteX2" fmla="*/ 368300 w 368300"/>
              <a:gd name="connsiteY2" fmla="*/ 0 h 517525"/>
              <a:gd name="connsiteX3" fmla="*/ 0 w 368300"/>
              <a:gd name="connsiteY3" fmla="*/ 0 h 517525"/>
              <a:gd name="connsiteX4" fmla="*/ 0 w 368300"/>
              <a:gd name="connsiteY4" fmla="*/ 517525 h 5175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8300" h="517525">
                <a:moveTo>
                  <a:pt x="0" y="517525"/>
                </a:moveTo>
                <a:lnTo>
                  <a:pt x="368300" y="517525"/>
                </a:lnTo>
                <a:lnTo>
                  <a:pt x="368300" y="0"/>
                </a:lnTo>
                <a:lnTo>
                  <a:pt x="0" y="0"/>
                </a:lnTo>
                <a:lnTo>
                  <a:pt x="0" y="51752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606675" y="4397375"/>
            <a:ext cx="2728976" cy="517525"/>
          </a:xfrm>
          <a:custGeom>
            <a:avLst/>
            <a:gdLst>
              <a:gd name="connsiteX0" fmla="*/ 0 w 2728976"/>
              <a:gd name="connsiteY0" fmla="*/ 517525 h 517525"/>
              <a:gd name="connsiteX1" fmla="*/ 2728976 w 2728976"/>
              <a:gd name="connsiteY1" fmla="*/ 517525 h 517525"/>
              <a:gd name="connsiteX2" fmla="*/ 2728976 w 2728976"/>
              <a:gd name="connsiteY2" fmla="*/ 0 h 517525"/>
              <a:gd name="connsiteX3" fmla="*/ 0 w 2728976"/>
              <a:gd name="connsiteY3" fmla="*/ 0 h 517525"/>
              <a:gd name="connsiteX4" fmla="*/ 0 w 2728976"/>
              <a:gd name="connsiteY4" fmla="*/ 517525 h 5175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28976" h="517525">
                <a:moveTo>
                  <a:pt x="0" y="517525"/>
                </a:moveTo>
                <a:lnTo>
                  <a:pt x="2728976" y="517525"/>
                </a:lnTo>
                <a:lnTo>
                  <a:pt x="2728976" y="0"/>
                </a:lnTo>
                <a:lnTo>
                  <a:pt x="0" y="0"/>
                </a:lnTo>
                <a:lnTo>
                  <a:pt x="0" y="51752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8062" y="1447800"/>
            <a:ext cx="5892800" cy="4419600"/>
          </a:xfrm>
          <a:prstGeom prst="rect">
            <a:avLst/>
          </a:prstGeom>
          <a:noFill/>
        </p:spPr>
      </p:pic>
      <p:sp>
        <p:nvSpPr>
          <p:cNvPr id="14" name="TextBox 1"/>
          <p:cNvSpPr txBox="1"/>
          <p:nvPr/>
        </p:nvSpPr>
        <p:spPr>
          <a:xfrm>
            <a:off x="7086600" y="2895600"/>
            <a:ext cx="13843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S0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Operation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------------------------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Parallel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load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035300" y="590550"/>
            <a:ext cx="3757439" cy="3947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Operation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Diagrams</a:t>
            </a:r>
          </a:p>
        </p:txBody>
      </p:sp>
      <p:sp>
        <p:nvSpPr>
          <p:cNvPr id="17" name="矩形 16"/>
          <p:cNvSpPr/>
          <p:nvPr/>
        </p:nvSpPr>
        <p:spPr>
          <a:xfrm>
            <a:off x="2362200" y="5562600"/>
            <a:ext cx="3132563" cy="703253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7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954276" y="4181475"/>
            <a:ext cx="4392548" cy="517525"/>
          </a:xfrm>
          <a:custGeom>
            <a:avLst/>
            <a:gdLst>
              <a:gd name="connsiteX0" fmla="*/ 0 w 4392548"/>
              <a:gd name="connsiteY0" fmla="*/ 517525 h 517525"/>
              <a:gd name="connsiteX1" fmla="*/ 4392548 w 4392548"/>
              <a:gd name="connsiteY1" fmla="*/ 517525 h 517525"/>
              <a:gd name="connsiteX2" fmla="*/ 4392548 w 4392548"/>
              <a:gd name="connsiteY2" fmla="*/ 0 h 517525"/>
              <a:gd name="connsiteX3" fmla="*/ 0 w 4392548"/>
              <a:gd name="connsiteY3" fmla="*/ 0 h 517525"/>
              <a:gd name="connsiteX4" fmla="*/ 0 w 4392548"/>
              <a:gd name="connsiteY4" fmla="*/ 517525 h 5175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92548" h="517525">
                <a:moveTo>
                  <a:pt x="0" y="517525"/>
                </a:moveTo>
                <a:lnTo>
                  <a:pt x="4392548" y="517525"/>
                </a:lnTo>
                <a:lnTo>
                  <a:pt x="4392548" y="0"/>
                </a:lnTo>
                <a:lnTo>
                  <a:pt x="0" y="0"/>
                </a:lnTo>
                <a:lnTo>
                  <a:pt x="0" y="51752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143625" y="4219511"/>
            <a:ext cx="757237" cy="461962"/>
          </a:xfrm>
          <a:custGeom>
            <a:avLst/>
            <a:gdLst>
              <a:gd name="connsiteX0" fmla="*/ 0 w 757237"/>
              <a:gd name="connsiteY0" fmla="*/ 461962 h 461962"/>
              <a:gd name="connsiteX1" fmla="*/ 757237 w 757237"/>
              <a:gd name="connsiteY1" fmla="*/ 461962 h 461962"/>
              <a:gd name="connsiteX2" fmla="*/ 757237 w 757237"/>
              <a:gd name="connsiteY2" fmla="*/ 0 h 461962"/>
              <a:gd name="connsiteX3" fmla="*/ 0 w 757237"/>
              <a:gd name="connsiteY3" fmla="*/ 0 h 461962"/>
              <a:gd name="connsiteX4" fmla="*/ 0 w 757237"/>
              <a:gd name="connsiteY4" fmla="*/ 461962 h 4619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7237" h="461962">
                <a:moveTo>
                  <a:pt x="0" y="461962"/>
                </a:moveTo>
                <a:lnTo>
                  <a:pt x="757237" y="461962"/>
                </a:lnTo>
                <a:lnTo>
                  <a:pt x="757237" y="0"/>
                </a:lnTo>
                <a:lnTo>
                  <a:pt x="0" y="0"/>
                </a:lnTo>
                <a:lnTo>
                  <a:pt x="0" y="46196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081276" y="4386198"/>
            <a:ext cx="368300" cy="517525"/>
          </a:xfrm>
          <a:custGeom>
            <a:avLst/>
            <a:gdLst>
              <a:gd name="connsiteX0" fmla="*/ 0 w 368300"/>
              <a:gd name="connsiteY0" fmla="*/ 517525 h 517525"/>
              <a:gd name="connsiteX1" fmla="*/ 368300 w 368300"/>
              <a:gd name="connsiteY1" fmla="*/ 517525 h 517525"/>
              <a:gd name="connsiteX2" fmla="*/ 368300 w 368300"/>
              <a:gd name="connsiteY2" fmla="*/ 0 h 517525"/>
              <a:gd name="connsiteX3" fmla="*/ 0 w 368300"/>
              <a:gd name="connsiteY3" fmla="*/ 0 h 517525"/>
              <a:gd name="connsiteX4" fmla="*/ 0 w 368300"/>
              <a:gd name="connsiteY4" fmla="*/ 517525 h 5175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8300" h="517525">
                <a:moveTo>
                  <a:pt x="0" y="517525"/>
                </a:moveTo>
                <a:lnTo>
                  <a:pt x="368300" y="517525"/>
                </a:lnTo>
                <a:lnTo>
                  <a:pt x="368300" y="0"/>
                </a:lnTo>
                <a:lnTo>
                  <a:pt x="0" y="0"/>
                </a:lnTo>
                <a:lnTo>
                  <a:pt x="0" y="51752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748401" y="4395723"/>
            <a:ext cx="368300" cy="517525"/>
          </a:xfrm>
          <a:custGeom>
            <a:avLst/>
            <a:gdLst>
              <a:gd name="connsiteX0" fmla="*/ 0 w 368300"/>
              <a:gd name="connsiteY0" fmla="*/ 517525 h 517525"/>
              <a:gd name="connsiteX1" fmla="*/ 368300 w 368300"/>
              <a:gd name="connsiteY1" fmla="*/ 517525 h 517525"/>
              <a:gd name="connsiteX2" fmla="*/ 368300 w 368300"/>
              <a:gd name="connsiteY2" fmla="*/ 0 h 517525"/>
              <a:gd name="connsiteX3" fmla="*/ 0 w 368300"/>
              <a:gd name="connsiteY3" fmla="*/ 0 h 517525"/>
              <a:gd name="connsiteX4" fmla="*/ 0 w 368300"/>
              <a:gd name="connsiteY4" fmla="*/ 517525 h 5175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8300" h="517525">
                <a:moveTo>
                  <a:pt x="0" y="517525"/>
                </a:moveTo>
                <a:lnTo>
                  <a:pt x="368300" y="517525"/>
                </a:lnTo>
                <a:lnTo>
                  <a:pt x="368300" y="0"/>
                </a:lnTo>
                <a:lnTo>
                  <a:pt x="0" y="0"/>
                </a:lnTo>
                <a:lnTo>
                  <a:pt x="0" y="51752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606675" y="4397375"/>
            <a:ext cx="2728976" cy="517525"/>
          </a:xfrm>
          <a:custGeom>
            <a:avLst/>
            <a:gdLst>
              <a:gd name="connsiteX0" fmla="*/ 0 w 2728976"/>
              <a:gd name="connsiteY0" fmla="*/ 517525 h 517525"/>
              <a:gd name="connsiteX1" fmla="*/ 2728976 w 2728976"/>
              <a:gd name="connsiteY1" fmla="*/ 517525 h 517525"/>
              <a:gd name="connsiteX2" fmla="*/ 2728976 w 2728976"/>
              <a:gd name="connsiteY2" fmla="*/ 0 h 517525"/>
              <a:gd name="connsiteX3" fmla="*/ 0 w 2728976"/>
              <a:gd name="connsiteY3" fmla="*/ 0 h 517525"/>
              <a:gd name="connsiteX4" fmla="*/ 0 w 2728976"/>
              <a:gd name="connsiteY4" fmla="*/ 517525 h 5175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28976" h="517525">
                <a:moveTo>
                  <a:pt x="0" y="517525"/>
                </a:moveTo>
                <a:lnTo>
                  <a:pt x="2728976" y="517525"/>
                </a:lnTo>
                <a:lnTo>
                  <a:pt x="2728976" y="0"/>
                </a:lnTo>
                <a:lnTo>
                  <a:pt x="0" y="0"/>
                </a:lnTo>
                <a:lnTo>
                  <a:pt x="0" y="51752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130425" y="4156075"/>
            <a:ext cx="25400" cy="792098"/>
          </a:xfrm>
          <a:custGeom>
            <a:avLst/>
            <a:gdLst>
              <a:gd name="connsiteX0" fmla="*/ 6350 w 25400"/>
              <a:gd name="connsiteY0" fmla="*/ 6350 h 792098"/>
              <a:gd name="connsiteX1" fmla="*/ 14351 w 25400"/>
              <a:gd name="connsiteY1" fmla="*/ 785748 h 7920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792098">
                <a:moveTo>
                  <a:pt x="6350" y="6350"/>
                </a:moveTo>
                <a:lnTo>
                  <a:pt x="14351" y="785748"/>
                </a:ln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378200" y="4157598"/>
            <a:ext cx="25400" cy="792226"/>
          </a:xfrm>
          <a:custGeom>
            <a:avLst/>
            <a:gdLst>
              <a:gd name="connsiteX0" fmla="*/ 6350 w 25400"/>
              <a:gd name="connsiteY0" fmla="*/ 6350 h 792226"/>
              <a:gd name="connsiteX1" fmla="*/ 14351 w 25400"/>
              <a:gd name="connsiteY1" fmla="*/ 785876 h 7922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792226">
                <a:moveTo>
                  <a:pt x="6350" y="6350"/>
                </a:moveTo>
                <a:lnTo>
                  <a:pt x="14351" y="785876"/>
                </a:ln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618101" y="4159250"/>
            <a:ext cx="25400" cy="792098"/>
          </a:xfrm>
          <a:custGeom>
            <a:avLst/>
            <a:gdLst>
              <a:gd name="connsiteX0" fmla="*/ 6350 w 25400"/>
              <a:gd name="connsiteY0" fmla="*/ 6350 h 792098"/>
              <a:gd name="connsiteX1" fmla="*/ 14223 w 25400"/>
              <a:gd name="connsiteY1" fmla="*/ 785748 h 7920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792098">
                <a:moveTo>
                  <a:pt x="6350" y="6350"/>
                </a:moveTo>
                <a:lnTo>
                  <a:pt x="14223" y="785748"/>
                </a:ln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865876" y="4160773"/>
            <a:ext cx="25400" cy="792226"/>
          </a:xfrm>
          <a:custGeom>
            <a:avLst/>
            <a:gdLst>
              <a:gd name="connsiteX0" fmla="*/ 6350 w 25400"/>
              <a:gd name="connsiteY0" fmla="*/ 6350 h 792226"/>
              <a:gd name="connsiteX1" fmla="*/ 14223 w 25400"/>
              <a:gd name="connsiteY1" fmla="*/ 785876 h 7922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792226">
                <a:moveTo>
                  <a:pt x="6350" y="6350"/>
                </a:moveTo>
                <a:lnTo>
                  <a:pt x="14223" y="785876"/>
                </a:ln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548001" y="2421001"/>
            <a:ext cx="25400" cy="1006475"/>
          </a:xfrm>
          <a:custGeom>
            <a:avLst/>
            <a:gdLst>
              <a:gd name="connsiteX0" fmla="*/ 6350 w 25400"/>
              <a:gd name="connsiteY0" fmla="*/ 6350 h 1006475"/>
              <a:gd name="connsiteX1" fmla="*/ 6350 w 25400"/>
              <a:gd name="connsiteY1" fmla="*/ 1000125 h 1006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006475">
                <a:moveTo>
                  <a:pt x="6350" y="6350"/>
                </a:moveTo>
                <a:lnTo>
                  <a:pt x="6350" y="1000125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795776" y="2430526"/>
            <a:ext cx="25400" cy="1006475"/>
          </a:xfrm>
          <a:custGeom>
            <a:avLst/>
            <a:gdLst>
              <a:gd name="connsiteX0" fmla="*/ 6350 w 25400"/>
              <a:gd name="connsiteY0" fmla="*/ 6350 h 1006475"/>
              <a:gd name="connsiteX1" fmla="*/ 6350 w 25400"/>
              <a:gd name="connsiteY1" fmla="*/ 1000125 h 1006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006475">
                <a:moveTo>
                  <a:pt x="6350" y="6350"/>
                </a:moveTo>
                <a:lnTo>
                  <a:pt x="6350" y="1000125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5043551" y="2440051"/>
            <a:ext cx="25400" cy="1006475"/>
          </a:xfrm>
          <a:custGeom>
            <a:avLst/>
            <a:gdLst>
              <a:gd name="connsiteX0" fmla="*/ 6350 w 25400"/>
              <a:gd name="connsiteY0" fmla="*/ 6350 h 1006475"/>
              <a:gd name="connsiteX1" fmla="*/ 6350 w 25400"/>
              <a:gd name="connsiteY1" fmla="*/ 1000125 h 1006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006475">
                <a:moveTo>
                  <a:pt x="6350" y="6350"/>
                </a:moveTo>
                <a:lnTo>
                  <a:pt x="6350" y="1000125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6291326" y="2417826"/>
            <a:ext cx="25400" cy="1006475"/>
          </a:xfrm>
          <a:custGeom>
            <a:avLst/>
            <a:gdLst>
              <a:gd name="connsiteX0" fmla="*/ 6350 w 25400"/>
              <a:gd name="connsiteY0" fmla="*/ 6350 h 1006475"/>
              <a:gd name="connsiteX1" fmla="*/ 6350 w 25400"/>
              <a:gd name="connsiteY1" fmla="*/ 1000125 h 1006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006475">
                <a:moveTo>
                  <a:pt x="6350" y="6350"/>
                </a:moveTo>
                <a:lnTo>
                  <a:pt x="6350" y="1000125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5892800" cy="4419600"/>
          </a:xfrm>
          <a:prstGeom prst="rect">
            <a:avLst/>
          </a:prstGeom>
          <a:noFill/>
        </p:spPr>
      </p:pic>
      <p:sp>
        <p:nvSpPr>
          <p:cNvPr id="22" name="TextBox 1"/>
          <p:cNvSpPr txBox="1"/>
          <p:nvPr/>
        </p:nvSpPr>
        <p:spPr>
          <a:xfrm>
            <a:off x="7086600" y="2895600"/>
            <a:ext cx="13843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S0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Operation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------------------------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2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Parallel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load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2006727" y="629194"/>
            <a:ext cx="5463034" cy="3947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Parallel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Load</a:t>
            </a:r>
          </a:p>
        </p:txBody>
      </p:sp>
      <p:sp>
        <p:nvSpPr>
          <p:cNvPr id="25" name="矩形 24"/>
          <p:cNvSpPr/>
          <p:nvPr/>
        </p:nvSpPr>
        <p:spPr>
          <a:xfrm>
            <a:off x="2707913" y="5761826"/>
            <a:ext cx="3132563" cy="703253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4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954276" y="4181475"/>
            <a:ext cx="4392548" cy="517525"/>
          </a:xfrm>
          <a:custGeom>
            <a:avLst/>
            <a:gdLst>
              <a:gd name="connsiteX0" fmla="*/ 0 w 4392548"/>
              <a:gd name="connsiteY0" fmla="*/ 517525 h 517525"/>
              <a:gd name="connsiteX1" fmla="*/ 4392548 w 4392548"/>
              <a:gd name="connsiteY1" fmla="*/ 517525 h 517525"/>
              <a:gd name="connsiteX2" fmla="*/ 4392548 w 4392548"/>
              <a:gd name="connsiteY2" fmla="*/ 0 h 517525"/>
              <a:gd name="connsiteX3" fmla="*/ 0 w 4392548"/>
              <a:gd name="connsiteY3" fmla="*/ 0 h 517525"/>
              <a:gd name="connsiteX4" fmla="*/ 0 w 4392548"/>
              <a:gd name="connsiteY4" fmla="*/ 517525 h 5175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92548" h="517525">
                <a:moveTo>
                  <a:pt x="0" y="517525"/>
                </a:moveTo>
                <a:lnTo>
                  <a:pt x="4392548" y="517525"/>
                </a:lnTo>
                <a:lnTo>
                  <a:pt x="4392548" y="0"/>
                </a:lnTo>
                <a:lnTo>
                  <a:pt x="0" y="0"/>
                </a:lnTo>
                <a:lnTo>
                  <a:pt x="0" y="51752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143625" y="4219511"/>
            <a:ext cx="757237" cy="461962"/>
          </a:xfrm>
          <a:custGeom>
            <a:avLst/>
            <a:gdLst>
              <a:gd name="connsiteX0" fmla="*/ 0 w 757237"/>
              <a:gd name="connsiteY0" fmla="*/ 461962 h 461962"/>
              <a:gd name="connsiteX1" fmla="*/ 757237 w 757237"/>
              <a:gd name="connsiteY1" fmla="*/ 461962 h 461962"/>
              <a:gd name="connsiteX2" fmla="*/ 757237 w 757237"/>
              <a:gd name="connsiteY2" fmla="*/ 0 h 461962"/>
              <a:gd name="connsiteX3" fmla="*/ 0 w 757237"/>
              <a:gd name="connsiteY3" fmla="*/ 0 h 461962"/>
              <a:gd name="connsiteX4" fmla="*/ 0 w 757237"/>
              <a:gd name="connsiteY4" fmla="*/ 461962 h 4619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7237" h="461962">
                <a:moveTo>
                  <a:pt x="0" y="461962"/>
                </a:moveTo>
                <a:lnTo>
                  <a:pt x="757237" y="461962"/>
                </a:lnTo>
                <a:lnTo>
                  <a:pt x="757237" y="0"/>
                </a:lnTo>
                <a:lnTo>
                  <a:pt x="0" y="0"/>
                </a:lnTo>
                <a:lnTo>
                  <a:pt x="0" y="46196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081276" y="4386198"/>
            <a:ext cx="368300" cy="517525"/>
          </a:xfrm>
          <a:custGeom>
            <a:avLst/>
            <a:gdLst>
              <a:gd name="connsiteX0" fmla="*/ 0 w 368300"/>
              <a:gd name="connsiteY0" fmla="*/ 517525 h 517525"/>
              <a:gd name="connsiteX1" fmla="*/ 368300 w 368300"/>
              <a:gd name="connsiteY1" fmla="*/ 517525 h 517525"/>
              <a:gd name="connsiteX2" fmla="*/ 368300 w 368300"/>
              <a:gd name="connsiteY2" fmla="*/ 0 h 517525"/>
              <a:gd name="connsiteX3" fmla="*/ 0 w 368300"/>
              <a:gd name="connsiteY3" fmla="*/ 0 h 517525"/>
              <a:gd name="connsiteX4" fmla="*/ 0 w 368300"/>
              <a:gd name="connsiteY4" fmla="*/ 517525 h 5175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8300" h="517525">
                <a:moveTo>
                  <a:pt x="0" y="517525"/>
                </a:moveTo>
                <a:lnTo>
                  <a:pt x="368300" y="517525"/>
                </a:lnTo>
                <a:lnTo>
                  <a:pt x="368300" y="0"/>
                </a:lnTo>
                <a:lnTo>
                  <a:pt x="0" y="0"/>
                </a:lnTo>
                <a:lnTo>
                  <a:pt x="0" y="51752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748401" y="4395723"/>
            <a:ext cx="368300" cy="517525"/>
          </a:xfrm>
          <a:custGeom>
            <a:avLst/>
            <a:gdLst>
              <a:gd name="connsiteX0" fmla="*/ 0 w 368300"/>
              <a:gd name="connsiteY0" fmla="*/ 517525 h 517525"/>
              <a:gd name="connsiteX1" fmla="*/ 368300 w 368300"/>
              <a:gd name="connsiteY1" fmla="*/ 517525 h 517525"/>
              <a:gd name="connsiteX2" fmla="*/ 368300 w 368300"/>
              <a:gd name="connsiteY2" fmla="*/ 0 h 517525"/>
              <a:gd name="connsiteX3" fmla="*/ 0 w 368300"/>
              <a:gd name="connsiteY3" fmla="*/ 0 h 517525"/>
              <a:gd name="connsiteX4" fmla="*/ 0 w 368300"/>
              <a:gd name="connsiteY4" fmla="*/ 517525 h 5175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8300" h="517525">
                <a:moveTo>
                  <a:pt x="0" y="517525"/>
                </a:moveTo>
                <a:lnTo>
                  <a:pt x="368300" y="517525"/>
                </a:lnTo>
                <a:lnTo>
                  <a:pt x="368300" y="0"/>
                </a:lnTo>
                <a:lnTo>
                  <a:pt x="0" y="0"/>
                </a:lnTo>
                <a:lnTo>
                  <a:pt x="0" y="51752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606675" y="4397375"/>
            <a:ext cx="2728976" cy="517525"/>
          </a:xfrm>
          <a:custGeom>
            <a:avLst/>
            <a:gdLst>
              <a:gd name="connsiteX0" fmla="*/ 0 w 2728976"/>
              <a:gd name="connsiteY0" fmla="*/ 517525 h 517525"/>
              <a:gd name="connsiteX1" fmla="*/ 2728976 w 2728976"/>
              <a:gd name="connsiteY1" fmla="*/ 517525 h 517525"/>
              <a:gd name="connsiteX2" fmla="*/ 2728976 w 2728976"/>
              <a:gd name="connsiteY2" fmla="*/ 0 h 517525"/>
              <a:gd name="connsiteX3" fmla="*/ 0 w 2728976"/>
              <a:gd name="connsiteY3" fmla="*/ 0 h 517525"/>
              <a:gd name="connsiteX4" fmla="*/ 0 w 2728976"/>
              <a:gd name="connsiteY4" fmla="*/ 517525 h 5175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28976" h="517525">
                <a:moveTo>
                  <a:pt x="0" y="517525"/>
                </a:moveTo>
                <a:lnTo>
                  <a:pt x="2728976" y="517525"/>
                </a:lnTo>
                <a:lnTo>
                  <a:pt x="2728976" y="0"/>
                </a:lnTo>
                <a:lnTo>
                  <a:pt x="0" y="0"/>
                </a:lnTo>
                <a:lnTo>
                  <a:pt x="0" y="51752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130425" y="4156075"/>
            <a:ext cx="22225" cy="792098"/>
          </a:xfrm>
          <a:custGeom>
            <a:avLst/>
            <a:gdLst>
              <a:gd name="connsiteX0" fmla="*/ 6350 w 22225"/>
              <a:gd name="connsiteY0" fmla="*/ 6350 h 792098"/>
              <a:gd name="connsiteX1" fmla="*/ 14351 w 22225"/>
              <a:gd name="connsiteY1" fmla="*/ 785748 h 7920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792098">
                <a:moveTo>
                  <a:pt x="6350" y="6350"/>
                </a:moveTo>
                <a:lnTo>
                  <a:pt x="14351" y="78574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378200" y="4157598"/>
            <a:ext cx="22225" cy="792226"/>
          </a:xfrm>
          <a:custGeom>
            <a:avLst/>
            <a:gdLst>
              <a:gd name="connsiteX0" fmla="*/ 6350 w 22225"/>
              <a:gd name="connsiteY0" fmla="*/ 6350 h 792226"/>
              <a:gd name="connsiteX1" fmla="*/ 14351 w 22225"/>
              <a:gd name="connsiteY1" fmla="*/ 785876 h 7922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792226">
                <a:moveTo>
                  <a:pt x="6350" y="6350"/>
                </a:moveTo>
                <a:lnTo>
                  <a:pt x="14351" y="7858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618101" y="4159250"/>
            <a:ext cx="22225" cy="792098"/>
          </a:xfrm>
          <a:custGeom>
            <a:avLst/>
            <a:gdLst>
              <a:gd name="connsiteX0" fmla="*/ 6350 w 22225"/>
              <a:gd name="connsiteY0" fmla="*/ 6350 h 792098"/>
              <a:gd name="connsiteX1" fmla="*/ 14223 w 22225"/>
              <a:gd name="connsiteY1" fmla="*/ 785748 h 7920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792098">
                <a:moveTo>
                  <a:pt x="6350" y="6350"/>
                </a:moveTo>
                <a:lnTo>
                  <a:pt x="14223" y="78574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865876" y="4160773"/>
            <a:ext cx="22225" cy="792226"/>
          </a:xfrm>
          <a:custGeom>
            <a:avLst/>
            <a:gdLst>
              <a:gd name="connsiteX0" fmla="*/ 6350 w 22225"/>
              <a:gd name="connsiteY0" fmla="*/ 6350 h 792226"/>
              <a:gd name="connsiteX1" fmla="*/ 14223 w 22225"/>
              <a:gd name="connsiteY1" fmla="*/ 785876 h 7922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792226">
                <a:moveTo>
                  <a:pt x="6350" y="6350"/>
                </a:moveTo>
                <a:lnTo>
                  <a:pt x="14223" y="7858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540000" y="4171950"/>
            <a:ext cx="335025" cy="25400"/>
          </a:xfrm>
          <a:custGeom>
            <a:avLst/>
            <a:gdLst>
              <a:gd name="connsiteX0" fmla="*/ 6350 w 335025"/>
              <a:gd name="connsiteY0" fmla="*/ 6350 h 25400"/>
              <a:gd name="connsiteX1" fmla="*/ 328676 w 3350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5025" h="25400">
                <a:moveTo>
                  <a:pt x="6350" y="6350"/>
                </a:moveTo>
                <a:lnTo>
                  <a:pt x="328676" y="6350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795776" y="4173473"/>
            <a:ext cx="334899" cy="25400"/>
          </a:xfrm>
          <a:custGeom>
            <a:avLst/>
            <a:gdLst>
              <a:gd name="connsiteX0" fmla="*/ 6350 w 334899"/>
              <a:gd name="connsiteY0" fmla="*/ 6350 h 25400"/>
              <a:gd name="connsiteX1" fmla="*/ 328548 w 33489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4899" h="25400">
                <a:moveTo>
                  <a:pt x="6350" y="6350"/>
                </a:moveTo>
                <a:lnTo>
                  <a:pt x="328548" y="6350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5043551" y="4175125"/>
            <a:ext cx="334899" cy="25400"/>
          </a:xfrm>
          <a:custGeom>
            <a:avLst/>
            <a:gdLst>
              <a:gd name="connsiteX0" fmla="*/ 6350 w 334899"/>
              <a:gd name="connsiteY0" fmla="*/ 6350 h 25400"/>
              <a:gd name="connsiteX1" fmla="*/ 328548 w 33489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4899" h="25400">
                <a:moveTo>
                  <a:pt x="6350" y="6350"/>
                </a:moveTo>
                <a:lnTo>
                  <a:pt x="328548" y="6350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6283325" y="4176648"/>
            <a:ext cx="335025" cy="25400"/>
          </a:xfrm>
          <a:custGeom>
            <a:avLst/>
            <a:gdLst>
              <a:gd name="connsiteX0" fmla="*/ 6350 w 335025"/>
              <a:gd name="connsiteY0" fmla="*/ 6350 h 25400"/>
              <a:gd name="connsiteX1" fmla="*/ 328676 w 3350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5025" h="25400">
                <a:moveTo>
                  <a:pt x="6350" y="6350"/>
                </a:moveTo>
                <a:lnTo>
                  <a:pt x="328676" y="6350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2548001" y="2421001"/>
            <a:ext cx="25400" cy="1006475"/>
          </a:xfrm>
          <a:custGeom>
            <a:avLst/>
            <a:gdLst>
              <a:gd name="connsiteX0" fmla="*/ 6350 w 25400"/>
              <a:gd name="connsiteY0" fmla="*/ 6350 h 1006475"/>
              <a:gd name="connsiteX1" fmla="*/ 6350 w 25400"/>
              <a:gd name="connsiteY1" fmla="*/ 1000125 h 1006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006475">
                <a:moveTo>
                  <a:pt x="6350" y="6350"/>
                </a:moveTo>
                <a:lnTo>
                  <a:pt x="6350" y="1000125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795776" y="2430526"/>
            <a:ext cx="25400" cy="1006475"/>
          </a:xfrm>
          <a:custGeom>
            <a:avLst/>
            <a:gdLst>
              <a:gd name="connsiteX0" fmla="*/ 6350 w 25400"/>
              <a:gd name="connsiteY0" fmla="*/ 6350 h 1006475"/>
              <a:gd name="connsiteX1" fmla="*/ 6350 w 25400"/>
              <a:gd name="connsiteY1" fmla="*/ 1000125 h 1006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006475">
                <a:moveTo>
                  <a:pt x="6350" y="6350"/>
                </a:moveTo>
                <a:lnTo>
                  <a:pt x="6350" y="1000125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5043551" y="2440051"/>
            <a:ext cx="25400" cy="1006475"/>
          </a:xfrm>
          <a:custGeom>
            <a:avLst/>
            <a:gdLst>
              <a:gd name="connsiteX0" fmla="*/ 6350 w 25400"/>
              <a:gd name="connsiteY0" fmla="*/ 6350 h 1006475"/>
              <a:gd name="connsiteX1" fmla="*/ 6350 w 25400"/>
              <a:gd name="connsiteY1" fmla="*/ 1000125 h 1006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006475">
                <a:moveTo>
                  <a:pt x="6350" y="6350"/>
                </a:moveTo>
                <a:lnTo>
                  <a:pt x="6350" y="1000125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6291326" y="2417826"/>
            <a:ext cx="25400" cy="1006475"/>
          </a:xfrm>
          <a:custGeom>
            <a:avLst/>
            <a:gdLst>
              <a:gd name="connsiteX0" fmla="*/ 6350 w 25400"/>
              <a:gd name="connsiteY0" fmla="*/ 6350 h 1006475"/>
              <a:gd name="connsiteX1" fmla="*/ 6350 w 25400"/>
              <a:gd name="connsiteY1" fmla="*/ 1000125 h 1006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006475">
                <a:moveTo>
                  <a:pt x="6350" y="6350"/>
                </a:moveTo>
                <a:lnTo>
                  <a:pt x="6350" y="1000125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540000" y="1933575"/>
            <a:ext cx="25400" cy="193675"/>
          </a:xfrm>
          <a:custGeom>
            <a:avLst/>
            <a:gdLst>
              <a:gd name="connsiteX0" fmla="*/ 6350 w 25400"/>
              <a:gd name="connsiteY0" fmla="*/ 6350 h 193675"/>
              <a:gd name="connsiteX1" fmla="*/ 6350 w 25400"/>
              <a:gd name="connsiteY1" fmla="*/ 187325 h 193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93675">
                <a:moveTo>
                  <a:pt x="6350" y="6350"/>
                </a:moveTo>
                <a:lnTo>
                  <a:pt x="6350" y="187325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2540000" y="1925701"/>
            <a:ext cx="342900" cy="25400"/>
          </a:xfrm>
          <a:custGeom>
            <a:avLst/>
            <a:gdLst>
              <a:gd name="connsiteX0" fmla="*/ 6350 w 342900"/>
              <a:gd name="connsiteY0" fmla="*/ 6350 h 25400"/>
              <a:gd name="connsiteX1" fmla="*/ 336550 w 3429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2900" h="25400">
                <a:moveTo>
                  <a:pt x="6350" y="6350"/>
                </a:moveTo>
                <a:lnTo>
                  <a:pt x="336550" y="6350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2862326" y="1925701"/>
            <a:ext cx="28575" cy="2258948"/>
          </a:xfrm>
          <a:custGeom>
            <a:avLst/>
            <a:gdLst>
              <a:gd name="connsiteX0" fmla="*/ 22225 w 28575"/>
              <a:gd name="connsiteY0" fmla="*/ 6350 h 2258948"/>
              <a:gd name="connsiteX1" fmla="*/ 6350 w 28575"/>
              <a:gd name="connsiteY1" fmla="*/ 2252598 h 22589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8575" h="2258948">
                <a:moveTo>
                  <a:pt x="22225" y="6350"/>
                </a:moveTo>
                <a:lnTo>
                  <a:pt x="6350" y="2252598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2548001" y="4052823"/>
            <a:ext cx="25400" cy="123825"/>
          </a:xfrm>
          <a:custGeom>
            <a:avLst/>
            <a:gdLst>
              <a:gd name="connsiteX0" fmla="*/ 6350 w 25400"/>
              <a:gd name="connsiteY0" fmla="*/ 6350 h 123825"/>
              <a:gd name="connsiteX1" fmla="*/ 6350 w 25400"/>
              <a:gd name="connsiteY1" fmla="*/ 117475 h 1238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23825">
                <a:moveTo>
                  <a:pt x="6350" y="6350"/>
                </a:moveTo>
                <a:lnTo>
                  <a:pt x="6350" y="117475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787775" y="1927225"/>
            <a:ext cx="25400" cy="193675"/>
          </a:xfrm>
          <a:custGeom>
            <a:avLst/>
            <a:gdLst>
              <a:gd name="connsiteX0" fmla="*/ 6350 w 25400"/>
              <a:gd name="connsiteY0" fmla="*/ 6350 h 193675"/>
              <a:gd name="connsiteX1" fmla="*/ 6350 w 25400"/>
              <a:gd name="connsiteY1" fmla="*/ 187325 h 193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93675">
                <a:moveTo>
                  <a:pt x="6350" y="6350"/>
                </a:moveTo>
                <a:lnTo>
                  <a:pt x="6350" y="187325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3787775" y="1919351"/>
            <a:ext cx="342900" cy="25400"/>
          </a:xfrm>
          <a:custGeom>
            <a:avLst/>
            <a:gdLst>
              <a:gd name="connsiteX0" fmla="*/ 6350 w 342900"/>
              <a:gd name="connsiteY0" fmla="*/ 6350 h 25400"/>
              <a:gd name="connsiteX1" fmla="*/ 336550 w 3429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2900" h="25400">
                <a:moveTo>
                  <a:pt x="6350" y="6350"/>
                </a:moveTo>
                <a:lnTo>
                  <a:pt x="336550" y="6350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10101" y="1919351"/>
            <a:ext cx="28575" cy="2258948"/>
          </a:xfrm>
          <a:custGeom>
            <a:avLst/>
            <a:gdLst>
              <a:gd name="connsiteX0" fmla="*/ 22225 w 28575"/>
              <a:gd name="connsiteY0" fmla="*/ 6350 h 2258948"/>
              <a:gd name="connsiteX1" fmla="*/ 6350 w 28575"/>
              <a:gd name="connsiteY1" fmla="*/ 2252598 h 22589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8575" h="2258948">
                <a:moveTo>
                  <a:pt x="22225" y="6350"/>
                </a:moveTo>
                <a:lnTo>
                  <a:pt x="6350" y="2252598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3795776" y="4046473"/>
            <a:ext cx="25400" cy="123825"/>
          </a:xfrm>
          <a:custGeom>
            <a:avLst/>
            <a:gdLst>
              <a:gd name="connsiteX0" fmla="*/ 6350 w 25400"/>
              <a:gd name="connsiteY0" fmla="*/ 6350 h 123825"/>
              <a:gd name="connsiteX1" fmla="*/ 6350 w 25400"/>
              <a:gd name="connsiteY1" fmla="*/ 117475 h 1238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23825">
                <a:moveTo>
                  <a:pt x="6350" y="6350"/>
                </a:moveTo>
                <a:lnTo>
                  <a:pt x="6350" y="117475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5035550" y="1928876"/>
            <a:ext cx="25400" cy="193675"/>
          </a:xfrm>
          <a:custGeom>
            <a:avLst/>
            <a:gdLst>
              <a:gd name="connsiteX0" fmla="*/ 6350 w 25400"/>
              <a:gd name="connsiteY0" fmla="*/ 6350 h 193675"/>
              <a:gd name="connsiteX1" fmla="*/ 6350 w 25400"/>
              <a:gd name="connsiteY1" fmla="*/ 187325 h 193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93675">
                <a:moveTo>
                  <a:pt x="6350" y="6350"/>
                </a:moveTo>
                <a:lnTo>
                  <a:pt x="6350" y="187325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5035550" y="1920875"/>
            <a:ext cx="342900" cy="25400"/>
          </a:xfrm>
          <a:custGeom>
            <a:avLst/>
            <a:gdLst>
              <a:gd name="connsiteX0" fmla="*/ 6350 w 342900"/>
              <a:gd name="connsiteY0" fmla="*/ 6350 h 25400"/>
              <a:gd name="connsiteX1" fmla="*/ 336550 w 3429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2900" h="25400">
                <a:moveTo>
                  <a:pt x="6350" y="6350"/>
                </a:moveTo>
                <a:lnTo>
                  <a:pt x="336550" y="6350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5357876" y="1920875"/>
            <a:ext cx="28575" cy="2258948"/>
          </a:xfrm>
          <a:custGeom>
            <a:avLst/>
            <a:gdLst>
              <a:gd name="connsiteX0" fmla="*/ 22225 w 28575"/>
              <a:gd name="connsiteY0" fmla="*/ 6350 h 2258948"/>
              <a:gd name="connsiteX1" fmla="*/ 6350 w 28575"/>
              <a:gd name="connsiteY1" fmla="*/ 2252598 h 22589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8575" h="2258948">
                <a:moveTo>
                  <a:pt x="22225" y="6350"/>
                </a:moveTo>
                <a:lnTo>
                  <a:pt x="6350" y="2252598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Freeform 3"/>
          <p:cNvSpPr/>
          <p:nvPr/>
        </p:nvSpPr>
        <p:spPr>
          <a:xfrm>
            <a:off x="5043551" y="4048125"/>
            <a:ext cx="25400" cy="123825"/>
          </a:xfrm>
          <a:custGeom>
            <a:avLst/>
            <a:gdLst>
              <a:gd name="connsiteX0" fmla="*/ 6350 w 25400"/>
              <a:gd name="connsiteY0" fmla="*/ 6350 h 123825"/>
              <a:gd name="connsiteX1" fmla="*/ 6350 w 25400"/>
              <a:gd name="connsiteY1" fmla="*/ 117475 h 1238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23825">
                <a:moveTo>
                  <a:pt x="6350" y="6350"/>
                </a:moveTo>
                <a:lnTo>
                  <a:pt x="6350" y="117475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5" name="Freeform 3"/>
          <p:cNvSpPr/>
          <p:nvPr/>
        </p:nvSpPr>
        <p:spPr>
          <a:xfrm>
            <a:off x="6283325" y="1930400"/>
            <a:ext cx="25400" cy="193675"/>
          </a:xfrm>
          <a:custGeom>
            <a:avLst/>
            <a:gdLst>
              <a:gd name="connsiteX0" fmla="*/ 6350 w 25400"/>
              <a:gd name="connsiteY0" fmla="*/ 6350 h 193675"/>
              <a:gd name="connsiteX1" fmla="*/ 6350 w 25400"/>
              <a:gd name="connsiteY1" fmla="*/ 187325 h 193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93675">
                <a:moveTo>
                  <a:pt x="6350" y="6350"/>
                </a:moveTo>
                <a:lnTo>
                  <a:pt x="6350" y="187325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Freeform 3"/>
          <p:cNvSpPr/>
          <p:nvPr/>
        </p:nvSpPr>
        <p:spPr>
          <a:xfrm>
            <a:off x="6283325" y="1922526"/>
            <a:ext cx="342900" cy="25400"/>
          </a:xfrm>
          <a:custGeom>
            <a:avLst/>
            <a:gdLst>
              <a:gd name="connsiteX0" fmla="*/ 6350 w 342900"/>
              <a:gd name="connsiteY0" fmla="*/ 6350 h 25400"/>
              <a:gd name="connsiteX1" fmla="*/ 336550 w 3429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2900" h="25400">
                <a:moveTo>
                  <a:pt x="6350" y="6350"/>
                </a:moveTo>
                <a:lnTo>
                  <a:pt x="336550" y="6350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8" name="Freeform 3"/>
          <p:cNvSpPr/>
          <p:nvPr/>
        </p:nvSpPr>
        <p:spPr>
          <a:xfrm>
            <a:off x="6605651" y="1922526"/>
            <a:ext cx="28575" cy="2258948"/>
          </a:xfrm>
          <a:custGeom>
            <a:avLst/>
            <a:gdLst>
              <a:gd name="connsiteX0" fmla="*/ 22225 w 28575"/>
              <a:gd name="connsiteY0" fmla="*/ 6350 h 2258948"/>
              <a:gd name="connsiteX1" fmla="*/ 6350 w 28575"/>
              <a:gd name="connsiteY1" fmla="*/ 2252598 h 22589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8575" h="2258948">
                <a:moveTo>
                  <a:pt x="22225" y="6350"/>
                </a:moveTo>
                <a:lnTo>
                  <a:pt x="6350" y="2252598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9" name="Freeform 3"/>
          <p:cNvSpPr/>
          <p:nvPr/>
        </p:nvSpPr>
        <p:spPr>
          <a:xfrm>
            <a:off x="6291326" y="4049648"/>
            <a:ext cx="25400" cy="123825"/>
          </a:xfrm>
          <a:custGeom>
            <a:avLst/>
            <a:gdLst>
              <a:gd name="connsiteX0" fmla="*/ 6350 w 25400"/>
              <a:gd name="connsiteY0" fmla="*/ 6350 h 123825"/>
              <a:gd name="connsiteX1" fmla="*/ 6350 w 25400"/>
              <a:gd name="connsiteY1" fmla="*/ 117475 h 1238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23825">
                <a:moveTo>
                  <a:pt x="6350" y="6350"/>
                </a:moveTo>
                <a:lnTo>
                  <a:pt x="6350" y="117475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1358900"/>
            <a:ext cx="5892800" cy="4419600"/>
          </a:xfrm>
          <a:prstGeom prst="rect">
            <a:avLst/>
          </a:prstGeom>
          <a:noFill/>
        </p:spPr>
      </p:pic>
      <p:sp>
        <p:nvSpPr>
          <p:cNvPr id="1035" name="TextBox 1"/>
          <p:cNvSpPr txBox="1"/>
          <p:nvPr/>
        </p:nvSpPr>
        <p:spPr>
          <a:xfrm>
            <a:off x="7086600" y="2895600"/>
            <a:ext cx="13843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S0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Operation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------------------------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2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Parallel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load</a:t>
            </a:r>
          </a:p>
        </p:txBody>
      </p:sp>
      <p:sp>
        <p:nvSpPr>
          <p:cNvPr id="1036" name="TextBox 1"/>
          <p:cNvSpPr txBox="1"/>
          <p:nvPr/>
        </p:nvSpPr>
        <p:spPr>
          <a:xfrm>
            <a:off x="2178050" y="596900"/>
            <a:ext cx="4975721" cy="3947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</a:p>
        </p:txBody>
      </p:sp>
      <p:sp>
        <p:nvSpPr>
          <p:cNvPr id="45" name="矩形 44"/>
          <p:cNvSpPr/>
          <p:nvPr/>
        </p:nvSpPr>
        <p:spPr>
          <a:xfrm>
            <a:off x="2362200" y="5562600"/>
            <a:ext cx="3132563" cy="703253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4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954276" y="4181475"/>
            <a:ext cx="4392548" cy="517525"/>
          </a:xfrm>
          <a:custGeom>
            <a:avLst/>
            <a:gdLst>
              <a:gd name="connsiteX0" fmla="*/ 0 w 4392548"/>
              <a:gd name="connsiteY0" fmla="*/ 517525 h 517525"/>
              <a:gd name="connsiteX1" fmla="*/ 4392548 w 4392548"/>
              <a:gd name="connsiteY1" fmla="*/ 517525 h 517525"/>
              <a:gd name="connsiteX2" fmla="*/ 4392548 w 4392548"/>
              <a:gd name="connsiteY2" fmla="*/ 0 h 517525"/>
              <a:gd name="connsiteX3" fmla="*/ 0 w 4392548"/>
              <a:gd name="connsiteY3" fmla="*/ 0 h 517525"/>
              <a:gd name="connsiteX4" fmla="*/ 0 w 4392548"/>
              <a:gd name="connsiteY4" fmla="*/ 517525 h 5175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92548" h="517525">
                <a:moveTo>
                  <a:pt x="0" y="517525"/>
                </a:moveTo>
                <a:lnTo>
                  <a:pt x="4392548" y="517525"/>
                </a:lnTo>
                <a:lnTo>
                  <a:pt x="4392548" y="0"/>
                </a:lnTo>
                <a:lnTo>
                  <a:pt x="0" y="0"/>
                </a:lnTo>
                <a:lnTo>
                  <a:pt x="0" y="51752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143625" y="4219511"/>
            <a:ext cx="757237" cy="461962"/>
          </a:xfrm>
          <a:custGeom>
            <a:avLst/>
            <a:gdLst>
              <a:gd name="connsiteX0" fmla="*/ 0 w 757237"/>
              <a:gd name="connsiteY0" fmla="*/ 461962 h 461962"/>
              <a:gd name="connsiteX1" fmla="*/ 757237 w 757237"/>
              <a:gd name="connsiteY1" fmla="*/ 461962 h 461962"/>
              <a:gd name="connsiteX2" fmla="*/ 757237 w 757237"/>
              <a:gd name="connsiteY2" fmla="*/ 0 h 461962"/>
              <a:gd name="connsiteX3" fmla="*/ 0 w 757237"/>
              <a:gd name="connsiteY3" fmla="*/ 0 h 461962"/>
              <a:gd name="connsiteX4" fmla="*/ 0 w 757237"/>
              <a:gd name="connsiteY4" fmla="*/ 461962 h 4619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7237" h="461962">
                <a:moveTo>
                  <a:pt x="0" y="461962"/>
                </a:moveTo>
                <a:lnTo>
                  <a:pt x="757237" y="461962"/>
                </a:lnTo>
                <a:lnTo>
                  <a:pt x="757237" y="0"/>
                </a:lnTo>
                <a:lnTo>
                  <a:pt x="0" y="0"/>
                </a:lnTo>
                <a:lnTo>
                  <a:pt x="0" y="46196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081276" y="4386198"/>
            <a:ext cx="368300" cy="517525"/>
          </a:xfrm>
          <a:custGeom>
            <a:avLst/>
            <a:gdLst>
              <a:gd name="connsiteX0" fmla="*/ 0 w 368300"/>
              <a:gd name="connsiteY0" fmla="*/ 517525 h 517525"/>
              <a:gd name="connsiteX1" fmla="*/ 368300 w 368300"/>
              <a:gd name="connsiteY1" fmla="*/ 517525 h 517525"/>
              <a:gd name="connsiteX2" fmla="*/ 368300 w 368300"/>
              <a:gd name="connsiteY2" fmla="*/ 0 h 517525"/>
              <a:gd name="connsiteX3" fmla="*/ 0 w 368300"/>
              <a:gd name="connsiteY3" fmla="*/ 0 h 517525"/>
              <a:gd name="connsiteX4" fmla="*/ 0 w 368300"/>
              <a:gd name="connsiteY4" fmla="*/ 517525 h 5175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8300" h="517525">
                <a:moveTo>
                  <a:pt x="0" y="517525"/>
                </a:moveTo>
                <a:lnTo>
                  <a:pt x="368300" y="517525"/>
                </a:lnTo>
                <a:lnTo>
                  <a:pt x="368300" y="0"/>
                </a:lnTo>
                <a:lnTo>
                  <a:pt x="0" y="0"/>
                </a:lnTo>
                <a:lnTo>
                  <a:pt x="0" y="51752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748401" y="4395723"/>
            <a:ext cx="368300" cy="517525"/>
          </a:xfrm>
          <a:custGeom>
            <a:avLst/>
            <a:gdLst>
              <a:gd name="connsiteX0" fmla="*/ 0 w 368300"/>
              <a:gd name="connsiteY0" fmla="*/ 517525 h 517525"/>
              <a:gd name="connsiteX1" fmla="*/ 368300 w 368300"/>
              <a:gd name="connsiteY1" fmla="*/ 517525 h 517525"/>
              <a:gd name="connsiteX2" fmla="*/ 368300 w 368300"/>
              <a:gd name="connsiteY2" fmla="*/ 0 h 517525"/>
              <a:gd name="connsiteX3" fmla="*/ 0 w 368300"/>
              <a:gd name="connsiteY3" fmla="*/ 0 h 517525"/>
              <a:gd name="connsiteX4" fmla="*/ 0 w 368300"/>
              <a:gd name="connsiteY4" fmla="*/ 517525 h 5175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8300" h="517525">
                <a:moveTo>
                  <a:pt x="0" y="517525"/>
                </a:moveTo>
                <a:lnTo>
                  <a:pt x="368300" y="517525"/>
                </a:lnTo>
                <a:lnTo>
                  <a:pt x="368300" y="0"/>
                </a:lnTo>
                <a:lnTo>
                  <a:pt x="0" y="0"/>
                </a:lnTo>
                <a:lnTo>
                  <a:pt x="0" y="51752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606675" y="4397375"/>
            <a:ext cx="2728976" cy="517525"/>
          </a:xfrm>
          <a:custGeom>
            <a:avLst/>
            <a:gdLst>
              <a:gd name="connsiteX0" fmla="*/ 0 w 2728976"/>
              <a:gd name="connsiteY0" fmla="*/ 517525 h 517525"/>
              <a:gd name="connsiteX1" fmla="*/ 2728976 w 2728976"/>
              <a:gd name="connsiteY1" fmla="*/ 517525 h 517525"/>
              <a:gd name="connsiteX2" fmla="*/ 2728976 w 2728976"/>
              <a:gd name="connsiteY2" fmla="*/ 0 h 517525"/>
              <a:gd name="connsiteX3" fmla="*/ 0 w 2728976"/>
              <a:gd name="connsiteY3" fmla="*/ 0 h 517525"/>
              <a:gd name="connsiteX4" fmla="*/ 0 w 2728976"/>
              <a:gd name="connsiteY4" fmla="*/ 517525 h 5175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28976" h="517525">
                <a:moveTo>
                  <a:pt x="0" y="517525"/>
                </a:moveTo>
                <a:lnTo>
                  <a:pt x="2728976" y="517525"/>
                </a:lnTo>
                <a:lnTo>
                  <a:pt x="2728976" y="0"/>
                </a:lnTo>
                <a:lnTo>
                  <a:pt x="0" y="0"/>
                </a:lnTo>
                <a:lnTo>
                  <a:pt x="0" y="51752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130425" y="4156075"/>
            <a:ext cx="22225" cy="792098"/>
          </a:xfrm>
          <a:custGeom>
            <a:avLst/>
            <a:gdLst>
              <a:gd name="connsiteX0" fmla="*/ 6350 w 22225"/>
              <a:gd name="connsiteY0" fmla="*/ 6350 h 792098"/>
              <a:gd name="connsiteX1" fmla="*/ 14351 w 22225"/>
              <a:gd name="connsiteY1" fmla="*/ 785748 h 7920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792098">
                <a:moveTo>
                  <a:pt x="6350" y="6350"/>
                </a:moveTo>
                <a:lnTo>
                  <a:pt x="14351" y="78574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378200" y="4157598"/>
            <a:ext cx="22225" cy="792226"/>
          </a:xfrm>
          <a:custGeom>
            <a:avLst/>
            <a:gdLst>
              <a:gd name="connsiteX0" fmla="*/ 6350 w 22225"/>
              <a:gd name="connsiteY0" fmla="*/ 6350 h 792226"/>
              <a:gd name="connsiteX1" fmla="*/ 14351 w 22225"/>
              <a:gd name="connsiteY1" fmla="*/ 785876 h 7922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792226">
                <a:moveTo>
                  <a:pt x="6350" y="6350"/>
                </a:moveTo>
                <a:lnTo>
                  <a:pt x="14351" y="7858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618101" y="4159250"/>
            <a:ext cx="22225" cy="792098"/>
          </a:xfrm>
          <a:custGeom>
            <a:avLst/>
            <a:gdLst>
              <a:gd name="connsiteX0" fmla="*/ 6350 w 22225"/>
              <a:gd name="connsiteY0" fmla="*/ 6350 h 792098"/>
              <a:gd name="connsiteX1" fmla="*/ 14223 w 22225"/>
              <a:gd name="connsiteY1" fmla="*/ 785748 h 7920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792098">
                <a:moveTo>
                  <a:pt x="6350" y="6350"/>
                </a:moveTo>
                <a:lnTo>
                  <a:pt x="14223" y="78574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865876" y="4160773"/>
            <a:ext cx="22225" cy="792226"/>
          </a:xfrm>
          <a:custGeom>
            <a:avLst/>
            <a:gdLst>
              <a:gd name="connsiteX0" fmla="*/ 6350 w 22225"/>
              <a:gd name="connsiteY0" fmla="*/ 6350 h 792226"/>
              <a:gd name="connsiteX1" fmla="*/ 14223 w 22225"/>
              <a:gd name="connsiteY1" fmla="*/ 785876 h 7922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792226">
                <a:moveTo>
                  <a:pt x="6350" y="6350"/>
                </a:moveTo>
                <a:lnTo>
                  <a:pt x="14223" y="7858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540000" y="4171950"/>
            <a:ext cx="335025" cy="22225"/>
          </a:xfrm>
          <a:custGeom>
            <a:avLst/>
            <a:gdLst>
              <a:gd name="connsiteX0" fmla="*/ 6350 w 335025"/>
              <a:gd name="connsiteY0" fmla="*/ 6350 h 22225"/>
              <a:gd name="connsiteX1" fmla="*/ 328676 w 335025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5025" h="22225">
                <a:moveTo>
                  <a:pt x="6350" y="6350"/>
                </a:moveTo>
                <a:lnTo>
                  <a:pt x="32867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795776" y="4173473"/>
            <a:ext cx="334899" cy="22225"/>
          </a:xfrm>
          <a:custGeom>
            <a:avLst/>
            <a:gdLst>
              <a:gd name="connsiteX0" fmla="*/ 6350 w 334899"/>
              <a:gd name="connsiteY0" fmla="*/ 6350 h 22225"/>
              <a:gd name="connsiteX1" fmla="*/ 328548 w 334899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4899" h="22225">
                <a:moveTo>
                  <a:pt x="6350" y="6350"/>
                </a:moveTo>
                <a:lnTo>
                  <a:pt x="32854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5043551" y="4175125"/>
            <a:ext cx="334899" cy="22225"/>
          </a:xfrm>
          <a:custGeom>
            <a:avLst/>
            <a:gdLst>
              <a:gd name="connsiteX0" fmla="*/ 6350 w 334899"/>
              <a:gd name="connsiteY0" fmla="*/ 6350 h 22225"/>
              <a:gd name="connsiteX1" fmla="*/ 328548 w 334899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4899" h="22225">
                <a:moveTo>
                  <a:pt x="6350" y="6350"/>
                </a:moveTo>
                <a:lnTo>
                  <a:pt x="32854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6283325" y="4176648"/>
            <a:ext cx="335025" cy="22225"/>
          </a:xfrm>
          <a:custGeom>
            <a:avLst/>
            <a:gdLst>
              <a:gd name="connsiteX0" fmla="*/ 6350 w 335025"/>
              <a:gd name="connsiteY0" fmla="*/ 6350 h 22225"/>
              <a:gd name="connsiteX1" fmla="*/ 328676 w 335025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5025" h="22225">
                <a:moveTo>
                  <a:pt x="6350" y="6350"/>
                </a:moveTo>
                <a:lnTo>
                  <a:pt x="32867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2870200" y="4163948"/>
            <a:ext cx="25400" cy="233425"/>
          </a:xfrm>
          <a:custGeom>
            <a:avLst/>
            <a:gdLst>
              <a:gd name="connsiteX0" fmla="*/ 6350 w 25400"/>
              <a:gd name="connsiteY0" fmla="*/ 6350 h 233425"/>
              <a:gd name="connsiteX1" fmla="*/ 6350 w 25400"/>
              <a:gd name="connsiteY1" fmla="*/ 227076 h 2334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33425">
                <a:moveTo>
                  <a:pt x="6350" y="6350"/>
                </a:moveTo>
                <a:lnTo>
                  <a:pt x="6350" y="227076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2854325" y="4392548"/>
            <a:ext cx="809625" cy="25400"/>
          </a:xfrm>
          <a:custGeom>
            <a:avLst/>
            <a:gdLst>
              <a:gd name="connsiteX0" fmla="*/ 6350 w 809625"/>
              <a:gd name="connsiteY0" fmla="*/ 6350 h 25400"/>
              <a:gd name="connsiteX1" fmla="*/ 803275 w 8096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9625" h="25400">
                <a:moveTo>
                  <a:pt x="6350" y="6350"/>
                </a:moveTo>
                <a:lnTo>
                  <a:pt x="803275" y="6350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643376" y="4148073"/>
            <a:ext cx="25400" cy="257175"/>
          </a:xfrm>
          <a:custGeom>
            <a:avLst/>
            <a:gdLst>
              <a:gd name="connsiteX0" fmla="*/ 6350 w 25400"/>
              <a:gd name="connsiteY0" fmla="*/ 250825 h 257175"/>
              <a:gd name="connsiteX1" fmla="*/ 6350 w 25400"/>
              <a:gd name="connsiteY1" fmla="*/ 6350 h 257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57175">
                <a:moveTo>
                  <a:pt x="6350" y="250825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4117975" y="4181475"/>
            <a:ext cx="25400" cy="233299"/>
          </a:xfrm>
          <a:custGeom>
            <a:avLst/>
            <a:gdLst>
              <a:gd name="connsiteX0" fmla="*/ 6350 w 25400"/>
              <a:gd name="connsiteY0" fmla="*/ 6350 h 233299"/>
              <a:gd name="connsiteX1" fmla="*/ 6350 w 25400"/>
              <a:gd name="connsiteY1" fmla="*/ 226948 h 2332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33299">
                <a:moveTo>
                  <a:pt x="6350" y="6350"/>
                </a:moveTo>
                <a:lnTo>
                  <a:pt x="6350" y="226948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4102100" y="4410075"/>
            <a:ext cx="809625" cy="25400"/>
          </a:xfrm>
          <a:custGeom>
            <a:avLst/>
            <a:gdLst>
              <a:gd name="connsiteX0" fmla="*/ 6350 w 809625"/>
              <a:gd name="connsiteY0" fmla="*/ 6350 h 25400"/>
              <a:gd name="connsiteX1" fmla="*/ 803275 w 8096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9625" h="25400">
                <a:moveTo>
                  <a:pt x="6350" y="6350"/>
                </a:moveTo>
                <a:lnTo>
                  <a:pt x="803275" y="6350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4900676" y="4165600"/>
            <a:ext cx="25400" cy="249174"/>
          </a:xfrm>
          <a:custGeom>
            <a:avLst/>
            <a:gdLst>
              <a:gd name="connsiteX0" fmla="*/ 6350 w 25400"/>
              <a:gd name="connsiteY0" fmla="*/ 242823 h 249174"/>
              <a:gd name="connsiteX1" fmla="*/ 12700 w 25400"/>
              <a:gd name="connsiteY1" fmla="*/ 6350 h 2491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49174">
                <a:moveTo>
                  <a:pt x="6350" y="242823"/>
                </a:moveTo>
                <a:lnTo>
                  <a:pt x="12700" y="6350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5365750" y="4175125"/>
            <a:ext cx="25400" cy="233299"/>
          </a:xfrm>
          <a:custGeom>
            <a:avLst/>
            <a:gdLst>
              <a:gd name="connsiteX0" fmla="*/ 6350 w 25400"/>
              <a:gd name="connsiteY0" fmla="*/ 6350 h 233299"/>
              <a:gd name="connsiteX1" fmla="*/ 6350 w 25400"/>
              <a:gd name="connsiteY1" fmla="*/ 226948 h 2332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33299">
                <a:moveTo>
                  <a:pt x="6350" y="6350"/>
                </a:moveTo>
                <a:lnTo>
                  <a:pt x="6350" y="226948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5349875" y="4403725"/>
            <a:ext cx="809625" cy="25400"/>
          </a:xfrm>
          <a:custGeom>
            <a:avLst/>
            <a:gdLst>
              <a:gd name="connsiteX0" fmla="*/ 6350 w 809625"/>
              <a:gd name="connsiteY0" fmla="*/ 6350 h 25400"/>
              <a:gd name="connsiteX1" fmla="*/ 803275 w 8096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9625" h="25400">
                <a:moveTo>
                  <a:pt x="6350" y="6350"/>
                </a:moveTo>
                <a:lnTo>
                  <a:pt x="803275" y="6350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6140450" y="4159250"/>
            <a:ext cx="25400" cy="249174"/>
          </a:xfrm>
          <a:custGeom>
            <a:avLst/>
            <a:gdLst>
              <a:gd name="connsiteX0" fmla="*/ 6350 w 25400"/>
              <a:gd name="connsiteY0" fmla="*/ 242823 h 249174"/>
              <a:gd name="connsiteX1" fmla="*/ 12700 w 25400"/>
              <a:gd name="connsiteY1" fmla="*/ 6350 h 2491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49174">
                <a:moveTo>
                  <a:pt x="6350" y="242823"/>
                </a:moveTo>
                <a:lnTo>
                  <a:pt x="12700" y="6350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2051050" y="4841875"/>
            <a:ext cx="358775" cy="25400"/>
          </a:xfrm>
          <a:custGeom>
            <a:avLst/>
            <a:gdLst>
              <a:gd name="connsiteX0" fmla="*/ 6350 w 358775"/>
              <a:gd name="connsiteY0" fmla="*/ 6350 h 25400"/>
              <a:gd name="connsiteX1" fmla="*/ 352425 w 35877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8775" h="25400">
                <a:moveTo>
                  <a:pt x="6350" y="6350"/>
                </a:moveTo>
                <a:lnTo>
                  <a:pt x="352425" y="6350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2413000" y="4132198"/>
            <a:ext cx="25400" cy="722376"/>
          </a:xfrm>
          <a:custGeom>
            <a:avLst/>
            <a:gdLst>
              <a:gd name="connsiteX0" fmla="*/ 6350 w 25400"/>
              <a:gd name="connsiteY0" fmla="*/ 6350 h 722376"/>
              <a:gd name="connsiteX1" fmla="*/ 6350 w 25400"/>
              <a:gd name="connsiteY1" fmla="*/ 716026 h 7223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722376">
                <a:moveTo>
                  <a:pt x="6350" y="6350"/>
                </a:moveTo>
                <a:lnTo>
                  <a:pt x="6350" y="716026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2548001" y="2421001"/>
            <a:ext cx="25400" cy="1006475"/>
          </a:xfrm>
          <a:custGeom>
            <a:avLst/>
            <a:gdLst>
              <a:gd name="connsiteX0" fmla="*/ 6350 w 25400"/>
              <a:gd name="connsiteY0" fmla="*/ 6350 h 1006475"/>
              <a:gd name="connsiteX1" fmla="*/ 6350 w 25400"/>
              <a:gd name="connsiteY1" fmla="*/ 1000125 h 1006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006475">
                <a:moveTo>
                  <a:pt x="6350" y="6350"/>
                </a:moveTo>
                <a:lnTo>
                  <a:pt x="6350" y="1000125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3795776" y="2430526"/>
            <a:ext cx="25400" cy="1006475"/>
          </a:xfrm>
          <a:custGeom>
            <a:avLst/>
            <a:gdLst>
              <a:gd name="connsiteX0" fmla="*/ 6350 w 25400"/>
              <a:gd name="connsiteY0" fmla="*/ 6350 h 1006475"/>
              <a:gd name="connsiteX1" fmla="*/ 6350 w 25400"/>
              <a:gd name="connsiteY1" fmla="*/ 1000125 h 1006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006475">
                <a:moveTo>
                  <a:pt x="6350" y="6350"/>
                </a:moveTo>
                <a:lnTo>
                  <a:pt x="6350" y="1000125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5043551" y="2440051"/>
            <a:ext cx="25400" cy="1006475"/>
          </a:xfrm>
          <a:custGeom>
            <a:avLst/>
            <a:gdLst>
              <a:gd name="connsiteX0" fmla="*/ 6350 w 25400"/>
              <a:gd name="connsiteY0" fmla="*/ 6350 h 1006475"/>
              <a:gd name="connsiteX1" fmla="*/ 6350 w 25400"/>
              <a:gd name="connsiteY1" fmla="*/ 1000125 h 1006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006475">
                <a:moveTo>
                  <a:pt x="6350" y="6350"/>
                </a:moveTo>
                <a:lnTo>
                  <a:pt x="6350" y="1000125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6291326" y="2417826"/>
            <a:ext cx="25400" cy="1006475"/>
          </a:xfrm>
          <a:custGeom>
            <a:avLst/>
            <a:gdLst>
              <a:gd name="connsiteX0" fmla="*/ 6350 w 25400"/>
              <a:gd name="connsiteY0" fmla="*/ 6350 h 1006475"/>
              <a:gd name="connsiteX1" fmla="*/ 6350 w 25400"/>
              <a:gd name="connsiteY1" fmla="*/ 1000125 h 1006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006475">
                <a:moveTo>
                  <a:pt x="6350" y="6350"/>
                </a:moveTo>
                <a:lnTo>
                  <a:pt x="6350" y="1000125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Freeform 3"/>
          <p:cNvSpPr/>
          <p:nvPr/>
        </p:nvSpPr>
        <p:spPr>
          <a:xfrm>
            <a:off x="2540000" y="1933575"/>
            <a:ext cx="25400" cy="193675"/>
          </a:xfrm>
          <a:custGeom>
            <a:avLst/>
            <a:gdLst>
              <a:gd name="connsiteX0" fmla="*/ 6350 w 25400"/>
              <a:gd name="connsiteY0" fmla="*/ 6350 h 193675"/>
              <a:gd name="connsiteX1" fmla="*/ 6350 w 25400"/>
              <a:gd name="connsiteY1" fmla="*/ 187325 h 193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93675">
                <a:moveTo>
                  <a:pt x="6350" y="6350"/>
                </a:moveTo>
                <a:lnTo>
                  <a:pt x="6350" y="187325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5" name="Freeform 3"/>
          <p:cNvSpPr/>
          <p:nvPr/>
        </p:nvSpPr>
        <p:spPr>
          <a:xfrm>
            <a:off x="2540000" y="1925701"/>
            <a:ext cx="342900" cy="25400"/>
          </a:xfrm>
          <a:custGeom>
            <a:avLst/>
            <a:gdLst>
              <a:gd name="connsiteX0" fmla="*/ 6350 w 342900"/>
              <a:gd name="connsiteY0" fmla="*/ 6350 h 25400"/>
              <a:gd name="connsiteX1" fmla="*/ 336550 w 3429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2900" h="25400">
                <a:moveTo>
                  <a:pt x="6350" y="6350"/>
                </a:moveTo>
                <a:lnTo>
                  <a:pt x="336550" y="6350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Freeform 3"/>
          <p:cNvSpPr/>
          <p:nvPr/>
        </p:nvSpPr>
        <p:spPr>
          <a:xfrm>
            <a:off x="2862326" y="1925701"/>
            <a:ext cx="28575" cy="2258948"/>
          </a:xfrm>
          <a:custGeom>
            <a:avLst/>
            <a:gdLst>
              <a:gd name="connsiteX0" fmla="*/ 22225 w 28575"/>
              <a:gd name="connsiteY0" fmla="*/ 6350 h 2258948"/>
              <a:gd name="connsiteX1" fmla="*/ 6350 w 28575"/>
              <a:gd name="connsiteY1" fmla="*/ 2252598 h 22589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8575" h="2258948">
                <a:moveTo>
                  <a:pt x="22225" y="6350"/>
                </a:moveTo>
                <a:lnTo>
                  <a:pt x="6350" y="2252598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8" name="Freeform 3"/>
          <p:cNvSpPr/>
          <p:nvPr/>
        </p:nvSpPr>
        <p:spPr>
          <a:xfrm>
            <a:off x="3787775" y="1927225"/>
            <a:ext cx="25400" cy="193675"/>
          </a:xfrm>
          <a:custGeom>
            <a:avLst/>
            <a:gdLst>
              <a:gd name="connsiteX0" fmla="*/ 6350 w 25400"/>
              <a:gd name="connsiteY0" fmla="*/ 6350 h 193675"/>
              <a:gd name="connsiteX1" fmla="*/ 6350 w 25400"/>
              <a:gd name="connsiteY1" fmla="*/ 187325 h 193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93675">
                <a:moveTo>
                  <a:pt x="6350" y="6350"/>
                </a:moveTo>
                <a:lnTo>
                  <a:pt x="6350" y="187325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9" name="Freeform 3"/>
          <p:cNvSpPr/>
          <p:nvPr/>
        </p:nvSpPr>
        <p:spPr>
          <a:xfrm>
            <a:off x="3787775" y="1919351"/>
            <a:ext cx="342900" cy="25400"/>
          </a:xfrm>
          <a:custGeom>
            <a:avLst/>
            <a:gdLst>
              <a:gd name="connsiteX0" fmla="*/ 6350 w 342900"/>
              <a:gd name="connsiteY0" fmla="*/ 6350 h 25400"/>
              <a:gd name="connsiteX1" fmla="*/ 336550 w 3429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2900" h="25400">
                <a:moveTo>
                  <a:pt x="6350" y="6350"/>
                </a:moveTo>
                <a:lnTo>
                  <a:pt x="336550" y="6350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0" name="Freeform 3"/>
          <p:cNvSpPr/>
          <p:nvPr/>
        </p:nvSpPr>
        <p:spPr>
          <a:xfrm>
            <a:off x="4110101" y="1919351"/>
            <a:ext cx="28575" cy="2258948"/>
          </a:xfrm>
          <a:custGeom>
            <a:avLst/>
            <a:gdLst>
              <a:gd name="connsiteX0" fmla="*/ 22225 w 28575"/>
              <a:gd name="connsiteY0" fmla="*/ 6350 h 2258948"/>
              <a:gd name="connsiteX1" fmla="*/ 6350 w 28575"/>
              <a:gd name="connsiteY1" fmla="*/ 2252598 h 22589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8575" h="2258948">
                <a:moveTo>
                  <a:pt x="22225" y="6350"/>
                </a:moveTo>
                <a:lnTo>
                  <a:pt x="6350" y="2252598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1" name="Freeform 3"/>
          <p:cNvSpPr/>
          <p:nvPr/>
        </p:nvSpPr>
        <p:spPr>
          <a:xfrm>
            <a:off x="5035550" y="1928876"/>
            <a:ext cx="25400" cy="193675"/>
          </a:xfrm>
          <a:custGeom>
            <a:avLst/>
            <a:gdLst>
              <a:gd name="connsiteX0" fmla="*/ 6350 w 25400"/>
              <a:gd name="connsiteY0" fmla="*/ 6350 h 193675"/>
              <a:gd name="connsiteX1" fmla="*/ 6350 w 25400"/>
              <a:gd name="connsiteY1" fmla="*/ 187325 h 193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93675">
                <a:moveTo>
                  <a:pt x="6350" y="6350"/>
                </a:moveTo>
                <a:lnTo>
                  <a:pt x="6350" y="187325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2" name="Freeform 3"/>
          <p:cNvSpPr/>
          <p:nvPr/>
        </p:nvSpPr>
        <p:spPr>
          <a:xfrm>
            <a:off x="5035550" y="1920875"/>
            <a:ext cx="342900" cy="25400"/>
          </a:xfrm>
          <a:custGeom>
            <a:avLst/>
            <a:gdLst>
              <a:gd name="connsiteX0" fmla="*/ 6350 w 342900"/>
              <a:gd name="connsiteY0" fmla="*/ 6350 h 25400"/>
              <a:gd name="connsiteX1" fmla="*/ 336550 w 3429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2900" h="25400">
                <a:moveTo>
                  <a:pt x="6350" y="6350"/>
                </a:moveTo>
                <a:lnTo>
                  <a:pt x="336550" y="6350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Freeform 3"/>
          <p:cNvSpPr/>
          <p:nvPr/>
        </p:nvSpPr>
        <p:spPr>
          <a:xfrm>
            <a:off x="5357876" y="1920875"/>
            <a:ext cx="28575" cy="2258948"/>
          </a:xfrm>
          <a:custGeom>
            <a:avLst/>
            <a:gdLst>
              <a:gd name="connsiteX0" fmla="*/ 22225 w 28575"/>
              <a:gd name="connsiteY0" fmla="*/ 6350 h 2258948"/>
              <a:gd name="connsiteX1" fmla="*/ 6350 w 28575"/>
              <a:gd name="connsiteY1" fmla="*/ 2252598 h 22589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8575" h="2258948">
                <a:moveTo>
                  <a:pt x="22225" y="6350"/>
                </a:moveTo>
                <a:lnTo>
                  <a:pt x="6350" y="2252598"/>
                </a:lnTo>
              </a:path>
            </a:pathLst>
          </a:custGeom>
          <a:ln w="127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827" y="1358900"/>
            <a:ext cx="5892800" cy="4419600"/>
          </a:xfrm>
          <a:prstGeom prst="rect">
            <a:avLst/>
          </a:prstGeom>
          <a:noFill/>
        </p:spPr>
      </p:pic>
      <p:sp>
        <p:nvSpPr>
          <p:cNvPr id="1039" name="TextBox 1"/>
          <p:cNvSpPr txBox="1"/>
          <p:nvPr/>
        </p:nvSpPr>
        <p:spPr>
          <a:xfrm>
            <a:off x="7086600" y="2895600"/>
            <a:ext cx="13843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S0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Operation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------------------------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2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Parallel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load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2164587" y="614318"/>
            <a:ext cx="5027017" cy="3947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</a:p>
        </p:txBody>
      </p:sp>
      <p:sp>
        <p:nvSpPr>
          <p:cNvPr id="49" name="矩形 48"/>
          <p:cNvSpPr/>
          <p:nvPr/>
        </p:nvSpPr>
        <p:spPr>
          <a:xfrm>
            <a:off x="2362200" y="5562600"/>
            <a:ext cx="3132563" cy="703253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1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16200000">
            <a:off x="-292100" y="1143000"/>
            <a:ext cx="1663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i="1" dirty="0" smtClean="0">
                <a:solidFill>
                  <a:srgbClr val="FFFFFF"/>
                </a:solidFill>
                <a:latin typeface="Georgia" pitchFamily="18" charset="0"/>
                <a:cs typeface="Georgia" pitchFamily="18" charset="0"/>
              </a:rPr>
              <a:t>Computer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i="1" dirty="0" smtClean="0">
                <a:solidFill>
                  <a:srgbClr val="FFFFFF"/>
                </a:solidFill>
                <a:latin typeface="Georgia" pitchFamily="18" charset="0"/>
                <a:cs typeface="Georgia" pitchFamily="18" charset="0"/>
              </a:rPr>
              <a:t>Science</a:t>
            </a:r>
          </a:p>
        </p:txBody>
      </p:sp>
      <p:sp>
        <p:nvSpPr>
          <p:cNvPr id="3" name="TextBox 1"/>
          <p:cNvSpPr txBox="1"/>
          <p:nvPr/>
        </p:nvSpPr>
        <p:spPr>
          <a:xfrm rot="16200000">
            <a:off x="-1346200" y="4076700"/>
            <a:ext cx="3759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b="1" i="1" dirty="0" smtClean="0">
                <a:solidFill>
                  <a:srgbClr val="FFFFFF"/>
                </a:solidFill>
                <a:latin typeface="Georgia" pitchFamily="18" charset="0"/>
                <a:cs typeface="Georgia" pitchFamily="18" charset="0"/>
              </a:rPr>
              <a:t>The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i="1" dirty="0" smtClean="0">
                <a:solidFill>
                  <a:srgbClr val="FFFFFF"/>
                </a:solidFill>
                <a:latin typeface="Georgia" pitchFamily="18" charset="0"/>
                <a:cs typeface="Georgia" pitchFamily="18" charset="0"/>
              </a:rPr>
              <a:t>University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i="1" dirty="0" smtClean="0">
                <a:solidFill>
                  <a:srgbClr val="FFFFFF"/>
                </a:solidFill>
                <a:latin typeface="Georgia" pitchFamily="18" charset="0"/>
                <a:cs typeface="Georgia" pitchFamily="18" charset="0"/>
              </a:rPr>
              <a:t>Of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i="1" dirty="0" smtClean="0">
                <a:solidFill>
                  <a:srgbClr val="FFFFFF"/>
                </a:solidFill>
                <a:latin typeface="Georgia" pitchFamily="18" charset="0"/>
                <a:cs typeface="Georgia" pitchFamily="18" charset="0"/>
              </a:rPr>
              <a:t>Alabama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i="1" dirty="0" smtClean="0">
                <a:solidFill>
                  <a:srgbClr val="FFFFFF"/>
                </a:solidFill>
                <a:latin typeface="Georgia" pitchFamily="18" charset="0"/>
                <a:cs typeface="Georgia" pitchFamily="18" charset="0"/>
              </a:rPr>
              <a:t>in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i="1" dirty="0" smtClean="0">
                <a:solidFill>
                  <a:srgbClr val="FFFFFF"/>
                </a:solidFill>
                <a:latin typeface="Georgia" pitchFamily="18" charset="0"/>
                <a:cs typeface="Georgia" pitchFamily="18" charset="0"/>
              </a:rPr>
              <a:t>Huntsville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7645400" y="914400"/>
            <a:ext cx="698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529" dirty="0" smtClean="0">
                <a:solidFill>
                  <a:srgbClr val="0000CC"/>
                </a:solidFill>
                <a:latin typeface="Old English Text MT" pitchFamily="18" charset="0"/>
                <a:cs typeface="Old English Text MT" pitchFamily="18" charset="0"/>
              </a:rPr>
              <a:t>cs309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086600" y="2895600"/>
            <a:ext cx="13843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S0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Operation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------------------------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2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Parallel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load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730500" y="431800"/>
            <a:ext cx="3810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</a:p>
        </p:txBody>
      </p:sp>
      <p:sp>
        <p:nvSpPr>
          <p:cNvPr id="9" name="矩形 8"/>
          <p:cNvSpPr/>
          <p:nvPr/>
        </p:nvSpPr>
        <p:spPr>
          <a:xfrm>
            <a:off x="2362200" y="5562600"/>
            <a:ext cx="3132563" cy="703253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919718"/>
            <a:ext cx="7937500" cy="39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38" y="228600"/>
            <a:ext cx="648062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797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Counters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92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Counters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register that goes through a </a:t>
            </a:r>
            <a:r>
              <a:rPr lang="en-US" sz="2800" dirty="0" smtClean="0"/>
              <a:t>prescribed sequence </a:t>
            </a:r>
            <a:r>
              <a:rPr lang="en-US" sz="2800" dirty="0"/>
              <a:t>of states upon the application </a:t>
            </a:r>
            <a:r>
              <a:rPr lang="en-US" sz="2800" dirty="0" smtClean="0"/>
              <a:t>of input </a:t>
            </a:r>
            <a:r>
              <a:rPr lang="en-US" sz="2800" dirty="0"/>
              <a:t>pulse is called a counter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A counter that follows the binary </a:t>
            </a:r>
            <a:r>
              <a:rPr lang="en-US" sz="2800" dirty="0" smtClean="0"/>
              <a:t>number sequence </a:t>
            </a:r>
            <a:r>
              <a:rPr lang="en-US" sz="2800" dirty="0"/>
              <a:t>is called a binary counter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Counters are available in two </a:t>
            </a:r>
            <a:r>
              <a:rPr lang="en-US" sz="2800" dirty="0" smtClean="0"/>
              <a:t>categories</a:t>
            </a:r>
          </a:p>
          <a:p>
            <a:pPr lvl="1"/>
            <a:r>
              <a:rPr lang="en-US" sz="2400" dirty="0"/>
              <a:t>Ripple counters</a:t>
            </a:r>
          </a:p>
          <a:p>
            <a:pPr lvl="1"/>
            <a:r>
              <a:rPr lang="en-US" sz="2400" dirty="0" smtClean="0"/>
              <a:t>Synchronous </a:t>
            </a:r>
            <a:r>
              <a:rPr lang="en-US" sz="2400" dirty="0"/>
              <a:t>counters</a:t>
            </a:r>
          </a:p>
        </p:txBody>
      </p:sp>
    </p:spTree>
    <p:extLst>
      <p:ext uri="{BB962C8B-B14F-4D97-AF65-F5344CB8AC3E}">
        <p14:creationId xmlns:p14="http://schemas.microsoft.com/office/powerpoint/2010/main" val="1433046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Ripple counter</a:t>
            </a:r>
          </a:p>
          <a:p>
            <a:pPr lvl="1"/>
            <a:r>
              <a:rPr lang="en-US" dirty="0" smtClean="0"/>
              <a:t>The flip-flop output transition serves as a source for triggering other flip-flops. </a:t>
            </a:r>
          </a:p>
          <a:p>
            <a:pPr lvl="1"/>
            <a:r>
              <a:rPr lang="en-US" dirty="0" smtClean="0"/>
              <a:t>The C input of some or all flip-flops are triggered not by the common clock pulse. </a:t>
            </a:r>
          </a:p>
          <a:p>
            <a:endParaRPr lang="en-US" dirty="0"/>
          </a:p>
          <a:p>
            <a:r>
              <a:rPr lang="en-US" dirty="0" smtClean="0"/>
              <a:t>Synchronous counter</a:t>
            </a:r>
          </a:p>
          <a:p>
            <a:pPr lvl="1"/>
            <a:r>
              <a:rPr lang="en-US" dirty="0" smtClean="0"/>
              <a:t>The C input of all flip-flops receive the common clock. </a:t>
            </a:r>
          </a:p>
        </p:txBody>
      </p:sp>
    </p:spTree>
    <p:extLst>
      <p:ext uri="{BB962C8B-B14F-4D97-AF65-F5344CB8AC3E}">
        <p14:creationId xmlns:p14="http://schemas.microsoft.com/office/powerpoint/2010/main" val="830094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Ripple Counter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Consists of a series connection of complementing flip-flops.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output of each flip-flop is connected </a:t>
            </a:r>
            <a:r>
              <a:rPr lang="en-US" sz="2400" dirty="0" smtClean="0"/>
              <a:t>to the </a:t>
            </a:r>
            <a:r>
              <a:rPr lang="en-US" sz="2400" dirty="0"/>
              <a:t>C input of the next flip-flop in sequence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flip-flop holding the last significant </a:t>
            </a:r>
            <a:r>
              <a:rPr lang="en-US" sz="2400" dirty="0" smtClean="0"/>
              <a:t>bit receives </a:t>
            </a:r>
            <a:r>
              <a:rPr lang="en-US" sz="2400" dirty="0"/>
              <a:t>the incoming count pulse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 complementing flip-flop can be </a:t>
            </a:r>
            <a:r>
              <a:rPr lang="en-US" sz="2400" dirty="0" smtClean="0"/>
              <a:t>obtained from:</a:t>
            </a:r>
          </a:p>
          <a:p>
            <a:pPr lvl="1"/>
            <a:r>
              <a:rPr lang="en-US" sz="2000" dirty="0"/>
              <a:t>JK flip-flop with the J and K inputs tied </a:t>
            </a:r>
            <a:r>
              <a:rPr lang="en-US" sz="2000" dirty="0" smtClean="0"/>
              <a:t>together</a:t>
            </a:r>
            <a:endParaRPr lang="en-US" sz="2000" dirty="0"/>
          </a:p>
          <a:p>
            <a:pPr lvl="1"/>
            <a:r>
              <a:rPr lang="en-US" sz="2000" dirty="0" smtClean="0"/>
              <a:t>T </a:t>
            </a:r>
            <a:r>
              <a:rPr lang="en-US" sz="2000" dirty="0"/>
              <a:t>flip-flop</a:t>
            </a:r>
          </a:p>
          <a:p>
            <a:pPr lvl="1"/>
            <a:r>
              <a:rPr lang="en-US" sz="2000" dirty="0" smtClean="0"/>
              <a:t>D </a:t>
            </a:r>
            <a:r>
              <a:rPr lang="en-US" sz="2000" dirty="0"/>
              <a:t>flip-flop with the complement </a:t>
            </a:r>
            <a:r>
              <a:rPr lang="en-US" sz="2000" dirty="0" smtClean="0"/>
              <a:t>output connected </a:t>
            </a:r>
            <a:r>
              <a:rPr lang="en-US" sz="2000" dirty="0"/>
              <a:t>to the D </a:t>
            </a:r>
            <a:r>
              <a:rPr lang="en-US" sz="2000" dirty="0" smtClean="0"/>
              <a:t>input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8751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/>
          <p:nvPr/>
        </p:nvSpPr>
        <p:spPr>
          <a:xfrm>
            <a:off x="2755900" y="600492"/>
            <a:ext cx="4206280" cy="3947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Ripple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Counter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876300" y="1371600"/>
            <a:ext cx="7810500" cy="72840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>
                <a:tab pos="32766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ripple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counter,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clock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(count)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pulse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applied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the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stage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only.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stage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“n”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triggers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clock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pulse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stage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“n+1”.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025" y="1961546"/>
            <a:ext cx="6225927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6400800" y="6019799"/>
            <a:ext cx="274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FF’s </a:t>
            </a:r>
            <a:r>
              <a:rPr lang="en-US" sz="1600" dirty="0">
                <a:solidFill>
                  <a:srgbClr val="FF0000"/>
                </a:solidFill>
              </a:rPr>
              <a:t>are triggered </a:t>
            </a:r>
            <a:r>
              <a:rPr lang="en-US" sz="1600" dirty="0" smtClean="0">
                <a:solidFill>
                  <a:srgbClr val="FF0000"/>
                </a:solidFill>
              </a:rPr>
              <a:t>by a </a:t>
            </a:r>
            <a:r>
              <a:rPr lang="en-US" sz="1600" dirty="0">
                <a:solidFill>
                  <a:srgbClr val="FF0000"/>
                </a:solidFill>
              </a:rPr>
              <a:t>1-&gt;0 transition on </a:t>
            </a:r>
            <a:r>
              <a:rPr lang="en-US" sz="1600" dirty="0" smtClean="0">
                <a:solidFill>
                  <a:srgbClr val="FF0000"/>
                </a:solidFill>
              </a:rPr>
              <a:t>the clock </a:t>
            </a:r>
            <a:r>
              <a:rPr lang="en-US" sz="1600" dirty="0">
                <a:solidFill>
                  <a:srgbClr val="FF0000"/>
                </a:solidFill>
              </a:rPr>
              <a:t>input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72400" y="2819400"/>
            <a:ext cx="1295400" cy="1569660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33CC"/>
                </a:solidFill>
              </a:rPr>
              <a:t>D input is always the complement of the present state.</a:t>
            </a:r>
            <a:endParaRPr lang="en-US" sz="1600" dirty="0">
              <a:solidFill>
                <a:srgbClr val="0033CC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13062" y="2819400"/>
            <a:ext cx="1344738" cy="1569660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33CC"/>
                </a:solidFill>
              </a:rPr>
              <a:t>T=1, causing the each flip-flop complement the present state. </a:t>
            </a:r>
            <a:endParaRPr lang="en-US" sz="16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4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Registers</a:t>
            </a:r>
          </a:p>
          <a:p>
            <a:pPr lvl="1"/>
            <a:r>
              <a:rPr lang="en-US" dirty="0" smtClean="0"/>
              <a:t>4-bit register</a:t>
            </a:r>
          </a:p>
          <a:p>
            <a:pPr lvl="1"/>
            <a:r>
              <a:rPr lang="en-US" dirty="0" smtClean="0"/>
              <a:t>4-bit </a:t>
            </a:r>
            <a:r>
              <a:rPr lang="en-US" dirty="0"/>
              <a:t>shift register</a:t>
            </a:r>
          </a:p>
          <a:p>
            <a:pPr lvl="1"/>
            <a:r>
              <a:rPr lang="en-US" dirty="0"/>
              <a:t>Serial </a:t>
            </a:r>
            <a:r>
              <a:rPr lang="en-US" dirty="0" smtClean="0"/>
              <a:t>adder</a:t>
            </a:r>
            <a:endParaRPr lang="en-US" dirty="0"/>
          </a:p>
          <a:p>
            <a:pPr lvl="1"/>
            <a:r>
              <a:rPr lang="en-US" dirty="0" smtClean="0"/>
              <a:t>Universal shift register</a:t>
            </a:r>
          </a:p>
          <a:p>
            <a:r>
              <a:rPr lang="en-US" dirty="0" smtClean="0"/>
              <a:t>Counters</a:t>
            </a:r>
          </a:p>
          <a:p>
            <a:pPr lvl="1"/>
            <a:r>
              <a:rPr lang="en-US" dirty="0" smtClean="0"/>
              <a:t>Ripple counter</a:t>
            </a:r>
          </a:p>
          <a:p>
            <a:pPr lvl="1"/>
            <a:r>
              <a:rPr lang="en-US" dirty="0"/>
              <a:t>Synchronous </a:t>
            </a:r>
            <a:r>
              <a:rPr lang="en-US" dirty="0" smtClean="0"/>
              <a:t>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8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53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Binary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00"/>
                </a:solidFill>
              </a:rPr>
              <a:t>Ripple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Counter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1600"/>
            <a:ext cx="7543800" cy="160975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least significant bit A</a:t>
            </a:r>
            <a:r>
              <a:rPr lang="en-US" baseline="-25000" dirty="0" smtClean="0"/>
              <a:t>0</a:t>
            </a:r>
            <a:r>
              <a:rPr lang="en-US" dirty="0" smtClean="0"/>
              <a:t> is complemented with each count pulse input. </a:t>
            </a:r>
          </a:p>
          <a:p>
            <a:r>
              <a:rPr lang="en-US" dirty="0" smtClean="0"/>
              <a:t>Every time that A</a:t>
            </a:r>
            <a:r>
              <a:rPr lang="en-US" baseline="-25000" dirty="0"/>
              <a:t>0</a:t>
            </a:r>
            <a:r>
              <a:rPr lang="en-US" dirty="0" smtClean="0"/>
              <a:t> goes from 1 to 0, it complements A</a:t>
            </a:r>
            <a:r>
              <a:rPr lang="en-US" baseline="-25000" dirty="0"/>
              <a:t>1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Every time that A</a:t>
            </a:r>
            <a:r>
              <a:rPr lang="en-US" baseline="-25000" dirty="0"/>
              <a:t>1</a:t>
            </a:r>
            <a:r>
              <a:rPr lang="en-US" dirty="0" smtClean="0"/>
              <a:t> goes from 1 to 0, it complements A</a:t>
            </a:r>
            <a:r>
              <a:rPr lang="en-US" baseline="-25000" dirty="0"/>
              <a:t>2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Every time that A</a:t>
            </a:r>
            <a:r>
              <a:rPr lang="en-US" baseline="-25000" dirty="0"/>
              <a:t>2</a:t>
            </a:r>
            <a:r>
              <a:rPr lang="en-US" dirty="0" smtClean="0"/>
              <a:t> goes from 1 to 0, it complements A</a:t>
            </a:r>
            <a:r>
              <a:rPr lang="en-US" baseline="-25000" dirty="0"/>
              <a:t>3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73400"/>
            <a:ext cx="4121906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338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Ripple Counter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decimal counter follows a sequence of </a:t>
            </a:r>
            <a:r>
              <a:rPr lang="en-US" sz="2400" dirty="0" smtClean="0"/>
              <a:t>ten states </a:t>
            </a:r>
            <a:r>
              <a:rPr lang="en-US" sz="2400" dirty="0"/>
              <a:t>and returns to 0 after the count of 9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This is similar to a binary counter, </a:t>
            </a:r>
            <a:r>
              <a:rPr lang="en-US" sz="2400" dirty="0" smtClean="0"/>
              <a:t>except that </a:t>
            </a:r>
            <a:r>
              <a:rPr lang="en-US" sz="2400" dirty="0"/>
              <a:t>the state after 1001 is 0000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operation of the counter can </a:t>
            </a:r>
            <a:r>
              <a:rPr lang="en-US" sz="2400" dirty="0" smtClean="0"/>
              <a:t>be explained </a:t>
            </a:r>
            <a:r>
              <a:rPr lang="en-US" sz="2400" dirty="0"/>
              <a:t>by a list of conditions for </a:t>
            </a:r>
            <a:r>
              <a:rPr lang="en-US" sz="2400" dirty="0" smtClean="0"/>
              <a:t>flip-flop transitions</a:t>
            </a:r>
            <a:r>
              <a:rPr lang="en-US" sz="240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003270"/>
            <a:ext cx="5989637" cy="2267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9686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0300" y="2794000"/>
            <a:ext cx="3073400" cy="17907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473200"/>
            <a:ext cx="3378200" cy="52832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2853560" y="533400"/>
            <a:ext cx="4334520" cy="3947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Decade Ripple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Counter</a:t>
            </a:r>
          </a:p>
        </p:txBody>
      </p:sp>
      <p:sp>
        <p:nvSpPr>
          <p:cNvPr id="12" name="矩形 11"/>
          <p:cNvSpPr/>
          <p:nvPr/>
        </p:nvSpPr>
        <p:spPr>
          <a:xfrm>
            <a:off x="1143000" y="4343400"/>
            <a:ext cx="3132563" cy="703253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State Diagram of a Decimal BCD Counter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35550" y="6223000"/>
            <a:ext cx="3467100" cy="533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BCD Ripple Counter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609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 Ripple Counter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0946"/>
            <a:ext cx="7848600" cy="2511454"/>
          </a:xfrm>
        </p:spPr>
        <p:txBody>
          <a:bodyPr>
            <a:noAutofit/>
          </a:bodyPr>
          <a:lstStyle/>
          <a:p>
            <a:r>
              <a:rPr lang="en-US" sz="2400" dirty="0"/>
              <a:t>The BCD counter of </a:t>
            </a:r>
            <a:r>
              <a:rPr lang="en-US" sz="2400" dirty="0" smtClean="0"/>
              <a:t>is </a:t>
            </a:r>
            <a:r>
              <a:rPr lang="en-US" sz="2400" dirty="0"/>
              <a:t>a </a:t>
            </a:r>
            <a:r>
              <a:rPr lang="en-US" sz="2400" dirty="0" smtClean="0"/>
              <a:t>decade counter.</a:t>
            </a:r>
          </a:p>
          <a:p>
            <a:r>
              <a:rPr lang="en-US" sz="2400" dirty="0"/>
              <a:t>To count in decimal from 0 to 999, we </a:t>
            </a:r>
            <a:r>
              <a:rPr lang="en-US" sz="2400" dirty="0" smtClean="0"/>
              <a:t>need a </a:t>
            </a:r>
            <a:r>
              <a:rPr lang="en-US" sz="2400" dirty="0"/>
              <a:t>three-decade counter. </a:t>
            </a:r>
            <a:endParaRPr lang="en-US" sz="2400" dirty="0" smtClean="0"/>
          </a:p>
          <a:p>
            <a:r>
              <a:rPr lang="en-US" sz="2400" dirty="0"/>
              <a:t>Multiple decade counters can </a:t>
            </a:r>
            <a:r>
              <a:rPr lang="en-US" sz="2400" dirty="0" smtClean="0"/>
              <a:t>be constructed by </a:t>
            </a:r>
            <a:r>
              <a:rPr lang="en-US" sz="2400" dirty="0"/>
              <a:t>connecting BCD counters </a:t>
            </a:r>
            <a:r>
              <a:rPr lang="en-US" sz="2400" dirty="0" smtClean="0"/>
              <a:t>in cascade</a:t>
            </a:r>
            <a:r>
              <a:rPr lang="en-US" sz="2400" dirty="0"/>
              <a:t>, </a:t>
            </a:r>
            <a:r>
              <a:rPr lang="en-US" sz="2400" dirty="0" smtClean="0"/>
              <a:t>one for </a:t>
            </a:r>
            <a:r>
              <a:rPr lang="en-US" sz="2400" dirty="0"/>
              <a:t>each </a:t>
            </a:r>
            <a:r>
              <a:rPr lang="en-US" sz="2400" dirty="0" smtClean="0"/>
              <a:t>decade.</a:t>
            </a:r>
            <a:endParaRPr lang="en-US" sz="2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657600"/>
            <a:ext cx="5937250" cy="208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995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Counters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Synchronous counters are different </a:t>
            </a:r>
            <a:r>
              <a:rPr lang="en-US" sz="2800" dirty="0" smtClean="0"/>
              <a:t>from ripple </a:t>
            </a:r>
            <a:r>
              <a:rPr lang="en-US" sz="2800" dirty="0"/>
              <a:t>counters in that clock pulses </a:t>
            </a:r>
            <a:r>
              <a:rPr lang="en-US" sz="2800" dirty="0" smtClean="0"/>
              <a:t>are applied </a:t>
            </a:r>
            <a:r>
              <a:rPr lang="en-US" sz="2800" dirty="0"/>
              <a:t>to the inputs of all flip-flops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/>
              <a:t>A common clock triggers all </a:t>
            </a:r>
            <a:r>
              <a:rPr lang="en-US" sz="2800" dirty="0" smtClean="0"/>
              <a:t>flip-flops simultaneously rather </a:t>
            </a:r>
            <a:r>
              <a:rPr lang="en-US" sz="2800" dirty="0"/>
              <a:t>than one at a time </a:t>
            </a:r>
            <a:r>
              <a:rPr lang="en-US" sz="2800" dirty="0" smtClean="0"/>
              <a:t>in succession </a:t>
            </a:r>
            <a:r>
              <a:rPr lang="en-US" sz="2800" dirty="0"/>
              <a:t>as in a ripple counter.</a:t>
            </a:r>
          </a:p>
        </p:txBody>
      </p:sp>
    </p:spTree>
    <p:extLst>
      <p:ext uri="{BB962C8B-B14F-4D97-AF65-F5344CB8AC3E}">
        <p14:creationId xmlns:p14="http://schemas.microsoft.com/office/powerpoint/2010/main" val="1865354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7681" y="1295400"/>
            <a:ext cx="3635425" cy="54102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2870200" y="590550"/>
            <a:ext cx="4193456" cy="3947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Synchronous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Counters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867400" y="3031004"/>
            <a:ext cx="2821285" cy="9694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a synchronous counter</a:t>
            </a:r>
          </a:p>
          <a:p>
            <a:pPr>
              <a:tabLst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clock (count) pulse is</a:t>
            </a:r>
          </a:p>
          <a:p>
            <a:pPr>
              <a:tabLst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applied to all stages at once</a:t>
            </a:r>
          </a:p>
        </p:txBody>
      </p:sp>
      <p:sp>
        <p:nvSpPr>
          <p:cNvPr id="13" name="矩形 12"/>
          <p:cNvSpPr/>
          <p:nvPr/>
        </p:nvSpPr>
        <p:spPr>
          <a:xfrm>
            <a:off x="1512911" y="6353973"/>
            <a:ext cx="3460195" cy="504027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4-Bit Synchronous Binary Counter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703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400" y="736600"/>
            <a:ext cx="8077200" cy="6038546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3200400" y="443412"/>
            <a:ext cx="3449662" cy="3947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Up-Down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Counter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919718"/>
            <a:ext cx="7937500" cy="39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3026052" y="6125373"/>
            <a:ext cx="3460195" cy="504027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4-Bit Synchronous Up-Down Binary Counter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43800" y="6248400"/>
            <a:ext cx="1447800" cy="526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6426200" y="1676400"/>
            <a:ext cx="2489200" cy="2308324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The two operations </a:t>
            </a:r>
            <a:r>
              <a:rPr lang="en-US" dirty="0" smtClean="0">
                <a:solidFill>
                  <a:srgbClr val="FF0000"/>
                </a:solidFill>
              </a:rPr>
              <a:t>can be </a:t>
            </a:r>
            <a:r>
              <a:rPr lang="en-US" dirty="0">
                <a:solidFill>
                  <a:srgbClr val="FF0000"/>
                </a:solidFill>
              </a:rPr>
              <a:t>combined in </a:t>
            </a:r>
            <a:r>
              <a:rPr lang="en-US" dirty="0" smtClean="0">
                <a:solidFill>
                  <a:srgbClr val="FF0000"/>
                </a:solidFill>
              </a:rPr>
              <a:t>one circuit </a:t>
            </a:r>
            <a:r>
              <a:rPr lang="en-US" dirty="0">
                <a:solidFill>
                  <a:srgbClr val="FF0000"/>
                </a:solidFill>
              </a:rPr>
              <a:t>to form </a:t>
            </a:r>
            <a:r>
              <a:rPr lang="en-US" dirty="0" smtClean="0">
                <a:solidFill>
                  <a:srgbClr val="FF0000"/>
                </a:solidFill>
              </a:rPr>
              <a:t>a counter </a:t>
            </a:r>
            <a:r>
              <a:rPr lang="en-US" dirty="0">
                <a:solidFill>
                  <a:srgbClr val="FF0000"/>
                </a:solidFill>
              </a:rPr>
              <a:t>capable </a:t>
            </a:r>
            <a:r>
              <a:rPr lang="en-US" dirty="0" smtClean="0">
                <a:solidFill>
                  <a:srgbClr val="FF0000"/>
                </a:solidFill>
              </a:rPr>
              <a:t>of counting </a:t>
            </a:r>
            <a:r>
              <a:rPr lang="en-US" dirty="0">
                <a:solidFill>
                  <a:srgbClr val="FF0000"/>
                </a:solidFill>
              </a:rPr>
              <a:t>up or down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It has an up </a:t>
            </a:r>
            <a:r>
              <a:rPr lang="en-US" dirty="0" smtClean="0">
                <a:solidFill>
                  <a:srgbClr val="FF0000"/>
                </a:solidFill>
              </a:rPr>
              <a:t>control input </a:t>
            </a:r>
            <a:r>
              <a:rPr lang="en-US" dirty="0">
                <a:solidFill>
                  <a:srgbClr val="FF0000"/>
                </a:solidFill>
              </a:rPr>
              <a:t>and down </a:t>
            </a:r>
            <a:r>
              <a:rPr lang="en-US" dirty="0" smtClean="0">
                <a:solidFill>
                  <a:srgbClr val="FF0000"/>
                </a:solidFill>
              </a:rPr>
              <a:t>control input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6209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/>
          <a:lstStyle/>
          <a:p>
            <a:r>
              <a:rPr lang="en-US" dirty="0" smtClean="0"/>
              <a:t>Ring Counter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3657600" cy="5029200"/>
          </a:xfrm>
        </p:spPr>
        <p:txBody>
          <a:bodyPr>
            <a:normAutofit/>
          </a:bodyPr>
          <a:lstStyle/>
          <a:p>
            <a:r>
              <a:rPr lang="en-US" sz="2200" dirty="0"/>
              <a:t>A ring counter is a circular shift register </a:t>
            </a:r>
            <a:r>
              <a:rPr lang="en-US" sz="2200" dirty="0" smtClean="0"/>
              <a:t>with only </a:t>
            </a:r>
            <a:r>
              <a:rPr lang="en-US" sz="2200" dirty="0"/>
              <a:t>one flip-flop being set at any </a:t>
            </a:r>
            <a:r>
              <a:rPr lang="en-US" sz="2200" dirty="0" smtClean="0"/>
              <a:t>particular time</a:t>
            </a:r>
            <a:r>
              <a:rPr lang="en-US" sz="2200" dirty="0"/>
              <a:t>, all others are cleared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The single bit is shifted from one flip-flop </a:t>
            </a:r>
            <a:r>
              <a:rPr lang="en-US" sz="2200" dirty="0" smtClean="0"/>
              <a:t>to the </a:t>
            </a:r>
            <a:r>
              <a:rPr lang="en-US" sz="2200" dirty="0"/>
              <a:t>next to produce the sequence of </a:t>
            </a:r>
            <a:r>
              <a:rPr lang="en-US" sz="2200" dirty="0" smtClean="0"/>
              <a:t>timing signals.</a:t>
            </a:r>
          </a:p>
          <a:p>
            <a:r>
              <a:rPr lang="en-US" sz="2200" dirty="0"/>
              <a:t>The decoder </a:t>
            </a:r>
            <a:r>
              <a:rPr lang="en-US" sz="2200" dirty="0" smtClean="0"/>
              <a:t>decodes </a:t>
            </a:r>
            <a:r>
              <a:rPr lang="en-US" sz="2200" dirty="0"/>
              <a:t>the four states of the counter </a:t>
            </a:r>
            <a:r>
              <a:rPr lang="en-US" sz="2200" dirty="0" smtClean="0"/>
              <a:t>and generates </a:t>
            </a:r>
            <a:r>
              <a:rPr lang="en-US" sz="2200" dirty="0"/>
              <a:t>the required sequence of </a:t>
            </a:r>
            <a:r>
              <a:rPr lang="en-US" sz="2200" dirty="0" smtClean="0"/>
              <a:t>timing signals.</a:t>
            </a:r>
            <a:endParaRPr lang="en-US" sz="2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66900"/>
            <a:ext cx="46482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5460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Know what is a register</a:t>
            </a:r>
          </a:p>
          <a:p>
            <a:r>
              <a:rPr lang="en-US" dirty="0" smtClean="0"/>
              <a:t>Understand the difference between parallel load and serial load for register</a:t>
            </a:r>
          </a:p>
          <a:p>
            <a:r>
              <a:rPr lang="en-US" dirty="0" smtClean="0"/>
              <a:t>Know circuits </a:t>
            </a:r>
            <a:r>
              <a:rPr lang="en-US" dirty="0"/>
              <a:t>of a 4-bit register</a:t>
            </a:r>
          </a:p>
          <a:p>
            <a:r>
              <a:rPr lang="en-US" dirty="0" smtClean="0"/>
              <a:t>Know the </a:t>
            </a:r>
            <a:r>
              <a:rPr lang="en-US" dirty="0"/>
              <a:t>4-bit shift register</a:t>
            </a:r>
          </a:p>
          <a:p>
            <a:r>
              <a:rPr lang="en-US" dirty="0" smtClean="0"/>
              <a:t>Know the serial transfer example</a:t>
            </a:r>
          </a:p>
          <a:p>
            <a:r>
              <a:rPr lang="en-US" dirty="0" smtClean="0"/>
              <a:t>Know universal shift register</a:t>
            </a:r>
          </a:p>
          <a:p>
            <a:r>
              <a:rPr lang="en-US" dirty="0" smtClean="0"/>
              <a:t>Know binary ripple counter and understand the circuits</a:t>
            </a:r>
          </a:p>
          <a:p>
            <a:r>
              <a:rPr lang="en-US" dirty="0" smtClean="0"/>
              <a:t>Know BCD ripple counter and Up-Down counter</a:t>
            </a:r>
          </a:p>
          <a:p>
            <a:r>
              <a:rPr lang="en-US" dirty="0" smtClean="0"/>
              <a:t>Know the difference between ripple counter and synchronous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37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2700" y="2540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type="subTitle" idx="1"/>
          </p:nvPr>
        </p:nvSpPr>
        <p:spPr>
          <a:xfrm>
            <a:off x="-12700" y="51308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Reference: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Some of the artwork and graphs are from the following books: 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1.</a:t>
            </a:r>
            <a:r>
              <a:rPr lang="en-US" sz="1400" dirty="0">
                <a:solidFill>
                  <a:schemeClr val="tx1"/>
                </a:solidFill>
              </a:rPr>
              <a:t>  Fundamentals of Digital Logic with Verilog design, by Stephen Brown and </a:t>
            </a:r>
            <a:r>
              <a:rPr lang="en-US" sz="1400" dirty="0" err="1">
                <a:solidFill>
                  <a:schemeClr val="tx1"/>
                </a:solidFill>
              </a:rPr>
              <a:t>Zvonko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Vranesic</a:t>
            </a:r>
            <a:r>
              <a:rPr lang="en-US" sz="1400" dirty="0">
                <a:solidFill>
                  <a:schemeClr val="tx1"/>
                </a:solidFill>
              </a:rPr>
              <a:t>, 3rd edition, McGraw Hill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2. Digital Design, 5th Edition, By </a:t>
            </a:r>
            <a:r>
              <a:rPr lang="en-US" sz="1400" dirty="0" smtClean="0">
                <a:solidFill>
                  <a:schemeClr val="tx1"/>
                </a:solidFill>
              </a:rPr>
              <a:t>M</a:t>
            </a:r>
            <a:r>
              <a:rPr lang="en-US" sz="1400" dirty="0">
                <a:solidFill>
                  <a:schemeClr val="tx1"/>
                </a:solidFill>
              </a:rPr>
              <a:t>. Morris Mano, Michael D. </a:t>
            </a:r>
            <a:r>
              <a:rPr lang="en-US" sz="1400" dirty="0" err="1" smtClean="0">
                <a:solidFill>
                  <a:schemeClr val="tx1"/>
                </a:solidFill>
              </a:rPr>
              <a:t>Ciletti</a:t>
            </a:r>
            <a:r>
              <a:rPr lang="en-US" sz="1400" dirty="0" smtClean="0">
                <a:solidFill>
                  <a:schemeClr val="tx1"/>
                </a:solidFill>
              </a:rPr>
              <a:t>, Prentice Hall.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55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 and Counters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clocked sequential circuit consists of a group of flip-flops and combinational gates connected to form a feedback path. </a:t>
            </a:r>
          </a:p>
          <a:p>
            <a:r>
              <a:rPr lang="en-US" sz="2400" dirty="0" smtClean="0"/>
              <a:t>Circuits that include flip-flops are usually classified by the function they perform. 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Two such circuits are registers and counters</a:t>
            </a:r>
            <a:r>
              <a:rPr lang="en-US" dirty="0" smtClean="0"/>
              <a:t>.</a:t>
            </a:r>
          </a:p>
          <a:p>
            <a:endParaRPr lang="en-US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114800"/>
            <a:ext cx="4992028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69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2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register is a group of flip-flops. Each flip-flop is capable of storing one bit of information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An </a:t>
            </a:r>
            <a:r>
              <a:rPr lang="en-US" sz="2400" dirty="0" smtClean="0"/>
              <a:t>n-bit </a:t>
            </a:r>
            <a:r>
              <a:rPr lang="en-US" sz="2400" dirty="0"/>
              <a:t>register consists of a group of n flip-flops capable of storing n bits of binary information.</a:t>
            </a:r>
          </a:p>
          <a:p>
            <a:r>
              <a:rPr lang="en-US" sz="2400" dirty="0" smtClean="0"/>
              <a:t>A register may have combinational gates that perform data processing task. </a:t>
            </a:r>
          </a:p>
          <a:p>
            <a:r>
              <a:rPr lang="en-US" sz="2400" dirty="0" smtClean="0"/>
              <a:t>The flip-flops holds binary information and the gates determine how the information is transferred into the register.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634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1333500"/>
            <a:ext cx="1600200" cy="48768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3728678" y="558800"/>
            <a:ext cx="2372444" cy="3947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4-bit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</a:p>
        </p:txBody>
      </p:sp>
      <p:sp>
        <p:nvSpPr>
          <p:cNvPr id="15" name="矩形 14"/>
          <p:cNvSpPr/>
          <p:nvPr/>
        </p:nvSpPr>
        <p:spPr>
          <a:xfrm>
            <a:off x="5791200" y="5676900"/>
            <a:ext cx="16002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25500" y="1509742"/>
            <a:ext cx="3581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register constructed with four D flip-flops.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common clock input triggers all flip-flops on positive edge of each pulse, and binary data available at four inputs are transferred into the 4-bit register.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clear input R, resets inputs of all flip-flops.  R=0, the registers are cleared to all 0’s. R=1 is maintained during normal clocked operations.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140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1333500"/>
            <a:ext cx="1600200" cy="48768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3810000" y="584200"/>
            <a:ext cx="2372444" cy="3947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4-bit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</a:p>
        </p:txBody>
      </p:sp>
      <p:sp>
        <p:nvSpPr>
          <p:cNvPr id="15" name="矩形 14"/>
          <p:cNvSpPr/>
          <p:nvPr/>
        </p:nvSpPr>
        <p:spPr>
          <a:xfrm>
            <a:off x="5791200" y="5676900"/>
            <a:ext cx="16002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0100" y="1463576"/>
            <a:ext cx="3581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clock must be inhibited from the circuit if the content of the register must be left unchanged.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 enable gate can be used to control the clock input signal.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However, the insertion of logic gates with clock pulses brings propagation delays and may cause system go out of synchronism!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is advisable to control inputs rather than clock!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332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5350" y="1637456"/>
            <a:ext cx="4254500" cy="43942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2362200" y="588250"/>
            <a:ext cx="5245026" cy="3947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Registers with Parallel Load</a:t>
            </a:r>
          </a:p>
        </p:txBody>
      </p:sp>
      <p:sp>
        <p:nvSpPr>
          <p:cNvPr id="13" name="矩形 12"/>
          <p:cNvSpPr/>
          <p:nvPr/>
        </p:nvSpPr>
        <p:spPr>
          <a:xfrm>
            <a:off x="5715000" y="5848350"/>
            <a:ext cx="260032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25500" y="1507341"/>
            <a:ext cx="3581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Load control input to the register determine the action to be taken with each clock pulse.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If “Load” =1, the </a:t>
            </a:r>
            <a:r>
              <a:rPr lang="en-US" dirty="0" smtClean="0"/>
              <a:t>register will </a:t>
            </a:r>
            <a:r>
              <a:rPr lang="en-US" dirty="0"/>
              <a:t>load from the </a:t>
            </a:r>
            <a:r>
              <a:rPr lang="en-US" dirty="0" smtClean="0"/>
              <a:t>inputs.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If “Load” =0, the register will </a:t>
            </a:r>
            <a:r>
              <a:rPr lang="en-US" dirty="0"/>
              <a:t>hold </a:t>
            </a:r>
            <a:r>
              <a:rPr lang="en-US" dirty="0" smtClean="0"/>
              <a:t>the stored value by connecting the output of flip-flop to present state. 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load input controls the next clock pulse will accept new information or leave the information in the register intact.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623050" y="6019800"/>
            <a:ext cx="18415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Notice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6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load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inputs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every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clock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pulse</a:t>
            </a:r>
          </a:p>
        </p:txBody>
      </p:sp>
    </p:spTree>
    <p:extLst>
      <p:ext uri="{BB962C8B-B14F-4D97-AF65-F5344CB8AC3E}">
        <p14:creationId xmlns:p14="http://schemas.microsoft.com/office/powerpoint/2010/main" val="158892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12279</TotalTime>
  <Words>1621</Words>
  <Application>Microsoft Office PowerPoint</Application>
  <PresentationFormat>On-screen Show (4:3)</PresentationFormat>
  <Paragraphs>293</Paragraphs>
  <Slides>39</Slides>
  <Notes>1</Notes>
  <HiddenSlides>15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宋体</vt:lpstr>
      <vt:lpstr>Arial</vt:lpstr>
      <vt:lpstr>BatangChe</vt:lpstr>
      <vt:lpstr>Berlin Sans FB Demi</vt:lpstr>
      <vt:lpstr>Britannic Bold</vt:lpstr>
      <vt:lpstr>Calibri</vt:lpstr>
      <vt:lpstr>Georgia</vt:lpstr>
      <vt:lpstr>Old English Text MT</vt:lpstr>
      <vt:lpstr>Times New Roman</vt:lpstr>
      <vt:lpstr>Office 主题​​</vt:lpstr>
      <vt:lpstr>EECE 229 Introduction to Digital Systems</vt:lpstr>
      <vt:lpstr>Chapter 6</vt:lpstr>
      <vt:lpstr>Overview</vt:lpstr>
      <vt:lpstr>Registers and Counters</vt:lpstr>
      <vt:lpstr>registers</vt:lpstr>
      <vt:lpstr>Registers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Serial Transfer</vt:lpstr>
      <vt:lpstr>PowerPoint Presentation</vt:lpstr>
      <vt:lpstr>PowerPoint Presentation</vt:lpstr>
      <vt:lpstr>Serial Adder</vt:lpstr>
      <vt:lpstr>PowerPoint Presentation</vt:lpstr>
      <vt:lpstr>Universal Shift Register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Counters</vt:lpstr>
      <vt:lpstr>Counters</vt:lpstr>
      <vt:lpstr>Counters</vt:lpstr>
      <vt:lpstr>Binary Ripple Counter</vt:lpstr>
      <vt:lpstr>PowerPoint Presentation</vt:lpstr>
      <vt:lpstr>Binary Ripple Counter</vt:lpstr>
      <vt:lpstr>BCD Ripple Counter</vt:lpstr>
      <vt:lpstr>PowerPoint Presentation</vt:lpstr>
      <vt:lpstr>BCD Ripple Counter</vt:lpstr>
      <vt:lpstr>Synchronous Counters</vt:lpstr>
      <vt:lpstr>PowerPoint Presentation</vt:lpstr>
      <vt:lpstr>PowerPoint Presentation</vt:lpstr>
      <vt:lpstr>Ring Counter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Yi</dc:creator>
  <cp:lastModifiedBy>ITS Loaner</cp:lastModifiedBy>
  <cp:revision>250</cp:revision>
  <cp:lastPrinted>2015-08-31T17:57:22Z</cp:lastPrinted>
  <dcterms:created xsi:type="dcterms:W3CDTF">2006-08-16T00:00:00Z</dcterms:created>
  <dcterms:modified xsi:type="dcterms:W3CDTF">2019-06-10T16:39:22Z</dcterms:modified>
</cp:coreProperties>
</file>