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16F-0299-4578-A99D-5681A8CBA5DA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DA7A-2C9C-4BA8-9B21-7ADCD649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1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16F-0299-4578-A99D-5681A8CBA5DA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DA7A-2C9C-4BA8-9B21-7ADCD649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16F-0299-4578-A99D-5681A8CBA5DA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DA7A-2C9C-4BA8-9B21-7ADCD649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4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16F-0299-4578-A99D-5681A8CBA5DA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DA7A-2C9C-4BA8-9B21-7ADCD649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2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16F-0299-4578-A99D-5681A8CBA5DA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DA7A-2C9C-4BA8-9B21-7ADCD649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7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16F-0299-4578-A99D-5681A8CBA5DA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DA7A-2C9C-4BA8-9B21-7ADCD649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9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16F-0299-4578-A99D-5681A8CBA5DA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DA7A-2C9C-4BA8-9B21-7ADCD649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2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16F-0299-4578-A99D-5681A8CBA5DA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DA7A-2C9C-4BA8-9B21-7ADCD649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6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16F-0299-4578-A99D-5681A8CBA5DA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DA7A-2C9C-4BA8-9B21-7ADCD649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2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16F-0299-4578-A99D-5681A8CBA5DA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DA7A-2C9C-4BA8-9B21-7ADCD649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2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516F-0299-4578-A99D-5681A8CBA5DA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DA7A-2C9C-4BA8-9B21-7ADCD649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7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5516F-0299-4578-A99D-5681A8CBA5DA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0DA7A-2C9C-4BA8-9B21-7ADCD649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xcod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 STRUCTURES AND ALGORITHMS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CMPT 238</a:t>
            </a:r>
          </a:p>
          <a:p>
            <a:r>
              <a:rPr lang="en-US" sz="3600" dirty="0" smtClean="0">
                <a:solidFill>
                  <a:srgbClr val="0070C0"/>
                </a:solidFill>
              </a:rPr>
              <a:t>Fall 2019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78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011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Organizational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0710"/>
            <a:ext cx="10515600" cy="541757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 panose="020F0502020204030204" pitchFamily="34" charset="0"/>
                <a:cs typeface="Arial" pitchFamily="34" charset="0"/>
              </a:rPr>
              <a:t>Class Meeting: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endParaRPr lang="en-US" dirty="0" smtClean="0">
              <a:solidFill>
                <a:prstClr val="black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endParaRPr lang="en-US" dirty="0" smtClean="0">
              <a:solidFill>
                <a:prstClr val="black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Section_1: </a:t>
            </a:r>
            <a:r>
              <a:rPr lang="en-US" dirty="0" smtClean="0">
                <a:solidFill>
                  <a:srgbClr val="FF0000"/>
                </a:solidFill>
              </a:rPr>
              <a:t>9:30 </a:t>
            </a:r>
            <a:r>
              <a:rPr lang="en-US" dirty="0">
                <a:solidFill>
                  <a:srgbClr val="FF0000"/>
                </a:solidFill>
              </a:rPr>
              <a:t>am - 10:45 </a:t>
            </a:r>
            <a:r>
              <a:rPr lang="en-US" dirty="0" smtClean="0">
                <a:solidFill>
                  <a:srgbClr val="FF0000"/>
                </a:solidFill>
              </a:rPr>
              <a:t>am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 Monday and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Thursday 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RLC 104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11:00am-11:50am 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Wednesday Room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RLC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107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.</a:t>
            </a:r>
          </a:p>
          <a:p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Arial" pitchFamily="34" charset="0"/>
              </a:rPr>
              <a:t>Section_2: 3:00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am - </a:t>
            </a:r>
            <a:r>
              <a:rPr lang="en-US" dirty="0" smtClean="0">
                <a:solidFill>
                  <a:srgbClr val="0070C0"/>
                </a:solidFill>
              </a:rPr>
              <a:t>4:15 </a:t>
            </a:r>
            <a:r>
              <a:rPr lang="en-US" dirty="0">
                <a:solidFill>
                  <a:srgbClr val="0070C0"/>
                </a:solidFill>
              </a:rPr>
              <a:t>am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 Monday and Thursday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</a:rPr>
              <a:t>RLC 104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3:00pm-3:50pm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Wednesday Room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</a:rPr>
              <a:t>RLC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104.</a:t>
            </a:r>
            <a:endParaRPr lang="en-US" b="1" dirty="0">
              <a:solidFill>
                <a:srgbClr val="0070C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endParaRPr lang="en-US" b="1" dirty="0">
              <a:solidFill>
                <a:prstClr val="black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prstClr val="black"/>
                </a:solidFill>
                <a:latin typeface="Calibri" panose="020F0502020204030204" pitchFamily="34" charset="0"/>
                <a:cs typeface="Arial" pitchFamily="34" charset="0"/>
              </a:rPr>
              <a:t>Instructor</a:t>
            </a:r>
            <a:r>
              <a:rPr lang="en-US" b="1" dirty="0">
                <a:solidFill>
                  <a:prstClr val="black"/>
                </a:solidFill>
                <a:latin typeface="Calibri" panose="020F0502020204030204" pitchFamily="34" charset="0"/>
                <a:cs typeface="Arial" pitchFamily="34" charset="0"/>
              </a:rPr>
              <a:t>: Dr. Arafat </a:t>
            </a:r>
            <a:r>
              <a:rPr lang="en-US" b="1" dirty="0" err="1">
                <a:solidFill>
                  <a:prstClr val="black"/>
                </a:solidFill>
                <a:latin typeface="Calibri" panose="020F0502020204030204" pitchFamily="34" charset="0"/>
                <a:cs typeface="Arial" pitchFamily="34" charset="0"/>
              </a:rPr>
              <a:t>AbuMallouh</a:t>
            </a:r>
            <a:endParaRPr lang="en-US" b="1" dirty="0">
              <a:solidFill>
                <a:prstClr val="black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  <a:cs typeface="Arial" pitchFamily="34" charset="0"/>
              </a:rPr>
              <a:t>Office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Arial" pitchFamily="34" charset="0"/>
              </a:rPr>
              <a:t>: </a:t>
            </a: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  <a:cs typeface="Arial" pitchFamily="34" charset="0"/>
              </a:rPr>
              <a:t>RLC 204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Arial" pitchFamily="34" charset="0"/>
              </a:rPr>
              <a:t>e-mail: aabumallouh01@manhattan.edu </a:t>
            </a:r>
          </a:p>
          <a:p>
            <a:endParaRPr lang="en-US" b="1" dirty="0">
              <a:solidFill>
                <a:prstClr val="black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Calibri" panose="020F0502020204030204" pitchFamily="34" charset="0"/>
                <a:cs typeface="Arial" pitchFamily="34" charset="0"/>
              </a:rPr>
              <a:t>Office hours: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r>
              <a:rPr lang="en-US" dirty="0"/>
              <a:t>Monday and Wednesday 12:00 - 01:30 PM or email to schedule an </a:t>
            </a:r>
            <a:r>
              <a:rPr lang="en-US" dirty="0" smtClean="0"/>
              <a:t>appointment.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51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Exams: </a:t>
            </a:r>
            <a:endParaRPr lang="en-US" dirty="0"/>
          </a:p>
          <a:p>
            <a:r>
              <a:rPr lang="en-US" dirty="0"/>
              <a:t>There will be </a:t>
            </a:r>
            <a:r>
              <a:rPr lang="en-US" dirty="0">
                <a:solidFill>
                  <a:srgbClr val="FF0000"/>
                </a:solidFill>
              </a:rPr>
              <a:t>1 midterm exams </a:t>
            </a:r>
            <a:r>
              <a:rPr lang="en-US" dirty="0"/>
              <a:t>during the semester, </a:t>
            </a:r>
            <a:r>
              <a:rPr lang="en-US" dirty="0">
                <a:solidFill>
                  <a:srgbClr val="FF0000"/>
                </a:solidFill>
              </a:rPr>
              <a:t>and a cumulative final exam.</a:t>
            </a:r>
            <a:r>
              <a:rPr lang="en-US" dirty="0"/>
              <a:t> </a:t>
            </a:r>
          </a:p>
          <a:p>
            <a:r>
              <a:rPr lang="en-US" b="1" dirty="0"/>
              <a:t>Grading: 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Homework assignments 40% </a:t>
            </a:r>
          </a:p>
          <a:p>
            <a:r>
              <a:rPr lang="en-US" dirty="0">
                <a:solidFill>
                  <a:srgbClr val="0070C0"/>
                </a:solidFill>
              </a:rPr>
              <a:t>Midterm exams </a:t>
            </a:r>
            <a:r>
              <a:rPr lang="en-US" dirty="0" smtClean="0">
                <a:solidFill>
                  <a:srgbClr val="0070C0"/>
                </a:solidFill>
              </a:rPr>
              <a:t>25%  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Final exam 30% </a:t>
            </a:r>
          </a:p>
          <a:p>
            <a:pPr lvl="0"/>
            <a:r>
              <a:rPr lang="en-US" dirty="0" smtClean="0">
                <a:solidFill>
                  <a:srgbClr val="0070C0"/>
                </a:solidFill>
              </a:rPr>
              <a:t>Class performance and attendance worth 5%. You will lose 1 point for each unexcused absence.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7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Both Soft and hard copies are required.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The hard copy shall be submitted at the beginning of the class.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For the soft copy, you need to submit it using Moodle: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Source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Screen shots for the execution of the code.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The home work is due after one week of </a:t>
            </a:r>
            <a:r>
              <a:rPr lang="en-US" dirty="0" smtClean="0">
                <a:solidFill>
                  <a:srgbClr val="0070C0"/>
                </a:solidFill>
              </a:rPr>
              <a:t>the announcement</a:t>
            </a:r>
            <a:r>
              <a:rPr lang="en-US" dirty="0" smtClean="0">
                <a:solidFill>
                  <a:srgbClr val="0070C0"/>
                </a:solidFill>
              </a:rPr>
              <a:t>, no late submission is accepted.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1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8816"/>
            <a:ext cx="10515600" cy="57877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Final grades will be based on the following scale: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(95-100), </a:t>
            </a:r>
            <a:endParaRPr lang="en-US" dirty="0" smtClean="0"/>
          </a:p>
          <a:p>
            <a:r>
              <a:rPr lang="en-US" dirty="0" smtClean="0"/>
              <a:t>A- </a:t>
            </a:r>
            <a:r>
              <a:rPr lang="en-US" dirty="0"/>
              <a:t>(90-94),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+ (85-89), </a:t>
            </a:r>
            <a:endParaRPr lang="en-US" dirty="0" smtClean="0"/>
          </a:p>
          <a:p>
            <a:r>
              <a:rPr lang="en-US" dirty="0" smtClean="0"/>
              <a:t>B </a:t>
            </a:r>
            <a:r>
              <a:rPr lang="en-US" dirty="0"/>
              <a:t>(80-84), </a:t>
            </a:r>
            <a:endParaRPr lang="en-US" dirty="0" smtClean="0"/>
          </a:p>
          <a:p>
            <a:r>
              <a:rPr lang="en-US" dirty="0" smtClean="0"/>
              <a:t>B- </a:t>
            </a:r>
            <a:r>
              <a:rPr lang="en-US" dirty="0"/>
              <a:t>(75-79),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+ (70-74), </a:t>
            </a:r>
            <a:endParaRPr lang="en-US" dirty="0" smtClean="0"/>
          </a:p>
          <a:p>
            <a:r>
              <a:rPr lang="en-US" dirty="0" smtClean="0"/>
              <a:t>C </a:t>
            </a:r>
            <a:r>
              <a:rPr lang="en-US" dirty="0"/>
              <a:t>(65-69), </a:t>
            </a:r>
            <a:endParaRPr lang="en-US" dirty="0" smtClean="0"/>
          </a:p>
          <a:p>
            <a:r>
              <a:rPr lang="en-US" dirty="0" smtClean="0"/>
              <a:t>C- </a:t>
            </a:r>
            <a:r>
              <a:rPr lang="en-US" dirty="0"/>
              <a:t>(60-64), </a:t>
            </a:r>
            <a:endParaRPr lang="en-US" dirty="0" smtClean="0"/>
          </a:p>
          <a:p>
            <a:r>
              <a:rPr lang="en-US" dirty="0" smtClean="0"/>
              <a:t>D </a:t>
            </a:r>
            <a:r>
              <a:rPr lang="en-US" dirty="0"/>
              <a:t>(50-59), </a:t>
            </a:r>
            <a:endParaRPr lang="en-US" dirty="0" smtClean="0"/>
          </a:p>
          <a:p>
            <a:r>
              <a:rPr lang="en-US" dirty="0" smtClean="0"/>
              <a:t>F </a:t>
            </a:r>
            <a:r>
              <a:rPr lang="en-US" dirty="0"/>
              <a:t>(&lt;50).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instructor reserves the right to adjust the grading percentages and scale if necessary.</a:t>
            </a:r>
          </a:p>
        </p:txBody>
      </p:sp>
    </p:spTree>
    <p:extLst>
      <p:ext uri="{BB962C8B-B14F-4D97-AF65-F5344CB8AC3E}">
        <p14:creationId xmlns:p14="http://schemas.microsoft.com/office/powerpoint/2010/main" val="86966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Honesty</a:t>
            </a:r>
          </a:p>
          <a:p>
            <a:pPr lvl="1">
              <a:defRPr/>
            </a:pP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Anything you turn in should be only your own work!</a:t>
            </a:r>
          </a:p>
          <a:p>
            <a:pPr lvl="2">
              <a:defRPr/>
            </a:pPr>
            <a:r>
              <a:rPr lang="en-US" b="1" dirty="0">
                <a:latin typeface="Calibri" panose="020F0502020204030204" pitchFamily="34" charset="0"/>
              </a:rPr>
              <a:t>The world doesn’t need more people that cannot do anything useful!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Equality of Effort</a:t>
            </a:r>
          </a:p>
          <a:p>
            <a:pPr lvl="1">
              <a:defRPr/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I am willing to help you as much as you are willing to help yourself</a:t>
            </a:r>
          </a:p>
          <a:p>
            <a:pPr lvl="2">
              <a:defRPr/>
            </a:pPr>
            <a:r>
              <a:rPr lang="en-US" b="1" dirty="0">
                <a:latin typeface="Calibri" panose="020F0502020204030204" pitchFamily="34" charset="0"/>
              </a:rPr>
              <a:t>Don’t expect me to fix things if you are unwilling to fix them yourself </a:t>
            </a:r>
          </a:p>
          <a:p>
            <a:pPr>
              <a:defRPr/>
            </a:pPr>
            <a:r>
              <a:rPr lang="en-US" dirty="0">
                <a:solidFill>
                  <a:srgbClr val="FF3399"/>
                </a:solidFill>
                <a:latin typeface="Calibri" panose="020F0502020204030204" pitchFamily="34" charset="0"/>
              </a:rPr>
              <a:t>Responsibility</a:t>
            </a:r>
          </a:p>
          <a:p>
            <a:pPr lvl="1">
              <a:defRPr/>
            </a:pPr>
            <a:r>
              <a:rPr lang="en-US" b="1" dirty="0">
                <a:solidFill>
                  <a:srgbClr val="FF3399"/>
                </a:solidFill>
                <a:latin typeface="Calibri" panose="020F0502020204030204" pitchFamily="34" charset="0"/>
              </a:rPr>
              <a:t>You have a responsibility for your own learning</a:t>
            </a:r>
          </a:p>
          <a:p>
            <a:pPr lvl="2">
              <a:defRPr/>
            </a:pPr>
            <a:r>
              <a:rPr lang="en-US" b="1" dirty="0">
                <a:latin typeface="Calibri" panose="020F0502020204030204" pitchFamily="34" charset="0"/>
              </a:rPr>
              <a:t>Know the policies for the course</a:t>
            </a:r>
          </a:p>
          <a:p>
            <a:pPr lvl="2">
              <a:defRPr/>
            </a:pPr>
            <a:r>
              <a:rPr lang="en-US" b="1" dirty="0">
                <a:latin typeface="Calibri" panose="020F0502020204030204" pitchFamily="34" charset="0"/>
              </a:rPr>
              <a:t>Be always prepared for the class</a:t>
            </a:r>
          </a:p>
        </p:txBody>
      </p:sp>
    </p:spTree>
    <p:extLst>
      <p:ext uri="{BB962C8B-B14F-4D97-AF65-F5344CB8AC3E}">
        <p14:creationId xmlns:p14="http://schemas.microsoft.com/office/powerpoint/2010/main" val="253821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Principles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One Rule: Do Not Disturb Others When You Learn!</a:t>
            </a:r>
          </a:p>
          <a:p>
            <a:pPr lvl="1" eaLnBrk="1" hangingPunct="1"/>
            <a:r>
              <a:rPr lang="en-US" dirty="0">
                <a:latin typeface="Calibri" panose="020F0502020204030204" pitchFamily="34" charset="0"/>
              </a:rPr>
              <a:t>It is your choice to learn and participate</a:t>
            </a:r>
          </a:p>
          <a:p>
            <a:pPr lvl="1" eaLnBrk="1" hangingPunct="1"/>
            <a:r>
              <a:rPr lang="en-US" dirty="0">
                <a:latin typeface="Calibri" panose="020F0502020204030204" pitchFamily="34" charset="0"/>
              </a:rPr>
              <a:t>Do not take that option out from others</a:t>
            </a:r>
          </a:p>
          <a:p>
            <a:pPr lvl="1" eaLnBrk="1" hangingPunct="1"/>
            <a:r>
              <a:rPr lang="en-US" dirty="0">
                <a:latin typeface="Calibri" panose="020F0502020204030204" pitchFamily="34" charset="0"/>
              </a:rPr>
              <a:t>So,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phones off or at least volume down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music off or headsets volume down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voices down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no food and drinks in the computer lab </a:t>
            </a:r>
            <a:r>
              <a:rPr lang="en-US" dirty="0">
                <a:latin typeface="Calibri" panose="020F0502020204030204" pitchFamily="34" charset="0"/>
              </a:rPr>
              <a:t>(the latter is a College policy),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1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Do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Computer Programming is a very practical area!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To become a good programmer, it is very important to work on practical exercises yourself!</a:t>
            </a:r>
          </a:p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Only reading a book is not enough!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This is like learning of a foreign language: only reading a text book and even memorizing a vocabulary is not enough to speak, write and understand</a:t>
            </a:r>
          </a:p>
          <a:p>
            <a:r>
              <a:rPr lang="en-US" b="1" dirty="0">
                <a:solidFill>
                  <a:srgbClr val="800080"/>
                </a:solidFill>
                <a:latin typeface="Calibri" panose="020F0502020204030204" pitchFamily="34" charset="0"/>
              </a:rPr>
              <a:t>The same is in computer programming! </a:t>
            </a:r>
            <a:r>
              <a:rPr lang="en-US" b="1" dirty="0">
                <a:latin typeface="Calibri" panose="020F0502020204030204" pitchFamily="34" charset="0"/>
              </a:rPr>
              <a:t>You have to read a book and class notes.</a:t>
            </a:r>
            <a:r>
              <a:rPr lang="en-US" b="1" dirty="0">
                <a:solidFill>
                  <a:srgbClr val="800080"/>
                </a:solidFill>
                <a:latin typeface="Calibri" panose="020F0502020204030204" pitchFamily="34" charset="0"/>
              </a:rPr>
              <a:t> But to learn and develop your programming skills, you need to go through all programs considered in the class, to do practical exercises </a:t>
            </a:r>
            <a:r>
              <a:rPr lang="en-US" b="1" u="sng" dirty="0">
                <a:solidFill>
                  <a:srgbClr val="800080"/>
                </a:solidFill>
                <a:latin typeface="Calibri" panose="020F0502020204030204" pitchFamily="34" charset="0"/>
              </a:rPr>
              <a:t>and design a code</a:t>
            </a:r>
            <a:r>
              <a:rPr lang="en-US" b="1" dirty="0">
                <a:solidFill>
                  <a:srgbClr val="800080"/>
                </a:solidFill>
                <a:latin typeface="Calibri" panose="020F0502020204030204" pitchFamily="34" charset="0"/>
              </a:rPr>
              <a:t>! </a:t>
            </a:r>
          </a:p>
          <a:p>
            <a:pPr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Do the assignments by yourself!</a:t>
            </a:r>
          </a:p>
          <a:p>
            <a:pPr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Ask questions if you don’t understand</a:t>
            </a:r>
          </a:p>
          <a:p>
            <a:pPr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Come to class on time</a:t>
            </a:r>
          </a:p>
          <a:p>
            <a:pPr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Be active in catching up if you miss a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15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Windows: MS Visual Studio</a:t>
            </a:r>
          </a:p>
          <a:p>
            <a:pPr lvl="1"/>
            <a:r>
              <a:rPr lang="en-US" dirty="0" smtClean="0"/>
              <a:t>Visual Studio Community (Free to download onto personal computers)</a:t>
            </a:r>
          </a:p>
          <a:p>
            <a:r>
              <a:rPr lang="en-US" dirty="0" smtClean="0"/>
              <a:t>Mac: </a:t>
            </a:r>
            <a:r>
              <a:rPr lang="en-US" dirty="0" err="1" smtClean="0"/>
              <a:t>Xcode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https://developer.apple.com/xcode/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6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572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DATA STRUCTURES AND ALGORITHMS</vt:lpstr>
      <vt:lpstr>Organizational Details</vt:lpstr>
      <vt:lpstr>PowerPoint Presentation</vt:lpstr>
      <vt:lpstr>Homework</vt:lpstr>
      <vt:lpstr>Final grades will be based on the following scale:</vt:lpstr>
      <vt:lpstr>Important Principles</vt:lpstr>
      <vt:lpstr>Important Principles</vt:lpstr>
      <vt:lpstr>Ways to Do Well</vt:lpstr>
      <vt:lpstr>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Windows User</dc:creator>
  <cp:lastModifiedBy>Windows User</cp:lastModifiedBy>
  <cp:revision>8</cp:revision>
  <dcterms:created xsi:type="dcterms:W3CDTF">2019-08-24T21:22:20Z</dcterms:created>
  <dcterms:modified xsi:type="dcterms:W3CDTF">2019-08-25T22:26:45Z</dcterms:modified>
</cp:coreProperties>
</file>