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6" r:id="rId2"/>
    <p:sldId id="285" r:id="rId3"/>
    <p:sldId id="256" r:id="rId4"/>
    <p:sldId id="257" r:id="rId5"/>
    <p:sldId id="262" r:id="rId6"/>
    <p:sldId id="258" r:id="rId7"/>
    <p:sldId id="260" r:id="rId8"/>
    <p:sldId id="261" r:id="rId9"/>
    <p:sldId id="25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1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4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B2D39-4FEB-407C-9CE7-49D80395D4D7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6719A-4EAD-44A2-AE59-46AE38FA5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5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FCA6D-C61C-374B-A68E-7F848665277C}" type="slidenum">
              <a:rPr lang="en-US"/>
              <a:pPr/>
              <a:t>5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7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C95233-17B3-AE4D-9391-DD83742F65A9}" type="slidenum">
              <a:rPr lang="en-US"/>
              <a:pPr/>
              <a:t>7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81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7D4B6-574F-1C47-B4FC-43F3802BA868}" type="slidenum">
              <a:rPr lang="en-US"/>
              <a:pPr/>
              <a:t>8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7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D50-15A0-427E-A8C5-D8AD0FA91C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0B69-6239-4BCD-B994-A3A2001D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9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D50-15A0-427E-A8C5-D8AD0FA91C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0B69-6239-4BCD-B994-A3A2001D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6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D50-15A0-427E-A8C5-D8AD0FA91C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0B69-6239-4BCD-B994-A3A2001D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4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D50-15A0-427E-A8C5-D8AD0FA91C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0B69-6239-4BCD-B994-A3A2001D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6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D50-15A0-427E-A8C5-D8AD0FA91C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0B69-6239-4BCD-B994-A3A2001D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9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D50-15A0-427E-A8C5-D8AD0FA91C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0B69-6239-4BCD-B994-A3A2001D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3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D50-15A0-427E-A8C5-D8AD0FA91C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0B69-6239-4BCD-B994-A3A2001D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6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D50-15A0-427E-A8C5-D8AD0FA91C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0B69-6239-4BCD-B994-A3A2001D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D50-15A0-427E-A8C5-D8AD0FA91C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0B69-6239-4BCD-B994-A3A2001D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2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D50-15A0-427E-A8C5-D8AD0FA91C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0B69-6239-4BCD-B994-A3A2001D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D50-15A0-427E-A8C5-D8AD0FA91C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0B69-6239-4BCD-B994-A3A2001D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0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5D50-15A0-427E-A8C5-D8AD0FA91CD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00B69-6239-4BCD-B994-A3A2001D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Solving Recurrences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2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8509"/>
                <a:ext cx="10515600" cy="482845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 recursion tree is best used to generate a good guess, which you can then verify by </a:t>
                </a:r>
                <a:r>
                  <a:rPr lang="en-US" dirty="0">
                    <a:solidFill>
                      <a:srgbClr val="FF0000"/>
                    </a:solidFill>
                  </a:rPr>
                  <a:t>the substitution method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T(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) = 3T(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) + </a:t>
                </a:r>
                <a:r>
                  <a:rPr lang="el-GR" dirty="0" smtClean="0">
                    <a:solidFill>
                      <a:srgbClr val="00B050"/>
                    </a:solidFill>
                  </a:rPr>
                  <a:t>θ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aseline="40000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),</a:t>
                </a:r>
              </a:p>
              <a:p>
                <a:r>
                  <a:rPr lang="en-US" dirty="0"/>
                  <a:t>We </a:t>
                </a:r>
                <a:r>
                  <a:rPr lang="en-US" dirty="0">
                    <a:solidFill>
                      <a:srgbClr val="0070C0"/>
                    </a:solidFill>
                  </a:rPr>
                  <a:t>start by focusing on finding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an upper </a:t>
                </a:r>
                <a:r>
                  <a:rPr lang="en-US" dirty="0">
                    <a:solidFill>
                      <a:srgbClr val="0070C0"/>
                    </a:solidFill>
                  </a:rPr>
                  <a:t>bound for the solution. 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/>
                  <a:t>Because </a:t>
                </a:r>
                <a:r>
                  <a:rPr lang="en-US" dirty="0"/>
                  <a:t>we know that floors and ceilings usually </a:t>
                </a:r>
                <a:r>
                  <a:rPr lang="en-US" dirty="0" smtClean="0"/>
                  <a:t>do not </a:t>
                </a:r>
                <a:r>
                  <a:rPr lang="en-US" dirty="0"/>
                  <a:t>matter when solving </a:t>
                </a:r>
                <a:r>
                  <a:rPr lang="en-US" dirty="0" smtClean="0"/>
                  <a:t>recurrences, </a:t>
                </a:r>
                <a:r>
                  <a:rPr lang="en-US" dirty="0"/>
                  <a:t>we create a recursion tree for the </a:t>
                </a:r>
                <a:r>
                  <a:rPr lang="en-US" dirty="0" smtClean="0"/>
                  <a:t>recurrence:</a:t>
                </a:r>
              </a:p>
              <a:p>
                <a:endParaRPr lang="en-US" dirty="0" smtClean="0"/>
              </a:p>
              <a:p>
                <a:r>
                  <a:rPr lang="en-US" b="1" dirty="0" smtClean="0">
                    <a:solidFill>
                      <a:srgbClr val="00B050"/>
                    </a:solidFill>
                  </a:rPr>
                  <a:t>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) = 3T(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/4) +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baseline="40000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, c&gt;0.</a:t>
                </a:r>
              </a:p>
              <a:p>
                <a:endParaRPr lang="en-US" b="1" dirty="0" smtClean="0">
                  <a:solidFill>
                    <a:srgbClr val="00B050"/>
                  </a:solidFill>
                </a:endParaRPr>
              </a:p>
              <a:p>
                <a:r>
                  <a:rPr lang="en-US" dirty="0"/>
                  <a:t>For convenience, we </a:t>
                </a:r>
                <a:r>
                  <a:rPr lang="en-US" dirty="0">
                    <a:solidFill>
                      <a:srgbClr val="FF0000"/>
                    </a:solidFill>
                  </a:rPr>
                  <a:t>assume that n is an exact power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4.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8509"/>
                <a:ext cx="10515600" cy="4828454"/>
              </a:xfrm>
              <a:blipFill>
                <a:blip r:embed="rId2"/>
                <a:stretch>
                  <a:fillRect l="-1043" t="-2020" r="-928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38200" y="1348510"/>
            <a:ext cx="10383982" cy="82203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8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67" y="646545"/>
            <a:ext cx="1035541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0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4" y="125073"/>
            <a:ext cx="11240654" cy="647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0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673"/>
                <a:ext cx="10515600" cy="595529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cn</a:t>
                </a:r>
                <a:r>
                  <a:rPr lang="en-US" baseline="40000" dirty="0"/>
                  <a:t>2</a:t>
                </a:r>
                <a:r>
                  <a:rPr lang="en-US" dirty="0"/>
                  <a:t> term at the root represents the cost at the top level of </a:t>
                </a:r>
                <a:r>
                  <a:rPr lang="en-US" dirty="0" smtClean="0"/>
                  <a:t>recursion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three subtrees of the root represent the costs incurred by the </a:t>
                </a:r>
                <a:r>
                  <a:rPr lang="en-US" dirty="0" smtClean="0"/>
                  <a:t>subproblems of </a:t>
                </a:r>
                <a:r>
                  <a:rPr lang="en-US" dirty="0"/>
                  <a:t>size </a:t>
                </a:r>
                <a:r>
                  <a:rPr lang="en-US" dirty="0" smtClean="0"/>
                  <a:t>n/4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Part </a:t>
                </a:r>
                <a:r>
                  <a:rPr lang="en-US" dirty="0"/>
                  <a:t>(c) </a:t>
                </a:r>
                <a:r>
                  <a:rPr lang="en-US" dirty="0" smtClean="0"/>
                  <a:t>shows </a:t>
                </a:r>
                <a:r>
                  <a:rPr lang="en-US" dirty="0"/>
                  <a:t>this process carried one step further by expanding </a:t>
                </a:r>
                <a:r>
                  <a:rPr lang="en-US" dirty="0" smtClean="0"/>
                  <a:t>each node </a:t>
                </a:r>
                <a:r>
                  <a:rPr lang="en-US" dirty="0"/>
                  <a:t>with cost </a:t>
                </a:r>
                <a:r>
                  <a:rPr lang="en-US" dirty="0" smtClean="0"/>
                  <a:t>T(n/4) </a:t>
                </a:r>
                <a:r>
                  <a:rPr lang="en-US" dirty="0"/>
                  <a:t>from part (b</a:t>
                </a:r>
                <a:r>
                  <a:rPr lang="en-US" dirty="0" smtClean="0"/>
                  <a:t>).</a:t>
                </a:r>
                <a:endParaRPr lang="en-US" dirty="0"/>
              </a:p>
              <a:p>
                <a:r>
                  <a:rPr lang="en-US" dirty="0"/>
                  <a:t>The cost for each of the three children of </a:t>
                </a:r>
                <a:r>
                  <a:rPr lang="en-US" dirty="0" smtClean="0"/>
                  <a:t>the root </a:t>
                </a:r>
                <a:r>
                  <a:rPr lang="en-US" dirty="0"/>
                  <a:t>is c</a:t>
                </a:r>
                <a:r>
                  <a:rPr lang="en-US" dirty="0" smtClean="0"/>
                  <a:t>.(n/4)</a:t>
                </a:r>
                <a:r>
                  <a:rPr lang="en-US" baseline="40000" dirty="0" smtClean="0"/>
                  <a:t>2</a:t>
                </a:r>
                <a:r>
                  <a:rPr lang="en-US" dirty="0"/>
                  <a:t>. We continue expanding each node in the tree by breaking it </a:t>
                </a:r>
                <a:r>
                  <a:rPr lang="en-US" dirty="0" smtClean="0"/>
                  <a:t>into its </a:t>
                </a:r>
                <a:r>
                  <a:rPr lang="en-US" dirty="0"/>
                  <a:t>constituent parts as determined by the recurrence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The fully </a:t>
                </a:r>
                <a:r>
                  <a:rPr lang="en-US" dirty="0" smtClean="0"/>
                  <a:t>expanded tree </a:t>
                </a:r>
                <a:r>
                  <a:rPr lang="en-US" dirty="0"/>
                  <a:t>in part (d) has height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(it has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levels).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673"/>
                <a:ext cx="10515600" cy="5955290"/>
              </a:xfrm>
              <a:blipFill>
                <a:blip r:embed="rId2"/>
                <a:stretch>
                  <a:fillRect l="-1043" t="-1638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9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2436"/>
                <a:ext cx="10515600" cy="6410037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The subproblem size for a node at depth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n/4</a:t>
                </a:r>
                <a:r>
                  <a:rPr lang="en-US" b="1" i="1" baseline="40000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sz="3200" b="1" dirty="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Thus, the subproblem </a:t>
                </a:r>
                <a:r>
                  <a:rPr lang="en-US" sz="32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size hits n </a:t>
                </a:r>
                <a:r>
                  <a:rPr lang="en-US" sz="3200" b="1" dirty="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</a:t>
                </a:r>
                <a:r>
                  <a:rPr lang="en-US" sz="32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 when </a:t>
                </a:r>
                <a:r>
                  <a:rPr lang="en-US" sz="3200" b="1" dirty="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n/4</a:t>
                </a:r>
                <a:r>
                  <a:rPr lang="en-US" sz="3200" b="1" i="1" baseline="40000" dirty="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en-US" sz="3200" b="1" dirty="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</a:t>
                </a:r>
                <a:r>
                  <a:rPr lang="en-US" sz="32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 or, equivalently, when </a:t>
                </a:r>
                <a:r>
                  <a:rPr lang="en-US" sz="3200" b="1" i="1" dirty="0" err="1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en-US" sz="3200" b="1" i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3200" b="1" dirty="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1" i="1" dirty="0" smtClean="0">
                            <a:solidFill>
                              <a:srgbClr val="0070C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Thus, the tree has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+ </a:t>
                </a:r>
                <a:r>
                  <a:rPr lang="en-US" dirty="0">
                    <a:solidFill>
                      <a:srgbClr val="FF0000"/>
                    </a:solidFill>
                  </a:rPr>
                  <a:t>1 levels (at depths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0, 1, 2, . . . ,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).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The </a:t>
                </a:r>
                <a:r>
                  <a:rPr lang="en-US" dirty="0">
                    <a:solidFill>
                      <a:srgbClr val="0070C0"/>
                    </a:solidFill>
                  </a:rPr>
                  <a:t>number of nodes at depth </a:t>
                </a:r>
                <a:r>
                  <a:rPr lang="en-US" b="1" i="1" dirty="0" err="1">
                    <a:solidFill>
                      <a:srgbClr val="0070C0"/>
                    </a:solidFill>
                  </a:rPr>
                  <a:t>i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is </a:t>
                </a:r>
                <a:r>
                  <a:rPr lang="en-US" dirty="0">
                    <a:solidFill>
                      <a:srgbClr val="0070C0"/>
                    </a:solidFill>
                  </a:rPr>
                  <a:t>3</a:t>
                </a:r>
                <a:r>
                  <a:rPr lang="en-US" b="1" i="1" baseline="40000" dirty="0">
                    <a:solidFill>
                      <a:srgbClr val="0070C0"/>
                    </a:solidFill>
                  </a:rPr>
                  <a:t>i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Each </a:t>
                </a:r>
                <a:r>
                  <a:rPr lang="en-US" dirty="0">
                    <a:solidFill>
                      <a:srgbClr val="FF0000"/>
                    </a:solidFill>
                  </a:rPr>
                  <a:t>node at depth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, for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= 0, 1, 2, . . .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- </a:t>
                </a:r>
                <a:r>
                  <a:rPr lang="en-US" dirty="0">
                    <a:solidFill>
                      <a:srgbClr val="FF0000"/>
                    </a:solidFill>
                  </a:rPr>
                  <a:t>1, has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cost of: c.(n/4</a:t>
                </a:r>
                <a:r>
                  <a:rPr lang="en-US" b="1" i="1" baseline="40000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)</a:t>
                </a:r>
                <a:r>
                  <a:rPr lang="en-US" baseline="40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The </a:t>
                </a:r>
                <a:r>
                  <a:rPr lang="en-US" dirty="0">
                    <a:solidFill>
                      <a:srgbClr val="0070C0"/>
                    </a:solidFill>
                  </a:rPr>
                  <a:t>total cost over all nodes at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depth </a:t>
                </a:r>
                <a:r>
                  <a:rPr lang="en-US" b="1" i="1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>
                    <a:solidFill>
                      <a:srgbClr val="0070C0"/>
                    </a:solidFill>
                  </a:rPr>
                  <a:t>, for </a:t>
                </a:r>
                <a:r>
                  <a:rPr lang="en-US" b="1" i="1" dirty="0" err="1">
                    <a:solidFill>
                      <a:srgbClr val="0070C0"/>
                    </a:solidFill>
                  </a:rPr>
                  <a:t>i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= 0, 1, 2, . . .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- 1 is 3</a:t>
                </a:r>
                <a:r>
                  <a:rPr lang="en-US" b="1" i="1" baseline="30000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.c.(n/4</a:t>
                </a:r>
                <a:r>
                  <a:rPr lang="en-US" b="1" i="1" baseline="40000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)</a:t>
                </a:r>
                <a:r>
                  <a:rPr lang="en-US" baseline="40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= (3/16)</a:t>
                </a:r>
                <a:r>
                  <a:rPr lang="en-US" b="1" i="1" baseline="30000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cn</a:t>
                </a:r>
                <a:r>
                  <a:rPr lang="en-US" baseline="30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The bottom level, at depth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1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, has (3)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baseline="4000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baseline="4000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b="1" i="1" baseline="4000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b="1" i="1" baseline="4000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1" i="1" baseline="4000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b="1" i="1" baseline="4000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nodes = (n)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baseline="4000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baseline="4000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b="1" i="1" baseline="4000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b="1" i="1" baseline="4000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1" i="1" baseline="4000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</m:oMath>
                </a14:m>
                <a:r>
                  <a:rPr lang="en-US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, each </a:t>
                </a:r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contributing cost </a:t>
                </a:r>
                <a:r>
                  <a:rPr lang="en-US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T(1), </a:t>
                </a:r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for a </a:t>
                </a:r>
                <a:r>
                  <a:rPr lang="en-US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total cost of (n)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baseline="4000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baseline="4000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b="1" i="1" baseline="4000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b="1" i="1" baseline="4000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1" i="1" baseline="4000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</m:oMath>
                </a14:m>
                <a:r>
                  <a:rPr lang="en-US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xT(1), </a:t>
                </a:r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which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/>
                  <a:t>((n)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baseline="40000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baseline="40000" dirty="0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b="1" i="1" baseline="40000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b="1" i="1" baseline="40000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1" i="1" baseline="40000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</m:oMath>
                </a14:m>
                <a:r>
                  <a:rPr lang="en-US" b="1" dirty="0" smtClean="0"/>
                  <a:t>), </a:t>
                </a:r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since we assume that </a:t>
                </a:r>
                <a:r>
                  <a:rPr lang="en-US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T(1) is </a:t>
                </a:r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a constant</a:t>
                </a:r>
                <a:r>
                  <a:rPr lang="en-US" b="1" dirty="0"/>
                  <a:t>.</a:t>
                </a:r>
                <a:endParaRPr lang="en-US" b="1" dirty="0" smtClean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2436"/>
                <a:ext cx="10515600" cy="6410037"/>
              </a:xfrm>
              <a:blipFill>
                <a:blip r:embed="rId2"/>
                <a:stretch>
                  <a:fillRect l="-1449" t="-1618" r="-870" b="-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530" y="4094798"/>
            <a:ext cx="2433375" cy="3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4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478"/>
            <a:ext cx="9968345" cy="294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87" y="3486609"/>
            <a:ext cx="9372728" cy="28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45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99" y="2623128"/>
            <a:ext cx="2413000" cy="794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By applying A.6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70" y="288093"/>
            <a:ext cx="10568889" cy="1863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145" y="2255629"/>
            <a:ext cx="7296905" cy="40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11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0144"/>
                <a:ext cx="10515600" cy="6373091"/>
              </a:xfrm>
            </p:spPr>
            <p:txBody>
              <a:bodyPr/>
              <a:lstStyle/>
              <a:p>
                <a:r>
                  <a:rPr lang="en-US" dirty="0"/>
                  <a:t>Thus, we have derived a guess of </a:t>
                </a:r>
                <a:r>
                  <a:rPr lang="en-US" dirty="0" smtClean="0"/>
                  <a:t>T(n) = O(n</a:t>
                </a:r>
                <a:r>
                  <a:rPr lang="en-US" baseline="40000" dirty="0" smtClean="0"/>
                  <a:t>2</a:t>
                </a:r>
                <a:r>
                  <a:rPr lang="en-US" dirty="0" smtClean="0"/>
                  <a:t>) </a:t>
                </a:r>
                <a:r>
                  <a:rPr lang="en-US" dirty="0"/>
                  <a:t>for our original </a:t>
                </a:r>
                <a:r>
                  <a:rPr lang="en-US" dirty="0" smtClean="0"/>
                  <a:t>recurrence 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) = 3T(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dirty="0" smtClean="0"/>
                  <a:t>) + </a:t>
                </a:r>
                <a:r>
                  <a:rPr lang="el-GR" dirty="0" smtClean="0"/>
                  <a:t>θ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aseline="40000" dirty="0" smtClean="0"/>
                  <a:t>2</a:t>
                </a:r>
                <a:r>
                  <a:rPr lang="en-US" dirty="0" smtClean="0"/>
                  <a:t>).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0144"/>
                <a:ext cx="10515600" cy="6373091"/>
              </a:xfrm>
              <a:blipFill>
                <a:blip r:embed="rId2"/>
                <a:stretch>
                  <a:fillRect l="-1043" t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46" y="1403927"/>
            <a:ext cx="10775354" cy="527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9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6" y="120073"/>
            <a:ext cx="6130098" cy="711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28" y="831143"/>
            <a:ext cx="9681008" cy="59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3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27"/>
                <a:ext cx="10515600" cy="59922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When we add the values across the levels </a:t>
                </a:r>
                <a:r>
                  <a:rPr lang="en-US" dirty="0"/>
                  <a:t>of the recursion tree shown in the figure, we get a value of </a:t>
                </a:r>
                <a:r>
                  <a:rPr lang="en-US" dirty="0" err="1"/>
                  <a:t>cn</a:t>
                </a:r>
                <a:r>
                  <a:rPr lang="en-US" dirty="0"/>
                  <a:t> for every level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The longest simple path from the root to a leaf </a:t>
                </a:r>
                <a:r>
                  <a:rPr lang="en-US" dirty="0" smtClean="0"/>
                  <a:t>is:</a:t>
                </a:r>
              </a:p>
              <a:p>
                <a:r>
                  <a:rPr lang="en-US" dirty="0" smtClean="0"/>
                  <a:t>n -&gt; (2/3)n -&gt; (2/3)</a:t>
                </a:r>
                <a:r>
                  <a:rPr lang="en-US" baseline="40000" dirty="0" smtClean="0"/>
                  <a:t>2</a:t>
                </a:r>
                <a:r>
                  <a:rPr lang="en-US" dirty="0" smtClean="0"/>
                  <a:t>n -&gt; . . -&gt; 1,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the </a:t>
                </a:r>
                <a:r>
                  <a:rPr lang="en-US" dirty="0"/>
                  <a:t>height of the </a:t>
                </a:r>
                <a:r>
                  <a:rPr lang="en-US" dirty="0" smtClean="0"/>
                  <a:t>tree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Intuitively</a:t>
                </a:r>
                <a:r>
                  <a:rPr lang="en-US" dirty="0"/>
                  <a:t>, we expect the solution to the recurrence to be </a:t>
                </a:r>
                <a:r>
                  <a:rPr lang="en-US" b="1" u="sng" dirty="0">
                    <a:solidFill>
                      <a:srgbClr val="FF0000"/>
                    </a:solidFill>
                  </a:rPr>
                  <a:t>at most </a:t>
                </a:r>
                <a:r>
                  <a:rPr lang="en-US" dirty="0"/>
                  <a:t>the </a:t>
                </a:r>
                <a:r>
                  <a:rPr lang="en-US" dirty="0" smtClean="0"/>
                  <a:t>number of </a:t>
                </a:r>
                <a:r>
                  <a:rPr lang="en-US" dirty="0"/>
                  <a:t>levels times the cost of each level,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or O(</a:t>
                </a:r>
                <a:r>
                  <a:rPr lang="en-US" dirty="0" err="1" smtClean="0"/>
                  <a:t>cn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) = O(n lg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n). </a:t>
                </a:r>
                <a:r>
                  <a:rPr lang="en-US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WHY?????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27"/>
                <a:ext cx="10515600" cy="5992236"/>
              </a:xfrm>
              <a:blipFill>
                <a:blip r:embed="rId2"/>
                <a:stretch>
                  <a:fillRect l="-1043" t="-2238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57909" y="4655128"/>
            <a:ext cx="10270836" cy="1099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81" y="3180845"/>
            <a:ext cx="1293092" cy="129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4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Methods For Solving Recurrences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There are three </a:t>
                </a:r>
                <a:r>
                  <a:rPr lang="en-US" dirty="0"/>
                  <a:t>methods for solving recurrences—that is, for obtaining asymptotic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or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dirty="0" smtClean="0"/>
                  <a:t>, or </a:t>
                </a:r>
                <a:r>
                  <a:rPr lang="el-GR" dirty="0" smtClean="0">
                    <a:solidFill>
                      <a:srgbClr val="FF0000"/>
                    </a:solidFill>
                  </a:rPr>
                  <a:t>Ω</a:t>
                </a:r>
                <a:r>
                  <a:rPr lang="en-US" dirty="0" smtClean="0"/>
                  <a:t> </a:t>
                </a:r>
                <a:r>
                  <a:rPr lang="en-US" dirty="0"/>
                  <a:t>bounds on the solution: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 </a:t>
                </a:r>
                <a:r>
                  <a:rPr lang="en-US" dirty="0"/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substitution method</a:t>
                </a:r>
                <a:r>
                  <a:rPr lang="en-US" dirty="0"/>
                  <a:t>, we </a:t>
                </a:r>
                <a:r>
                  <a:rPr lang="en-US" dirty="0">
                    <a:solidFill>
                      <a:srgbClr val="0070C0"/>
                    </a:solidFill>
                  </a:rPr>
                  <a:t>guess a bound and then use mathematical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induction to </a:t>
                </a:r>
                <a:r>
                  <a:rPr lang="en-US" dirty="0">
                    <a:solidFill>
                      <a:srgbClr val="0070C0"/>
                    </a:solidFill>
                  </a:rPr>
                  <a:t>prove our guess correct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recursion-tree method </a:t>
                </a:r>
                <a:r>
                  <a:rPr lang="en-US" dirty="0">
                    <a:solidFill>
                      <a:srgbClr val="0070C0"/>
                    </a:solidFill>
                  </a:rPr>
                  <a:t>converts the recurrence into a tree whose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nodes represent </a:t>
                </a:r>
                <a:r>
                  <a:rPr lang="en-US" dirty="0">
                    <a:solidFill>
                      <a:srgbClr val="0070C0"/>
                    </a:solidFill>
                  </a:rPr>
                  <a:t>the costs incurred at various levels of the recursion</a:t>
                </a:r>
                <a:r>
                  <a:rPr lang="en-US" dirty="0"/>
                  <a:t>. We use </a:t>
                </a:r>
                <a:r>
                  <a:rPr lang="en-US" dirty="0" smtClean="0"/>
                  <a:t>techniques for </a:t>
                </a:r>
                <a:r>
                  <a:rPr lang="en-US" dirty="0"/>
                  <a:t>bounding summations to solve the recurrence.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master method </a:t>
                </a:r>
                <a:r>
                  <a:rPr lang="en-US" dirty="0"/>
                  <a:t>provides bounds for recurrences of the </a:t>
                </a:r>
                <a:r>
                  <a:rPr lang="en-US" dirty="0" smtClean="0"/>
                  <a:t>form</a:t>
                </a:r>
              </a:p>
              <a:p>
                <a:pPr marL="0" indent="0">
                  <a:buNone/>
                </a:pPr>
                <a:r>
                  <a:rPr lang="en-US" dirty="0" smtClean="0"/>
                  <a:t>	T(n) = a T(n/b) + f(n)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101" r="-29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435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64" y="554182"/>
            <a:ext cx="10700146" cy="5874327"/>
          </a:xfrm>
          <a:prstGeom prst="rect">
            <a:avLst/>
          </a:prstGeom>
        </p:spPr>
      </p:pic>
      <p:sp>
        <p:nvSpPr>
          <p:cNvPr id="5" name="Line Callout 2 4"/>
          <p:cNvSpPr/>
          <p:nvPr/>
        </p:nvSpPr>
        <p:spPr>
          <a:xfrm>
            <a:off x="8081820" y="1505528"/>
            <a:ext cx="2826327" cy="98829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4462"/>
              <a:gd name="adj6" fmla="val -6071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lg</a:t>
            </a:r>
            <a:r>
              <a:rPr lang="en-US" dirty="0" smtClean="0">
                <a:solidFill>
                  <a:srgbClr val="FF0000"/>
                </a:solidFill>
              </a:rPr>
              <a:t>(2n/2/3/2) =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lg</a:t>
            </a:r>
            <a:r>
              <a:rPr lang="en-US" dirty="0" smtClean="0">
                <a:solidFill>
                  <a:srgbClr val="FF0000"/>
                </a:solidFill>
              </a:rPr>
              <a:t>(n/(3/2))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78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master method for solving recurrences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master method provides a “cookbook” method for solving </a:t>
            </a:r>
            <a:r>
              <a:rPr lang="en-US" dirty="0" smtClean="0">
                <a:solidFill>
                  <a:srgbClr val="0070C0"/>
                </a:solidFill>
              </a:rPr>
              <a:t>recurrences </a:t>
            </a:r>
            <a:r>
              <a:rPr lang="en-US" dirty="0"/>
              <a:t>of </a:t>
            </a:r>
            <a:r>
              <a:rPr lang="en-US" dirty="0" smtClean="0"/>
              <a:t>the form: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T(n) = </a:t>
            </a:r>
            <a:r>
              <a:rPr lang="en-US" dirty="0" err="1" smtClean="0"/>
              <a:t>aT</a:t>
            </a:r>
            <a:r>
              <a:rPr lang="en-US" dirty="0" smtClean="0"/>
              <a:t>(n/b) + f(n), ……………………….(4.20)</a:t>
            </a:r>
          </a:p>
          <a:p>
            <a:pPr marL="0" indent="0">
              <a:buNone/>
            </a:pPr>
            <a:r>
              <a:rPr lang="en-US" dirty="0" smtClean="0"/>
              <a:t>	where, a&gt;=1</a:t>
            </a:r>
            <a:r>
              <a:rPr lang="en-US" dirty="0"/>
              <a:t> </a:t>
            </a:r>
            <a:r>
              <a:rPr lang="en-US" dirty="0" smtClean="0"/>
              <a:t>and b&gt;1 are constants, f(n) asymptotically positive     	function.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To use the master method, you will need to </a:t>
            </a:r>
            <a:r>
              <a:rPr lang="en-US" dirty="0">
                <a:solidFill>
                  <a:srgbClr val="0070C0"/>
                </a:solidFill>
              </a:rPr>
              <a:t>memorize three cases</a:t>
            </a:r>
            <a:r>
              <a:rPr lang="en-US" dirty="0"/>
              <a:t>, </a:t>
            </a:r>
            <a:r>
              <a:rPr lang="en-US" dirty="0" smtClean="0"/>
              <a:t>but then </a:t>
            </a:r>
            <a:r>
              <a:rPr lang="en-US" dirty="0"/>
              <a:t>you will be able to solve many recurrences quite easily, often without </a:t>
            </a:r>
            <a:r>
              <a:rPr lang="en-US" dirty="0" smtClean="0"/>
              <a:t>pencil and </a:t>
            </a:r>
            <a:r>
              <a:rPr lang="en-US" dirty="0"/>
              <a:t>paper.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30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18"/>
            <a:ext cx="10515600" cy="6530109"/>
          </a:xfrm>
        </p:spPr>
        <p:txBody>
          <a:bodyPr/>
          <a:lstStyle/>
          <a:p>
            <a:r>
              <a:rPr lang="en-US" dirty="0"/>
              <a:t>The recurrence (4.20) describes the running time of an algorithm that divides </a:t>
            </a:r>
            <a:r>
              <a:rPr lang="en-US" dirty="0" smtClean="0"/>
              <a:t>a problem </a:t>
            </a:r>
            <a:r>
              <a:rPr lang="en-US" dirty="0"/>
              <a:t>of size </a:t>
            </a:r>
            <a:r>
              <a:rPr lang="en-US" sz="3200" b="1" i="1" dirty="0">
                <a:solidFill>
                  <a:srgbClr val="FF0000"/>
                </a:solidFill>
              </a:rPr>
              <a:t>n</a:t>
            </a:r>
            <a:r>
              <a:rPr lang="en-US" dirty="0"/>
              <a:t> into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dirty="0"/>
              <a:t> subproblems, each of size </a:t>
            </a:r>
            <a:r>
              <a:rPr lang="en-US" sz="3200" b="1" i="1" dirty="0">
                <a:solidFill>
                  <a:srgbClr val="FF0000"/>
                </a:solidFill>
              </a:rPr>
              <a:t>n</a:t>
            </a:r>
            <a:r>
              <a:rPr lang="en-US" dirty="0"/>
              <a:t>=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dirty="0"/>
              <a:t>, where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dirty="0"/>
              <a:t> and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dirty="0"/>
              <a:t> are </a:t>
            </a:r>
            <a:r>
              <a:rPr lang="en-US" dirty="0" smtClean="0"/>
              <a:t>positive constants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dirty="0"/>
              <a:t> subproblems are solved recursively, each in time </a:t>
            </a:r>
            <a:r>
              <a:rPr lang="en-US" dirty="0" smtClean="0">
                <a:solidFill>
                  <a:srgbClr val="0070C0"/>
                </a:solidFill>
              </a:rPr>
              <a:t>T(n/b)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function f(n) </a:t>
            </a:r>
            <a:r>
              <a:rPr lang="en-US" dirty="0"/>
              <a:t>encompasses the cost of dividing the problem and combining </a:t>
            </a:r>
            <a:r>
              <a:rPr lang="en-US" dirty="0" smtClean="0"/>
              <a:t>the results </a:t>
            </a:r>
            <a:r>
              <a:rPr lang="en-US" dirty="0"/>
              <a:t>of the subproblems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7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72"/>
            <a:ext cx="10515600" cy="6594763"/>
          </a:xfrm>
        </p:spPr>
        <p:txBody>
          <a:bodyPr/>
          <a:lstStyle/>
          <a:p>
            <a:pPr algn="ctr"/>
            <a:r>
              <a:rPr lang="en-US" b="1" i="1" dirty="0" smtClean="0"/>
              <a:t>Theorem 4.1 (Master theorem)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T(n) = </a:t>
            </a:r>
            <a:r>
              <a:rPr lang="en-US" dirty="0" err="1" smtClean="0">
                <a:solidFill>
                  <a:srgbClr val="FF0000"/>
                </a:solidFill>
              </a:rPr>
              <a:t>a.T</a:t>
            </a:r>
            <a:r>
              <a:rPr lang="en-US" dirty="0" smtClean="0">
                <a:solidFill>
                  <a:srgbClr val="FF0000"/>
                </a:solidFill>
              </a:rPr>
              <a:t>(n/b) + f(n), ……………………….(4.20)</a:t>
            </a:r>
          </a:p>
          <a:p>
            <a:r>
              <a:rPr lang="en-US" dirty="0" smtClean="0"/>
              <a:t>	where, </a:t>
            </a:r>
            <a:r>
              <a:rPr lang="en-US" dirty="0" smtClean="0">
                <a:solidFill>
                  <a:srgbClr val="0070C0"/>
                </a:solidFill>
              </a:rPr>
              <a:t>T(n) </a:t>
            </a:r>
            <a:r>
              <a:rPr lang="en-US" dirty="0">
                <a:solidFill>
                  <a:srgbClr val="0070C0"/>
                </a:solidFill>
              </a:rPr>
              <a:t>be </a:t>
            </a:r>
            <a:r>
              <a:rPr lang="en-US" dirty="0" smtClean="0">
                <a:solidFill>
                  <a:srgbClr val="0070C0"/>
                </a:solidFill>
              </a:rPr>
              <a:t>defined on </a:t>
            </a:r>
            <a:r>
              <a:rPr lang="en-US" dirty="0">
                <a:solidFill>
                  <a:srgbClr val="0070C0"/>
                </a:solidFill>
              </a:rPr>
              <a:t>the nonnegative </a:t>
            </a:r>
            <a:r>
              <a:rPr lang="en-US" dirty="0" smtClean="0">
                <a:solidFill>
                  <a:srgbClr val="0070C0"/>
                </a:solidFill>
              </a:rPr>
              <a:t>integers, a&gt;=1 and b&gt;1 are constants, f(n) asymptotically positive function.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41" y="2233788"/>
            <a:ext cx="10796534" cy="28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51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545"/>
                <a:ext cx="10515600" cy="6585528"/>
              </a:xfrm>
            </p:spPr>
            <p:txBody>
              <a:bodyPr/>
              <a:lstStyle/>
              <a:p>
                <a:r>
                  <a:rPr lang="en-US" dirty="0" smtClean="0"/>
                  <a:t>In each of the three cases, we compare the function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f(n)</a:t>
                </a:r>
                <a:r>
                  <a:rPr lang="en-US" dirty="0" smtClean="0"/>
                  <a:t> with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sup>
                    </m:sSup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/>
                  <a:t>Intuitively, </a:t>
                </a:r>
                <a:r>
                  <a:rPr lang="en-US" dirty="0">
                    <a:solidFill>
                      <a:srgbClr val="0070C0"/>
                    </a:solidFill>
                  </a:rPr>
                  <a:t>the larger of the two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functions determines </a:t>
                </a:r>
                <a:r>
                  <a:rPr lang="en-US" dirty="0">
                    <a:solidFill>
                      <a:srgbClr val="0070C0"/>
                    </a:solidFill>
                  </a:rPr>
                  <a:t>the solution to the recurrence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b="1" dirty="0" smtClean="0">
                    <a:solidFill>
                      <a:srgbClr val="00B050"/>
                    </a:solidFill>
                  </a:rPr>
                  <a:t>If, as in case 1, the function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is the larger</a:t>
                </a:r>
                <a:r>
                  <a:rPr lang="en-US" b="1" dirty="0">
                    <a:solidFill>
                      <a:srgbClr val="00B050"/>
                    </a:solidFill>
                  </a:rPr>
                  <a:t>, then the solution is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T(n) = </a:t>
                </a:r>
                <a:r>
                  <a:rPr lang="el-GR" b="1" dirty="0" smtClean="0">
                    <a:solidFill>
                      <a:srgbClr val="00B050"/>
                    </a:solidFill>
                  </a:rPr>
                  <a:t>θ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).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If, as in case 3, the function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f(n) is </a:t>
                </a:r>
                <a:r>
                  <a:rPr lang="en-US" b="1" dirty="0">
                    <a:solidFill>
                      <a:srgbClr val="00B050"/>
                    </a:solidFill>
                  </a:rPr>
                  <a:t>the larger, then the solution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is           T(n) = </a:t>
                </a:r>
                <a:r>
                  <a:rPr lang="el-GR" b="1" dirty="0" smtClean="0">
                    <a:solidFill>
                      <a:srgbClr val="00B050"/>
                    </a:solidFill>
                  </a:rPr>
                  <a:t>θ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(f(n)).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If, as in case 2, the two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functions are </a:t>
                </a:r>
                <a:r>
                  <a:rPr lang="en-US" b="1" dirty="0">
                    <a:solidFill>
                      <a:srgbClr val="FF0000"/>
                    </a:solidFill>
                  </a:rPr>
                  <a:t>the same size, we multiply by a logarithmic factor, and the solution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is: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T(n) = </a:t>
                </a:r>
                <a:r>
                  <a:rPr lang="el-GR" dirty="0" smtClean="0"/>
                  <a:t>θ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dirty="0" smtClean="0"/>
                  <a:t>x lg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n) = </a:t>
                </a:r>
                <a:r>
                  <a:rPr lang="el-GR" dirty="0" smtClean="0"/>
                  <a:t>θ</a:t>
                </a:r>
                <a:r>
                  <a:rPr lang="en-US" dirty="0" smtClean="0"/>
                  <a:t>(f(n) x lg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n)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545"/>
                <a:ext cx="10515600" cy="6585528"/>
              </a:xfrm>
              <a:blipFill>
                <a:blip r:embed="rId2"/>
                <a:stretch>
                  <a:fillRect l="-1043" t="-1574" r="-3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701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782"/>
                <a:ext cx="10515600" cy="6557818"/>
              </a:xfrm>
            </p:spPr>
            <p:txBody>
              <a:bodyPr/>
              <a:lstStyle/>
              <a:p>
                <a:r>
                  <a:rPr lang="en-US" dirty="0"/>
                  <a:t>In the </a:t>
                </a:r>
                <a:r>
                  <a:rPr lang="en-US" dirty="0" smtClean="0"/>
                  <a:t>first case</a:t>
                </a:r>
                <a:r>
                  <a:rPr lang="en-US" dirty="0"/>
                  <a:t>, not only must </a:t>
                </a:r>
                <a:r>
                  <a:rPr lang="en-US" dirty="0" smtClean="0"/>
                  <a:t>f(n) </a:t>
                </a:r>
                <a:r>
                  <a:rPr lang="en-US" dirty="0"/>
                  <a:t>be 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dirty="0"/>
                  <a:t>, it must be </a:t>
                </a:r>
                <a:r>
                  <a:rPr lang="en-US" i="1" dirty="0" err="1"/>
                  <a:t>polynomially</a:t>
                </a:r>
                <a:r>
                  <a:rPr lang="en-US" i="1" dirty="0"/>
                  <a:t> </a:t>
                </a:r>
                <a:r>
                  <a:rPr lang="en-US" dirty="0"/>
                  <a:t>smaller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f(n) </a:t>
                </a:r>
                <a:r>
                  <a:rPr lang="en-US" dirty="0"/>
                  <a:t>must be asymptotically 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dirty="0"/>
                  <a:t> by a factor of </a:t>
                </a:r>
                <a:r>
                  <a:rPr lang="en-US" dirty="0" smtClean="0"/>
                  <a:t>n</a:t>
                </a:r>
                <a:r>
                  <a:rPr lang="el-GR" sz="3200" b="1" i="1" baseline="40000" dirty="0" smtClean="0"/>
                  <a:t>ϵ</a:t>
                </a:r>
                <a:r>
                  <a:rPr lang="en-US" dirty="0" smtClean="0"/>
                  <a:t> </a:t>
                </a:r>
                <a:r>
                  <a:rPr lang="en-US" dirty="0"/>
                  <a:t>for </a:t>
                </a:r>
                <a:r>
                  <a:rPr lang="en-US" dirty="0" smtClean="0"/>
                  <a:t>some </a:t>
                </a:r>
                <a:r>
                  <a:rPr lang="el-GR" dirty="0" smtClean="0"/>
                  <a:t>ϵ</a:t>
                </a:r>
                <a:r>
                  <a:rPr lang="en-US" dirty="0" smtClean="0"/>
                  <a:t> constant  </a:t>
                </a:r>
                <a:r>
                  <a:rPr lang="en-US" dirty="0"/>
                  <a:t>&gt; 0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In the third case, not only must </a:t>
                </a:r>
                <a:r>
                  <a:rPr lang="en-US" dirty="0" smtClean="0"/>
                  <a:t>f(n) </a:t>
                </a:r>
                <a:r>
                  <a:rPr lang="en-US" dirty="0"/>
                  <a:t>be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dirty="0"/>
                  <a:t>, it </a:t>
                </a:r>
                <a:r>
                  <a:rPr lang="en-US" dirty="0" smtClean="0"/>
                  <a:t>also must </a:t>
                </a:r>
                <a:r>
                  <a:rPr lang="en-US" dirty="0"/>
                  <a:t>be </a:t>
                </a:r>
                <a:r>
                  <a:rPr lang="en-US" dirty="0" err="1"/>
                  <a:t>polynomially</a:t>
                </a:r>
                <a:r>
                  <a:rPr lang="en-US" dirty="0"/>
                  <a:t> larger and in addition satisfy the “regularity” condition </a:t>
                </a:r>
                <a:r>
                  <a:rPr lang="en-US" dirty="0" smtClean="0"/>
                  <a:t>that </a:t>
                </a:r>
                <a:r>
                  <a:rPr lang="en-US" dirty="0" err="1" smtClean="0"/>
                  <a:t>a.f</a:t>
                </a:r>
                <a:r>
                  <a:rPr lang="en-US" dirty="0" smtClean="0"/>
                  <a:t>(n/b)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c.f</a:t>
                </a:r>
                <a:r>
                  <a:rPr lang="en-US" dirty="0" smtClean="0"/>
                  <a:t>(n). </a:t>
                </a:r>
                <a:r>
                  <a:rPr lang="en-US" dirty="0"/>
                  <a:t>This condition is satisfied by most of the </a:t>
                </a:r>
                <a:r>
                  <a:rPr lang="en-US" dirty="0" err="1"/>
                  <a:t>polynomially</a:t>
                </a:r>
                <a:r>
                  <a:rPr lang="en-US" dirty="0"/>
                  <a:t> </a:t>
                </a:r>
                <a:r>
                  <a:rPr lang="en-US" dirty="0" smtClean="0"/>
                  <a:t>bounded functions </a:t>
                </a:r>
                <a:r>
                  <a:rPr lang="en-US" dirty="0"/>
                  <a:t>that we shall encounter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782"/>
                <a:ext cx="10515600" cy="6557818"/>
              </a:xfrm>
              <a:blipFill>
                <a:blip r:embed="rId2"/>
                <a:stretch>
                  <a:fillRect l="-1043" t="-65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829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09" y="124980"/>
            <a:ext cx="10515600" cy="4292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3564"/>
                <a:ext cx="10515600" cy="5837381"/>
              </a:xfrm>
            </p:spPr>
            <p:txBody>
              <a:bodyPr/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T(n) = 9T(n/3) + n</a:t>
                </a:r>
              </a:p>
              <a:p>
                <a:r>
                  <a:rPr lang="en-US" dirty="0"/>
                  <a:t>For this recurrence, we have </a:t>
                </a:r>
                <a:r>
                  <a:rPr lang="en-US" b="1" dirty="0">
                    <a:solidFill>
                      <a:srgbClr val="FF0000"/>
                    </a:solidFill>
                  </a:rPr>
                  <a:t>a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</a:rPr>
                  <a:t>9, b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</a:rPr>
                  <a:t>3,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f(n) = </a:t>
                </a:r>
                <a:r>
                  <a:rPr lang="en-US" b="1" dirty="0">
                    <a:solidFill>
                      <a:srgbClr val="FF0000"/>
                    </a:solidFill>
                  </a:rPr>
                  <a:t>n,</a:t>
                </a:r>
                <a:r>
                  <a:rPr lang="en-US" dirty="0"/>
                  <a:t> and thus we have </a:t>
                </a:r>
                <a:r>
                  <a:rPr lang="en-US" dirty="0" smtClean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9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= n</a:t>
                </a:r>
                <a:r>
                  <a:rPr lang="en-US" baseline="40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dirty="0" smtClean="0"/>
                  <a:t>. </a:t>
                </a:r>
                <a:r>
                  <a:rPr lang="pt-BR" b="1" dirty="0" smtClean="0">
                    <a:solidFill>
                      <a:srgbClr val="0070C0"/>
                    </a:solidFill>
                  </a:rPr>
                  <a:t>Since f(n)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𝝐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pt-BR" b="1" dirty="0" smtClean="0">
                    <a:solidFill>
                      <a:srgbClr val="0070C0"/>
                    </a:solidFill>
                  </a:rPr>
                  <a:t>),</a:t>
                </a:r>
                <a:r>
                  <a:rPr lang="en-US" b="1" baseline="40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where </a:t>
                </a:r>
                <a:r>
                  <a:rPr lang="el-GR" b="1" dirty="0" smtClean="0">
                    <a:solidFill>
                      <a:srgbClr val="0070C0"/>
                    </a:solidFill>
                  </a:rPr>
                  <a:t>ϵ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= 1,</a:t>
                </a:r>
                <a:r>
                  <a:rPr lang="en-US" dirty="0" smtClean="0"/>
                  <a:t> </a:t>
                </a:r>
                <a:r>
                  <a:rPr lang="en-US" dirty="0"/>
                  <a:t>we can </a:t>
                </a:r>
                <a:r>
                  <a:rPr lang="en-US" dirty="0" smtClean="0"/>
                  <a:t>apply </a:t>
                </a:r>
                <a:r>
                  <a:rPr lang="en-US" u="sng" dirty="0" smtClean="0">
                    <a:solidFill>
                      <a:srgbClr val="FF0000"/>
                    </a:solidFill>
                  </a:rPr>
                  <a:t>case </a:t>
                </a:r>
                <a:r>
                  <a:rPr lang="en-US" u="sng" dirty="0">
                    <a:solidFill>
                      <a:srgbClr val="FF0000"/>
                    </a:solidFill>
                  </a:rPr>
                  <a:t>1 </a:t>
                </a:r>
                <a:r>
                  <a:rPr lang="en-US" dirty="0"/>
                  <a:t>of the master theorem and conclude that the solution is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T(n) = </a:t>
                </a:r>
                <a:r>
                  <a:rPr lang="el-GR" b="1" dirty="0" smtClean="0">
                    <a:solidFill>
                      <a:srgbClr val="FF0000"/>
                    </a:solidFill>
                  </a:rPr>
                  <a:t>θ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(n</a:t>
                </a:r>
                <a:r>
                  <a:rPr lang="en-US" b="1" baseline="30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).</a:t>
                </a:r>
              </a:p>
              <a:p>
                <a:r>
                  <a:rPr lang="en-US" dirty="0" smtClean="0"/>
                  <a:t>-----------------------------------------------------------------------------------------</a:t>
                </a:r>
              </a:p>
              <a:p>
                <a:r>
                  <a:rPr lang="en-US" b="1" dirty="0" smtClean="0">
                    <a:solidFill>
                      <a:srgbClr val="00B050"/>
                    </a:solidFill>
                  </a:rPr>
                  <a:t>T(n) = T(2n/3) + 1</a:t>
                </a:r>
              </a:p>
              <a:p>
                <a:r>
                  <a:rPr lang="en-US" dirty="0"/>
                  <a:t>in which </a:t>
                </a:r>
                <a:r>
                  <a:rPr lang="en-US" dirty="0">
                    <a:solidFill>
                      <a:srgbClr val="FF0000"/>
                    </a:solidFill>
                  </a:rPr>
                  <a:t>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dirty="0">
                    <a:solidFill>
                      <a:srgbClr val="FF0000"/>
                    </a:solidFill>
                  </a:rPr>
                  <a:t>1, b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= 3/2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f(n) = 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,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3/2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= n</a:t>
                </a:r>
                <a:r>
                  <a:rPr lang="en-US" baseline="30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= 1</a:t>
                </a:r>
                <a:r>
                  <a:rPr lang="en-US" dirty="0" smtClean="0"/>
                  <a:t>, </a:t>
                </a:r>
                <a:r>
                  <a:rPr lang="en-US" u="sng" dirty="0">
                    <a:solidFill>
                      <a:srgbClr val="FF0000"/>
                    </a:solidFill>
                  </a:rPr>
                  <a:t>Case 2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applies</a:t>
                </a:r>
                <a:r>
                  <a:rPr lang="en-US" dirty="0"/>
                  <a:t>,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since f(n) = </a:t>
                </a:r>
                <a:r>
                  <a:rPr lang="el-GR" dirty="0" smtClean="0">
                    <a:solidFill>
                      <a:srgbClr val="0070C0"/>
                    </a:solidFill>
                  </a:rPr>
                  <a:t>θ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) = </a:t>
                </a:r>
                <a:r>
                  <a:rPr lang="el-GR" dirty="0" smtClean="0">
                    <a:solidFill>
                      <a:srgbClr val="0070C0"/>
                    </a:solidFill>
                  </a:rPr>
                  <a:t>θ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(1), </a:t>
                </a:r>
                <a:r>
                  <a:rPr lang="en-US" dirty="0"/>
                  <a:t>and thus the solution to the </a:t>
                </a:r>
                <a:r>
                  <a:rPr lang="en-US" dirty="0" smtClean="0"/>
                  <a:t>recurrence is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T(n) = </a:t>
                </a:r>
                <a:r>
                  <a:rPr lang="el-GR" b="1" dirty="0" smtClean="0">
                    <a:solidFill>
                      <a:srgbClr val="FF0000"/>
                    </a:solidFill>
                  </a:rPr>
                  <a:t>θ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(lg</a:t>
                </a:r>
                <a:r>
                  <a:rPr lang="en-US" b="1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n).</a:t>
                </a:r>
              </a:p>
              <a:p>
                <a:endParaRPr lang="en-US" dirty="0" smtClean="0"/>
              </a:p>
              <a:p>
                <a:endParaRPr lang="en-US" baseline="4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3564"/>
                <a:ext cx="10515600" cy="5837381"/>
              </a:xfrm>
              <a:blipFill>
                <a:blip r:embed="rId2"/>
                <a:stretch>
                  <a:fillRect l="-1217" t="-1776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410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32874"/>
                <a:ext cx="10515600" cy="567112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T(n) = 3T(n/4) + nlg</a:t>
                </a:r>
                <a:r>
                  <a:rPr lang="en-US" b="1" baseline="-25000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n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200" dirty="0" smtClean="0"/>
                  <a:t>We </a:t>
                </a:r>
                <a:r>
                  <a:rPr lang="en-US" sz="3200" dirty="0"/>
                  <a:t>have </a:t>
                </a:r>
                <a:r>
                  <a:rPr lang="en-US" sz="3200" dirty="0">
                    <a:solidFill>
                      <a:srgbClr val="FF0000"/>
                    </a:solidFill>
                  </a:rPr>
                  <a:t>a 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= 3, </a:t>
                </a:r>
                <a:r>
                  <a:rPr lang="en-US" sz="3200" dirty="0">
                    <a:solidFill>
                      <a:srgbClr val="FF0000"/>
                    </a:solidFill>
                  </a:rPr>
                  <a:t>b 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= 4, f(n) = nlg</a:t>
                </a:r>
                <a:r>
                  <a:rPr lang="en-US" sz="32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3200" dirty="0" smtClean="0"/>
                  <a:t>, </a:t>
                </a:r>
                <a:r>
                  <a:rPr lang="en-US" sz="3200" dirty="0"/>
                  <a:t>and thus we have </a:t>
                </a:r>
                <a:r>
                  <a:rPr lang="en-US" sz="3200" dirty="0" smtClean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sz="32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3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sz="3200" dirty="0" smtClean="0">
                    <a:solidFill>
                      <a:srgbClr val="FF0000"/>
                    </a:solidFill>
                  </a:rPr>
                  <a:t>= (n</a:t>
                </a:r>
                <a:r>
                  <a:rPr lang="en-US" sz="3200" baseline="30000" dirty="0" smtClean="0">
                    <a:solidFill>
                      <a:srgbClr val="FF0000"/>
                    </a:solidFill>
                  </a:rPr>
                  <a:t>0.792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sz="3200" dirty="0" smtClean="0"/>
                  <a:t>, </a:t>
                </a:r>
                <a:r>
                  <a:rPr lang="pt-BR" sz="3200" dirty="0"/>
                  <a:t>Since </a:t>
                </a:r>
                <a:r>
                  <a:rPr lang="pt-BR" sz="3200" dirty="0" smtClean="0"/>
                  <a:t>f(n) = </a:t>
                </a:r>
                <a:r>
                  <a:rPr lang="el-GR" sz="3200" dirty="0" smtClean="0">
                    <a:solidFill>
                      <a:srgbClr val="FF0000"/>
                    </a:solidFill>
                  </a:rPr>
                  <a:t>Ω</a:t>
                </a:r>
                <a:r>
                  <a:rPr lang="pt-BR" sz="3200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3+</m:t>
                            </m:r>
                            <m:r>
                              <m:rPr>
                                <m:sty m:val="p"/>
                              </m:rPr>
                              <a:rPr lang="el-GR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ϵ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pt-BR" sz="3200" dirty="0" smtClean="0">
                    <a:solidFill>
                      <a:srgbClr val="FF0000"/>
                    </a:solidFill>
                  </a:rPr>
                  <a:t>),</a:t>
                </a:r>
                <a:r>
                  <a:rPr lang="en-US" sz="3200" baseline="40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 smtClean="0"/>
                  <a:t>where </a:t>
                </a:r>
                <a:r>
                  <a:rPr lang="el-GR" sz="3200" dirty="0" smtClean="0"/>
                  <a:t>ϵ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200" dirty="0" smtClean="0"/>
                  <a:t> 0.3, case 3 applies </a:t>
                </a:r>
                <a:r>
                  <a:rPr lang="en-US" sz="3200" dirty="0"/>
                  <a:t>if we can show </a:t>
                </a:r>
                <a:r>
                  <a:rPr lang="en-US" sz="3200" dirty="0" smtClean="0"/>
                  <a:t>that the </a:t>
                </a:r>
                <a:r>
                  <a:rPr lang="en-US" sz="3200" dirty="0"/>
                  <a:t>regularity condition holds for </a:t>
                </a:r>
                <a:r>
                  <a:rPr lang="en-US" sz="3200" dirty="0" smtClean="0"/>
                  <a:t>f(n).    </a:t>
                </a:r>
                <a:r>
                  <a:rPr lang="en-US" sz="3200" dirty="0"/>
                  <a:t>For sufficiently large n, we have that </a:t>
                </a:r>
                <a:r>
                  <a:rPr lang="en-US" sz="3200" dirty="0" smtClean="0"/>
                  <a:t>: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3200" dirty="0" err="1" smtClean="0"/>
                  <a:t>a.f</a:t>
                </a:r>
                <a:r>
                  <a:rPr lang="en-US" sz="3200" dirty="0" smtClean="0"/>
                  <a:t>(n/b) = 3(n/4)log</a:t>
                </a:r>
                <a:r>
                  <a:rPr lang="en-US" sz="3200" baseline="-25000" dirty="0" smtClean="0"/>
                  <a:t>2</a:t>
                </a:r>
                <a:r>
                  <a:rPr lang="en-US" sz="3200" dirty="0" smtClean="0"/>
                  <a:t>(n/4)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(3/4)nlog</a:t>
                </a:r>
                <a:r>
                  <a:rPr lang="en-US" sz="3200" baseline="-25000" dirty="0" smtClean="0"/>
                  <a:t>2</a:t>
                </a:r>
                <a:r>
                  <a:rPr lang="en-US" sz="3200" dirty="0" smtClean="0"/>
                  <a:t>n = </a:t>
                </a:r>
                <a:r>
                  <a:rPr lang="en-US" sz="3200" dirty="0" err="1" smtClean="0"/>
                  <a:t>cf</a:t>
                </a:r>
                <a:r>
                  <a:rPr lang="en-US" sz="3200" dirty="0" smtClean="0"/>
                  <a:t>(n), for c= ¾, consequently, </a:t>
                </a:r>
                <a:r>
                  <a:rPr lang="en-US" sz="3200" dirty="0"/>
                  <a:t>by case 3, the solution to the recurrence </a:t>
                </a:r>
                <a:r>
                  <a:rPr lang="en-US" sz="3200" dirty="0" smtClean="0"/>
                  <a:t>is T(n) = </a:t>
                </a:r>
                <a:r>
                  <a:rPr lang="el-GR" sz="3200" dirty="0" smtClean="0"/>
                  <a:t>θ</a:t>
                </a:r>
                <a:r>
                  <a:rPr lang="en-US" sz="3200" dirty="0" smtClean="0"/>
                  <a:t>(nlog</a:t>
                </a:r>
                <a:r>
                  <a:rPr lang="en-US" sz="3200" baseline="-25000" dirty="0" smtClean="0"/>
                  <a:t>2</a:t>
                </a:r>
                <a:r>
                  <a:rPr lang="en-US" sz="3200" dirty="0" smtClean="0"/>
                  <a:t>n).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</a:p>
              <a:p>
                <a:endParaRPr lang="en-US" baseline="4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32874"/>
                <a:ext cx="10515600" cy="5671126"/>
              </a:xfrm>
              <a:blipFill>
                <a:blip r:embed="rId2"/>
                <a:stretch>
                  <a:fillRect l="-1101" t="-2043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700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4109"/>
                <a:ext cx="10515600" cy="574285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T(n) = 2T(n/2) + nlg</a:t>
                </a:r>
                <a:r>
                  <a:rPr lang="en-US" b="1" baseline="-25000" dirty="0">
                    <a:solidFill>
                      <a:srgbClr val="00B050"/>
                    </a:solidFill>
                  </a:rPr>
                  <a:t>2</a:t>
                </a:r>
                <a:r>
                  <a:rPr lang="en-US" b="1" dirty="0">
                    <a:solidFill>
                      <a:srgbClr val="00B050"/>
                    </a:solidFill>
                  </a:rPr>
                  <a:t>n</a:t>
                </a:r>
              </a:p>
              <a:p>
                <a:r>
                  <a:rPr lang="en-US" dirty="0"/>
                  <a:t>The master method </a:t>
                </a:r>
                <a:r>
                  <a:rPr lang="en-US" b="1" dirty="0">
                    <a:solidFill>
                      <a:srgbClr val="FF0000"/>
                    </a:solidFill>
                  </a:rPr>
                  <a:t>does not apply </a:t>
                </a:r>
                <a:r>
                  <a:rPr lang="en-US" dirty="0"/>
                  <a:t>to this recurrence, </a:t>
                </a:r>
              </a:p>
              <a:p>
                <a:pPr>
                  <a:lnSpc>
                    <a:spcPct val="220000"/>
                  </a:lnSpc>
                </a:pPr>
                <a:r>
                  <a:rPr lang="en-US" dirty="0"/>
                  <a:t>in which a = 2, b = 2, f(n) = nlg</a:t>
                </a:r>
                <a:r>
                  <a:rPr lang="en-US" baseline="-25000" dirty="0"/>
                  <a:t>2</a:t>
                </a:r>
                <a:r>
                  <a:rPr lang="en-US" dirty="0"/>
                  <a:t>n,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dirty="0"/>
                  <a:t>= n , </a:t>
                </a:r>
                <a:r>
                  <a:rPr lang="en-US" dirty="0">
                    <a:solidFill>
                      <a:srgbClr val="FF0000"/>
                    </a:solidFill>
                  </a:rPr>
                  <a:t>case 3 does not apply</a:t>
                </a:r>
                <a:r>
                  <a:rPr lang="en-US" dirty="0"/>
                  <a:t>, even though f(n) = nlg</a:t>
                </a:r>
                <a:r>
                  <a:rPr lang="en-US" baseline="-25000" dirty="0"/>
                  <a:t>2</a:t>
                </a:r>
                <a:r>
                  <a:rPr lang="en-US" dirty="0"/>
                  <a:t>n  is asymptotically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dirty="0"/>
                  <a:t>= n, it is not </a:t>
                </a:r>
                <a:r>
                  <a:rPr lang="en-US" i="1" dirty="0" err="1"/>
                  <a:t>polynomially</a:t>
                </a:r>
                <a:r>
                  <a:rPr lang="en-US" i="1" dirty="0"/>
                  <a:t> </a:t>
                </a:r>
                <a:r>
                  <a:rPr lang="en-US" dirty="0"/>
                  <a:t>larger. The ratio f(n)/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dirty="0"/>
                  <a:t>= nlg</a:t>
                </a:r>
                <a:r>
                  <a:rPr lang="en-US" baseline="-25000" dirty="0"/>
                  <a:t>2</a:t>
                </a:r>
                <a:r>
                  <a:rPr lang="en-US" dirty="0"/>
                  <a:t>n/n = lg</a:t>
                </a:r>
                <a:r>
                  <a:rPr lang="en-US" baseline="-25000" dirty="0"/>
                  <a:t>2</a:t>
                </a:r>
                <a:r>
                  <a:rPr lang="en-US" dirty="0"/>
                  <a:t>n is asymptotically less than n</a:t>
                </a:r>
                <a:r>
                  <a:rPr lang="el-GR" b="1" baseline="30000" dirty="0"/>
                  <a:t>ϵ</a:t>
                </a:r>
                <a:r>
                  <a:rPr lang="en-US" dirty="0"/>
                  <a:t> for any positive constant </a:t>
                </a:r>
                <a:r>
                  <a:rPr lang="el-GR" dirty="0"/>
                  <a:t>ϵ</a:t>
                </a:r>
                <a:r>
                  <a:rPr lang="en-US" dirty="0"/>
                  <a:t>. Consequently, the recurrence falls into the gap between case 2 and case 3.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4109"/>
                <a:ext cx="10515600" cy="5742854"/>
              </a:xfrm>
              <a:blipFill>
                <a:blip r:embed="rId2"/>
                <a:stretch>
                  <a:fillRect l="-1043" t="-2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903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09" y="124980"/>
            <a:ext cx="10515600" cy="4292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4182"/>
                <a:ext cx="10515600" cy="60867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T(n) = 2T(n/2) + </a:t>
                </a:r>
                <a:r>
                  <a:rPr lang="el-GR" dirty="0" smtClean="0"/>
                  <a:t>θ</a:t>
                </a:r>
                <a:r>
                  <a:rPr lang="en-US" dirty="0" smtClean="0"/>
                  <a:t>(n)            //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Merge sort and </a:t>
                </a:r>
                <a:r>
                  <a:rPr lang="en-US" dirty="0">
                    <a:solidFill>
                      <a:srgbClr val="FF0000"/>
                    </a:solidFill>
                  </a:rPr>
                  <a:t>maximum-subarray </a:t>
                </a:r>
                <a:r>
                  <a:rPr lang="en-US" dirty="0"/>
                  <a:t>problem</a:t>
                </a:r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have a </a:t>
                </a:r>
                <a:r>
                  <a:rPr lang="en-US" dirty="0" smtClean="0"/>
                  <a:t>= 2, </a:t>
                </a:r>
                <a:r>
                  <a:rPr lang="en-US" dirty="0"/>
                  <a:t>b </a:t>
                </a:r>
                <a:r>
                  <a:rPr lang="en-US" dirty="0" smtClean="0"/>
                  <a:t>= 2, f(n) = </a:t>
                </a:r>
                <a:r>
                  <a:rPr lang="el-GR" dirty="0" smtClean="0"/>
                  <a:t>θ</a:t>
                </a:r>
                <a:r>
                  <a:rPr lang="en-US" dirty="0" smtClean="0"/>
                  <a:t>(n),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dirty="0" smtClean="0"/>
                  <a:t>= n, </a:t>
                </a:r>
                <a:r>
                  <a:rPr lang="en-US" dirty="0">
                    <a:solidFill>
                      <a:srgbClr val="FF0000"/>
                    </a:solidFill>
                  </a:rPr>
                  <a:t>Case 2 applies</a:t>
                </a:r>
                <a:r>
                  <a:rPr lang="en-US" dirty="0"/>
                  <a:t>, since </a:t>
                </a:r>
                <a:r>
                  <a:rPr lang="en-US" dirty="0" smtClean="0"/>
                  <a:t>f</a:t>
                </a:r>
                <a:r>
                  <a:rPr lang="pt-BR" dirty="0" smtClean="0"/>
                  <a:t>(n) = </a:t>
                </a:r>
                <a:r>
                  <a:rPr lang="el-GR" dirty="0" smtClean="0"/>
                  <a:t>θ</a:t>
                </a:r>
                <a:r>
                  <a:rPr lang="en-US" dirty="0" smtClean="0"/>
                  <a:t>(n) 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T(n) = </a:t>
                </a:r>
                <a:r>
                  <a:rPr lang="el-GR" dirty="0" smtClean="0">
                    <a:solidFill>
                      <a:srgbClr val="FF0000"/>
                    </a:solidFill>
                  </a:rPr>
                  <a:t>θ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(nlg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n)</a:t>
                </a:r>
              </a:p>
              <a:p>
                <a:r>
                  <a:rPr lang="en-US" dirty="0" smtClean="0"/>
                  <a:t>-----------------------------------------------------------------------------------------</a:t>
                </a:r>
              </a:p>
              <a:p>
                <a:r>
                  <a:rPr lang="en-US" dirty="0" smtClean="0"/>
                  <a:t>T(n) = 8T(n/2) + </a:t>
                </a:r>
                <a:r>
                  <a:rPr lang="el-GR" dirty="0" smtClean="0"/>
                  <a:t>θ</a:t>
                </a:r>
                <a:r>
                  <a:rPr lang="en-US" dirty="0" smtClean="0"/>
                  <a:t>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 </a:t>
                </a:r>
              </a:p>
              <a:p>
                <a:r>
                  <a:rPr lang="en-US" dirty="0" smtClean="0"/>
                  <a:t>a = 8, </a:t>
                </a:r>
                <a:r>
                  <a:rPr lang="en-US" dirty="0"/>
                  <a:t>b </a:t>
                </a:r>
                <a:r>
                  <a:rPr lang="en-US" dirty="0" smtClean="0"/>
                  <a:t>= 2</a:t>
                </a:r>
                <a:r>
                  <a:rPr lang="en-US" dirty="0"/>
                  <a:t>, </a:t>
                </a:r>
                <a:r>
                  <a:rPr lang="en-US" dirty="0" smtClean="0"/>
                  <a:t>f(n) = </a:t>
                </a:r>
                <a:r>
                  <a:rPr lang="el-GR" dirty="0" smtClean="0"/>
                  <a:t>θ</a:t>
                </a:r>
                <a:r>
                  <a:rPr lang="en-US" dirty="0" smtClean="0"/>
                  <a:t>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 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dirty="0" smtClean="0"/>
                  <a:t>= n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 , since n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dirty="0" err="1"/>
                  <a:t>polynomially</a:t>
                </a:r>
                <a:r>
                  <a:rPr lang="en-US" dirty="0"/>
                  <a:t> larger than</a:t>
                </a:r>
                <a:r>
                  <a:rPr lang="en-US" dirty="0" smtClean="0"/>
                  <a:t> f(n), (that is , f(n) = O(n</a:t>
                </a:r>
                <a:r>
                  <a:rPr lang="en-US" baseline="30000" dirty="0" smtClean="0"/>
                  <a:t>3-</a:t>
                </a:r>
                <a:r>
                  <a:rPr lang="el-GR" baseline="30000" dirty="0" smtClean="0"/>
                  <a:t>ϵ</a:t>
                </a:r>
                <a:r>
                  <a:rPr lang="en-US" dirty="0" smtClean="0"/>
                  <a:t>) for </a:t>
                </a:r>
                <a:r>
                  <a:rPr lang="el-GR" dirty="0" smtClean="0"/>
                  <a:t>ϵ</a:t>
                </a:r>
                <a:r>
                  <a:rPr lang="en-US" dirty="0" smtClean="0"/>
                  <a:t> =1), </a:t>
                </a:r>
                <a:r>
                  <a:rPr lang="en-US" dirty="0">
                    <a:solidFill>
                      <a:srgbClr val="FF0000"/>
                    </a:solidFill>
                  </a:rPr>
                  <a:t>case 1 applies,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and T(n) = </a:t>
                </a:r>
                <a:r>
                  <a:rPr lang="el-GR" dirty="0" smtClean="0">
                    <a:solidFill>
                      <a:srgbClr val="FF0000"/>
                    </a:solidFill>
                  </a:rPr>
                  <a:t>θ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(n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3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</a:p>
              <a:p>
                <a:endParaRPr lang="en-US" baseline="4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4182"/>
                <a:ext cx="10515600" cy="6086763"/>
              </a:xfrm>
              <a:blipFill>
                <a:blip r:embed="rId2"/>
                <a:stretch>
                  <a:fillRect l="-1043" t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87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Substitution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11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T(n) = 7T(n/2) + </a:t>
                </a:r>
                <a:r>
                  <a:rPr lang="el-GR" dirty="0" smtClean="0"/>
                  <a:t>θ</a:t>
                </a:r>
                <a:r>
                  <a:rPr lang="en-US" dirty="0" smtClean="0"/>
                  <a:t>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	</a:t>
                </a:r>
                <a:r>
                  <a:rPr lang="en-US" dirty="0"/>
                  <a:t> running time of </a:t>
                </a:r>
                <a:r>
                  <a:rPr lang="en-US" dirty="0">
                    <a:solidFill>
                      <a:srgbClr val="FF0000"/>
                    </a:solidFill>
                  </a:rPr>
                  <a:t>Strassen’s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algorithm</a:t>
                </a:r>
              </a:p>
              <a:p>
                <a:r>
                  <a:rPr lang="en-US" dirty="0" smtClean="0"/>
                  <a:t>a = 7, </a:t>
                </a:r>
                <a:r>
                  <a:rPr lang="en-US" dirty="0"/>
                  <a:t>b </a:t>
                </a:r>
                <a:r>
                  <a:rPr lang="en-US" dirty="0" smtClean="0"/>
                  <a:t>= 2</a:t>
                </a:r>
                <a:r>
                  <a:rPr lang="en-US" dirty="0"/>
                  <a:t>, </a:t>
                </a:r>
                <a:r>
                  <a:rPr lang="en-US" dirty="0" smtClean="0"/>
                  <a:t>f(n) = </a:t>
                </a:r>
                <a:r>
                  <a:rPr lang="el-GR" dirty="0" smtClean="0"/>
                  <a:t>θ</a:t>
                </a:r>
                <a:r>
                  <a:rPr lang="en-US" dirty="0" smtClean="0"/>
                  <a:t>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 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dirty="0" smtClean="0"/>
                  <a:t>, 2.80 </a:t>
                </a:r>
                <a:r>
                  <a:rPr lang="en-US" dirty="0"/>
                  <a:t>&lt; lg7 &lt; </a:t>
                </a:r>
                <a:r>
                  <a:rPr lang="en-US" dirty="0" smtClean="0"/>
                  <a:t>2.81, </a:t>
                </a:r>
              </a:p>
              <a:p>
                <a:r>
                  <a:rPr lang="en-US" dirty="0" smtClean="0"/>
                  <a:t>f(n)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ϵ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dirty="0" smtClean="0"/>
                  <a:t>) for </a:t>
                </a:r>
                <a:r>
                  <a:rPr lang="el-GR" dirty="0" smtClean="0"/>
                  <a:t>ϵ</a:t>
                </a:r>
                <a:r>
                  <a:rPr lang="en-US" dirty="0" smtClean="0"/>
                  <a:t> =0.8. O(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baseline="30000" dirty="0" smtClean="0">
                    <a:solidFill>
                      <a:srgbClr val="FF0000"/>
                    </a:solidFill>
                  </a:rPr>
                  <a:t>2.6</a:t>
                </a:r>
                <a:r>
                  <a:rPr lang="en-US" dirty="0" smtClean="0"/>
                  <a:t>)</a:t>
                </a:r>
              </a:p>
              <a:p>
                <a:r>
                  <a:rPr lang="en-US" dirty="0"/>
                  <a:t>Again, case 1 applies, and we have the </a:t>
                </a:r>
                <a:r>
                  <a:rPr lang="en-US" dirty="0" smtClean="0"/>
                  <a:t>solution T(n) = </a:t>
                </a:r>
                <a:r>
                  <a:rPr lang="el-GR" dirty="0" smtClean="0"/>
                  <a:t>θ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dirty="0" smtClean="0"/>
                  <a:t>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63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substitution method </a:t>
            </a:r>
            <a:r>
              <a:rPr lang="en-US" dirty="0"/>
              <a:t>for solving recurrences comprises two steps: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>
                <a:solidFill>
                  <a:srgbClr val="0070C0"/>
                </a:solidFill>
              </a:rPr>
              <a:t>Guess the form of the solution.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>
                <a:solidFill>
                  <a:srgbClr val="0070C0"/>
                </a:solidFill>
              </a:rPr>
              <a:t>Use mathematical induction to find the constants and show that </a:t>
            </a:r>
            <a:r>
              <a:rPr lang="en-US" dirty="0" smtClean="0">
                <a:solidFill>
                  <a:srgbClr val="0070C0"/>
                </a:solidFill>
              </a:rPr>
              <a:t>the          solution works.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substitute the guessed solution for the function when applying the </a:t>
            </a:r>
            <a:r>
              <a:rPr lang="en-US" dirty="0" smtClean="0"/>
              <a:t>inductive hypothesis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smaller </a:t>
            </a:r>
            <a:r>
              <a:rPr lang="en-US" dirty="0" smtClean="0">
                <a:solidFill>
                  <a:srgbClr val="FF0000"/>
                </a:solidFill>
              </a:rPr>
              <a:t>values (ex. n/2)</a:t>
            </a:r>
            <a:r>
              <a:rPr lang="en-US" dirty="0" smtClean="0"/>
              <a:t>. </a:t>
            </a:r>
          </a:p>
          <a:p>
            <a:r>
              <a:rPr lang="en-US" dirty="0">
                <a:solidFill>
                  <a:srgbClr val="00B050"/>
                </a:solidFill>
              </a:rPr>
              <a:t>We can use the substitution method to </a:t>
            </a:r>
            <a:r>
              <a:rPr lang="en-US" b="1" i="1" u="sng" dirty="0">
                <a:solidFill>
                  <a:srgbClr val="00B050"/>
                </a:solidFill>
              </a:rPr>
              <a:t>establish either upper or lower bounds </a:t>
            </a:r>
            <a:r>
              <a:rPr lang="en-US" b="1" i="1" u="sng" dirty="0" smtClean="0">
                <a:solidFill>
                  <a:srgbClr val="00B050"/>
                </a:solidFill>
              </a:rPr>
              <a:t>on a </a:t>
            </a:r>
            <a:r>
              <a:rPr lang="en-US" b="1" i="1" u="sng" dirty="0">
                <a:solidFill>
                  <a:srgbClr val="00B050"/>
                </a:solidFill>
              </a:rPr>
              <a:t>recurrence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60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Guess a solution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>
                <a:latin typeface="Comic Sans MS" charset="0"/>
              </a:rPr>
              <a:t>T(n) = O(g(n))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dirty="0"/>
              <a:t>Induction goal: </a:t>
            </a:r>
            <a:r>
              <a:rPr lang="en-US" sz="2000" dirty="0">
                <a:solidFill>
                  <a:srgbClr val="DD0111"/>
                </a:solidFill>
              </a:rPr>
              <a:t>apply the definition of the asymptotic notation</a:t>
            </a:r>
          </a:p>
          <a:p>
            <a:pPr marL="1295400" lvl="2" indent="-381000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Comic Sans MS" charset="0"/>
              </a:rPr>
              <a:t>T(n) </a:t>
            </a:r>
            <a:r>
              <a:rPr lang="en-US" dirty="0">
                <a:solidFill>
                  <a:srgbClr val="00B050"/>
                </a:solidFill>
                <a:latin typeface="Comic Sans MS" charset="0"/>
                <a:ea typeface="Arial" charset="0"/>
                <a:cs typeface="Arial" charset="0"/>
              </a:rPr>
              <a:t>≤ </a:t>
            </a:r>
            <a:r>
              <a:rPr lang="en-US" dirty="0" smtClean="0">
                <a:solidFill>
                  <a:srgbClr val="00B050"/>
                </a:solidFill>
                <a:latin typeface="Comic Sans MS" charset="0"/>
              </a:rPr>
              <a:t>c </a:t>
            </a:r>
            <a:r>
              <a:rPr lang="en-US" dirty="0">
                <a:solidFill>
                  <a:srgbClr val="00B050"/>
                </a:solidFill>
                <a:latin typeface="Comic Sans MS" charset="0"/>
              </a:rPr>
              <a:t>g(n)</a:t>
            </a:r>
            <a:r>
              <a:rPr lang="en-US" dirty="0">
                <a:solidFill>
                  <a:srgbClr val="00B050"/>
                </a:solidFill>
              </a:rPr>
              <a:t>, for some </a:t>
            </a:r>
            <a:r>
              <a:rPr lang="en-US" dirty="0" smtClean="0">
                <a:solidFill>
                  <a:srgbClr val="00B050"/>
                </a:solidFill>
                <a:latin typeface="Comic Sans MS" charset="0"/>
              </a:rPr>
              <a:t>c </a:t>
            </a:r>
            <a:r>
              <a:rPr lang="en-US" dirty="0">
                <a:solidFill>
                  <a:srgbClr val="00B050"/>
                </a:solidFill>
                <a:latin typeface="Comic Sans MS" charset="0"/>
              </a:rPr>
              <a:t>&gt; 0</a:t>
            </a:r>
            <a:r>
              <a:rPr lang="en-US" dirty="0">
                <a:solidFill>
                  <a:srgbClr val="00B050"/>
                </a:solidFill>
              </a:rPr>
              <a:t> and </a:t>
            </a:r>
            <a:r>
              <a:rPr lang="en-US" dirty="0">
                <a:solidFill>
                  <a:srgbClr val="00B050"/>
                </a:solidFill>
                <a:latin typeface="Comic Sans MS" charset="0"/>
              </a:rPr>
              <a:t>n </a:t>
            </a:r>
            <a:r>
              <a:rPr lang="en-US" dirty="0">
                <a:solidFill>
                  <a:srgbClr val="00B050"/>
                </a:solidFill>
                <a:latin typeface="Comic Sans MS" charset="0"/>
                <a:ea typeface="Arial" charset="0"/>
                <a:cs typeface="Arial" charset="0"/>
              </a:rPr>
              <a:t>≥ n</a:t>
            </a:r>
            <a:r>
              <a:rPr lang="en-US" baseline="-25000" dirty="0">
                <a:solidFill>
                  <a:srgbClr val="00B050"/>
                </a:solidFill>
                <a:latin typeface="Comic Sans MS" charset="0"/>
                <a:ea typeface="Arial" charset="0"/>
                <a:cs typeface="Arial" charset="0"/>
              </a:rPr>
              <a:t>0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ea typeface="Arial" charset="0"/>
                <a:cs typeface="Arial" charset="0"/>
              </a:rPr>
              <a:t>Induction</a:t>
            </a:r>
            <a:r>
              <a:rPr lang="en-US" sz="2000" dirty="0">
                <a:solidFill>
                  <a:srgbClr val="0070C0"/>
                </a:solidFill>
              </a:rPr>
              <a:t> hypothesis: </a:t>
            </a:r>
            <a:r>
              <a:rPr lang="en-US" sz="2000" dirty="0">
                <a:solidFill>
                  <a:srgbClr val="0070C0"/>
                </a:solidFill>
                <a:latin typeface="Comic Sans MS" charset="0"/>
              </a:rPr>
              <a:t>T(k) </a:t>
            </a:r>
            <a:r>
              <a:rPr lang="en-US" sz="2000" dirty="0">
                <a:solidFill>
                  <a:srgbClr val="0070C0"/>
                </a:solidFill>
                <a:latin typeface="Comic Sans MS" charset="0"/>
                <a:ea typeface="Arial" charset="0"/>
                <a:cs typeface="Arial" charset="0"/>
              </a:rPr>
              <a:t>≤ </a:t>
            </a:r>
            <a:r>
              <a:rPr lang="en-US" sz="2000" dirty="0">
                <a:solidFill>
                  <a:srgbClr val="0070C0"/>
                </a:solidFill>
                <a:latin typeface="Comic Sans MS" charset="0"/>
              </a:rPr>
              <a:t>c g(k) for all k &lt; n </a:t>
            </a:r>
            <a:endParaRPr lang="en-US" sz="2000" dirty="0">
              <a:solidFill>
                <a:srgbClr val="0070C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Prove the induction goal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dirty="0"/>
              <a:t>Use the </a:t>
            </a:r>
            <a:r>
              <a:rPr lang="en-US" sz="2000" b="1" dirty="0"/>
              <a:t>induction hypothesis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DD0111"/>
                </a:solidFill>
              </a:rPr>
              <a:t>find some values of the constants </a:t>
            </a:r>
            <a:r>
              <a:rPr lang="en-US" sz="2000" dirty="0">
                <a:solidFill>
                  <a:srgbClr val="DD0111"/>
                </a:solidFill>
                <a:latin typeface="Comic Sans MS" charset="0"/>
              </a:rPr>
              <a:t>c </a:t>
            </a:r>
            <a:r>
              <a:rPr lang="en-US" sz="2000" dirty="0">
                <a:solidFill>
                  <a:srgbClr val="DD0111"/>
                </a:solidFill>
              </a:rPr>
              <a:t>and</a:t>
            </a:r>
            <a:r>
              <a:rPr lang="en-US" sz="2000" dirty="0">
                <a:solidFill>
                  <a:srgbClr val="DD0111"/>
                </a:solidFill>
                <a:latin typeface="Comic Sans MS" charset="0"/>
              </a:rPr>
              <a:t> n</a:t>
            </a:r>
            <a:r>
              <a:rPr lang="en-US" sz="2000" baseline="-25000" dirty="0">
                <a:solidFill>
                  <a:srgbClr val="DD0111"/>
                </a:solidFill>
                <a:latin typeface="Comic Sans MS" charset="0"/>
              </a:rPr>
              <a:t>0</a:t>
            </a:r>
            <a:r>
              <a:rPr lang="en-US" sz="2000" dirty="0"/>
              <a:t> for which the </a:t>
            </a:r>
            <a:r>
              <a:rPr lang="en-US" sz="2000" b="1" dirty="0"/>
              <a:t>induction goal</a:t>
            </a:r>
            <a:r>
              <a:rPr lang="en-US" sz="2000" dirty="0"/>
              <a:t> holds</a:t>
            </a:r>
          </a:p>
        </p:txBody>
      </p:sp>
    </p:spTree>
    <p:extLst>
      <p:ext uri="{BB962C8B-B14F-4D97-AF65-F5344CB8AC3E}">
        <p14:creationId xmlns:p14="http://schemas.microsoft.com/office/powerpoint/2010/main" val="27177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3737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1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8836"/>
                <a:ext cx="10515600" cy="615141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T(n) = 2T(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) + n                             (4.19)</a:t>
                </a:r>
              </a:p>
              <a:p>
                <a:r>
                  <a:rPr lang="en-US" dirty="0"/>
                  <a:t>We </a:t>
                </a:r>
                <a:r>
                  <a:rPr lang="en-US" b="1" dirty="0">
                    <a:solidFill>
                      <a:srgbClr val="00B050"/>
                    </a:solidFill>
                  </a:rPr>
                  <a:t>guess</a:t>
                </a:r>
                <a:r>
                  <a:rPr lang="en-US" dirty="0"/>
                  <a:t> that the solution </a:t>
                </a:r>
                <a:r>
                  <a:rPr lang="en-US" dirty="0" smtClean="0"/>
                  <a:t>is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T(n) = O(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nlg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n)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The substitution method requires us to </a:t>
                </a:r>
                <a:r>
                  <a:rPr lang="en-US" b="1" u="sng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prove that T(n)</a:t>
                </a:r>
                <a14:m>
                  <m:oMath xmlns:m="http://schemas.openxmlformats.org/officeDocument/2006/math">
                    <m:r>
                      <a:rPr lang="en-US" b="1" i="1" u="sng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u="sng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𝒄𝒏𝒍𝒈</m:t>
                    </m:r>
                    <m:r>
                      <a:rPr lang="en-US" b="1" i="1" u="sng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u="sng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u="sng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u="sng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 for c&gt;0, n&gt;n</a:t>
                </a:r>
                <a:r>
                  <a:rPr lang="en-US" b="1" u="sng" baseline="-250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o</a:t>
                </a:r>
                <a:r>
                  <a:rPr lang="en-US" b="1" u="sng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.</a:t>
                </a:r>
                <a:endParaRPr lang="en-US" b="1" u="sng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 assume that </a:t>
                </a:r>
                <a:r>
                  <a:rPr lang="en-US" dirty="0"/>
                  <a:t>this bound holds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for all positive m &lt; n, m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dirty="0" smtClean="0"/>
                  <a:t>Then, T(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Substituting into the recurrence </a:t>
                </a:r>
                <a:r>
                  <a:rPr lang="en-US" dirty="0" smtClean="0"/>
                  <a:t>yields:</a:t>
                </a:r>
              </a:p>
              <a:p>
                <a:r>
                  <a:rPr lang="en-US" dirty="0" smtClean="0"/>
                  <a:t>T(n)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) + 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𝑐𝑛𝑙𝑔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dirty="0" smtClean="0"/>
                  <a:t> + 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𝑐𝑛𝑙𝑔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𝑐𝑛𝑙𝑔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⁡(2)</m:t>
                    </m:r>
                  </m:oMath>
                </a14:m>
                <a:r>
                  <a:rPr lang="en-US" dirty="0" smtClean="0"/>
                  <a:t> + n,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Note (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lg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(a/b) =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lg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a –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lg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b)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𝑐𝑛𝑙𝑔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dirty="0" smtClean="0"/>
                  <a:t> + n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sz="35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===&gt;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𝑐𝑛𝑙𝑔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+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n </a:t>
                </a:r>
                <a:r>
                  <a:rPr lang="en-US" b="1" dirty="0" smtClean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𝒄𝒏𝒍𝒈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b="1" dirty="0">
                    <a:solidFill>
                      <a:srgbClr val="FF0000"/>
                    </a:solidFill>
                  </a:rPr>
                  <a:t>as long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as c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===&gt;</a:t>
                </a:r>
                <a:r>
                  <a:rPr lang="en-US" b="1" dirty="0">
                    <a:solidFill>
                      <a:srgbClr val="002060"/>
                    </a:solidFill>
                  </a:rPr>
                  <a:t> T(n) = O(</a:t>
                </a:r>
                <a:r>
                  <a:rPr lang="en-US" b="1" dirty="0" err="1">
                    <a:solidFill>
                      <a:srgbClr val="002060"/>
                    </a:solidFill>
                  </a:rPr>
                  <a:t>nlg</a:t>
                </a:r>
                <a:r>
                  <a:rPr lang="en-US" b="1" dirty="0">
                    <a:solidFill>
                      <a:srgbClr val="002060"/>
                    </a:solidFill>
                  </a:rPr>
                  <a:t> n)</a:t>
                </a:r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8836"/>
                <a:ext cx="10515600" cy="6151419"/>
              </a:xfrm>
              <a:blipFill>
                <a:blip r:embed="rId2"/>
                <a:stretch>
                  <a:fillRect l="-1101" t="-1586" b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182255" y="2447636"/>
            <a:ext cx="8423563" cy="3786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0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946" y="96982"/>
            <a:ext cx="11575472" cy="5403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018" y="822036"/>
            <a:ext cx="9698182" cy="5612102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30000"/>
              </a:lnSpc>
              <a:buNone/>
            </a:pPr>
            <a:r>
              <a:rPr lang="en-US" sz="2400" dirty="0"/>
              <a:t>				</a:t>
            </a:r>
            <a:r>
              <a:rPr lang="en-US" sz="2400" b="1" dirty="0">
                <a:solidFill>
                  <a:srgbClr val="0070C0"/>
                </a:solidFill>
                <a:latin typeface="Comic Sans MS" charset="0"/>
              </a:rPr>
              <a:t>T(n) = T(n-1) + n</a:t>
            </a:r>
          </a:p>
          <a:p>
            <a:pPr marL="533400" indent="-533400">
              <a:lnSpc>
                <a:spcPct val="130000"/>
              </a:lnSpc>
            </a:pPr>
            <a:r>
              <a:rPr lang="en-US" sz="2400" dirty="0">
                <a:solidFill>
                  <a:srgbClr val="00B050"/>
                </a:solidFill>
              </a:rPr>
              <a:t>Guess: </a:t>
            </a:r>
            <a:r>
              <a:rPr lang="en-US" sz="2400" dirty="0">
                <a:solidFill>
                  <a:srgbClr val="00B050"/>
                </a:solidFill>
                <a:latin typeface="Comic Sans MS" charset="0"/>
              </a:rPr>
              <a:t>T(n) = O(n</a:t>
            </a:r>
            <a:r>
              <a:rPr lang="en-US" sz="2400" baseline="30000" dirty="0">
                <a:solidFill>
                  <a:srgbClr val="00B050"/>
                </a:solidFill>
                <a:latin typeface="Comic Sans MS" charset="0"/>
              </a:rPr>
              <a:t>2</a:t>
            </a:r>
            <a:r>
              <a:rPr lang="en-US" sz="2400" dirty="0">
                <a:solidFill>
                  <a:srgbClr val="00B050"/>
                </a:solidFill>
                <a:latin typeface="Comic Sans MS" charset="0"/>
              </a:rPr>
              <a:t>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sz="2000" dirty="0"/>
              <a:t>Induction goal: </a:t>
            </a:r>
            <a:r>
              <a:rPr lang="en-US" sz="2000" dirty="0">
                <a:latin typeface="Comic Sans MS" charset="0"/>
              </a:rPr>
              <a:t>T(n) 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</a:rPr>
              <a:t>≤ </a:t>
            </a:r>
            <a:r>
              <a:rPr lang="en-US" sz="2000" dirty="0">
                <a:latin typeface="Comic Sans MS" charset="0"/>
              </a:rPr>
              <a:t>c n</a:t>
            </a:r>
            <a:r>
              <a:rPr lang="en-US" sz="2000" baseline="30000" dirty="0">
                <a:latin typeface="Comic Sans MS" charset="0"/>
              </a:rPr>
              <a:t>2</a:t>
            </a:r>
            <a:r>
              <a:rPr lang="en-US" sz="2000" dirty="0"/>
              <a:t>, for some </a:t>
            </a:r>
            <a:r>
              <a:rPr lang="en-US" sz="2000" dirty="0">
                <a:latin typeface="Comic Sans MS" charset="0"/>
              </a:rPr>
              <a:t>c</a:t>
            </a:r>
            <a:r>
              <a:rPr lang="en-US" sz="2000" dirty="0"/>
              <a:t> and </a:t>
            </a:r>
            <a:r>
              <a:rPr lang="en-US" sz="2000" dirty="0">
                <a:latin typeface="Comic Sans MS" charset="0"/>
              </a:rPr>
              <a:t>n 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</a:rPr>
              <a:t>≥ n</a:t>
            </a:r>
            <a:r>
              <a:rPr lang="en-US" sz="2000" baseline="-25000" dirty="0">
                <a:latin typeface="Comic Sans MS" charset="0"/>
                <a:ea typeface="Arial" charset="0"/>
                <a:cs typeface="Arial" charset="0"/>
              </a:rPr>
              <a:t>0</a:t>
            </a:r>
            <a:endParaRPr lang="en-US" sz="2000" dirty="0">
              <a:latin typeface="Comic Sans MS" charset="0"/>
              <a:ea typeface="Arial" charset="0"/>
              <a:cs typeface="Arial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sz="2000" dirty="0">
                <a:ea typeface="Arial" charset="0"/>
                <a:cs typeface="Arial" charset="0"/>
              </a:rPr>
              <a:t>Induction</a:t>
            </a:r>
            <a:r>
              <a:rPr lang="en-US" sz="2000" dirty="0"/>
              <a:t> hypothesis: </a:t>
            </a:r>
            <a:r>
              <a:rPr lang="en-US" sz="2000" dirty="0">
                <a:latin typeface="Comic Sans MS" charset="0"/>
              </a:rPr>
              <a:t>T(n-1) 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</a:rPr>
              <a:t>≤ </a:t>
            </a:r>
            <a:r>
              <a:rPr lang="en-US" sz="2000" dirty="0">
                <a:latin typeface="Comic Sans MS" charset="0"/>
              </a:rPr>
              <a:t>c(n-1)</a:t>
            </a:r>
            <a:r>
              <a:rPr lang="en-US" sz="2000" baseline="30000" dirty="0">
                <a:latin typeface="Comic Sans MS" charset="0"/>
              </a:rPr>
              <a:t>2</a:t>
            </a:r>
            <a:endParaRPr lang="en-US" sz="2000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sz="2400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latin typeface="Comic Sans MS" charset="0"/>
              </a:rPr>
              <a:t>T(n) = T(n-1) + n </a:t>
            </a:r>
            <a:r>
              <a:rPr lang="en-US" sz="2400" dirty="0">
                <a:latin typeface="Comic Sans MS" charset="0"/>
                <a:ea typeface="Arial" charset="0"/>
                <a:cs typeface="Arial" charset="0"/>
              </a:rPr>
              <a:t>≤ c </a:t>
            </a:r>
            <a:r>
              <a:rPr lang="en-US" sz="2400" dirty="0">
                <a:latin typeface="Comic Sans MS" charset="0"/>
              </a:rPr>
              <a:t>(n-1)</a:t>
            </a:r>
            <a:r>
              <a:rPr lang="en-US" sz="2400" baseline="30000" dirty="0">
                <a:latin typeface="Comic Sans MS" charset="0"/>
              </a:rPr>
              <a:t>2</a:t>
            </a:r>
            <a:r>
              <a:rPr lang="en-US" sz="2400" dirty="0">
                <a:latin typeface="Comic Sans MS" charset="0"/>
              </a:rPr>
              <a:t> + n 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>
                <a:latin typeface="Comic Sans MS" charset="0"/>
              </a:rPr>
              <a:t>		= cn</a:t>
            </a:r>
            <a:r>
              <a:rPr lang="en-US" sz="2400" baseline="30000" dirty="0">
                <a:latin typeface="Comic Sans MS" charset="0"/>
              </a:rPr>
              <a:t>2</a:t>
            </a:r>
            <a:r>
              <a:rPr lang="en-US" sz="2400" dirty="0">
                <a:latin typeface="Comic Sans MS" charset="0"/>
              </a:rPr>
              <a:t> – (2cn – c - n) </a:t>
            </a:r>
            <a:r>
              <a:rPr lang="en-US" sz="2400" dirty="0">
                <a:latin typeface="Comic Sans MS" charset="0"/>
                <a:ea typeface="Arial" charset="0"/>
                <a:cs typeface="Arial" charset="0"/>
              </a:rPr>
              <a:t>≤ cn</a:t>
            </a:r>
            <a:r>
              <a:rPr lang="en-US" sz="2400" baseline="30000" dirty="0">
                <a:latin typeface="Comic Sans MS" charset="0"/>
                <a:ea typeface="Arial" charset="0"/>
                <a:cs typeface="Arial" charset="0"/>
              </a:rPr>
              <a:t>2</a:t>
            </a:r>
            <a:r>
              <a:rPr lang="en-US" sz="2400" dirty="0">
                <a:latin typeface="Comic Sans MS" charset="0"/>
                <a:ea typeface="Arial" charset="0"/>
                <a:cs typeface="Arial" charset="0"/>
              </a:rPr>
              <a:t> 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>
                <a:latin typeface="Comic Sans MS" charset="0"/>
                <a:ea typeface="Arial" charset="0"/>
                <a:cs typeface="Arial" charset="0"/>
              </a:rPr>
              <a:t>		if:  2cn – c – n ≥ 0 </a:t>
            </a:r>
            <a:r>
              <a:rPr lang="en-US" sz="24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 c </a:t>
            </a:r>
            <a:r>
              <a:rPr lang="en-US" sz="2400" dirty="0">
                <a:latin typeface="Comic Sans MS" charset="0"/>
                <a:ea typeface="Arial" charset="0"/>
                <a:cs typeface="Arial" charset="0"/>
              </a:rPr>
              <a:t>≥ n/(2n-1) </a:t>
            </a:r>
            <a:r>
              <a:rPr lang="en-US" sz="24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 c </a:t>
            </a:r>
            <a:r>
              <a:rPr lang="en-US" sz="2400" dirty="0">
                <a:latin typeface="Comic Sans MS" charset="0"/>
                <a:ea typeface="Arial" charset="0"/>
                <a:cs typeface="Arial" charset="0"/>
              </a:rPr>
              <a:t>≥ 1/(2 – 1/n)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sz="2000" dirty="0">
                <a:ea typeface="Arial" charset="0"/>
                <a:cs typeface="Arial" charset="0"/>
                <a:sym typeface="Symbol" charset="2"/>
              </a:rPr>
              <a:t>For n 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</a:rPr>
              <a:t>≥ 1 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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</a:rPr>
              <a:t> 2 – 1/n ≥ 1 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</a:t>
            </a:r>
            <a:r>
              <a:rPr lang="en-US" sz="2000" dirty="0">
                <a:latin typeface="Comic Sans MS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ea typeface="Arial" charset="0"/>
                <a:cs typeface="Arial" charset="0"/>
              </a:rPr>
              <a:t>any </a:t>
            </a:r>
            <a:r>
              <a:rPr lang="en-US" sz="2000" dirty="0">
                <a:solidFill>
                  <a:srgbClr val="FF0000"/>
                </a:solidFill>
                <a:latin typeface="Comic Sans MS" charset="0"/>
                <a:ea typeface="Arial" charset="0"/>
                <a:cs typeface="Arial" charset="0"/>
              </a:rPr>
              <a:t>c ≥ 1 </a:t>
            </a:r>
            <a:r>
              <a:rPr lang="en-US" sz="2000" dirty="0">
                <a:solidFill>
                  <a:srgbClr val="FF0000"/>
                </a:solidFill>
                <a:ea typeface="Arial" charset="0"/>
                <a:cs typeface="Arial" charset="0"/>
              </a:rPr>
              <a:t>will work</a:t>
            </a:r>
            <a:endParaRPr lang="en-US" sz="2000" dirty="0">
              <a:solidFill>
                <a:srgbClr val="FF0000"/>
              </a:solidFill>
              <a:ea typeface="Arial" charset="0"/>
              <a:cs typeface="Arial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738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44" y="143164"/>
            <a:ext cx="10469419" cy="623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3: </a:t>
            </a:r>
            <a:r>
              <a:rPr lang="en-US" dirty="0"/>
              <a:t>Binary Search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45" y="953653"/>
            <a:ext cx="10917382" cy="5724237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			</a:t>
            </a:r>
            <a:r>
              <a:rPr lang="en-US" b="1" dirty="0">
                <a:latin typeface="Comic Sans MS" charset="0"/>
              </a:rPr>
              <a:t>T(n) = </a:t>
            </a:r>
            <a:r>
              <a:rPr lang="en-US" b="1" dirty="0" smtClean="0">
                <a:latin typeface="Comic Sans MS" charset="0"/>
              </a:rPr>
              <a:t>1 </a:t>
            </a:r>
            <a:r>
              <a:rPr lang="en-US" b="1" dirty="0">
                <a:latin typeface="Comic Sans MS" charset="0"/>
              </a:rPr>
              <a:t>+ T(n/2)</a:t>
            </a:r>
          </a:p>
          <a:p>
            <a:pPr marL="533400" indent="-533400">
              <a:lnSpc>
                <a:spcPct val="130000"/>
              </a:lnSpc>
            </a:pPr>
            <a:r>
              <a:rPr lang="en-US" dirty="0">
                <a:solidFill>
                  <a:srgbClr val="00B050"/>
                </a:solidFill>
              </a:rPr>
              <a:t>Guess: </a:t>
            </a:r>
            <a:r>
              <a:rPr lang="en-US" dirty="0">
                <a:solidFill>
                  <a:srgbClr val="00B050"/>
                </a:solidFill>
                <a:latin typeface="Comic Sans MS" charset="0"/>
              </a:rPr>
              <a:t>T(n) = O(</a:t>
            </a:r>
            <a:r>
              <a:rPr lang="en-US" dirty="0" err="1">
                <a:solidFill>
                  <a:srgbClr val="00B050"/>
                </a:solidFill>
                <a:latin typeface="Comic Sans MS" charset="0"/>
              </a:rPr>
              <a:t>lgn</a:t>
            </a:r>
            <a:r>
              <a:rPr lang="en-US" dirty="0">
                <a:solidFill>
                  <a:srgbClr val="00B050"/>
                </a:solidFill>
                <a:latin typeface="Comic Sans MS" charset="0"/>
              </a:rPr>
              <a:t>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dirty="0"/>
              <a:t>Induction goal: </a:t>
            </a:r>
            <a:r>
              <a:rPr lang="en-US" dirty="0">
                <a:latin typeface="Comic Sans MS" charset="0"/>
              </a:rPr>
              <a:t>T(n) </a:t>
            </a:r>
            <a:r>
              <a:rPr lang="en-US" dirty="0">
                <a:latin typeface="Comic Sans MS" charset="0"/>
                <a:ea typeface="Arial" charset="0"/>
                <a:cs typeface="Arial" charset="0"/>
              </a:rPr>
              <a:t>≤ </a:t>
            </a:r>
            <a:r>
              <a:rPr lang="en-US" dirty="0" smtClean="0">
                <a:latin typeface="Comic Sans MS" charset="0"/>
              </a:rPr>
              <a:t>c </a:t>
            </a:r>
            <a:r>
              <a:rPr lang="en-US" dirty="0" err="1">
                <a:latin typeface="Comic Sans MS" charset="0"/>
              </a:rPr>
              <a:t>lgn</a:t>
            </a:r>
            <a:r>
              <a:rPr lang="en-US" dirty="0"/>
              <a:t>, for some </a:t>
            </a:r>
            <a:r>
              <a:rPr lang="en-US" dirty="0" smtClean="0">
                <a:latin typeface="Comic Sans MS" charset="0"/>
              </a:rPr>
              <a:t>c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latin typeface="Comic Sans MS" charset="0"/>
              </a:rPr>
              <a:t>n </a:t>
            </a:r>
            <a:r>
              <a:rPr lang="en-US" dirty="0">
                <a:latin typeface="Comic Sans MS" charset="0"/>
                <a:ea typeface="Arial" charset="0"/>
                <a:cs typeface="Arial" charset="0"/>
              </a:rPr>
              <a:t>≥ n</a:t>
            </a:r>
            <a:r>
              <a:rPr lang="en-US" baseline="-25000" dirty="0">
                <a:latin typeface="Comic Sans MS" charset="0"/>
                <a:ea typeface="Arial" charset="0"/>
                <a:cs typeface="Arial" charset="0"/>
              </a:rPr>
              <a:t>0</a:t>
            </a:r>
            <a:endParaRPr lang="en-US" dirty="0">
              <a:latin typeface="Comic Sans MS" charset="0"/>
              <a:ea typeface="Arial" charset="0"/>
              <a:cs typeface="Arial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dirty="0">
                <a:ea typeface="Arial" charset="0"/>
                <a:cs typeface="Arial" charset="0"/>
              </a:rPr>
              <a:t>Induction</a:t>
            </a:r>
            <a:r>
              <a:rPr lang="en-US" dirty="0"/>
              <a:t> hypothesis: </a:t>
            </a:r>
            <a:r>
              <a:rPr lang="en-US" dirty="0">
                <a:latin typeface="Comic Sans MS" charset="0"/>
              </a:rPr>
              <a:t>T(n/2) </a:t>
            </a:r>
            <a:r>
              <a:rPr lang="en-US" dirty="0">
                <a:latin typeface="Comic Sans MS" charset="0"/>
                <a:ea typeface="Arial" charset="0"/>
                <a:cs typeface="Arial" charset="0"/>
              </a:rPr>
              <a:t>≤ </a:t>
            </a:r>
            <a:r>
              <a:rPr lang="en-US" dirty="0" smtClean="0">
                <a:latin typeface="Comic Sans MS" charset="0"/>
              </a:rPr>
              <a:t>c </a:t>
            </a:r>
            <a:r>
              <a:rPr lang="en-US" dirty="0" err="1">
                <a:latin typeface="Comic Sans MS" charset="0"/>
              </a:rPr>
              <a:t>lg</a:t>
            </a:r>
            <a:r>
              <a:rPr lang="en-US" dirty="0">
                <a:latin typeface="Comic Sans MS" charset="0"/>
              </a:rPr>
              <a:t>(n/2)</a:t>
            </a:r>
          </a:p>
          <a:p>
            <a:pPr marL="533400" indent="-533400">
              <a:lnSpc>
                <a:spcPct val="130000"/>
              </a:lnSpc>
            </a:pPr>
            <a:r>
              <a:rPr lang="en-US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T(n) = T(n/2) + </a:t>
            </a:r>
            <a:r>
              <a:rPr lang="en-US" dirty="0" smtClean="0">
                <a:solidFill>
                  <a:schemeClr val="tx1"/>
                </a:solidFill>
                <a:latin typeface="Comic Sans MS" charset="0"/>
              </a:rPr>
              <a:t>1 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rPr>
              <a:t>≤ </a:t>
            </a:r>
            <a:r>
              <a:rPr lang="en-US" dirty="0" smtClean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rPr>
              <a:t>c </a:t>
            </a:r>
            <a:r>
              <a:rPr lang="en-US" dirty="0" err="1">
                <a:solidFill>
                  <a:schemeClr val="tx1"/>
                </a:solidFill>
                <a:latin typeface="Comic Sans MS" charset="0"/>
              </a:rPr>
              <a:t>lg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(n/2) + </a:t>
            </a:r>
            <a:r>
              <a:rPr lang="en-US" dirty="0" smtClean="0">
                <a:solidFill>
                  <a:schemeClr val="tx1"/>
                </a:solidFill>
                <a:latin typeface="Comic Sans MS" charset="0"/>
              </a:rPr>
              <a:t>1 </a:t>
            </a:r>
            <a:endParaRPr lang="en-US" dirty="0">
              <a:solidFill>
                <a:schemeClr val="tx1"/>
              </a:solidFill>
              <a:latin typeface="Comic Sans MS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charset="0"/>
              </a:rPr>
              <a:t>		    = </a:t>
            </a:r>
            <a:r>
              <a:rPr lang="en-US" dirty="0" smtClean="0">
                <a:solidFill>
                  <a:schemeClr val="tx1"/>
                </a:solidFill>
                <a:latin typeface="Comic Sans MS" charset="0"/>
              </a:rPr>
              <a:t>c </a:t>
            </a:r>
            <a:r>
              <a:rPr lang="en-US" dirty="0" err="1">
                <a:solidFill>
                  <a:schemeClr val="tx1"/>
                </a:solidFill>
                <a:latin typeface="Comic Sans MS" charset="0"/>
              </a:rPr>
              <a:t>lgn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 – </a:t>
            </a:r>
            <a:r>
              <a:rPr lang="en-US" dirty="0" smtClean="0">
                <a:solidFill>
                  <a:schemeClr val="tx1"/>
                </a:solidFill>
                <a:latin typeface="Comic Sans MS" charset="0"/>
              </a:rPr>
              <a:t>c </a:t>
            </a:r>
            <a:r>
              <a:rPr lang="en-US" dirty="0">
                <a:solidFill>
                  <a:schemeClr val="tx1"/>
                </a:solidFill>
                <a:latin typeface="Comic Sans MS" charset="0"/>
              </a:rPr>
              <a:t>+ </a:t>
            </a:r>
            <a:r>
              <a:rPr lang="en-US" dirty="0" smtClean="0">
                <a:solidFill>
                  <a:schemeClr val="tx1"/>
                </a:solidFill>
                <a:latin typeface="Comic Sans MS" charset="0"/>
              </a:rPr>
              <a:t>1 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rPr>
              <a:t>≤ </a:t>
            </a:r>
            <a:r>
              <a:rPr lang="en-US" dirty="0" smtClean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rPr>
              <a:t>c </a:t>
            </a:r>
            <a:r>
              <a:rPr lang="en-US" dirty="0" err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rPr>
              <a:t>lgn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rPr>
              <a:t> 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rPr>
              <a:t>					</a:t>
            </a:r>
            <a:r>
              <a:rPr lang="en-US" dirty="0">
                <a:solidFill>
                  <a:srgbClr val="FF0000"/>
                </a:solidFill>
                <a:ea typeface="Arial" charset="0"/>
                <a:cs typeface="Arial" charset="0"/>
              </a:rPr>
              <a:t>if: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Arial" charset="0"/>
                <a:cs typeface="Arial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mic Sans MS" charset="0"/>
                <a:ea typeface="Arial" charset="0"/>
                <a:cs typeface="Arial" charset="0"/>
              </a:rPr>
              <a:t>c-1 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Arial" charset="0"/>
                <a:cs typeface="Arial" charset="0"/>
              </a:rPr>
              <a:t>≥</a:t>
            </a:r>
            <a:r>
              <a:rPr lang="en-US" dirty="0" smtClean="0">
                <a:solidFill>
                  <a:srgbClr val="FF0000"/>
                </a:solidFill>
                <a:latin typeface="Comic Sans MS" charset="0"/>
                <a:ea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Arial" charset="0"/>
                <a:cs typeface="Arial" charset="0"/>
              </a:rPr>
              <a:t>0, </a:t>
            </a:r>
            <a:r>
              <a:rPr lang="en-US" dirty="0" smtClean="0">
                <a:solidFill>
                  <a:srgbClr val="FF0000"/>
                </a:solidFill>
                <a:latin typeface="Comic Sans MS" charset="0"/>
                <a:ea typeface="Arial" charset="0"/>
                <a:cs typeface="Arial" charset="0"/>
              </a:rPr>
              <a:t>c 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Arial" charset="0"/>
                <a:cs typeface="Arial" charset="0"/>
              </a:rPr>
              <a:t>≥ </a:t>
            </a:r>
            <a:r>
              <a:rPr lang="en-US" dirty="0" smtClean="0">
                <a:solidFill>
                  <a:srgbClr val="FF0000"/>
                </a:solidFill>
                <a:latin typeface="Comic Sans MS" charset="0"/>
                <a:ea typeface="Arial" charset="0"/>
                <a:cs typeface="Arial" charset="0"/>
              </a:rPr>
              <a:t>1</a:t>
            </a:r>
            <a:endParaRPr lang="en-US" dirty="0">
              <a:solidFill>
                <a:srgbClr val="FF0000"/>
              </a:solidFill>
              <a:latin typeface="Comic Sans MS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Recursion Tree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Although </a:t>
            </a:r>
            <a:r>
              <a:rPr lang="en-US" dirty="0" smtClean="0"/>
              <a:t>we </a:t>
            </a:r>
            <a:r>
              <a:rPr lang="en-US" dirty="0"/>
              <a:t>can use the substitution method to provide a </a:t>
            </a:r>
            <a:r>
              <a:rPr lang="en-US" dirty="0" smtClean="0"/>
              <a:t>proof that a solution to a recurrence is correct, </a:t>
            </a:r>
            <a:r>
              <a:rPr lang="en-US" b="1" u="sng" dirty="0" smtClean="0">
                <a:solidFill>
                  <a:srgbClr val="FF0000"/>
                </a:solidFill>
              </a:rPr>
              <a:t>we might have trouble coming up with a good </a:t>
            </a:r>
            <a:r>
              <a:rPr lang="en-US" b="1" u="sng" dirty="0">
                <a:solidFill>
                  <a:srgbClr val="FF0000"/>
                </a:solidFill>
              </a:rPr>
              <a:t>guess</a:t>
            </a:r>
            <a:r>
              <a:rPr lang="en-US" b="1" u="sng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In a </a:t>
            </a:r>
            <a:r>
              <a:rPr lang="en-US" b="1" i="1" dirty="0"/>
              <a:t>recursion tree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each node represents the cost of a single </a:t>
            </a:r>
            <a:r>
              <a:rPr lang="en-US" dirty="0" smtClean="0">
                <a:solidFill>
                  <a:srgbClr val="0070C0"/>
                </a:solidFill>
              </a:rPr>
              <a:t>subproblem</a:t>
            </a:r>
            <a:r>
              <a:rPr lang="en-US" dirty="0" smtClean="0"/>
              <a:t> somewhere </a:t>
            </a:r>
            <a:r>
              <a:rPr lang="en-US" dirty="0"/>
              <a:t>in the set of recursive function invocations.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We </a:t>
            </a:r>
            <a:r>
              <a:rPr lang="en-US" dirty="0">
                <a:solidFill>
                  <a:srgbClr val="FF0000"/>
                </a:solidFill>
              </a:rPr>
              <a:t>sum the costs </a:t>
            </a:r>
            <a:r>
              <a:rPr lang="en-US" dirty="0" smtClean="0">
                <a:solidFill>
                  <a:srgbClr val="FF0000"/>
                </a:solidFill>
              </a:rPr>
              <a:t>within each </a:t>
            </a:r>
            <a:r>
              <a:rPr lang="en-US" dirty="0">
                <a:solidFill>
                  <a:srgbClr val="FF0000"/>
                </a:solidFill>
              </a:rPr>
              <a:t>level of the tree to obtain a set of per-level costs, and then we sum all </a:t>
            </a:r>
            <a:r>
              <a:rPr lang="en-US" dirty="0" smtClean="0">
                <a:solidFill>
                  <a:srgbClr val="FF0000"/>
                </a:solidFill>
              </a:rPr>
              <a:t>the per-level </a:t>
            </a:r>
            <a:r>
              <a:rPr lang="en-US" dirty="0">
                <a:solidFill>
                  <a:srgbClr val="FF0000"/>
                </a:solidFill>
              </a:rPr>
              <a:t>costs to determine the total cost of all levels of the recursion.</a:t>
            </a:r>
          </a:p>
        </p:txBody>
      </p:sp>
    </p:spTree>
    <p:extLst>
      <p:ext uri="{BB962C8B-B14F-4D97-AF65-F5344CB8AC3E}">
        <p14:creationId xmlns:p14="http://schemas.microsoft.com/office/powerpoint/2010/main" val="193364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882</Words>
  <Application>Microsoft Office PowerPoint</Application>
  <PresentationFormat>Widescreen</PresentationFormat>
  <Paragraphs>144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Comic Sans MS</vt:lpstr>
      <vt:lpstr>Symbol</vt:lpstr>
      <vt:lpstr>Office Theme</vt:lpstr>
      <vt:lpstr>Solving Recurrences</vt:lpstr>
      <vt:lpstr>Methods For Solving Recurrences</vt:lpstr>
      <vt:lpstr>The Substitution Method</vt:lpstr>
      <vt:lpstr>PowerPoint Presentation</vt:lpstr>
      <vt:lpstr>Substitution method</vt:lpstr>
      <vt:lpstr>Example 1</vt:lpstr>
      <vt:lpstr>Example 2</vt:lpstr>
      <vt:lpstr>Example 3: Binary Search</vt:lpstr>
      <vt:lpstr>The Recursion Tree Method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master method for solving recurrences</vt:lpstr>
      <vt:lpstr>PowerPoint Presentation</vt:lpstr>
      <vt:lpstr>PowerPoint Presentation</vt:lpstr>
      <vt:lpstr>PowerPoint Presentation</vt:lpstr>
      <vt:lpstr>PowerPoint Presentation</vt:lpstr>
      <vt:lpstr>Examples</vt:lpstr>
      <vt:lpstr>Examples</vt:lpstr>
      <vt:lpstr>PowerPoint Presentation</vt:lpstr>
      <vt:lpstr>Examples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Substitution Method</dc:title>
  <dc:creator>Windows User</dc:creator>
  <cp:lastModifiedBy>Windows User</cp:lastModifiedBy>
  <cp:revision>75</cp:revision>
  <dcterms:created xsi:type="dcterms:W3CDTF">2019-09-27T11:05:21Z</dcterms:created>
  <dcterms:modified xsi:type="dcterms:W3CDTF">2019-11-21T02:10:28Z</dcterms:modified>
</cp:coreProperties>
</file>