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70" r:id="rId1"/>
    <p:sldMasterId id="2147483882" r:id="rId2"/>
  </p:sldMasterIdLst>
  <p:notesMasterIdLst>
    <p:notesMasterId r:id="rId51"/>
  </p:notesMasterIdLst>
  <p:sldIdLst>
    <p:sldId id="303" r:id="rId3"/>
    <p:sldId id="257" r:id="rId4"/>
    <p:sldId id="258" r:id="rId5"/>
    <p:sldId id="259" r:id="rId6"/>
    <p:sldId id="260" r:id="rId7"/>
    <p:sldId id="261" r:id="rId8"/>
    <p:sldId id="262" r:id="rId9"/>
    <p:sldId id="263" r:id="rId10"/>
    <p:sldId id="268" r:id="rId11"/>
    <p:sldId id="306" r:id="rId12"/>
    <p:sldId id="307" r:id="rId13"/>
    <p:sldId id="264" r:id="rId14"/>
    <p:sldId id="301" r:id="rId15"/>
    <p:sldId id="266" r:id="rId16"/>
    <p:sldId id="267" r:id="rId17"/>
    <p:sldId id="269" r:id="rId18"/>
    <p:sldId id="270" r:id="rId19"/>
    <p:sldId id="271" r:id="rId20"/>
    <p:sldId id="272" r:id="rId21"/>
    <p:sldId id="273" r:id="rId22"/>
    <p:sldId id="274" r:id="rId23"/>
    <p:sldId id="275" r:id="rId24"/>
    <p:sldId id="276" r:id="rId25"/>
    <p:sldId id="305"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300" r:id="rId41"/>
    <p:sldId id="291" r:id="rId42"/>
    <p:sldId id="292" r:id="rId43"/>
    <p:sldId id="293" r:id="rId44"/>
    <p:sldId id="294" r:id="rId45"/>
    <p:sldId id="295" r:id="rId46"/>
    <p:sldId id="296" r:id="rId47"/>
    <p:sldId id="297" r:id="rId48"/>
    <p:sldId id="298" r:id="rId49"/>
    <p:sldId id="302" r:id="rId50"/>
  </p:sldIdLst>
  <p:sldSz cx="9144000" cy="6858000" type="screen4x3"/>
  <p:notesSz cx="6858000" cy="9144000"/>
  <p:defaultTextStyle>
    <a:defPPr>
      <a:defRPr lang="en-US"/>
    </a:defPPr>
    <a:lvl1pPr algn="l" rtl="0" fontAlgn="base">
      <a:spcBef>
        <a:spcPct val="0"/>
      </a:spcBef>
      <a:spcAft>
        <a:spcPct val="0"/>
      </a:spcAft>
      <a:defRPr sz="2400" kern="1200" baseline="-25000">
        <a:solidFill>
          <a:schemeClr val="tx1"/>
        </a:solidFill>
        <a:latin typeface="Times New Roman" charset="0"/>
        <a:ea typeface="+mn-ea"/>
        <a:cs typeface="+mn-cs"/>
      </a:defRPr>
    </a:lvl1pPr>
    <a:lvl2pPr marL="457200" algn="l" rtl="0" fontAlgn="base">
      <a:spcBef>
        <a:spcPct val="0"/>
      </a:spcBef>
      <a:spcAft>
        <a:spcPct val="0"/>
      </a:spcAft>
      <a:defRPr sz="2400" kern="1200" baseline="-25000">
        <a:solidFill>
          <a:schemeClr val="tx1"/>
        </a:solidFill>
        <a:latin typeface="Times New Roman" charset="0"/>
        <a:ea typeface="+mn-ea"/>
        <a:cs typeface="+mn-cs"/>
      </a:defRPr>
    </a:lvl2pPr>
    <a:lvl3pPr marL="914400" algn="l" rtl="0" fontAlgn="base">
      <a:spcBef>
        <a:spcPct val="0"/>
      </a:spcBef>
      <a:spcAft>
        <a:spcPct val="0"/>
      </a:spcAft>
      <a:defRPr sz="2400" kern="1200" baseline="-25000">
        <a:solidFill>
          <a:schemeClr val="tx1"/>
        </a:solidFill>
        <a:latin typeface="Times New Roman" charset="0"/>
        <a:ea typeface="+mn-ea"/>
        <a:cs typeface="+mn-cs"/>
      </a:defRPr>
    </a:lvl3pPr>
    <a:lvl4pPr marL="1371600" algn="l" rtl="0" fontAlgn="base">
      <a:spcBef>
        <a:spcPct val="0"/>
      </a:spcBef>
      <a:spcAft>
        <a:spcPct val="0"/>
      </a:spcAft>
      <a:defRPr sz="2400" kern="1200" baseline="-25000">
        <a:solidFill>
          <a:schemeClr val="tx1"/>
        </a:solidFill>
        <a:latin typeface="Times New Roman" charset="0"/>
        <a:ea typeface="+mn-ea"/>
        <a:cs typeface="+mn-cs"/>
      </a:defRPr>
    </a:lvl4pPr>
    <a:lvl5pPr marL="1828800" algn="l" rtl="0" fontAlgn="base">
      <a:spcBef>
        <a:spcPct val="0"/>
      </a:spcBef>
      <a:spcAft>
        <a:spcPct val="0"/>
      </a:spcAft>
      <a:defRPr sz="2400" kern="1200" baseline="-25000">
        <a:solidFill>
          <a:schemeClr val="tx1"/>
        </a:solidFill>
        <a:latin typeface="Times New Roman" charset="0"/>
        <a:ea typeface="+mn-ea"/>
        <a:cs typeface="+mn-cs"/>
      </a:defRPr>
    </a:lvl5pPr>
    <a:lvl6pPr marL="2286000" algn="l" defTabSz="914400" rtl="0" eaLnBrk="1" latinLnBrk="0" hangingPunct="1">
      <a:defRPr sz="2400" kern="1200" baseline="-25000">
        <a:solidFill>
          <a:schemeClr val="tx1"/>
        </a:solidFill>
        <a:latin typeface="Times New Roman" charset="0"/>
        <a:ea typeface="+mn-ea"/>
        <a:cs typeface="+mn-cs"/>
      </a:defRPr>
    </a:lvl6pPr>
    <a:lvl7pPr marL="2743200" algn="l" defTabSz="914400" rtl="0" eaLnBrk="1" latinLnBrk="0" hangingPunct="1">
      <a:defRPr sz="2400" kern="1200" baseline="-25000">
        <a:solidFill>
          <a:schemeClr val="tx1"/>
        </a:solidFill>
        <a:latin typeface="Times New Roman" charset="0"/>
        <a:ea typeface="+mn-ea"/>
        <a:cs typeface="+mn-cs"/>
      </a:defRPr>
    </a:lvl7pPr>
    <a:lvl8pPr marL="3200400" algn="l" defTabSz="914400" rtl="0" eaLnBrk="1" latinLnBrk="0" hangingPunct="1">
      <a:defRPr sz="2400" kern="1200" baseline="-25000">
        <a:solidFill>
          <a:schemeClr val="tx1"/>
        </a:solidFill>
        <a:latin typeface="Times New Roman" charset="0"/>
        <a:ea typeface="+mn-ea"/>
        <a:cs typeface="+mn-cs"/>
      </a:defRPr>
    </a:lvl8pPr>
    <a:lvl9pPr marL="3657600" algn="l" defTabSz="914400" rtl="0" eaLnBrk="1" latinLnBrk="0" hangingPunct="1">
      <a:defRPr sz="2400" kern="1200" baseline="-250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FD6C2"/>
    <a:srgbClr val="5DE2B3"/>
    <a:srgbClr val="E3D638"/>
    <a:srgbClr val="495899"/>
    <a:srgbClr val="FFFF00"/>
    <a:srgbClr val="FF00FF"/>
    <a:srgbClr val="00FF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03" autoAdjust="0"/>
    <p:restoredTop sz="94660"/>
  </p:normalViewPr>
  <p:slideViewPr>
    <p:cSldViewPr>
      <p:cViewPr varScale="1">
        <p:scale>
          <a:sx n="65" d="100"/>
          <a:sy n="65" d="100"/>
        </p:scale>
        <p:origin x="1216" y="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vl1pPr>
          </a:lstStyle>
          <a:p>
            <a:pPr>
              <a:defRPr/>
            </a:pPr>
            <a:endParaRPr lang="en-US"/>
          </a:p>
        </p:txBody>
      </p:sp>
      <p:sp>
        <p:nvSpPr>
          <p:cNvPr id="2253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vl1pPr>
          </a:lstStyle>
          <a:p>
            <a:pPr>
              <a:defRPr/>
            </a:pPr>
            <a:endParaRPr lang="en-US"/>
          </a:p>
        </p:txBody>
      </p:sp>
      <p:sp>
        <p:nvSpPr>
          <p:cNvPr id="501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253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vl1pPr>
          </a:lstStyle>
          <a:p>
            <a:pPr>
              <a:defRPr/>
            </a:pPr>
            <a:endParaRPr lang="en-US"/>
          </a:p>
        </p:txBody>
      </p:sp>
      <p:sp>
        <p:nvSpPr>
          <p:cNvPr id="2253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lvl1pPr>
          </a:lstStyle>
          <a:p>
            <a:pPr>
              <a:defRPr/>
            </a:pPr>
            <a:fld id="{1B9FBCFA-9DFF-4D9A-A143-26220367009F}" type="slidenum">
              <a:rPr lang="en-US"/>
              <a:pPr>
                <a:defRPr/>
              </a:pPr>
              <a:t>‹#›</a:t>
            </a:fld>
            <a:endParaRPr lang="en-US"/>
          </a:p>
        </p:txBody>
      </p:sp>
    </p:spTree>
    <p:extLst>
      <p:ext uri="{BB962C8B-B14F-4D97-AF65-F5344CB8AC3E}">
        <p14:creationId xmlns:p14="http://schemas.microsoft.com/office/powerpoint/2010/main" val="17449416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781DD616-F267-4D95-BF72-8D3B70346ECB}" type="slidenum">
              <a:rPr kumimoji="0" lang="en-US" altLang="en-US" smtClean="0"/>
              <a:pPr eaLnBrk="1" hangingPunct="1">
                <a:spcBef>
                  <a:spcPct val="0"/>
                </a:spcBef>
              </a:pPr>
              <a:t>2</a:t>
            </a:fld>
            <a:endParaRPr kumimoji="0" lang="en-US" altLang="en-US"/>
          </a:p>
        </p:txBody>
      </p:sp>
      <p:sp>
        <p:nvSpPr>
          <p:cNvPr id="52227" name="Rectangle 1026"/>
          <p:cNvSpPr>
            <a:spLocks noGrp="1" noRot="1" noChangeAspect="1" noChangeArrowheads="1" noTextEdit="1"/>
          </p:cNvSpPr>
          <p:nvPr>
            <p:ph type="sldImg"/>
          </p:nvPr>
        </p:nvSpPr>
        <p:spPr>
          <a:ln/>
        </p:spPr>
      </p:sp>
      <p:sp>
        <p:nvSpPr>
          <p:cNvPr id="5222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B16B4D63-C61F-4F35-81EA-613CF61C88EE}" type="slidenum">
              <a:rPr kumimoji="0" lang="en-US" altLang="en-US" smtClean="0"/>
              <a:pPr eaLnBrk="1" hangingPunct="1">
                <a:spcBef>
                  <a:spcPct val="0"/>
                </a:spcBef>
              </a:pPr>
              <a:t>13</a:t>
            </a:fld>
            <a:endParaRPr kumimoji="0" lang="en-US" alt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B8062912-671B-4F6E-B727-EE7EFF3689F9}" type="slidenum">
              <a:rPr kumimoji="0" lang="en-US" altLang="en-US" smtClean="0"/>
              <a:pPr eaLnBrk="1" hangingPunct="1">
                <a:spcBef>
                  <a:spcPct val="0"/>
                </a:spcBef>
              </a:pPr>
              <a:t>14</a:t>
            </a:fld>
            <a:endParaRPr kumimoji="0" lang="en-US" alt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a:p>
            <a:pPr eaLnBrk="1" hangingPunct="1"/>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33740FFA-8679-4FEE-A97E-53025283A283}" type="slidenum">
              <a:rPr kumimoji="0" lang="en-US" altLang="en-US" smtClean="0"/>
              <a:pPr eaLnBrk="1" hangingPunct="1">
                <a:spcBef>
                  <a:spcPct val="0"/>
                </a:spcBef>
              </a:pPr>
              <a:t>15</a:t>
            </a:fld>
            <a:endParaRPr kumimoji="0" lang="en-US"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0E7A18D7-8302-4A97-8BA8-B5AE0D143E60}" type="slidenum">
              <a:rPr kumimoji="0" lang="en-US" altLang="en-US" smtClean="0"/>
              <a:pPr eaLnBrk="1" hangingPunct="1">
                <a:spcBef>
                  <a:spcPct val="0"/>
                </a:spcBef>
              </a:pPr>
              <a:t>16</a:t>
            </a:fld>
            <a:endParaRPr kumimoji="0" lang="en-US" alt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See </a:t>
            </a:r>
            <a:r>
              <a:rPr lang="en-US" altLang="en-US" dirty="0" err="1"/>
              <a:t>IntStack.h</a:t>
            </a:r>
            <a:r>
              <a:rPr lang="en-US" altLang="en-US" dirty="0"/>
              <a:t>, IntStack.cpp, and pr19-02.cpp</a:t>
            </a:r>
          </a:p>
          <a:p>
            <a:pPr eaLnBrk="1" hangingPunct="1"/>
            <a:endParaRPr lang="en-US"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30D5846B-AE88-45E0-A32F-DBCDEBB5BAA2}" type="slidenum">
              <a:rPr kumimoji="0" lang="en-US" altLang="en-US" smtClean="0"/>
              <a:pPr eaLnBrk="1" hangingPunct="1">
                <a:spcBef>
                  <a:spcPct val="0"/>
                </a:spcBef>
              </a:pPr>
              <a:t>17</a:t>
            </a:fld>
            <a:endParaRPr kumimoji="0" lang="en-US" alt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CA98FBE9-1860-48EB-A229-CBC0B045D93B}" type="slidenum">
              <a:rPr kumimoji="0" lang="en-US" altLang="en-US" smtClean="0"/>
              <a:pPr eaLnBrk="1" hangingPunct="1">
                <a:spcBef>
                  <a:spcPct val="0"/>
                </a:spcBef>
              </a:pPr>
              <a:t>18</a:t>
            </a:fld>
            <a:endParaRPr kumimoji="0" lang="en-US" alt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9BBBE6BE-D93E-4445-BC95-6F7EBCDC6F25}" type="slidenum">
              <a:rPr kumimoji="0" lang="en-US" altLang="en-US" smtClean="0"/>
              <a:pPr eaLnBrk="1" hangingPunct="1">
                <a:spcBef>
                  <a:spcPct val="0"/>
                </a:spcBef>
              </a:pPr>
              <a:t>19</a:t>
            </a:fld>
            <a:endParaRPr kumimoji="0" lang="en-US" alt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2527FA55-57F5-490F-8A69-D8686474EF9E}" type="slidenum">
              <a:rPr kumimoji="0" lang="en-US" altLang="en-US" smtClean="0"/>
              <a:pPr eaLnBrk="1" hangingPunct="1">
                <a:spcBef>
                  <a:spcPct val="0"/>
                </a:spcBef>
              </a:pPr>
              <a:t>20</a:t>
            </a:fld>
            <a:endParaRPr kumimoji="0" lang="en-US" alt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B53067EA-E33C-444E-8F69-91E52146813E}" type="slidenum">
              <a:rPr kumimoji="0" lang="en-US" altLang="en-US" smtClean="0"/>
              <a:pPr eaLnBrk="1" hangingPunct="1">
                <a:spcBef>
                  <a:spcPct val="0"/>
                </a:spcBef>
              </a:pPr>
              <a:t>21</a:t>
            </a:fld>
            <a:endParaRPr kumimoji="0" lang="en-US" altLang="en-US"/>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1889E22E-9328-4CC7-90AE-7F46B6DBB2F5}" type="slidenum">
              <a:rPr kumimoji="0" lang="en-US" altLang="en-US" smtClean="0"/>
              <a:pPr eaLnBrk="1" hangingPunct="1">
                <a:spcBef>
                  <a:spcPct val="0"/>
                </a:spcBef>
              </a:pPr>
              <a:t>22</a:t>
            </a:fld>
            <a:endParaRPr kumimoji="0" lang="en-US" alt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See </a:t>
            </a:r>
            <a:r>
              <a:rPr lang="en-US" altLang="en-US" dirty="0" err="1"/>
              <a:t>DynIntStack.h</a:t>
            </a:r>
            <a:r>
              <a:rPr lang="en-US" altLang="en-US" dirty="0"/>
              <a:t>, DynIntStack.cpp, pr19-03.cpp</a:t>
            </a:r>
          </a:p>
          <a:p>
            <a:pPr eaLnBrk="1" hangingPunct="1"/>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C90A4188-2A4D-492D-B8FC-F9CEB3CA5DE7}" type="slidenum">
              <a:rPr kumimoji="0" lang="en-US" altLang="en-US" smtClean="0"/>
              <a:pPr eaLnBrk="1" hangingPunct="1">
                <a:spcBef>
                  <a:spcPct val="0"/>
                </a:spcBef>
              </a:pPr>
              <a:t>3</a:t>
            </a:fld>
            <a:endParaRPr kumimoji="0" lang="en-US" altLang="en-US"/>
          </a:p>
        </p:txBody>
      </p:sp>
      <p:sp>
        <p:nvSpPr>
          <p:cNvPr id="53251" name="Rectangle 1026"/>
          <p:cNvSpPr>
            <a:spLocks noGrp="1" noRot="1" noChangeAspect="1" noChangeArrowheads="1" noTextEdit="1"/>
          </p:cNvSpPr>
          <p:nvPr>
            <p:ph type="sldImg"/>
          </p:nvPr>
        </p:nvSpPr>
        <p:spPr>
          <a:ln/>
        </p:spPr>
      </p:sp>
      <p:sp>
        <p:nvSpPr>
          <p:cNvPr id="53252"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1A1D6D03-4381-49AB-A339-AC9683D0D3E7}" type="slidenum">
              <a:rPr kumimoji="0" lang="en-US" altLang="en-US" smtClean="0"/>
              <a:pPr eaLnBrk="1" hangingPunct="1">
                <a:spcBef>
                  <a:spcPct val="0"/>
                </a:spcBef>
              </a:pPr>
              <a:t>23</a:t>
            </a:fld>
            <a:endParaRPr kumimoji="0" lang="en-US" altLang="en-US"/>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1A1D6D03-4381-49AB-A339-AC9683D0D3E7}" type="slidenum">
              <a:rPr kumimoji="0" lang="en-US" altLang="en-US" smtClean="0"/>
              <a:pPr eaLnBrk="1" hangingPunct="1">
                <a:spcBef>
                  <a:spcPct val="0"/>
                </a:spcBef>
              </a:pPr>
              <a:t>24</a:t>
            </a:fld>
            <a:endParaRPr kumimoji="0" lang="en-US" altLang="en-US"/>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29100190-C48E-44F9-9D5A-2409B24F8C72}" type="slidenum">
              <a:rPr kumimoji="0" lang="en-US" altLang="en-US" smtClean="0"/>
              <a:pPr eaLnBrk="1" hangingPunct="1">
                <a:spcBef>
                  <a:spcPct val="0"/>
                </a:spcBef>
              </a:pPr>
              <a:t>25</a:t>
            </a:fld>
            <a:endParaRPr kumimoji="0" lang="en-US" altLang="en-US"/>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See pr19-04.cpp</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F533B863-1E5A-4B6C-BC79-B490BBFF50D2}" type="slidenum">
              <a:rPr kumimoji="0" lang="en-US" altLang="en-US" smtClean="0"/>
              <a:pPr eaLnBrk="1" hangingPunct="1">
                <a:spcBef>
                  <a:spcPct val="0"/>
                </a:spcBef>
              </a:pPr>
              <a:t>26</a:t>
            </a:fld>
            <a:endParaRPr kumimoji="0" lang="en-US" alt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F86FB128-DAE5-4A12-B0E7-BB00E058D1A0}" type="slidenum">
              <a:rPr kumimoji="0" lang="en-US" altLang="en-US" smtClean="0"/>
              <a:pPr eaLnBrk="1" hangingPunct="1">
                <a:spcBef>
                  <a:spcPct val="0"/>
                </a:spcBef>
              </a:pPr>
              <a:t>27</a:t>
            </a:fld>
            <a:endParaRPr kumimoji="0" lang="en-US" altLang="en-US"/>
          </a:p>
        </p:txBody>
      </p:sp>
      <p:sp>
        <p:nvSpPr>
          <p:cNvPr id="74755" name="Rectangle 1026"/>
          <p:cNvSpPr>
            <a:spLocks noGrp="1" noRot="1" noChangeAspect="1" noChangeArrowheads="1" noTextEdit="1"/>
          </p:cNvSpPr>
          <p:nvPr>
            <p:ph type="sldImg"/>
          </p:nvPr>
        </p:nvSpPr>
        <p:spPr>
          <a:ln/>
        </p:spPr>
      </p:sp>
      <p:sp>
        <p:nvSpPr>
          <p:cNvPr id="74756"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396BE323-B05F-4C95-ABF8-648B3FBF8457}" type="slidenum">
              <a:rPr kumimoji="0" lang="en-US" altLang="en-US" smtClean="0"/>
              <a:pPr eaLnBrk="1" hangingPunct="1">
                <a:spcBef>
                  <a:spcPct val="0"/>
                </a:spcBef>
              </a:pPr>
              <a:t>28</a:t>
            </a:fld>
            <a:endParaRPr kumimoji="0" lang="en-US" alt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A8550E74-945D-4A7A-9B04-BC84804E8BBB}" type="slidenum">
              <a:rPr kumimoji="0" lang="en-US" altLang="en-US" smtClean="0"/>
              <a:pPr eaLnBrk="1" hangingPunct="1">
                <a:spcBef>
                  <a:spcPct val="0"/>
                </a:spcBef>
              </a:pPr>
              <a:t>29</a:t>
            </a:fld>
            <a:endParaRPr kumimoji="0" lang="en-US" alt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CACFCBDF-D22E-44FB-BA9F-A14CEE1362D1}" type="slidenum">
              <a:rPr kumimoji="0" lang="en-US" altLang="en-US" smtClean="0"/>
              <a:pPr eaLnBrk="1" hangingPunct="1">
                <a:spcBef>
                  <a:spcPct val="0"/>
                </a:spcBef>
              </a:pPr>
              <a:t>30</a:t>
            </a:fld>
            <a:endParaRPr kumimoji="0" lang="en-US" alt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9010212C-F558-4668-87F9-EAF2CBA2EB6E}" type="slidenum">
              <a:rPr kumimoji="0" lang="en-US" altLang="en-US" smtClean="0"/>
              <a:pPr eaLnBrk="1" hangingPunct="1">
                <a:spcBef>
                  <a:spcPct val="0"/>
                </a:spcBef>
              </a:pPr>
              <a:t>31</a:t>
            </a:fld>
            <a:endParaRPr kumimoji="0" lang="en-US" alt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DA8AC317-E55D-48DC-AF06-98651F1F484D}" type="slidenum">
              <a:rPr kumimoji="0" lang="en-US" altLang="en-US" smtClean="0"/>
              <a:pPr eaLnBrk="1" hangingPunct="1">
                <a:spcBef>
                  <a:spcPct val="0"/>
                </a:spcBef>
              </a:pPr>
              <a:t>32</a:t>
            </a:fld>
            <a:endParaRPr kumimoji="0" lang="en-US" alt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F8BFFD91-87FF-4313-A3BA-DE7171FBE610}" type="slidenum">
              <a:rPr kumimoji="0" lang="en-US" altLang="en-US" smtClean="0"/>
              <a:pPr eaLnBrk="1" hangingPunct="1">
                <a:spcBef>
                  <a:spcPct val="0"/>
                </a:spcBef>
              </a:pPr>
              <a:t>4</a:t>
            </a:fld>
            <a:endParaRPr kumimoji="0" lang="en-US" alt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E9806977-4AC5-459A-A8C5-DD97BD134F93}" type="slidenum">
              <a:rPr kumimoji="0" lang="en-US" altLang="en-US" smtClean="0"/>
              <a:pPr eaLnBrk="1" hangingPunct="1">
                <a:spcBef>
                  <a:spcPct val="0"/>
                </a:spcBef>
              </a:pPr>
              <a:t>33</a:t>
            </a:fld>
            <a:endParaRPr kumimoji="0" lang="en-US" alt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CA62FC5C-6082-4081-B9FC-7C8500930274}" type="slidenum">
              <a:rPr kumimoji="0" lang="en-US" altLang="en-US" smtClean="0"/>
              <a:pPr eaLnBrk="1" hangingPunct="1">
                <a:spcBef>
                  <a:spcPct val="0"/>
                </a:spcBef>
              </a:pPr>
              <a:t>34</a:t>
            </a:fld>
            <a:endParaRPr kumimoji="0" lang="en-US" alt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4860A511-83D8-4A8C-A217-AFCB057817C3}" type="slidenum">
              <a:rPr kumimoji="0" lang="en-US" altLang="en-US" smtClean="0"/>
              <a:pPr eaLnBrk="1" hangingPunct="1">
                <a:spcBef>
                  <a:spcPct val="0"/>
                </a:spcBef>
              </a:pPr>
              <a:t>35</a:t>
            </a:fld>
            <a:endParaRPr kumimoji="0" lang="en-US" altLang="en-US"/>
          </a:p>
        </p:txBody>
      </p:sp>
      <p:sp>
        <p:nvSpPr>
          <p:cNvPr id="82947" name="Rectangle 1026"/>
          <p:cNvSpPr>
            <a:spLocks noGrp="1" noRot="1" noChangeAspect="1" noChangeArrowheads="1" noTextEdit="1"/>
          </p:cNvSpPr>
          <p:nvPr>
            <p:ph type="sldImg"/>
          </p:nvPr>
        </p:nvSpPr>
        <p:spPr>
          <a:ln/>
        </p:spPr>
      </p:sp>
      <p:sp>
        <p:nvSpPr>
          <p:cNvPr id="8294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ADAF7E99-525B-4D0D-9BCA-360D35758CB5}" type="slidenum">
              <a:rPr kumimoji="0" lang="en-US" altLang="en-US" smtClean="0"/>
              <a:pPr eaLnBrk="1" hangingPunct="1">
                <a:spcBef>
                  <a:spcPct val="0"/>
                </a:spcBef>
              </a:pPr>
              <a:t>36</a:t>
            </a:fld>
            <a:endParaRPr kumimoji="0" lang="en-US" altLang="en-US"/>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49AAF524-D87F-4ABF-B0B7-FA133632CF16}" type="slidenum">
              <a:rPr kumimoji="0" lang="en-US" altLang="en-US" smtClean="0"/>
              <a:pPr eaLnBrk="1" hangingPunct="1">
                <a:spcBef>
                  <a:spcPct val="0"/>
                </a:spcBef>
              </a:pPr>
              <a:t>37</a:t>
            </a:fld>
            <a:endParaRPr kumimoji="0" lang="en-US" altLang="en-US"/>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A306A0E4-AB21-4906-B77B-6D4E75429B8E}" type="slidenum">
              <a:rPr kumimoji="0" lang="en-US" altLang="en-US" smtClean="0"/>
              <a:pPr eaLnBrk="1" hangingPunct="1">
                <a:spcBef>
                  <a:spcPct val="0"/>
                </a:spcBef>
              </a:pPr>
              <a:t>38</a:t>
            </a:fld>
            <a:endParaRPr kumimoji="0" lang="en-US" altLang="en-US"/>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 See </a:t>
            </a:r>
            <a:r>
              <a:rPr lang="en-US" altLang="en-US" dirty="0" err="1"/>
              <a:t>IntQueue.h</a:t>
            </a:r>
            <a:r>
              <a:rPr lang="en-US" altLang="en-US" dirty="0"/>
              <a:t>, IntQueue.cpp, and pr19-05.cpp</a:t>
            </a:r>
          </a:p>
          <a:p>
            <a:pPr eaLnBrk="1" hangingPunct="1"/>
            <a:endParaRPr lang="en-US"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7628D7B8-2926-4188-BC14-6C7258313CD2}" type="slidenum">
              <a:rPr kumimoji="0" lang="en-US" altLang="en-US" smtClean="0"/>
              <a:pPr eaLnBrk="1" hangingPunct="1">
                <a:spcBef>
                  <a:spcPct val="0"/>
                </a:spcBef>
              </a:pPr>
              <a:t>39</a:t>
            </a:fld>
            <a:endParaRPr kumimoji="0" lang="en-US" alt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775EDB8A-52E4-4F28-8E59-44FDD6AA1E6E}" type="slidenum">
              <a:rPr kumimoji="0" lang="en-US" altLang="en-US" smtClean="0"/>
              <a:pPr eaLnBrk="1" hangingPunct="1">
                <a:spcBef>
                  <a:spcPct val="0"/>
                </a:spcBef>
              </a:pPr>
              <a:t>40</a:t>
            </a:fld>
            <a:endParaRPr kumimoji="0" lang="en-US" altLang="en-US"/>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9BB29A2F-3C74-4D7F-91D4-20EEFC680055}" type="slidenum">
              <a:rPr kumimoji="0" lang="en-US" altLang="en-US" smtClean="0"/>
              <a:pPr eaLnBrk="1" hangingPunct="1">
                <a:spcBef>
                  <a:spcPct val="0"/>
                </a:spcBef>
              </a:pPr>
              <a:t>41</a:t>
            </a:fld>
            <a:endParaRPr kumimoji="0" lang="en-US" alt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96863FB7-E7B7-46D2-B71B-58CA25C9837A}" type="slidenum">
              <a:rPr kumimoji="0" lang="en-US" altLang="en-US" smtClean="0"/>
              <a:pPr eaLnBrk="1" hangingPunct="1">
                <a:spcBef>
                  <a:spcPct val="0"/>
                </a:spcBef>
              </a:pPr>
              <a:t>42</a:t>
            </a:fld>
            <a:endParaRPr kumimoji="0" lang="en-US" altLang="en-US"/>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7338D11E-48C6-4861-B0DD-C88BB08B5A0E}" type="slidenum">
              <a:rPr kumimoji="0" lang="en-US" altLang="en-US" smtClean="0"/>
              <a:pPr eaLnBrk="1" hangingPunct="1">
                <a:spcBef>
                  <a:spcPct val="0"/>
                </a:spcBef>
              </a:pPr>
              <a:t>5</a:t>
            </a:fld>
            <a:endParaRPr kumimoji="0" lang="en-US" altLang="en-US"/>
          </a:p>
        </p:txBody>
      </p:sp>
      <p:sp>
        <p:nvSpPr>
          <p:cNvPr id="55299" name="Rectangle 1026"/>
          <p:cNvSpPr>
            <a:spLocks noGrp="1" noRot="1" noChangeAspect="1" noChangeArrowheads="1" noTextEdit="1"/>
          </p:cNvSpPr>
          <p:nvPr>
            <p:ph type="sldImg"/>
          </p:nvPr>
        </p:nvSpPr>
        <p:spPr>
          <a:ln/>
        </p:spPr>
      </p:sp>
      <p:sp>
        <p:nvSpPr>
          <p:cNvPr id="55300"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D4EF6247-F407-4F67-AAEF-3914B3EE3315}" type="slidenum">
              <a:rPr kumimoji="0" lang="en-US" altLang="en-US" smtClean="0"/>
              <a:pPr eaLnBrk="1" hangingPunct="1">
                <a:spcBef>
                  <a:spcPct val="0"/>
                </a:spcBef>
              </a:pPr>
              <a:t>43</a:t>
            </a:fld>
            <a:endParaRPr kumimoji="0" lang="en-US" altLang="en-US"/>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1336B978-E532-407D-8C3A-0AD95478C32A}" type="slidenum">
              <a:rPr kumimoji="0" lang="en-US" altLang="en-US" smtClean="0"/>
              <a:pPr eaLnBrk="1" hangingPunct="1">
                <a:spcBef>
                  <a:spcPct val="0"/>
                </a:spcBef>
              </a:pPr>
              <a:t>44</a:t>
            </a:fld>
            <a:endParaRPr kumimoji="0" lang="en-US" altLang="en-US"/>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See </a:t>
            </a:r>
            <a:r>
              <a:rPr lang="en-US" altLang="en-US" dirty="0" err="1"/>
              <a:t>DynIntQueue.h</a:t>
            </a:r>
            <a:r>
              <a:rPr lang="en-US" altLang="en-US" dirty="0"/>
              <a:t>, DynIntQueue.cpp, and pr19-06.cpp</a:t>
            </a:r>
          </a:p>
          <a:p>
            <a:pPr eaLnBrk="1" hangingPunct="1"/>
            <a:endParaRPr lang="en-US" alt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0712977F-B8DB-4D31-BCA1-BFE409C74282}" type="slidenum">
              <a:rPr kumimoji="0" lang="en-US" altLang="en-US" smtClean="0"/>
              <a:pPr eaLnBrk="1" hangingPunct="1">
                <a:spcBef>
                  <a:spcPct val="0"/>
                </a:spcBef>
              </a:pPr>
              <a:t>45</a:t>
            </a:fld>
            <a:endParaRPr kumimoji="0" lang="en-US" altLang="en-US"/>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61BFE6A4-B146-4FB5-949E-DDF6034FF6EE}" type="slidenum">
              <a:rPr kumimoji="0" lang="en-US" altLang="en-US" smtClean="0"/>
              <a:pPr eaLnBrk="1" hangingPunct="1">
                <a:spcBef>
                  <a:spcPct val="0"/>
                </a:spcBef>
              </a:pPr>
              <a:t>46</a:t>
            </a:fld>
            <a:endParaRPr kumimoji="0" lang="en-US" alt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See pr19-07.cpp and pr19-08.cpp</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See pr19.09.cpp</a:t>
            </a:r>
          </a:p>
        </p:txBody>
      </p:sp>
      <p:sp>
        <p:nvSpPr>
          <p:cNvPr id="952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DAEFE2E5-8C95-4BA5-8B27-EF86F960E87D}" type="slidenum">
              <a:rPr kumimoji="0" lang="en-US" altLang="en-US" smtClean="0"/>
              <a:pPr eaLnBrk="1" hangingPunct="1">
                <a:spcBef>
                  <a:spcPct val="0"/>
                </a:spcBef>
              </a:pPr>
              <a:t>47</a:t>
            </a:fld>
            <a:endParaRPr kumimoji="0"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71D9C5D0-A593-4C30-B109-694C04BF59D4}" type="slidenum">
              <a:rPr kumimoji="0" lang="en-US" altLang="en-US" smtClean="0"/>
              <a:pPr eaLnBrk="1" hangingPunct="1">
                <a:spcBef>
                  <a:spcPct val="0"/>
                </a:spcBef>
              </a:pPr>
              <a:t>6</a:t>
            </a:fld>
            <a:endParaRPr kumimoji="0" lang="en-US" altLang="en-US"/>
          </a:p>
        </p:txBody>
      </p:sp>
      <p:sp>
        <p:nvSpPr>
          <p:cNvPr id="56323" name="Rectangle 2050"/>
          <p:cNvSpPr>
            <a:spLocks noGrp="1" noRot="1" noChangeAspect="1" noChangeArrowheads="1" noTextEdit="1"/>
          </p:cNvSpPr>
          <p:nvPr>
            <p:ph type="sldImg"/>
          </p:nvPr>
        </p:nvSpPr>
        <p:spPr>
          <a:ln/>
        </p:spPr>
      </p:sp>
      <p:sp>
        <p:nvSpPr>
          <p:cNvPr id="56324" name="Rectangle 2051"/>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8E81F0A5-0C8D-48A1-9EBD-5113C20A4B26}" type="slidenum">
              <a:rPr kumimoji="0" lang="en-US" altLang="en-US" smtClean="0"/>
              <a:pPr eaLnBrk="1" hangingPunct="1">
                <a:spcBef>
                  <a:spcPct val="0"/>
                </a:spcBef>
              </a:pPr>
              <a:t>7</a:t>
            </a:fld>
            <a:endParaRPr kumimoji="0" lang="en-US" altLang="en-US"/>
          </a:p>
        </p:txBody>
      </p:sp>
      <p:sp>
        <p:nvSpPr>
          <p:cNvPr id="57347" name="Rectangle 1026"/>
          <p:cNvSpPr>
            <a:spLocks noGrp="1" noRot="1" noChangeAspect="1" noChangeArrowheads="1" noTextEdit="1"/>
          </p:cNvSpPr>
          <p:nvPr>
            <p:ph type="sldImg"/>
          </p:nvPr>
        </p:nvSpPr>
        <p:spPr>
          <a:ln/>
        </p:spPr>
      </p:sp>
      <p:sp>
        <p:nvSpPr>
          <p:cNvPr id="5734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08A0D4C1-69CF-454F-8D42-6B0B0FE261E8}" type="slidenum">
              <a:rPr kumimoji="0" lang="en-US" altLang="en-US" smtClean="0"/>
              <a:pPr eaLnBrk="1" hangingPunct="1">
                <a:spcBef>
                  <a:spcPct val="0"/>
                </a:spcBef>
              </a:pPr>
              <a:t>8</a:t>
            </a:fld>
            <a:endParaRPr kumimoji="0" lang="en-US" altLang="en-US"/>
          </a:p>
        </p:txBody>
      </p:sp>
      <p:sp>
        <p:nvSpPr>
          <p:cNvPr id="58371" name="Rectangle 1026"/>
          <p:cNvSpPr>
            <a:spLocks noGrp="1" noRot="1" noChangeAspect="1" noChangeArrowheads="1" noTextEdit="1"/>
          </p:cNvSpPr>
          <p:nvPr>
            <p:ph type="sldImg"/>
          </p:nvPr>
        </p:nvSpPr>
        <p:spPr>
          <a:ln/>
        </p:spPr>
      </p:sp>
      <p:sp>
        <p:nvSpPr>
          <p:cNvPr id="58372"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E879DB23-80F9-454D-B320-CC246CA0A310}" type="slidenum">
              <a:rPr kumimoji="0" lang="en-US" altLang="en-US" smtClean="0"/>
              <a:pPr eaLnBrk="1" hangingPunct="1">
                <a:spcBef>
                  <a:spcPct val="0"/>
                </a:spcBef>
              </a:pPr>
              <a:t>9</a:t>
            </a:fld>
            <a:endParaRPr kumimoji="0" lang="en-US" alt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See </a:t>
            </a:r>
            <a:r>
              <a:rPr lang="en-US" altLang="en-US" dirty="0" err="1"/>
              <a:t>IntStack.h</a:t>
            </a:r>
            <a:r>
              <a:rPr lang="en-US" altLang="en-US" dirty="0"/>
              <a:t>, IntStack.cpp, pr19-01.cpp</a:t>
            </a:r>
          </a:p>
          <a:p>
            <a:pPr eaLnBrk="1" hangingPunct="1"/>
            <a:endParaRPr lang="en-US"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6385EE6F-5A65-431F-B30B-E0B12B76CEF5}" type="slidenum">
              <a:rPr kumimoji="0" lang="en-US" altLang="en-US" smtClean="0"/>
              <a:pPr eaLnBrk="1" hangingPunct="1">
                <a:spcBef>
                  <a:spcPct val="0"/>
                </a:spcBef>
              </a:pPr>
              <a:t>12</a:t>
            </a:fld>
            <a:endParaRPr kumimoji="0" lang="en-US" alt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7EB56B"/>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Arial" panose="020B0604020202020204" pitchFamily="34" charset="0"/>
                <a:cs typeface="Arial" panose="020B0604020202020204" pitchFamily="34" charset="0"/>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20" name="Shape 20"/>
          <p:cNvSpPr txBox="1">
            <a:spLocks noGrp="1"/>
          </p:cNvSpPr>
          <p:nvPr>
            <p:ph type="subTitle" idx="1" hasCustomPrompt="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baseline="0">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r>
              <a:rPr lang="en-US" dirty="0"/>
              <a:t>Starting Out with C++ Early Objects, Tenth Edition</a:t>
            </a:r>
          </a:p>
          <a:p>
            <a:r>
              <a:rPr lang="en-US" dirty="0"/>
              <a:t>Tony Gaddis, Judy Walters, and Godfrey </a:t>
            </a:r>
            <a:r>
              <a:rPr lang="en-US" dirty="0" err="1"/>
              <a:t>Muganda</a:t>
            </a:r>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47950DA3-0369-4150-AD51-903808AA00F6}" type="slidenum">
              <a:rPr lang="en-US" smtClean="0"/>
              <a:pPr>
                <a:defRPr/>
              </a:pPr>
              <a:t>‹#›</a:t>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b="0">
                <a:solidFill>
                  <a:schemeClr val="tx1"/>
                </a:solidFill>
                <a:latin typeface="+mj-lt"/>
                <a:cs typeface="Arial" panose="020B0604020202020204" pitchFamily="34" charset="0"/>
              </a:defRPr>
            </a:lvl1pPr>
          </a:lstStyle>
          <a:p>
            <a:r>
              <a:rPr lang="en-US"/>
              <a:t>Click to edit Master title style</a:t>
            </a:r>
            <a:endParaRPr lang="en-US" dirty="0"/>
          </a:p>
        </p:txBody>
      </p:sp>
      <p:sp>
        <p:nvSpPr>
          <p:cNvPr id="3" name="Footer Placeholder 2"/>
          <p:cNvSpPr>
            <a:spLocks noGrp="1"/>
          </p:cNvSpPr>
          <p:nvPr>
            <p:ph type="ftr" idx="10"/>
          </p:nvPr>
        </p:nvSpPr>
        <p:spPr/>
        <p:txBody>
          <a:bodyPr/>
          <a:lstStyle/>
          <a:p>
            <a:endParaRPr lang="en-US" dirty="0"/>
          </a:p>
        </p:txBody>
      </p:sp>
      <p:sp>
        <p:nvSpPr>
          <p:cNvPr id="4" name="Date Placeholder 3"/>
          <p:cNvSpPr>
            <a:spLocks noGrp="1"/>
          </p:cNvSpPr>
          <p:nvPr>
            <p:ph type="dt" idx="11"/>
          </p:nvPr>
        </p:nvSpPr>
        <p:spPr/>
        <p:txBody>
          <a:bodyPr/>
          <a:lstStyle/>
          <a:p>
            <a:endParaRPr lang="en-US"/>
          </a:p>
        </p:txBody>
      </p:sp>
      <p:sp>
        <p:nvSpPr>
          <p:cNvPr id="5" name="Slide Number Placeholder 4"/>
          <p:cNvSpPr>
            <a:spLocks noGrp="1"/>
          </p:cNvSpPr>
          <p:nvPr>
            <p:ph type="sldNum" idx="12"/>
          </p:nvPr>
        </p:nvSpPr>
        <p:spPr/>
        <p:txBody>
          <a:bodyPr/>
          <a:lstStyle/>
          <a:p>
            <a:pPr>
              <a:defRPr/>
            </a:pPr>
            <a:r>
              <a:rPr lang="en-US"/>
              <a:t>1-</a:t>
            </a:r>
            <a:fld id="{47950DA3-0369-4150-AD51-903808AA00F6}" type="slidenum">
              <a:rPr lang="en-US" smtClean="0"/>
              <a:pPr>
                <a:defRPr/>
              </a:pPr>
              <a:t>‹#›</a:t>
            </a:fld>
            <a:endParaRPr lang="en-US"/>
          </a:p>
        </p:txBody>
      </p:sp>
    </p:spTree>
    <p:extLst>
      <p:ext uri="{BB962C8B-B14F-4D97-AF65-F5344CB8AC3E}">
        <p14:creationId xmlns:p14="http://schemas.microsoft.com/office/powerpoint/2010/main" val="145987414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303213"/>
            <a:ext cx="8610600" cy="992187"/>
          </a:xfrm>
        </p:spPr>
        <p:txBody>
          <a:bodyPr/>
          <a:lstStyle/>
          <a:p>
            <a:r>
              <a:rPr lang="en-US"/>
              <a:t>Click to edit Master title style</a:t>
            </a:r>
          </a:p>
        </p:txBody>
      </p:sp>
      <p:sp>
        <p:nvSpPr>
          <p:cNvPr id="3" name="Text Placeholder 2"/>
          <p:cNvSpPr>
            <a:spLocks noGrp="1"/>
          </p:cNvSpPr>
          <p:nvPr>
            <p:ph type="body" sz="half" idx="1"/>
          </p:nvPr>
        </p:nvSpPr>
        <p:spPr>
          <a:xfrm>
            <a:off x="304800" y="1600200"/>
            <a:ext cx="407035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27550" y="1600200"/>
            <a:ext cx="4071938"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27550" y="3962400"/>
            <a:ext cx="4071938"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3"/>
          <p:cNvSpPr>
            <a:spLocks noGrp="1" noChangeArrowheads="1"/>
          </p:cNvSpPr>
          <p:nvPr>
            <p:ph type="sldNum" sz="quarter" idx="10"/>
          </p:nvPr>
        </p:nvSpPr>
        <p:spPr>
          <a:xfrm>
            <a:off x="8469311" y="152400"/>
            <a:ext cx="551783" cy="143550"/>
          </a:xfrm>
        </p:spPr>
        <p:txBody>
          <a:bodyPr/>
          <a:lstStyle>
            <a:lvl1pPr>
              <a:defRPr/>
            </a:lvl1pPr>
          </a:lstStyle>
          <a:p>
            <a:pPr>
              <a:defRPr/>
            </a:pPr>
            <a:r>
              <a:rPr lang="en-US" dirty="0"/>
              <a:t>19-</a:t>
            </a:r>
            <a:fld id="{28159EB8-771D-4956-AB90-74CC521499D6}" type="slidenum">
              <a:rPr lang="en-US" smtClean="0"/>
              <a:pPr>
                <a:defRPr/>
              </a:pPr>
              <a:t>‹#›</a:t>
            </a:fld>
            <a:endParaRPr lang="en-US" dirty="0"/>
          </a:p>
        </p:txBody>
      </p:sp>
    </p:spTree>
    <p:extLst>
      <p:ext uri="{BB962C8B-B14F-4D97-AF65-F5344CB8AC3E}">
        <p14:creationId xmlns:p14="http://schemas.microsoft.com/office/powerpoint/2010/main" val="11452942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B0DAE07-FFC5-429F-B885-A0231DF88490}" type="datetimeFigureOut">
              <a:rPr lang="en-US" smtClean="0"/>
              <a:t>10/2/2019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997865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0DAE07-FFC5-429F-B885-A0231DF88490}" type="datetimeFigureOut">
              <a:rPr lang="en-US" smtClean="0"/>
              <a:t>10/2/2019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37297543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0DAE07-FFC5-429F-B885-A0231DF88490}" type="datetimeFigureOut">
              <a:rPr lang="en-US" smtClean="0"/>
              <a:t>10/2/2019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24700202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B0DAE07-FFC5-429F-B885-A0231DF88490}" type="datetimeFigureOut">
              <a:rPr lang="en-US" smtClean="0"/>
              <a:t>10/2/2019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26432251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B0DAE07-FFC5-429F-B885-A0231DF88490}" type="datetimeFigureOut">
              <a:rPr lang="en-US" smtClean="0"/>
              <a:t>10/2/2019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27884468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B0DAE07-FFC5-429F-B885-A0231DF88490}" type="datetimeFigureOut">
              <a:rPr lang="en-US" smtClean="0"/>
              <a:t>10/2/2019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5799155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0DAE07-FFC5-429F-B885-A0231DF88490}" type="datetimeFigureOut">
              <a:rPr lang="en-US" smtClean="0"/>
              <a:t>10/2/2019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5888224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0DAE07-FFC5-429F-B885-A0231DF88490}" type="datetimeFigureOut">
              <a:rPr lang="en-US" smtClean="0"/>
              <a:t>10/2/2019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1946808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26" name="Shape 26"/>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FC2F1C1D-8676-4BBC-8FA3-70EBABD3C2C3}" type="slidenum">
              <a:rPr lang="en-US" smtClean="0"/>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0DAE07-FFC5-429F-B885-A0231DF88490}" type="datetimeFigureOut">
              <a:rPr lang="en-US" smtClean="0"/>
              <a:t>10/2/2019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9666760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0DAE07-FFC5-429F-B885-A0231DF88490}" type="datetimeFigureOut">
              <a:rPr lang="en-US" smtClean="0"/>
              <a:t>10/2/2019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1581309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0DAE07-FFC5-429F-B885-A0231DF88490}" type="datetimeFigureOut">
              <a:rPr lang="en-US" smtClean="0"/>
              <a:t>10/2/2019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205581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Click to edit Master text styles</a:t>
            </a: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a:solidFill>
                <a:srgbClr val="000000"/>
              </a:solidFill>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a:solidFill>
                <a:srgbClr val="FFFFFF"/>
              </a:solidFill>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solidFill>
                  <a:srgbClr val="000000"/>
                </a:solidFill>
              </a:rPr>
              <a:t>1-</a:t>
            </a:r>
            <a:fld id="{37E69762-A23B-4920-B1DE-59ACAF17473D}" type="slidenum">
              <a:rPr lang="en-US" smtClean="0">
                <a:solidFill>
                  <a:srgbClr val="000000"/>
                </a:solidFill>
              </a:rPr>
              <a:pPr>
                <a:defRPr/>
              </a:pPr>
              <a:t>‹#›</a:t>
            </a:fld>
            <a:endParaRPr lang="en-US">
              <a:solidFill>
                <a:srgbClr val="000000"/>
              </a:solidFill>
            </a:endParaRPr>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cSld name="Learning Objectives">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49" name="Shape 49"/>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118871" marR="0" lvl="0" indent="-93471" algn="l" rtl="0">
              <a:spcBef>
                <a:spcPts val="1500"/>
              </a:spcBef>
              <a:buClr>
                <a:srgbClr val="007FA3"/>
              </a:buClr>
              <a:buSzPct val="25000"/>
              <a:buFont typeface="Arial"/>
              <a:buChar char="•"/>
              <a:defRPr sz="1600" b="0" i="0" u="none" strike="noStrike" cap="none">
                <a:solidFill>
                  <a:schemeClr val="dk1"/>
                </a:solidFill>
                <a:latin typeface="Arial"/>
                <a:ea typeface="Arial"/>
                <a:cs typeface="Arial"/>
                <a:sym typeface="Arial"/>
              </a:defRPr>
            </a:lvl1pPr>
            <a:lvl2pPr marL="569913" marR="0" lvl="1" indent="-188912"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50" name="Shape 5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1" name="Shape 5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2" name="Shape 5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47950DA3-0369-4150-AD51-903808AA00F6}" type="slidenum">
              <a:rPr lang="en-US" smtClean="0"/>
              <a:pPr>
                <a:defRPr/>
              </a:pPr>
              <a:t>‹#›</a:t>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47950DA3-0369-4150-AD51-903808AA00F6}" type="slidenum">
              <a:rPr lang="en-US" smtClean="0"/>
              <a:pPr>
                <a:defRPr/>
              </a:pPr>
              <a:t>‹#›</a:t>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Click to edit Master text styles</a:t>
            </a: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47950DA3-0369-4150-AD51-903808AA00F6}" type="slidenum">
              <a:rPr lang="en-US" smtClean="0"/>
              <a:pPr>
                <a:defRPr/>
              </a:pPr>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chemeClr val="tx1"/>
                </a:solidFill>
                <a:latin typeface="+mj-lt"/>
                <a:ea typeface="Arial" panose="020B0604020202020204" pitchFamily="34" charset="0"/>
                <a:cs typeface="Arial" panose="020B0604020202020204" pitchFamily="34" charset="0"/>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chemeClr val="tx1"/>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pPr lvl="0"/>
            <a:r>
              <a:rPr lang="en-US"/>
              <a:t>Click to edit Master text styles</a:t>
            </a: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84A1FB30-4DB9-4BEB-B397-280B77A22099}"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0" i="0" u="none" strike="noStrike" cap="none">
                <a:solidFill>
                  <a:schemeClr val="tx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66CBC845-22A2-46A1-888E-E3D73C178E70}"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43E9B09D-5D00-45C2-8367-AB7AF94F5674}"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9" name="AutoShape 2"/>
          <p:cNvSpPr>
            <a:spLocks noChangeArrowheads="1"/>
          </p:cNvSpPr>
          <p:nvPr/>
        </p:nvSpPr>
        <p:spPr bwMode="auto">
          <a:xfrm flipH="1">
            <a:off x="0" y="-76200"/>
            <a:ext cx="9144000" cy="2133600"/>
          </a:xfrm>
          <a:prstGeom prst="homePlate">
            <a:avLst>
              <a:gd name="adj" fmla="val 0"/>
            </a:avLst>
          </a:prstGeom>
          <a:gradFill rotWithShape="1">
            <a:gsLst>
              <a:gs pos="0">
                <a:srgbClr val="8CBD79"/>
              </a:gs>
              <a:gs pos="100000">
                <a:srgbClr val="FFFFFF"/>
              </a:gs>
            </a:gsLst>
            <a:lin ang="5400000" scaled="1"/>
          </a:gradFill>
          <a:ln>
            <a:noFill/>
          </a:ln>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defRPr/>
            </a:pPr>
            <a:endParaRPr lang="en-US" altLang="en-US"/>
          </a:p>
        </p:txBody>
      </p:sp>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r"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47950DA3-0369-4150-AD51-903808AA00F6}" type="slidenum">
              <a:rPr lang="en-US" smtClean="0"/>
              <a:pPr>
                <a:defRPr/>
              </a:pPr>
              <a:t>‹#›</a:t>
            </a:fld>
            <a:endParaRPr lang="en-US"/>
          </a:p>
        </p:txBody>
      </p:sp>
      <p:pic>
        <p:nvPicPr>
          <p:cNvPr id="15" name="Shape 15" descr="Pearson Logo"/>
          <p:cNvPicPr preferRelativeResize="0"/>
          <p:nvPr/>
        </p:nvPicPr>
        <p:blipFill rotWithShape="1">
          <a:blip r:embed="rId13">
            <a:alphaModFix/>
          </a:blip>
          <a:srcRect/>
          <a:stretch/>
        </p:blipFill>
        <p:spPr>
          <a:xfrm>
            <a:off x="93969" y="6149430"/>
            <a:ext cx="917999" cy="279914"/>
          </a:xfrm>
          <a:prstGeom prst="rect">
            <a:avLst/>
          </a:prstGeom>
          <a:noFill/>
          <a:ln>
            <a:noFill/>
          </a:ln>
        </p:spPr>
      </p:pic>
      <p:sp>
        <p:nvSpPr>
          <p:cNvPr id="16" name="Shape 16"/>
          <p:cNvSpPr txBox="1"/>
          <p:nvPr/>
        </p:nvSpPr>
        <p:spPr>
          <a:xfrm>
            <a:off x="1600199" y="6172200"/>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2020, 2017, 2014 Pearson Education, Inc. All Rights Reserved</a:t>
            </a:r>
          </a:p>
        </p:txBody>
      </p:sp>
    </p:spTree>
  </p:cSld>
  <p:clrMap bg1="lt1" tx1="dk1" bg2="dk2" tx2="lt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3600" b="0" i="0" u="none" strike="noStrike" cap="none" baseline="0">
          <a:solidFill>
            <a:schemeClr val="tx1"/>
          </a:solidFill>
          <a:latin typeface="+mj-lt"/>
          <a:ea typeface="Arial" panose="020B0604020202020204" pitchFamily="34" charset="0"/>
          <a:cs typeface="Arial" panose="020B0604020202020204" pitchFamily="34" charset="0"/>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tx1"/>
        </a:buClr>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0DAE07-FFC5-429F-B885-A0231DF88490}" type="datetimeFigureOut">
              <a:rPr lang="en-US" smtClean="0"/>
              <a:t>10/2/2019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B50D05-0DF7-4594-9DB2-4DC7856F00C8}" type="slidenum">
              <a:rPr lang="en-US" smtClean="0"/>
              <a:t>‹#›</a:t>
            </a:fld>
            <a:endParaRPr lang="en-US"/>
          </a:p>
        </p:txBody>
      </p:sp>
    </p:spTree>
    <p:extLst>
      <p:ext uri="{BB962C8B-B14F-4D97-AF65-F5344CB8AC3E}">
        <p14:creationId xmlns:p14="http://schemas.microsoft.com/office/powerpoint/2010/main" val="3761871677"/>
      </p:ext>
    </p:extLst>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Lst>
  <p:txStyles>
    <p:titleStyle>
      <a:lvl1pPr algn="ctr" defTabSz="914400" rtl="0" eaLnBrk="1" latinLnBrk="0" hangingPunct="1">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5.xml"/><Relationship Id="rId1" Type="http://schemas.openxmlformats.org/officeDocument/2006/relationships/slideLayout" Target="../slideLayouts/slideLayout11.xml"/><Relationship Id="rId4" Type="http://schemas.openxmlformats.org/officeDocument/2006/relationships/image" Target="../media/image7.jpeg"/></Relationships>
</file>

<file path=ppt/slides/_rels/slide2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6.xml"/><Relationship Id="rId1" Type="http://schemas.openxmlformats.org/officeDocument/2006/relationships/slideLayout" Target="../slideLayouts/slideLayout11.xml"/><Relationship Id="rId4" Type="http://schemas.openxmlformats.org/officeDocument/2006/relationships/image" Target="../media/image9.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7.xml"/><Relationship Id="rId1" Type="http://schemas.openxmlformats.org/officeDocument/2006/relationships/slideLayout" Target="../slideLayouts/slideLayout11.xml"/><Relationship Id="rId4" Type="http://schemas.openxmlformats.org/officeDocument/2006/relationships/image" Target="../media/image11.jpe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ok Title"/>
          <p:cNvSpPr>
            <a:spLocks noGrp="1"/>
          </p:cNvSpPr>
          <p:nvPr>
            <p:ph type="title"/>
          </p:nvPr>
        </p:nvSpPr>
        <p:spPr/>
        <p:txBody>
          <a:bodyPr/>
          <a:lstStyle/>
          <a:p>
            <a:r>
              <a:rPr lang="en-US" dirty="0">
                <a:solidFill>
                  <a:schemeClr val="tx1"/>
                </a:solidFill>
              </a:rPr>
              <a:t>Starting Out with C++ Early Objects </a:t>
            </a:r>
          </a:p>
        </p:txBody>
      </p:sp>
      <p:sp>
        <p:nvSpPr>
          <p:cNvPr id="3" name="Textbook Edition"/>
          <p:cNvSpPr>
            <a:spLocks noGrp="1"/>
          </p:cNvSpPr>
          <p:nvPr>
            <p:ph type="body"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Tenth Edition</a:t>
            </a:r>
          </a:p>
        </p:txBody>
      </p:sp>
      <p:sp>
        <p:nvSpPr>
          <p:cNvPr id="4" name="Chapter Number"/>
          <p:cNvSpPr>
            <a:spLocks noGrp="1"/>
          </p:cNvSpPr>
          <p:nvPr>
            <p:ph type="body" idx="2"/>
          </p:nvPr>
        </p:nvSpPr>
        <p:spPr/>
        <p:txBody>
          <a:bodyPr/>
          <a:lstStyle/>
          <a:p>
            <a:r>
              <a:rPr lang="en-US" dirty="0"/>
              <a:t>Chapter 19</a:t>
            </a:r>
          </a:p>
        </p:txBody>
      </p:sp>
      <p:sp>
        <p:nvSpPr>
          <p:cNvPr id="5" name="Chapter Title"/>
          <p:cNvSpPr>
            <a:spLocks noGrp="1"/>
          </p:cNvSpPr>
          <p:nvPr>
            <p:ph type="body" idx="3"/>
          </p:nvPr>
        </p:nvSpPr>
        <p:spPr/>
        <p:txBody>
          <a:bodyPr/>
          <a:lstStyle/>
          <a:p>
            <a:r>
              <a:rPr lang="en-US" dirty="0"/>
              <a:t>Stacks and Queues</a:t>
            </a:r>
          </a:p>
        </p:txBody>
      </p:sp>
      <p:pic>
        <p:nvPicPr>
          <p:cNvPr id="6" name="Textbook Cover" descr="Front cover:  Starting Out with C++ Early Objects Tenth Edition, by Gaddis, Walters, and Muganda" title="Front cover of textbook"/>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371600"/>
            <a:ext cx="3847041" cy="4812515"/>
          </a:xfrm>
          <a:prstGeom prst="rect">
            <a:avLst/>
          </a:prstGeom>
        </p:spPr>
      </p:pic>
    </p:spTree>
    <p:extLst>
      <p:ext uri="{BB962C8B-B14F-4D97-AF65-F5344CB8AC3E}">
        <p14:creationId xmlns:p14="http://schemas.microsoft.com/office/powerpoint/2010/main" val="810560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sz="2800" dirty="0" err="1"/>
              <a:t>unique_ptr</a:t>
            </a:r>
            <a:r>
              <a:rPr lang="en-US" sz="2800" dirty="0"/>
              <a:t>&lt;&gt; is one of the Smart pointer implementation provided by </a:t>
            </a:r>
            <a:r>
              <a:rPr lang="en-US" sz="2800" dirty="0" err="1"/>
              <a:t>c++</a:t>
            </a:r>
            <a:r>
              <a:rPr lang="en-US" sz="2800" dirty="0"/>
              <a:t>11 </a:t>
            </a:r>
            <a:r>
              <a:rPr lang="en-US" altLang="en-US" sz="2800" dirty="0" smtClean="0">
                <a:solidFill>
                  <a:srgbClr val="212121"/>
                </a:solidFill>
                <a:latin typeface="Fira Sans"/>
              </a:rPr>
              <a:t>header </a:t>
            </a:r>
            <a:r>
              <a:rPr lang="en-US" sz="2800" dirty="0" smtClean="0"/>
              <a:t>to </a:t>
            </a:r>
            <a:r>
              <a:rPr lang="en-US" sz="2800" dirty="0"/>
              <a:t>prevent memory leaks. </a:t>
            </a:r>
            <a:endParaRPr lang="en-US" sz="2800" dirty="0" smtClean="0"/>
          </a:p>
          <a:p>
            <a:r>
              <a:rPr lang="en-US" sz="2800" dirty="0" smtClean="0">
                <a:solidFill>
                  <a:srgbClr val="FF0000"/>
                </a:solidFill>
              </a:rPr>
              <a:t>#include</a:t>
            </a:r>
            <a:r>
              <a:rPr lang="en-US" altLang="en-US" sz="2800" dirty="0">
                <a:solidFill>
                  <a:srgbClr val="FF0000"/>
                </a:solidFill>
                <a:latin typeface="Fira Sans"/>
              </a:rPr>
              <a:t> </a:t>
            </a:r>
            <a:r>
              <a:rPr lang="en-US" altLang="en-US" sz="2800" dirty="0">
                <a:solidFill>
                  <a:srgbClr val="FF0000"/>
                </a:solidFill>
                <a:latin typeface="Fira Mono"/>
              </a:rPr>
              <a:t>&lt;memory&gt;</a:t>
            </a:r>
            <a:r>
              <a:rPr lang="en-US" altLang="en-US" sz="2800" dirty="0">
                <a:solidFill>
                  <a:srgbClr val="FF0000"/>
                </a:solidFill>
                <a:latin typeface="Fira Sans"/>
              </a:rPr>
              <a:t> </a:t>
            </a:r>
            <a:endParaRPr lang="en-US" sz="2800" dirty="0" smtClean="0">
              <a:solidFill>
                <a:srgbClr val="FF0000"/>
              </a:solidFill>
            </a:endParaRPr>
          </a:p>
          <a:p>
            <a:r>
              <a:rPr lang="en-US" sz="2800" dirty="0" smtClean="0"/>
              <a:t>A </a:t>
            </a:r>
            <a:r>
              <a:rPr lang="en-US" sz="2800" dirty="0" err="1"/>
              <a:t>unique_ptr</a:t>
            </a:r>
            <a:r>
              <a:rPr lang="en-US" sz="2800" dirty="0"/>
              <a:t> object wraps around a raw pointer and its responsible for its lifetime. </a:t>
            </a:r>
            <a:endParaRPr lang="en-US" sz="2800" dirty="0" smtClean="0"/>
          </a:p>
          <a:p>
            <a:r>
              <a:rPr lang="en-US" sz="2800" dirty="0" smtClean="0"/>
              <a:t>When </a:t>
            </a:r>
            <a:r>
              <a:rPr lang="en-US" sz="2800" dirty="0"/>
              <a:t>this object is destructed then in its destructor it deletes the associated raw pointer.</a:t>
            </a:r>
            <a:endParaRPr lang="en-US" sz="2800" dirty="0"/>
          </a:p>
        </p:txBody>
      </p:sp>
      <p:sp>
        <p:nvSpPr>
          <p:cNvPr id="4" name="Slide Number Placeholder 3"/>
          <p:cNvSpPr>
            <a:spLocks noGrp="1"/>
          </p:cNvSpPr>
          <p:nvPr>
            <p:ph type="sldNum" idx="12"/>
          </p:nvPr>
        </p:nvSpPr>
        <p:spPr/>
        <p:txBody>
          <a:bodyPr/>
          <a:lstStyle/>
          <a:p>
            <a:pPr>
              <a:defRPr/>
            </a:pPr>
            <a:r>
              <a:rPr lang="en-US" smtClean="0"/>
              <a:t>1-</a:t>
            </a:r>
            <a:fld id="{FC2F1C1D-8676-4BBC-8FA3-70EBABD3C2C3}" type="slidenum">
              <a:rPr lang="en-US" smtClean="0"/>
              <a:pPr>
                <a:defRPr/>
              </a:pPr>
              <a:t>10</a:t>
            </a:fld>
            <a:endParaRPr lang="en-US"/>
          </a:p>
        </p:txBody>
      </p:sp>
    </p:spTree>
    <p:extLst>
      <p:ext uri="{BB962C8B-B14F-4D97-AF65-F5344CB8AC3E}">
        <p14:creationId xmlns:p14="http://schemas.microsoft.com/office/powerpoint/2010/main" val="1494790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idx="12"/>
          </p:nvPr>
        </p:nvSpPr>
        <p:spPr/>
        <p:txBody>
          <a:bodyPr/>
          <a:lstStyle/>
          <a:p>
            <a:pPr>
              <a:defRPr/>
            </a:pPr>
            <a:r>
              <a:rPr lang="en-US" smtClean="0"/>
              <a:t>1-</a:t>
            </a:r>
            <a:fld id="{FC2F1C1D-8676-4BBC-8FA3-70EBABD3C2C3}" type="slidenum">
              <a:rPr lang="en-US" smtClean="0"/>
              <a:pPr>
                <a:defRPr/>
              </a:pPr>
              <a:t>11</a:t>
            </a:fld>
            <a:endParaRPr lang="en-US"/>
          </a:p>
        </p:txBody>
      </p:sp>
      <p:sp>
        <p:nvSpPr>
          <p:cNvPr id="6" name="Text Placeholder 5"/>
          <p:cNvSpPr>
            <a:spLocks noGrp="1"/>
          </p:cNvSpPr>
          <p:nvPr>
            <p:ph type="body" idx="1"/>
          </p:nvPr>
        </p:nvSpPr>
        <p:spPr/>
        <p:txBody>
          <a:bodyPr/>
          <a:lstStyle/>
          <a:p>
            <a:pPr marL="0" lvl="0" indent="0" eaLnBrk="0" fontAlgn="base" hangingPunct="0">
              <a:spcBef>
                <a:spcPct val="0"/>
              </a:spcBef>
              <a:spcAft>
                <a:spcPct val="0"/>
              </a:spcAft>
              <a:buClrTx/>
              <a:buSzTx/>
              <a:buFontTx/>
              <a:buChar char="•"/>
            </a:pPr>
            <a:r>
              <a:rPr lang="en-US" altLang="en-US" sz="2400" dirty="0" err="1" smtClean="0">
                <a:solidFill>
                  <a:srgbClr val="212121"/>
                </a:solidFill>
                <a:latin typeface="Fira Mono"/>
              </a:rPr>
              <a:t>unique_ptr</a:t>
            </a:r>
            <a:r>
              <a:rPr lang="en-US" altLang="en-US" sz="2400" dirty="0" smtClean="0">
                <a:solidFill>
                  <a:srgbClr val="212121"/>
                </a:solidFill>
                <a:latin typeface="Fira Mono"/>
              </a:rPr>
              <a:t>&lt;</a:t>
            </a:r>
            <a:r>
              <a:rPr lang="en-US" altLang="en-US" sz="2400" dirty="0" err="1" smtClean="0">
                <a:solidFill>
                  <a:srgbClr val="212121"/>
                </a:solidFill>
                <a:latin typeface="Fira Mono"/>
              </a:rPr>
              <a:t>int</a:t>
            </a:r>
            <a:r>
              <a:rPr lang="en-US" altLang="en-US" sz="2400" dirty="0" smtClean="0">
                <a:solidFill>
                  <a:srgbClr val="212121"/>
                </a:solidFill>
                <a:latin typeface="Fira Mono"/>
              </a:rPr>
              <a:t>&gt;</a:t>
            </a:r>
            <a:r>
              <a:rPr lang="en-US" altLang="en-US" sz="3600" dirty="0">
                <a:solidFill>
                  <a:srgbClr val="212121"/>
                </a:solidFill>
                <a:latin typeface="Fira Sans"/>
              </a:rPr>
              <a:t> </a:t>
            </a:r>
            <a:r>
              <a:rPr lang="en-US" altLang="en-US" sz="2400" dirty="0">
                <a:solidFill>
                  <a:srgbClr val="212121"/>
                </a:solidFill>
                <a:latin typeface="Fira Sans"/>
              </a:rPr>
              <a:t>can hold a scalar of type</a:t>
            </a:r>
            <a:r>
              <a:rPr lang="en-US" altLang="en-US" sz="3600" dirty="0">
                <a:solidFill>
                  <a:srgbClr val="212121"/>
                </a:solidFill>
                <a:latin typeface="Fira Sans"/>
              </a:rPr>
              <a:t> </a:t>
            </a:r>
            <a:r>
              <a:rPr lang="en-US" altLang="en-US" sz="2400" dirty="0" err="1" smtClean="0">
                <a:solidFill>
                  <a:srgbClr val="212121"/>
                </a:solidFill>
                <a:latin typeface="Fira Mono"/>
              </a:rPr>
              <a:t>int</a:t>
            </a:r>
            <a:r>
              <a:rPr lang="en-US" altLang="en-US" sz="3600" dirty="0" smtClean="0">
                <a:solidFill>
                  <a:srgbClr val="212121"/>
                </a:solidFill>
                <a:latin typeface="Fira Sans"/>
              </a:rPr>
              <a:t>;</a:t>
            </a:r>
            <a:endParaRPr lang="en-US" altLang="en-US" sz="3600" dirty="0">
              <a:solidFill>
                <a:srgbClr val="212121"/>
              </a:solidFill>
              <a:latin typeface="Fira Sans"/>
            </a:endParaRPr>
          </a:p>
          <a:p>
            <a:pPr marL="0" lvl="0" indent="0" eaLnBrk="0" fontAlgn="base" hangingPunct="0">
              <a:spcBef>
                <a:spcPct val="0"/>
              </a:spcBef>
              <a:spcAft>
                <a:spcPct val="0"/>
              </a:spcAft>
              <a:buClrTx/>
              <a:buSzTx/>
              <a:buFontTx/>
              <a:buChar char="•"/>
            </a:pPr>
            <a:r>
              <a:rPr lang="en-US" altLang="en-US" sz="2400" dirty="0" err="1" smtClean="0">
                <a:solidFill>
                  <a:srgbClr val="212121"/>
                </a:solidFill>
                <a:latin typeface="Fira Mono"/>
              </a:rPr>
              <a:t>unique_ptr</a:t>
            </a:r>
            <a:r>
              <a:rPr lang="en-US" altLang="en-US" sz="2400" dirty="0" smtClean="0">
                <a:solidFill>
                  <a:srgbClr val="212121"/>
                </a:solidFill>
                <a:latin typeface="Fira Mono"/>
              </a:rPr>
              <a:t>&lt;</a:t>
            </a:r>
            <a:r>
              <a:rPr lang="en-US" altLang="en-US" sz="2400" dirty="0" err="1" smtClean="0">
                <a:solidFill>
                  <a:srgbClr val="212121"/>
                </a:solidFill>
                <a:latin typeface="Fira Mono"/>
              </a:rPr>
              <a:t>int</a:t>
            </a:r>
            <a:r>
              <a:rPr lang="en-US" altLang="en-US" sz="2400" dirty="0" smtClean="0">
                <a:solidFill>
                  <a:srgbClr val="212121"/>
                </a:solidFill>
                <a:latin typeface="Fira Mono"/>
              </a:rPr>
              <a:t>[]&gt;</a:t>
            </a:r>
            <a:r>
              <a:rPr lang="en-US" altLang="en-US" sz="3600" dirty="0">
                <a:solidFill>
                  <a:srgbClr val="212121"/>
                </a:solidFill>
                <a:latin typeface="Fira Sans"/>
              </a:rPr>
              <a:t> </a:t>
            </a:r>
            <a:r>
              <a:rPr lang="en-US" altLang="en-US" sz="2400" dirty="0">
                <a:solidFill>
                  <a:srgbClr val="212121"/>
                </a:solidFill>
                <a:latin typeface="Fira Sans"/>
              </a:rPr>
              <a:t>can hold an array of</a:t>
            </a:r>
            <a:r>
              <a:rPr lang="en-US" altLang="en-US" sz="3200" dirty="0">
                <a:solidFill>
                  <a:srgbClr val="212121"/>
                </a:solidFill>
                <a:latin typeface="Fira Sans"/>
              </a:rPr>
              <a:t> </a:t>
            </a:r>
            <a:r>
              <a:rPr lang="en-US" altLang="en-US" sz="2400" dirty="0" err="1" smtClean="0">
                <a:solidFill>
                  <a:srgbClr val="212121"/>
                </a:solidFill>
                <a:latin typeface="Fira Mono"/>
              </a:rPr>
              <a:t>int</a:t>
            </a:r>
            <a:r>
              <a:rPr lang="en-US" altLang="en-US" sz="3200" dirty="0">
                <a:solidFill>
                  <a:srgbClr val="212121"/>
                </a:solidFill>
                <a:latin typeface="Fira Sans"/>
              </a:rPr>
              <a:t> </a:t>
            </a:r>
            <a:r>
              <a:rPr lang="en-US" altLang="en-US" sz="2400" dirty="0">
                <a:solidFill>
                  <a:srgbClr val="212121"/>
                </a:solidFill>
                <a:latin typeface="Fira Sans"/>
              </a:rPr>
              <a:t>values </a:t>
            </a:r>
            <a:r>
              <a:rPr lang="en-US" altLang="en-US" sz="2400" dirty="0" smtClean="0">
                <a:solidFill>
                  <a:srgbClr val="212121"/>
                </a:solidFill>
                <a:latin typeface="Fira Sans"/>
              </a:rPr>
              <a:t>with unknown number of elements.</a:t>
            </a:r>
          </a:p>
          <a:p>
            <a:pPr marL="0" lvl="0" indent="0" eaLnBrk="0" fontAlgn="base" hangingPunct="0">
              <a:spcBef>
                <a:spcPct val="0"/>
              </a:spcBef>
              <a:spcAft>
                <a:spcPct val="0"/>
              </a:spcAft>
              <a:buClrTx/>
              <a:buSzTx/>
              <a:buFontTx/>
              <a:buChar char="•"/>
            </a:pPr>
            <a:endParaRPr lang="en-US" altLang="en-US" sz="2800" dirty="0">
              <a:solidFill>
                <a:srgbClr val="212121"/>
              </a:solidFill>
              <a:latin typeface="Fira Sans"/>
            </a:endParaRPr>
          </a:p>
          <a:p>
            <a:pPr marL="0" lvl="0" indent="0" eaLnBrk="0" fontAlgn="base" hangingPunct="0">
              <a:spcBef>
                <a:spcPct val="0"/>
              </a:spcBef>
              <a:spcAft>
                <a:spcPct val="0"/>
              </a:spcAft>
              <a:buClrTx/>
              <a:buSzTx/>
              <a:buFontTx/>
              <a:buChar char="•"/>
            </a:pPr>
            <a:r>
              <a:rPr lang="en-US" altLang="en-US" sz="2400" dirty="0">
                <a:solidFill>
                  <a:srgbClr val="212121"/>
                </a:solidFill>
                <a:latin typeface="Fira Sans"/>
              </a:rPr>
              <a:t>A </a:t>
            </a:r>
            <a:r>
              <a:rPr lang="en-US" altLang="en-US" sz="2400" dirty="0" err="1" smtClean="0">
                <a:solidFill>
                  <a:srgbClr val="212121"/>
                </a:solidFill>
                <a:latin typeface="Fira Mono"/>
              </a:rPr>
              <a:t>unique_ptr</a:t>
            </a:r>
            <a:r>
              <a:rPr lang="en-US" altLang="en-US" sz="2400" dirty="0">
                <a:solidFill>
                  <a:srgbClr val="212121"/>
                </a:solidFill>
                <a:latin typeface="Fira Sans"/>
              </a:rPr>
              <a:t> variable can constructed using </a:t>
            </a:r>
            <a:r>
              <a:rPr lang="en-US" sz="1400" dirty="0"/>
              <a:t> </a:t>
            </a:r>
            <a:r>
              <a:rPr lang="en-US" sz="2400" dirty="0" err="1"/>
              <a:t>make_unique</a:t>
            </a:r>
            <a:r>
              <a:rPr lang="en-US" sz="1400" dirty="0"/>
              <a:t> </a:t>
            </a:r>
            <a:endParaRPr lang="en-US" altLang="en-US" sz="2400" dirty="0" smtClean="0">
              <a:solidFill>
                <a:srgbClr val="212121"/>
              </a:solidFill>
              <a:latin typeface="Fira Sans"/>
            </a:endParaRPr>
          </a:p>
          <a:p>
            <a:pPr marL="0" lvl="0" indent="0" algn="ctr" eaLnBrk="0" fontAlgn="base" hangingPunct="0">
              <a:spcBef>
                <a:spcPct val="0"/>
              </a:spcBef>
              <a:spcAft>
                <a:spcPct val="0"/>
              </a:spcAft>
              <a:buClrTx/>
              <a:buSzTx/>
              <a:buNone/>
            </a:pPr>
            <a:r>
              <a:rPr lang="fr-FR" sz="2400" dirty="0" err="1" smtClean="0">
                <a:solidFill>
                  <a:srgbClr val="212121"/>
                </a:solidFill>
                <a:latin typeface="Fira Mono"/>
              </a:rPr>
              <a:t>unique_ptr</a:t>
            </a:r>
            <a:r>
              <a:rPr lang="fr-FR" sz="2400" dirty="0" smtClean="0">
                <a:solidFill>
                  <a:srgbClr val="212121"/>
                </a:solidFill>
                <a:latin typeface="Fira Mono"/>
              </a:rPr>
              <a:t>&lt;</a:t>
            </a:r>
            <a:r>
              <a:rPr lang="fr-FR" sz="2400" dirty="0" err="1" smtClean="0">
                <a:solidFill>
                  <a:srgbClr val="1779B2"/>
                </a:solidFill>
                <a:latin typeface="Fira Mono"/>
              </a:rPr>
              <a:t>int</a:t>
            </a:r>
            <a:r>
              <a:rPr lang="fr-FR" sz="2400" dirty="0" smtClean="0">
                <a:solidFill>
                  <a:srgbClr val="212121"/>
                </a:solidFill>
                <a:latin typeface="Fira Mono"/>
              </a:rPr>
              <a:t>&gt; </a:t>
            </a:r>
            <a:r>
              <a:rPr lang="fr-FR" sz="2400" dirty="0">
                <a:solidFill>
                  <a:srgbClr val="212121"/>
                </a:solidFill>
                <a:latin typeface="Fira Mono"/>
              </a:rPr>
              <a:t>p1(</a:t>
            </a:r>
            <a:r>
              <a:rPr lang="fr-FR" sz="2400" dirty="0">
                <a:solidFill>
                  <a:srgbClr val="D38004"/>
                </a:solidFill>
                <a:latin typeface="Fira Mono"/>
              </a:rPr>
              <a:t>new</a:t>
            </a:r>
            <a:r>
              <a:rPr lang="fr-FR" sz="2400" dirty="0">
                <a:solidFill>
                  <a:srgbClr val="212121"/>
                </a:solidFill>
                <a:latin typeface="Fira Mono"/>
              </a:rPr>
              <a:t> </a:t>
            </a:r>
            <a:r>
              <a:rPr lang="fr-FR" sz="2400" dirty="0" err="1" smtClean="0">
                <a:solidFill>
                  <a:srgbClr val="1779B2"/>
                </a:solidFill>
                <a:latin typeface="Fira Mono"/>
              </a:rPr>
              <a:t>int</a:t>
            </a:r>
            <a:r>
              <a:rPr lang="fr-FR" sz="2400" dirty="0" smtClean="0">
                <a:solidFill>
                  <a:srgbClr val="212121"/>
                </a:solidFill>
                <a:latin typeface="Fira Mono"/>
              </a:rPr>
              <a:t>(</a:t>
            </a:r>
            <a:r>
              <a:rPr lang="fr-FR" sz="2400" dirty="0">
                <a:solidFill>
                  <a:srgbClr val="511F89"/>
                </a:solidFill>
                <a:latin typeface="Fira Mono"/>
              </a:rPr>
              <a:t>4</a:t>
            </a:r>
            <a:r>
              <a:rPr lang="fr-FR" sz="2400" dirty="0" smtClean="0">
                <a:solidFill>
                  <a:srgbClr val="212121"/>
                </a:solidFill>
                <a:latin typeface="Fira Mono"/>
              </a:rPr>
              <a:t>)); </a:t>
            </a:r>
          </a:p>
          <a:p>
            <a:pPr marL="0" lvl="0" indent="0" algn="ctr" eaLnBrk="0" fontAlgn="base" hangingPunct="0">
              <a:spcBef>
                <a:spcPct val="0"/>
              </a:spcBef>
              <a:spcAft>
                <a:spcPct val="0"/>
              </a:spcAft>
              <a:buClrTx/>
              <a:buSzTx/>
              <a:buNone/>
            </a:pPr>
            <a:r>
              <a:rPr lang="fr-FR" sz="2400" dirty="0" err="1" smtClean="0">
                <a:solidFill>
                  <a:srgbClr val="212121"/>
                </a:solidFill>
                <a:latin typeface="Fira Mono"/>
              </a:rPr>
              <a:t>unique_ptr</a:t>
            </a:r>
            <a:r>
              <a:rPr lang="fr-FR" sz="2400" dirty="0" smtClean="0">
                <a:solidFill>
                  <a:srgbClr val="212121"/>
                </a:solidFill>
                <a:latin typeface="Fira Mono"/>
              </a:rPr>
              <a:t>&lt;</a:t>
            </a:r>
            <a:r>
              <a:rPr lang="fr-FR" sz="2400" dirty="0" err="1" smtClean="0">
                <a:solidFill>
                  <a:srgbClr val="1779B2"/>
                </a:solidFill>
                <a:latin typeface="Fira Mono"/>
              </a:rPr>
              <a:t>int</a:t>
            </a:r>
            <a:r>
              <a:rPr lang="fr-FR" sz="2400" dirty="0" smtClean="0">
                <a:solidFill>
                  <a:srgbClr val="212121"/>
                </a:solidFill>
                <a:latin typeface="Fira Mono"/>
              </a:rPr>
              <a:t>[]&gt; </a:t>
            </a:r>
            <a:r>
              <a:rPr lang="fr-FR" sz="2400" dirty="0">
                <a:solidFill>
                  <a:srgbClr val="212121"/>
                </a:solidFill>
                <a:latin typeface="Fira Mono"/>
              </a:rPr>
              <a:t>p2(</a:t>
            </a:r>
            <a:r>
              <a:rPr lang="fr-FR" sz="2400" dirty="0">
                <a:solidFill>
                  <a:srgbClr val="D38004"/>
                </a:solidFill>
                <a:latin typeface="Fira Mono"/>
              </a:rPr>
              <a:t>new</a:t>
            </a:r>
            <a:r>
              <a:rPr lang="fr-FR" sz="2400" dirty="0">
                <a:solidFill>
                  <a:srgbClr val="212121"/>
                </a:solidFill>
                <a:latin typeface="Fira Mono"/>
              </a:rPr>
              <a:t> </a:t>
            </a:r>
            <a:r>
              <a:rPr lang="fr-FR" sz="2400" dirty="0" err="1" smtClean="0">
                <a:solidFill>
                  <a:srgbClr val="1779B2"/>
                </a:solidFill>
                <a:latin typeface="Fira Mono"/>
              </a:rPr>
              <a:t>int</a:t>
            </a:r>
            <a:r>
              <a:rPr lang="fr-FR" sz="2400" dirty="0" smtClean="0">
                <a:solidFill>
                  <a:srgbClr val="212121"/>
                </a:solidFill>
                <a:latin typeface="Fira Mono"/>
              </a:rPr>
              <a:t>[n]());</a:t>
            </a:r>
          </a:p>
          <a:p>
            <a:pPr marL="342900" indent="-342900" eaLnBrk="0" fontAlgn="base" hangingPunct="0">
              <a:spcBef>
                <a:spcPct val="0"/>
              </a:spcBef>
              <a:spcAft>
                <a:spcPct val="0"/>
              </a:spcAft>
              <a:buClrTx/>
              <a:buSzTx/>
            </a:pPr>
            <a:r>
              <a:rPr lang="en-US" altLang="en-US" sz="2000" dirty="0">
                <a:solidFill>
                  <a:srgbClr val="212121"/>
                </a:solidFill>
                <a:latin typeface="Fira Sans"/>
              </a:rPr>
              <a:t>The first line creates a </a:t>
            </a:r>
            <a:r>
              <a:rPr lang="en-US" altLang="en-US" sz="2000" dirty="0" err="1">
                <a:solidFill>
                  <a:srgbClr val="212121"/>
                </a:solidFill>
                <a:latin typeface="Fira Sans"/>
              </a:rPr>
              <a:t>unique_ptr</a:t>
            </a:r>
            <a:r>
              <a:rPr lang="en-US" altLang="en-US" sz="2000" dirty="0">
                <a:solidFill>
                  <a:srgbClr val="212121"/>
                </a:solidFill>
                <a:latin typeface="Fira Sans"/>
              </a:rPr>
              <a:t> to </a:t>
            </a:r>
            <a:r>
              <a:rPr lang="en-US" altLang="en-US" sz="2000" dirty="0" smtClean="0">
                <a:solidFill>
                  <a:srgbClr val="212121"/>
                </a:solidFill>
                <a:latin typeface="Fira Sans"/>
              </a:rPr>
              <a:t>an integer </a:t>
            </a:r>
            <a:r>
              <a:rPr lang="en-US" altLang="en-US" sz="2000" dirty="0">
                <a:solidFill>
                  <a:srgbClr val="212121"/>
                </a:solidFill>
                <a:latin typeface="Fira Sans"/>
              </a:rPr>
              <a:t>value </a:t>
            </a:r>
            <a:r>
              <a:rPr lang="en-US" altLang="en-US" sz="2000" dirty="0" smtClean="0">
                <a:solidFill>
                  <a:srgbClr val="212121"/>
                </a:solidFill>
                <a:latin typeface="Fira Sans"/>
              </a:rPr>
              <a:t>4 </a:t>
            </a:r>
            <a:r>
              <a:rPr lang="en-US" altLang="en-US" sz="2000" dirty="0">
                <a:solidFill>
                  <a:srgbClr val="212121"/>
                </a:solidFill>
                <a:latin typeface="Fira Sans"/>
              </a:rPr>
              <a:t>and saves it in the p1 variable.</a:t>
            </a:r>
          </a:p>
          <a:p>
            <a:pPr marL="342900" indent="-342900" eaLnBrk="0" fontAlgn="base" hangingPunct="0">
              <a:spcBef>
                <a:spcPct val="0"/>
              </a:spcBef>
              <a:spcAft>
                <a:spcPct val="0"/>
              </a:spcAft>
              <a:buClrTx/>
              <a:buSzTx/>
            </a:pPr>
            <a:r>
              <a:rPr lang="en-US" altLang="en-US" sz="2000" dirty="0">
                <a:solidFill>
                  <a:srgbClr val="212121"/>
                </a:solidFill>
                <a:latin typeface="Fira Sans"/>
              </a:rPr>
              <a:t>The second line creates a </a:t>
            </a:r>
            <a:r>
              <a:rPr lang="en-US" altLang="en-US" sz="2000" dirty="0" err="1">
                <a:solidFill>
                  <a:srgbClr val="212121"/>
                </a:solidFill>
                <a:latin typeface="Fira Sans"/>
              </a:rPr>
              <a:t>unique_ptr</a:t>
            </a:r>
            <a:r>
              <a:rPr lang="en-US" altLang="en-US" sz="2000" dirty="0">
                <a:solidFill>
                  <a:srgbClr val="212121"/>
                </a:solidFill>
                <a:latin typeface="Fira Sans"/>
              </a:rPr>
              <a:t> to </a:t>
            </a:r>
            <a:r>
              <a:rPr lang="en-US" altLang="en-US" sz="2000" dirty="0" smtClean="0">
                <a:solidFill>
                  <a:srgbClr val="212121"/>
                </a:solidFill>
                <a:latin typeface="Fira Sans"/>
              </a:rPr>
              <a:t>an integer </a:t>
            </a:r>
            <a:r>
              <a:rPr lang="en-US" altLang="en-US" sz="2000" dirty="0">
                <a:solidFill>
                  <a:srgbClr val="212121"/>
                </a:solidFill>
                <a:latin typeface="Fira Sans"/>
              </a:rPr>
              <a:t>array of n elements and saves it to in the p2 variable</a:t>
            </a:r>
            <a:r>
              <a:rPr lang="en-US" altLang="en-US" sz="2400" dirty="0">
                <a:solidFill>
                  <a:srgbClr val="212121"/>
                </a:solidFill>
                <a:latin typeface="Fira Sans"/>
              </a:rPr>
              <a:t>.</a:t>
            </a:r>
            <a:endParaRPr lang="en-US" altLang="en-US" sz="2400" dirty="0" smtClean="0">
              <a:solidFill>
                <a:srgbClr val="212121"/>
              </a:solidFill>
              <a:latin typeface="Fira Sans"/>
            </a:endParaRPr>
          </a:p>
          <a:p>
            <a:pPr marL="0" lvl="0" indent="0" eaLnBrk="0" fontAlgn="base" hangingPunct="0">
              <a:spcBef>
                <a:spcPct val="0"/>
              </a:spcBef>
              <a:spcAft>
                <a:spcPct val="0"/>
              </a:spcAft>
              <a:buClrTx/>
              <a:buSzTx/>
              <a:buFontTx/>
              <a:buChar char="•"/>
            </a:pPr>
            <a:endParaRPr lang="en-US" altLang="en-US" sz="2800" dirty="0" smtClean="0">
              <a:solidFill>
                <a:srgbClr val="212121"/>
              </a:solidFill>
              <a:latin typeface="Fira Sans"/>
            </a:endParaRPr>
          </a:p>
          <a:p>
            <a:pPr marL="0" lvl="0" indent="0" eaLnBrk="0" fontAlgn="base" hangingPunct="0">
              <a:spcBef>
                <a:spcPct val="0"/>
              </a:spcBef>
              <a:spcAft>
                <a:spcPct val="0"/>
              </a:spcAft>
              <a:buClrTx/>
              <a:buSzTx/>
              <a:buFontTx/>
              <a:buChar char="•"/>
            </a:pPr>
            <a:endParaRPr lang="en-US" altLang="en-US" sz="2800" dirty="0">
              <a:solidFill>
                <a:srgbClr val="212121"/>
              </a:solidFill>
              <a:latin typeface="Fira Sans"/>
            </a:endParaRPr>
          </a:p>
          <a:p>
            <a:pPr marL="0" lvl="0" indent="0" eaLnBrk="0" fontAlgn="base" hangingPunct="0">
              <a:spcBef>
                <a:spcPct val="0"/>
              </a:spcBef>
              <a:spcAft>
                <a:spcPct val="0"/>
              </a:spcAft>
              <a:buClrTx/>
              <a:buSzTx/>
              <a:buFontTx/>
              <a:buChar char="•"/>
            </a:pPr>
            <a:endParaRPr lang="en-US" altLang="en-US" sz="2800" dirty="0">
              <a:solidFill>
                <a:srgbClr val="212121"/>
              </a:solidFill>
              <a:latin typeface="Fira Sans"/>
            </a:endParaRPr>
          </a:p>
        </p:txBody>
      </p:sp>
    </p:spTree>
    <p:extLst>
      <p:ext uri="{BB962C8B-B14F-4D97-AF65-F5344CB8AC3E}">
        <p14:creationId xmlns:p14="http://schemas.microsoft.com/office/powerpoint/2010/main" val="604797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Title"/>
          <p:cNvSpPr>
            <a:spLocks noGrp="1" noChangeArrowheads="1"/>
          </p:cNvSpPr>
          <p:nvPr>
            <p:ph type="title"/>
          </p:nvPr>
        </p:nvSpPr>
        <p:spPr>
          <a:xfrm>
            <a:off x="304800" y="215371"/>
            <a:ext cx="8382000" cy="1097279"/>
          </a:xfrm>
        </p:spPr>
        <p:txBody>
          <a:bodyPr/>
          <a:lstStyle/>
          <a:p>
            <a:pPr eaLnBrk="1" hangingPunct="1"/>
            <a:r>
              <a:rPr lang="en-US" altLang="en-US" dirty="0">
                <a:solidFill>
                  <a:schemeClr val="tx1"/>
                </a:solidFill>
              </a:rPr>
              <a:t>Class Implementation Using an Array 2 of 5</a:t>
            </a:r>
          </a:p>
        </p:txBody>
      </p:sp>
      <p:sp>
        <p:nvSpPr>
          <p:cNvPr id="13315" name="Slide Body"/>
          <p:cNvSpPr>
            <a:spLocks noGrp="1" noChangeArrowheads="1"/>
          </p:cNvSpPr>
          <p:nvPr>
            <p:ph type="body" idx="1"/>
          </p:nvPr>
        </p:nvSpPr>
        <p:spPr/>
        <p:txBody>
          <a:bodyPr/>
          <a:lstStyle/>
          <a:p>
            <a:pPr eaLnBrk="1" hangingPunct="1">
              <a:lnSpc>
                <a:spcPct val="90000"/>
              </a:lnSpc>
              <a:spcBef>
                <a:spcPct val="0"/>
              </a:spcBef>
              <a:spcAft>
                <a:spcPct val="15000"/>
              </a:spcAft>
              <a:buFontTx/>
              <a:buNone/>
            </a:pPr>
            <a:r>
              <a:rPr lang="en-US" altLang="en-US" dirty="0"/>
              <a:t>	</a:t>
            </a:r>
            <a:r>
              <a:rPr lang="en-US" altLang="en-US" sz="2800" dirty="0"/>
              <a:t>Use exception classes as members of the STACK class to signal that an underflow or overflow condition has occurred:</a:t>
            </a:r>
          </a:p>
          <a:p>
            <a:pPr eaLnBrk="1" hangingPunct="1">
              <a:lnSpc>
                <a:spcPct val="90000"/>
              </a:lnSpc>
              <a:spcBef>
                <a:spcPct val="0"/>
              </a:spcBef>
              <a:buFontTx/>
              <a:buNone/>
            </a:pPr>
            <a:r>
              <a:rPr lang="en-US" altLang="en-US" sz="2800" b="1" dirty="0"/>
              <a:t>       </a:t>
            </a:r>
            <a:r>
              <a:rPr lang="en-US" altLang="en-US" sz="2800" b="1" dirty="0">
                <a:solidFill>
                  <a:srgbClr val="3D8963"/>
                </a:solidFill>
                <a:latin typeface="Courier New" pitchFamily="49" charset="0"/>
              </a:rPr>
              <a:t>class Overflow {};</a:t>
            </a:r>
          </a:p>
          <a:p>
            <a:pPr eaLnBrk="1" hangingPunct="1">
              <a:lnSpc>
                <a:spcPct val="90000"/>
              </a:lnSpc>
              <a:spcBef>
                <a:spcPct val="0"/>
              </a:spcBef>
              <a:buFontTx/>
              <a:buNone/>
            </a:pPr>
            <a:r>
              <a:rPr lang="en-US" altLang="en-US" sz="2800" b="1" dirty="0">
                <a:solidFill>
                  <a:srgbClr val="3D8963"/>
                </a:solidFill>
                <a:latin typeface="Courier New" pitchFamily="49" charset="0"/>
              </a:rPr>
              <a:t>   class Underflow {};</a:t>
            </a:r>
          </a:p>
        </p:txBody>
      </p:sp>
      <p:sp>
        <p:nvSpPr>
          <p:cNvPr id="1331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19-</a:t>
            </a:r>
            <a:fld id="{E8435FDB-391D-4722-8D73-4F3C59697318}" type="slidenum">
              <a:rPr lang="en-US" altLang="en-US" sz="1200" smtClean="0"/>
              <a:pPr eaLnBrk="1" hangingPunct="1">
                <a:spcBef>
                  <a:spcPct val="0"/>
                </a:spcBef>
                <a:buFontTx/>
                <a:buNone/>
              </a:pPr>
              <a:t>12</a:t>
            </a:fld>
            <a:endParaRPr lang="en-US" altLang="en-US" sz="1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Title"/>
          <p:cNvSpPr>
            <a:spLocks noGrp="1" noChangeArrowheads="1"/>
          </p:cNvSpPr>
          <p:nvPr>
            <p:ph type="title"/>
          </p:nvPr>
        </p:nvSpPr>
        <p:spPr>
          <a:xfrm>
            <a:off x="381000" y="215371"/>
            <a:ext cx="8382000" cy="1097279"/>
          </a:xfrm>
        </p:spPr>
        <p:txBody>
          <a:bodyPr/>
          <a:lstStyle/>
          <a:p>
            <a:pPr eaLnBrk="1" hangingPunct="1"/>
            <a:r>
              <a:rPr lang="en-US" altLang="en-US" dirty="0">
                <a:solidFill>
                  <a:schemeClr val="tx1"/>
                </a:solidFill>
              </a:rPr>
              <a:t>Class Implementation Using an Array 3 of 5</a:t>
            </a:r>
          </a:p>
        </p:txBody>
      </p:sp>
      <p:sp>
        <p:nvSpPr>
          <p:cNvPr id="14339" name="Slide Body"/>
          <p:cNvSpPr>
            <a:spLocks noGrp="1" noChangeArrowheads="1"/>
          </p:cNvSpPr>
          <p:nvPr>
            <p:ph type="body" idx="1"/>
          </p:nvPr>
        </p:nvSpPr>
        <p:spPr/>
        <p:txBody>
          <a:bodyPr/>
          <a:lstStyle/>
          <a:p>
            <a:pPr eaLnBrk="1" hangingPunct="1">
              <a:lnSpc>
                <a:spcPct val="90000"/>
              </a:lnSpc>
              <a:spcBef>
                <a:spcPct val="0"/>
              </a:spcBef>
              <a:spcAft>
                <a:spcPct val="15000"/>
              </a:spcAft>
              <a:buFontTx/>
              <a:buNone/>
            </a:pPr>
            <a:r>
              <a:rPr lang="en-US" altLang="en-US" sz="2800" dirty="0"/>
              <a:t>To check if the stack is empty:</a:t>
            </a:r>
          </a:p>
          <a:p>
            <a:pPr eaLnBrk="1" hangingPunct="1">
              <a:lnSpc>
                <a:spcPct val="90000"/>
              </a:lnSpc>
              <a:spcBef>
                <a:spcPct val="0"/>
              </a:spcBef>
              <a:buFontTx/>
              <a:buNone/>
            </a:pPr>
            <a:r>
              <a:rPr lang="en-US" altLang="en-US" sz="2800" b="1" dirty="0"/>
              <a:t>       </a:t>
            </a:r>
            <a:r>
              <a:rPr lang="en-US" altLang="en-US" sz="2800" b="1" dirty="0">
                <a:solidFill>
                  <a:srgbClr val="3D8963"/>
                </a:solidFill>
                <a:latin typeface="Courier New" pitchFamily="49" charset="0"/>
              </a:rPr>
              <a:t>bool STACK::</a:t>
            </a:r>
            <a:r>
              <a:rPr lang="en-US" altLang="en-US" sz="2800" b="1" dirty="0" err="1">
                <a:solidFill>
                  <a:srgbClr val="3D8963"/>
                </a:solidFill>
                <a:latin typeface="Courier New" pitchFamily="49" charset="0"/>
              </a:rPr>
              <a:t>isEmpty</a:t>
            </a:r>
            <a:r>
              <a:rPr lang="en-US" altLang="en-US" sz="2800" b="1" dirty="0">
                <a:solidFill>
                  <a:srgbClr val="3D8963"/>
                </a:solidFill>
                <a:latin typeface="Courier New" pitchFamily="49" charset="0"/>
              </a:rPr>
              <a:t>()</a:t>
            </a:r>
          </a:p>
          <a:p>
            <a:pPr eaLnBrk="1" hangingPunct="1">
              <a:lnSpc>
                <a:spcPct val="90000"/>
              </a:lnSpc>
              <a:spcBef>
                <a:spcPct val="0"/>
              </a:spcBef>
              <a:buFontTx/>
              <a:buNone/>
            </a:pPr>
            <a:r>
              <a:rPr lang="en-US" altLang="en-US" sz="2800" b="1" dirty="0">
                <a:solidFill>
                  <a:srgbClr val="3D8963"/>
                </a:solidFill>
                <a:latin typeface="Courier New" pitchFamily="49" charset="0"/>
              </a:rPr>
              <a:t>   {</a:t>
            </a:r>
          </a:p>
          <a:p>
            <a:pPr eaLnBrk="1" hangingPunct="1">
              <a:lnSpc>
                <a:spcPct val="90000"/>
              </a:lnSpc>
              <a:spcBef>
                <a:spcPct val="0"/>
              </a:spcBef>
              <a:buFontTx/>
              <a:buNone/>
            </a:pPr>
            <a:r>
              <a:rPr lang="en-US" altLang="en-US" sz="2800" b="1" dirty="0">
                <a:solidFill>
                  <a:srgbClr val="3D8963"/>
                </a:solidFill>
                <a:latin typeface="Courier New" pitchFamily="49" charset="0"/>
              </a:rPr>
              <a:t>     </a:t>
            </a:r>
          </a:p>
          <a:p>
            <a:pPr eaLnBrk="1" hangingPunct="1">
              <a:lnSpc>
                <a:spcPct val="90000"/>
              </a:lnSpc>
              <a:spcBef>
                <a:spcPct val="0"/>
              </a:spcBef>
              <a:buFontTx/>
              <a:buNone/>
            </a:pPr>
            <a:r>
              <a:rPr lang="en-US" altLang="en-US" sz="2800" b="1" dirty="0">
                <a:solidFill>
                  <a:srgbClr val="3D8963"/>
                </a:solidFill>
                <a:latin typeface="Courier New" pitchFamily="49" charset="0"/>
              </a:rPr>
              <a:t>			return (top == 0);</a:t>
            </a:r>
          </a:p>
          <a:p>
            <a:pPr eaLnBrk="1" hangingPunct="1">
              <a:lnSpc>
                <a:spcPct val="90000"/>
              </a:lnSpc>
              <a:spcBef>
                <a:spcPct val="0"/>
              </a:spcBef>
              <a:buFontTx/>
              <a:buNone/>
            </a:pPr>
            <a:r>
              <a:rPr lang="en-US" altLang="en-US" sz="2800" b="1" dirty="0"/>
              <a:t>      </a:t>
            </a:r>
            <a:endParaRPr lang="en-US" altLang="en-US" sz="2800" b="1" dirty="0">
              <a:solidFill>
                <a:srgbClr val="3D8963"/>
              </a:solidFill>
              <a:latin typeface="Courier New" pitchFamily="49" charset="0"/>
            </a:endParaRPr>
          </a:p>
          <a:p>
            <a:pPr eaLnBrk="1" hangingPunct="1">
              <a:lnSpc>
                <a:spcPct val="90000"/>
              </a:lnSpc>
              <a:spcBef>
                <a:spcPct val="0"/>
              </a:spcBef>
              <a:buFontTx/>
              <a:buNone/>
            </a:pPr>
            <a:r>
              <a:rPr lang="en-US" altLang="en-US" sz="2800" b="1" dirty="0"/>
              <a:t>       </a:t>
            </a:r>
            <a:r>
              <a:rPr lang="en-US" altLang="en-US" sz="2800" b="1" dirty="0">
                <a:solidFill>
                  <a:srgbClr val="3D8963"/>
                </a:solidFill>
                <a:latin typeface="Courier New" pitchFamily="49" charset="0"/>
              </a:rPr>
              <a:t>}</a:t>
            </a:r>
            <a:r>
              <a:rPr lang="en-US" altLang="en-US" sz="2800" b="1" dirty="0"/>
              <a:t>  </a:t>
            </a:r>
            <a:endParaRPr lang="en-US" altLang="en-US" sz="2800" dirty="0"/>
          </a:p>
        </p:txBody>
      </p:sp>
      <p:sp>
        <p:nvSpPr>
          <p:cNvPr id="1434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19-</a:t>
            </a:r>
            <a:fld id="{17CD7CA2-A2BE-4C5E-8E82-EAB8D43044D1}" type="slidenum">
              <a:rPr lang="en-US" altLang="en-US" sz="1200" smtClean="0"/>
              <a:pPr eaLnBrk="1" hangingPunct="1">
                <a:spcBef>
                  <a:spcPct val="0"/>
                </a:spcBef>
                <a:buFontTx/>
                <a:buNone/>
              </a:pPr>
              <a:t>13</a:t>
            </a:fld>
            <a:endParaRPr lang="en-US" altLang="en-US" sz="1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Title"/>
          <p:cNvSpPr>
            <a:spLocks noGrp="1" noChangeArrowheads="1"/>
          </p:cNvSpPr>
          <p:nvPr>
            <p:ph type="title"/>
          </p:nvPr>
        </p:nvSpPr>
        <p:spPr>
          <a:xfrm>
            <a:off x="304800" y="215371"/>
            <a:ext cx="8382000" cy="1097279"/>
          </a:xfrm>
        </p:spPr>
        <p:txBody>
          <a:bodyPr/>
          <a:lstStyle/>
          <a:p>
            <a:pPr eaLnBrk="1" hangingPunct="1"/>
            <a:r>
              <a:rPr lang="en-US" altLang="en-US" dirty="0">
                <a:solidFill>
                  <a:schemeClr val="tx1"/>
                </a:solidFill>
              </a:rPr>
              <a:t>Class Implementation Using an Array 4 of 5</a:t>
            </a:r>
          </a:p>
        </p:txBody>
      </p:sp>
      <p:sp>
        <p:nvSpPr>
          <p:cNvPr id="15363" name="Slide Body"/>
          <p:cNvSpPr>
            <a:spLocks noGrp="1" noChangeArrowheads="1"/>
          </p:cNvSpPr>
          <p:nvPr>
            <p:ph type="body" idx="1"/>
          </p:nvPr>
        </p:nvSpPr>
        <p:spPr>
          <a:xfrm>
            <a:off x="304800" y="1600200"/>
            <a:ext cx="8458200" cy="4572000"/>
          </a:xfrm>
        </p:spPr>
        <p:txBody>
          <a:bodyPr/>
          <a:lstStyle/>
          <a:p>
            <a:pPr eaLnBrk="1" hangingPunct="1">
              <a:buFontTx/>
              <a:buNone/>
            </a:pPr>
            <a:r>
              <a:rPr lang="en-US" altLang="en-US" sz="2800" dirty="0"/>
              <a:t> To add an item to the stack</a:t>
            </a:r>
          </a:p>
          <a:p>
            <a:pPr eaLnBrk="1" hangingPunct="1">
              <a:spcBef>
                <a:spcPct val="0"/>
              </a:spcBef>
              <a:buFontTx/>
              <a:buNone/>
            </a:pPr>
            <a:r>
              <a:rPr lang="en-US" altLang="en-US" sz="2800" b="1" dirty="0"/>
              <a:t>    </a:t>
            </a:r>
            <a:r>
              <a:rPr lang="en-US" altLang="en-US" sz="2800" b="1" dirty="0">
                <a:solidFill>
                  <a:srgbClr val="3D8963"/>
                </a:solidFill>
                <a:latin typeface="Courier New" pitchFamily="49" charset="0"/>
              </a:rPr>
              <a:t>void STACK::push(char x)</a:t>
            </a:r>
          </a:p>
          <a:p>
            <a:pPr eaLnBrk="1" hangingPunct="1">
              <a:spcBef>
                <a:spcPct val="0"/>
              </a:spcBef>
              <a:buFontTx/>
              <a:buNone/>
            </a:pPr>
            <a:r>
              <a:rPr lang="en-US" altLang="en-US" sz="2800" b="1" dirty="0">
                <a:solidFill>
                  <a:srgbClr val="3D8963"/>
                </a:solidFill>
                <a:latin typeface="Courier New" pitchFamily="49" charset="0"/>
              </a:rPr>
              <a:t>  {</a:t>
            </a:r>
          </a:p>
          <a:p>
            <a:pPr eaLnBrk="1" hangingPunct="1">
              <a:spcBef>
                <a:spcPct val="0"/>
              </a:spcBef>
              <a:buFontTx/>
              <a:buNone/>
            </a:pPr>
            <a:r>
              <a:rPr lang="en-US" altLang="en-US" sz="2800" b="1" dirty="0">
                <a:solidFill>
                  <a:srgbClr val="3D8963"/>
                </a:solidFill>
                <a:latin typeface="Courier New" pitchFamily="49" charset="0"/>
              </a:rPr>
              <a:t>   if (top==capacity)</a:t>
            </a:r>
          </a:p>
          <a:p>
            <a:pPr eaLnBrk="1" hangingPunct="1">
              <a:spcBef>
                <a:spcPct val="0"/>
              </a:spcBef>
              <a:buFontTx/>
              <a:buNone/>
            </a:pPr>
            <a:r>
              <a:rPr lang="en-US" altLang="en-US" sz="2800" b="1" dirty="0">
                <a:solidFill>
                  <a:srgbClr val="3D8963"/>
                </a:solidFill>
                <a:latin typeface="Courier New" pitchFamily="49" charset="0"/>
              </a:rPr>
              <a:t>     throw STACK::Overflow();</a:t>
            </a:r>
          </a:p>
          <a:p>
            <a:pPr eaLnBrk="1" hangingPunct="1">
              <a:spcBef>
                <a:spcPct val="0"/>
              </a:spcBef>
              <a:buFontTx/>
              <a:buNone/>
            </a:pPr>
            <a:r>
              <a:rPr lang="en-US" altLang="en-US" sz="2800" b="1" dirty="0">
                <a:solidFill>
                  <a:srgbClr val="3D8963"/>
                </a:solidFill>
                <a:latin typeface="Courier New" pitchFamily="49" charset="0"/>
              </a:rPr>
              <a:t>   s[top] = x; </a:t>
            </a:r>
          </a:p>
          <a:p>
            <a:pPr eaLnBrk="1" hangingPunct="1">
              <a:spcBef>
                <a:spcPct val="0"/>
              </a:spcBef>
              <a:buFontTx/>
              <a:buNone/>
            </a:pPr>
            <a:r>
              <a:rPr lang="en-US" altLang="en-US" sz="2800" b="1" dirty="0">
                <a:solidFill>
                  <a:srgbClr val="3D8963"/>
                </a:solidFill>
                <a:latin typeface="Courier New" pitchFamily="49" charset="0"/>
              </a:rPr>
              <a:t>   top++;      </a:t>
            </a:r>
          </a:p>
          <a:p>
            <a:pPr eaLnBrk="1" hangingPunct="1">
              <a:spcBef>
                <a:spcPct val="0"/>
              </a:spcBef>
              <a:buFontTx/>
              <a:buNone/>
            </a:pPr>
            <a:r>
              <a:rPr lang="en-US" altLang="en-US" sz="2800" b="1" dirty="0"/>
              <a:t>    </a:t>
            </a:r>
            <a:r>
              <a:rPr lang="en-US" altLang="en-US" sz="2800" b="1" dirty="0">
                <a:solidFill>
                  <a:srgbClr val="3D8963"/>
                </a:solidFill>
                <a:latin typeface="Courier New" pitchFamily="49" charset="0"/>
              </a:rPr>
              <a:t>}</a:t>
            </a:r>
            <a:r>
              <a:rPr lang="en-US" altLang="en-US" sz="2800" b="1" dirty="0"/>
              <a:t>  </a:t>
            </a:r>
            <a:endParaRPr lang="en-US" altLang="en-US" sz="2800" dirty="0"/>
          </a:p>
        </p:txBody>
      </p:sp>
      <p:sp>
        <p:nvSpPr>
          <p:cNvPr id="1536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19-</a:t>
            </a:r>
            <a:fld id="{8D63AACD-C6B6-49DC-8F91-52AF4112D8ED}" type="slidenum">
              <a:rPr lang="en-US" altLang="en-US" sz="1200" smtClean="0"/>
              <a:pPr eaLnBrk="1" hangingPunct="1">
                <a:spcBef>
                  <a:spcPct val="0"/>
                </a:spcBef>
                <a:buFontTx/>
                <a:buNone/>
              </a:pPr>
              <a:t>14</a:t>
            </a:fld>
            <a:endParaRPr lang="en-US" altLang="en-US" sz="1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Title"/>
          <p:cNvSpPr>
            <a:spLocks noGrp="1" noChangeArrowheads="1"/>
          </p:cNvSpPr>
          <p:nvPr>
            <p:ph type="title"/>
          </p:nvPr>
        </p:nvSpPr>
        <p:spPr>
          <a:xfrm>
            <a:off x="304800" y="215371"/>
            <a:ext cx="8458200" cy="1097279"/>
          </a:xfrm>
        </p:spPr>
        <p:txBody>
          <a:bodyPr/>
          <a:lstStyle/>
          <a:p>
            <a:pPr eaLnBrk="1" hangingPunct="1"/>
            <a:r>
              <a:rPr lang="en-US" altLang="en-US" dirty="0">
                <a:solidFill>
                  <a:schemeClr val="tx1"/>
                </a:solidFill>
              </a:rPr>
              <a:t>Class Implementation Using an Array 5 of 5</a:t>
            </a:r>
          </a:p>
        </p:txBody>
      </p:sp>
      <p:sp>
        <p:nvSpPr>
          <p:cNvPr id="16387" name="Slide Body"/>
          <p:cNvSpPr>
            <a:spLocks noGrp="1" noChangeArrowheads="1"/>
          </p:cNvSpPr>
          <p:nvPr>
            <p:ph type="body" idx="1"/>
          </p:nvPr>
        </p:nvSpPr>
        <p:spPr>
          <a:xfrm>
            <a:off x="304800" y="1600200"/>
            <a:ext cx="8523288" cy="4572000"/>
          </a:xfrm>
        </p:spPr>
        <p:txBody>
          <a:bodyPr/>
          <a:lstStyle/>
          <a:p>
            <a:pPr eaLnBrk="1" hangingPunct="1">
              <a:buFontTx/>
              <a:buNone/>
            </a:pPr>
            <a:r>
              <a:rPr lang="en-US" altLang="en-US" dirty="0"/>
              <a:t> </a:t>
            </a:r>
            <a:r>
              <a:rPr lang="en-US" altLang="en-US" sz="2800" dirty="0"/>
              <a:t>To remove an item from the stack</a:t>
            </a:r>
          </a:p>
          <a:p>
            <a:pPr eaLnBrk="1" hangingPunct="1">
              <a:spcBef>
                <a:spcPct val="0"/>
              </a:spcBef>
              <a:buFontTx/>
              <a:buNone/>
            </a:pPr>
            <a:r>
              <a:rPr lang="en-US" altLang="en-US" sz="2800" b="1" dirty="0"/>
              <a:t>    </a:t>
            </a:r>
            <a:r>
              <a:rPr lang="en-US" altLang="en-US" sz="2800" b="1" dirty="0">
                <a:solidFill>
                  <a:srgbClr val="3D8963"/>
                </a:solidFill>
                <a:latin typeface="Courier New" pitchFamily="49" charset="0"/>
              </a:rPr>
              <a:t>void STACK::pop(char &amp;x)</a:t>
            </a:r>
          </a:p>
          <a:p>
            <a:pPr eaLnBrk="1" hangingPunct="1">
              <a:spcBef>
                <a:spcPct val="0"/>
              </a:spcBef>
              <a:buFontTx/>
              <a:buNone/>
            </a:pPr>
            <a:r>
              <a:rPr lang="en-US" altLang="en-US" sz="2800" b="1" dirty="0">
                <a:solidFill>
                  <a:srgbClr val="3D8963"/>
                </a:solidFill>
                <a:latin typeface="Courier New" pitchFamily="49" charset="0"/>
              </a:rPr>
              <a:t>  {</a:t>
            </a:r>
          </a:p>
          <a:p>
            <a:pPr eaLnBrk="1" hangingPunct="1">
              <a:spcBef>
                <a:spcPct val="0"/>
              </a:spcBef>
              <a:buFontTx/>
              <a:buNone/>
            </a:pPr>
            <a:r>
              <a:rPr lang="en-US" altLang="en-US" sz="2800" b="1" dirty="0">
                <a:solidFill>
                  <a:srgbClr val="3D8963"/>
                </a:solidFill>
                <a:latin typeface="Courier New" pitchFamily="49" charset="0"/>
              </a:rPr>
              <a:t>   if (</a:t>
            </a:r>
            <a:r>
              <a:rPr lang="en-US" altLang="en-US" sz="2800" b="1" dirty="0" err="1">
                <a:solidFill>
                  <a:srgbClr val="3D8963"/>
                </a:solidFill>
                <a:latin typeface="Courier New" pitchFamily="49" charset="0"/>
              </a:rPr>
              <a:t>isEmpty</a:t>
            </a:r>
            <a:r>
              <a:rPr lang="en-US" altLang="en-US" sz="2800" b="1" dirty="0">
                <a:solidFill>
                  <a:srgbClr val="3D8963"/>
                </a:solidFill>
                <a:latin typeface="Courier New" pitchFamily="49" charset="0"/>
              </a:rPr>
              <a:t>()) </a:t>
            </a:r>
          </a:p>
          <a:p>
            <a:pPr eaLnBrk="1" hangingPunct="1">
              <a:spcBef>
                <a:spcPct val="0"/>
              </a:spcBef>
              <a:buFontTx/>
              <a:buNone/>
            </a:pPr>
            <a:r>
              <a:rPr lang="en-US" altLang="en-US" sz="2800" b="1" dirty="0">
                <a:solidFill>
                  <a:srgbClr val="3D8963"/>
                </a:solidFill>
                <a:latin typeface="Courier New" pitchFamily="49" charset="0"/>
              </a:rPr>
              <a:t>      throw STACK::Underflow();  </a:t>
            </a:r>
          </a:p>
          <a:p>
            <a:pPr eaLnBrk="1" hangingPunct="1">
              <a:spcBef>
                <a:spcPct val="0"/>
              </a:spcBef>
              <a:buFontTx/>
              <a:buNone/>
            </a:pPr>
            <a:r>
              <a:rPr lang="en-US" altLang="en-US" sz="2800" b="1" dirty="0">
                <a:solidFill>
                  <a:srgbClr val="3D8963"/>
                </a:solidFill>
                <a:latin typeface="Courier New" pitchFamily="49" charset="0"/>
              </a:rPr>
              <a:t>   top--;</a:t>
            </a:r>
            <a:endParaRPr lang="en-US" altLang="en-US" sz="2800" b="1" dirty="0"/>
          </a:p>
          <a:p>
            <a:pPr eaLnBrk="1" hangingPunct="1">
              <a:spcBef>
                <a:spcPct val="0"/>
              </a:spcBef>
              <a:buFontTx/>
              <a:buNone/>
            </a:pPr>
            <a:r>
              <a:rPr lang="en-US" altLang="en-US" sz="2800" b="1" dirty="0">
                <a:solidFill>
                  <a:srgbClr val="3D8963"/>
                </a:solidFill>
                <a:latin typeface="Courier New" pitchFamily="49" charset="0"/>
              </a:rPr>
              <a:t>   x = s[top];   </a:t>
            </a:r>
          </a:p>
          <a:p>
            <a:pPr eaLnBrk="1" hangingPunct="1">
              <a:spcBef>
                <a:spcPct val="0"/>
              </a:spcBef>
              <a:buFontTx/>
              <a:buNone/>
            </a:pPr>
            <a:r>
              <a:rPr lang="en-US" altLang="en-US" sz="2800" b="1" dirty="0"/>
              <a:t>    </a:t>
            </a:r>
            <a:r>
              <a:rPr lang="en-US" altLang="en-US" sz="2800" b="1" dirty="0">
                <a:solidFill>
                  <a:srgbClr val="3D8963"/>
                </a:solidFill>
                <a:latin typeface="Courier New" pitchFamily="49" charset="0"/>
              </a:rPr>
              <a:t>}</a:t>
            </a:r>
            <a:r>
              <a:rPr lang="en-US" altLang="en-US" sz="2800" b="1" dirty="0"/>
              <a:t>  </a:t>
            </a:r>
          </a:p>
        </p:txBody>
      </p:sp>
      <p:sp>
        <p:nvSpPr>
          <p:cNvPr id="1638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19-</a:t>
            </a:r>
            <a:fld id="{4E838208-BA70-4D4A-8E15-77F5F1FE752B}" type="slidenum">
              <a:rPr lang="en-US" altLang="en-US" sz="1200" smtClean="0"/>
              <a:pPr eaLnBrk="1" hangingPunct="1">
                <a:spcBef>
                  <a:spcPct val="0"/>
                </a:spcBef>
                <a:buFontTx/>
                <a:buNone/>
              </a:pPr>
              <a:t>15</a:t>
            </a:fld>
            <a:endParaRPr lang="en-US" altLang="en-US" sz="1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Title"/>
          <p:cNvSpPr>
            <a:spLocks noGrp="1" noChangeArrowheads="1"/>
          </p:cNvSpPr>
          <p:nvPr>
            <p:ph type="title"/>
          </p:nvPr>
        </p:nvSpPr>
        <p:spPr/>
        <p:txBody>
          <a:bodyPr/>
          <a:lstStyle/>
          <a:p>
            <a:pPr eaLnBrk="1" hangingPunct="1"/>
            <a:r>
              <a:rPr lang="en-US" altLang="en-US" dirty="0">
                <a:solidFill>
                  <a:schemeClr val="tx1"/>
                </a:solidFill>
              </a:rPr>
              <a:t>Exceptions from Stack Operations</a:t>
            </a:r>
          </a:p>
        </p:txBody>
      </p:sp>
      <p:sp>
        <p:nvSpPr>
          <p:cNvPr id="17411" name="Slide Body"/>
          <p:cNvSpPr>
            <a:spLocks noGrp="1" noChangeArrowheads="1"/>
          </p:cNvSpPr>
          <p:nvPr>
            <p:ph type="body" idx="1"/>
          </p:nvPr>
        </p:nvSpPr>
        <p:spPr/>
        <p:txBody>
          <a:bodyPr/>
          <a:lstStyle/>
          <a:p>
            <a:pPr eaLnBrk="1" hangingPunct="1">
              <a:lnSpc>
                <a:spcPct val="80000"/>
              </a:lnSpc>
              <a:buClr>
                <a:schemeClr val="tx1"/>
              </a:buClr>
            </a:pPr>
            <a:r>
              <a:rPr lang="en-US" altLang="en-US" sz="2800" dirty="0"/>
              <a:t>The preceding example uses exception classes to handle cases where an attempt is made to push onto a full stack (overflow) or to pop from an empty stack (underflow)</a:t>
            </a:r>
          </a:p>
          <a:p>
            <a:pPr eaLnBrk="1" hangingPunct="1">
              <a:lnSpc>
                <a:spcPct val="80000"/>
              </a:lnSpc>
              <a:buClr>
                <a:schemeClr val="tx1"/>
              </a:buClr>
            </a:pPr>
            <a:r>
              <a:rPr lang="en-US" altLang="en-US" sz="2800" dirty="0"/>
              <a:t>Programs that use </a:t>
            </a:r>
            <a:r>
              <a:rPr lang="en-US" altLang="en-US" sz="2800" b="1" dirty="0">
                <a:latin typeface="Courier New" pitchFamily="49" charset="0"/>
                <a:cs typeface="Courier New" pitchFamily="49" charset="0"/>
              </a:rPr>
              <a:t>push</a:t>
            </a:r>
            <a:r>
              <a:rPr lang="en-US" altLang="en-US" sz="2800" dirty="0"/>
              <a:t> and </a:t>
            </a:r>
            <a:r>
              <a:rPr lang="en-US" altLang="en-US" sz="2800" b="1" dirty="0">
                <a:latin typeface="Courier New" pitchFamily="49" charset="0"/>
                <a:cs typeface="Courier New" pitchFamily="49" charset="0"/>
              </a:rPr>
              <a:t>pop</a:t>
            </a:r>
            <a:r>
              <a:rPr lang="en-US" altLang="en-US" sz="2800" dirty="0"/>
              <a:t> operations should do so from within a </a:t>
            </a:r>
            <a:r>
              <a:rPr lang="en-US" altLang="en-US" sz="2800" b="1" dirty="0">
                <a:latin typeface="Courier New" pitchFamily="49" charset="0"/>
                <a:cs typeface="Courier New" pitchFamily="49" charset="0"/>
              </a:rPr>
              <a:t>try</a:t>
            </a:r>
            <a:r>
              <a:rPr lang="en-US" altLang="en-US" sz="2800" dirty="0"/>
              <a:t> block.</a:t>
            </a:r>
          </a:p>
          <a:p>
            <a:pPr eaLnBrk="1" hangingPunct="1">
              <a:lnSpc>
                <a:spcPct val="80000"/>
              </a:lnSpc>
              <a:buClr>
                <a:schemeClr val="tx1"/>
              </a:buClr>
            </a:pPr>
            <a:r>
              <a:rPr lang="en-US" altLang="en-US" sz="2800" dirty="0">
                <a:cs typeface="Courier New" pitchFamily="49" charset="0"/>
              </a:rPr>
              <a:t> </a:t>
            </a:r>
            <a:r>
              <a:rPr lang="en-US" altLang="en-US" sz="2800" b="1" dirty="0">
                <a:latin typeface="Courier New" pitchFamily="49" charset="0"/>
                <a:cs typeface="Courier New" pitchFamily="49" charset="0"/>
              </a:rPr>
              <a:t>catch</a:t>
            </a:r>
            <a:r>
              <a:rPr lang="en-US" altLang="en-US" sz="2800" dirty="0"/>
              <a:t> block(s) should follow the </a:t>
            </a:r>
            <a:r>
              <a:rPr lang="en-US" altLang="en-US" sz="2800" b="1" dirty="0">
                <a:latin typeface="Courier New" pitchFamily="49" charset="0"/>
                <a:cs typeface="Courier New" pitchFamily="49" charset="0"/>
              </a:rPr>
              <a:t>try</a:t>
            </a:r>
            <a:r>
              <a:rPr lang="en-US" altLang="en-US" sz="2800" dirty="0"/>
              <a:t> block to interpret what occurred and to inform the user.</a:t>
            </a:r>
          </a:p>
        </p:txBody>
      </p:sp>
      <p:sp>
        <p:nvSpPr>
          <p:cNvPr id="1741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19-</a:t>
            </a:r>
            <a:fld id="{4C4FC11B-1FF0-47E6-B221-521206AD938F}" type="slidenum">
              <a:rPr lang="en-US" altLang="en-US" sz="1200" smtClean="0"/>
              <a:pPr eaLnBrk="1" hangingPunct="1">
                <a:spcBef>
                  <a:spcPct val="0"/>
                </a:spcBef>
                <a:buFontTx/>
                <a:buNone/>
              </a:pPr>
              <a:t>16</a:t>
            </a:fld>
            <a:endParaRPr lang="en-US" altLang="en-US" sz="12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Title"/>
          <p:cNvSpPr>
            <a:spLocks noGrp="1" noChangeArrowheads="1"/>
          </p:cNvSpPr>
          <p:nvPr>
            <p:ph type="title"/>
          </p:nvPr>
        </p:nvSpPr>
        <p:spPr/>
        <p:txBody>
          <a:bodyPr/>
          <a:lstStyle/>
          <a:p>
            <a:pPr eaLnBrk="1" hangingPunct="1"/>
            <a:r>
              <a:rPr lang="en-US" altLang="en-US" dirty="0">
                <a:solidFill>
                  <a:schemeClr val="tx1"/>
                </a:solidFill>
              </a:rPr>
              <a:t>19.2  Dynamic Stacks</a:t>
            </a:r>
          </a:p>
        </p:txBody>
      </p:sp>
      <p:sp>
        <p:nvSpPr>
          <p:cNvPr id="18435" name="Slide Body"/>
          <p:cNvSpPr>
            <a:spLocks noGrp="1" noChangeArrowheads="1"/>
          </p:cNvSpPr>
          <p:nvPr>
            <p:ph type="body" idx="1"/>
          </p:nvPr>
        </p:nvSpPr>
        <p:spPr>
          <a:xfrm>
            <a:off x="304800" y="1676400"/>
            <a:ext cx="8294688" cy="4114800"/>
          </a:xfrm>
        </p:spPr>
        <p:txBody>
          <a:bodyPr/>
          <a:lstStyle/>
          <a:p>
            <a:pPr eaLnBrk="1" hangingPunct="1">
              <a:spcBef>
                <a:spcPct val="50000"/>
              </a:spcBef>
            </a:pPr>
            <a:r>
              <a:rPr lang="en-US" altLang="en-US" sz="2800" dirty="0"/>
              <a:t>The storage for a stack can be implemented as a linked list</a:t>
            </a:r>
          </a:p>
          <a:p>
            <a:pPr eaLnBrk="1" hangingPunct="1">
              <a:spcBef>
                <a:spcPct val="50000"/>
              </a:spcBef>
            </a:pPr>
            <a:r>
              <a:rPr lang="en-US" altLang="en-US" sz="2800" dirty="0"/>
              <a:t>There is no need to indicate the initial capacity of the stack.  It can grow and shrink as necessary. </a:t>
            </a:r>
          </a:p>
          <a:p>
            <a:pPr eaLnBrk="1" hangingPunct="1">
              <a:spcBef>
                <a:spcPct val="50000"/>
              </a:spcBef>
            </a:pPr>
            <a:r>
              <a:rPr lang="en-US" altLang="en-US" sz="2800" dirty="0"/>
              <a:t>It can't ever be full as long as memory is available, so there is no need to test for overflow.</a:t>
            </a:r>
          </a:p>
          <a:p>
            <a:pPr eaLnBrk="1" hangingPunct="1">
              <a:spcBef>
                <a:spcPct val="50000"/>
              </a:spcBef>
            </a:pPr>
            <a:r>
              <a:rPr lang="en-US" altLang="en-US" sz="2800" dirty="0"/>
              <a:t>Testing for underflow (empty stack) is still needed.</a:t>
            </a:r>
          </a:p>
        </p:txBody>
      </p:sp>
      <p:sp>
        <p:nvSpPr>
          <p:cNvPr id="1843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19-</a:t>
            </a:r>
            <a:fld id="{D3AC78A7-DB13-4E5F-8913-FD58FC0CFE33}" type="slidenum">
              <a:rPr lang="en-US" altLang="en-US" sz="1200" smtClean="0"/>
              <a:pPr eaLnBrk="1" hangingPunct="1">
                <a:spcBef>
                  <a:spcPct val="0"/>
                </a:spcBef>
                <a:buFontTx/>
                <a:buNone/>
              </a:pPr>
              <a:t>17</a:t>
            </a:fld>
            <a:endParaRPr lang="en-US" altLang="en-US" sz="1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dirty="0">
                <a:solidFill>
                  <a:schemeClr val="tx1"/>
                </a:solidFill>
              </a:rPr>
              <a:t>Dynamic Linked List Implementation</a:t>
            </a:r>
          </a:p>
        </p:txBody>
      </p:sp>
      <p:sp>
        <p:nvSpPr>
          <p:cNvPr id="19459" name="Rectangle 3"/>
          <p:cNvSpPr>
            <a:spLocks noGrp="1" noChangeArrowheads="1"/>
          </p:cNvSpPr>
          <p:nvPr>
            <p:ph type="body" idx="1"/>
          </p:nvPr>
        </p:nvSpPr>
        <p:spPr/>
        <p:txBody>
          <a:bodyPr/>
          <a:lstStyle/>
          <a:p>
            <a:pPr eaLnBrk="1" hangingPunct="1">
              <a:lnSpc>
                <a:spcPct val="80000"/>
              </a:lnSpc>
              <a:defRPr/>
            </a:pPr>
            <a:r>
              <a:rPr lang="en-US" sz="2800" dirty="0"/>
              <a:t>Define a class for a dynamic linked list</a:t>
            </a:r>
          </a:p>
          <a:p>
            <a:pPr marL="0" indent="0" eaLnBrk="1" hangingPunct="1">
              <a:lnSpc>
                <a:spcPct val="80000"/>
              </a:lnSpc>
              <a:buFontTx/>
              <a:buNone/>
              <a:defRPr/>
            </a:pPr>
            <a:endParaRPr lang="en-US" sz="2800" dirty="0"/>
          </a:p>
          <a:p>
            <a:pPr eaLnBrk="1" hangingPunct="1">
              <a:lnSpc>
                <a:spcPct val="80000"/>
              </a:lnSpc>
              <a:defRPr/>
            </a:pPr>
            <a:r>
              <a:rPr lang="en-US" sz="2800" dirty="0"/>
              <a:t>Within the class, define a private member class (</a:t>
            </a:r>
            <a:r>
              <a:rPr lang="en-US" sz="2800" b="1" dirty="0" err="1">
                <a:latin typeface="Courier New" panose="02070309020205020404" pitchFamily="49" charset="0"/>
                <a:cs typeface="Courier New" panose="02070309020205020404" pitchFamily="49" charset="0"/>
              </a:rPr>
              <a:t>LNode</a:t>
            </a:r>
            <a:r>
              <a:rPr lang="en-US" sz="2800" dirty="0"/>
              <a:t>) for dynamic nodes in the list</a:t>
            </a:r>
          </a:p>
          <a:p>
            <a:pPr marL="0" indent="0" eaLnBrk="1" hangingPunct="1">
              <a:lnSpc>
                <a:spcPct val="80000"/>
              </a:lnSpc>
              <a:buFontTx/>
              <a:buNone/>
              <a:defRPr/>
            </a:pPr>
            <a:endParaRPr lang="en-US" sz="2800" dirty="0"/>
          </a:p>
          <a:p>
            <a:pPr eaLnBrk="1" hangingPunct="1">
              <a:lnSpc>
                <a:spcPct val="80000"/>
              </a:lnSpc>
              <a:defRPr/>
            </a:pPr>
            <a:r>
              <a:rPr lang="en-US" sz="2800" dirty="0"/>
              <a:t>Define a node pointer to the beginning of the linked list, which will serve as the top of the stack</a:t>
            </a:r>
          </a:p>
        </p:txBody>
      </p:sp>
      <p:sp>
        <p:nvSpPr>
          <p:cNvPr id="1946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19-</a:t>
            </a:r>
            <a:fld id="{9D4AD0A1-15C6-4808-AC22-C5F54DC329E3}" type="slidenum">
              <a:rPr lang="en-US" altLang="en-US" sz="1200" smtClean="0"/>
              <a:pPr eaLnBrk="1" hangingPunct="1">
                <a:spcBef>
                  <a:spcPct val="0"/>
                </a:spcBef>
                <a:buFontTx/>
                <a:buNone/>
              </a:pPr>
              <a:t>18</a:t>
            </a:fld>
            <a:endParaRPr lang="en-US" altLang="en-US" sz="12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Title"/>
          <p:cNvSpPr>
            <a:spLocks noGrp="1" noChangeArrowheads="1"/>
          </p:cNvSpPr>
          <p:nvPr>
            <p:ph type="title"/>
          </p:nvPr>
        </p:nvSpPr>
        <p:spPr/>
        <p:txBody>
          <a:bodyPr/>
          <a:lstStyle/>
          <a:p>
            <a:pPr eaLnBrk="1" hangingPunct="1"/>
            <a:r>
              <a:rPr lang="en-US" altLang="en-US" dirty="0">
                <a:solidFill>
                  <a:schemeClr val="tx1"/>
                </a:solidFill>
              </a:rPr>
              <a:t>  Linked List Implementation</a:t>
            </a:r>
          </a:p>
        </p:txBody>
      </p:sp>
      <p:sp>
        <p:nvSpPr>
          <p:cNvPr id="20483" name="Slide Body"/>
          <p:cNvSpPr>
            <a:spLocks noGrp="1" noChangeArrowheads="1"/>
          </p:cNvSpPr>
          <p:nvPr>
            <p:ph type="body" idx="1"/>
          </p:nvPr>
        </p:nvSpPr>
        <p:spPr>
          <a:xfrm>
            <a:off x="533400" y="2133600"/>
            <a:ext cx="7924800" cy="1600200"/>
          </a:xfrm>
        </p:spPr>
        <p:txBody>
          <a:bodyPr/>
          <a:lstStyle/>
          <a:p>
            <a:pPr eaLnBrk="1" hangingPunct="1">
              <a:buFontTx/>
              <a:buNone/>
            </a:pPr>
            <a:r>
              <a:rPr lang="en-US" altLang="en-US" sz="2800" dirty="0"/>
              <a:t>A linked stack after three push operations:</a:t>
            </a:r>
          </a:p>
          <a:p>
            <a:pPr eaLnBrk="1" hangingPunct="1">
              <a:buFontTx/>
              <a:buNone/>
            </a:pPr>
            <a:r>
              <a:rPr lang="en-US" altLang="en-US" sz="2800" b="1" dirty="0">
                <a:solidFill>
                  <a:srgbClr val="3D8963"/>
                </a:solidFill>
                <a:latin typeface="Courier New" pitchFamily="49" charset="0"/>
              </a:rPr>
              <a:t>  push('a'); push('b'); push('c');</a:t>
            </a:r>
          </a:p>
        </p:txBody>
      </p:sp>
      <p:pic>
        <p:nvPicPr>
          <p:cNvPr id="2" name="linked list representing a stack with three items" descr="The image is of a linked list.  The head of the linked list is indicated by &quot;top&quot;.  It points to the most recently added (by the push() operation) item.  That node points to the previously added item, which in turn points to the item that was added prior to it, etc." title="image of a linked list representing a stack with three item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2533" y="3733800"/>
            <a:ext cx="8269224" cy="1155192"/>
          </a:xfrm>
          <a:prstGeom prst="rect">
            <a:avLst/>
          </a:prstGeom>
        </p:spPr>
      </p:pic>
      <p:sp>
        <p:nvSpPr>
          <p:cNvPr id="2048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19-</a:t>
            </a:r>
            <a:fld id="{6B8EC3C3-B7C8-4A71-AEB6-70FE6D5DA853}" type="slidenum">
              <a:rPr lang="en-US" altLang="en-US" sz="1200" smtClean="0"/>
              <a:pPr eaLnBrk="1" hangingPunct="1">
                <a:spcBef>
                  <a:spcPct val="0"/>
                </a:spcBef>
                <a:buFontTx/>
                <a:buNone/>
              </a:pPr>
              <a:t>19</a:t>
            </a:fld>
            <a:endParaRPr lang="en-US" altLang="en-US" sz="1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Title"/>
          <p:cNvSpPr>
            <a:spLocks noGrp="1" noChangeArrowheads="1"/>
          </p:cNvSpPr>
          <p:nvPr>
            <p:ph type="title"/>
          </p:nvPr>
        </p:nvSpPr>
        <p:spPr>
          <a:xfrm>
            <a:off x="304800" y="152400"/>
            <a:ext cx="8610600" cy="860425"/>
          </a:xfrm>
        </p:spPr>
        <p:txBody>
          <a:bodyPr/>
          <a:lstStyle/>
          <a:p>
            <a:pPr eaLnBrk="1" hangingPunct="1"/>
            <a:r>
              <a:rPr lang="en-US" altLang="en-US" dirty="0">
                <a:solidFill>
                  <a:schemeClr val="tx1"/>
                </a:solidFill>
              </a:rPr>
              <a:t>Topics</a:t>
            </a:r>
          </a:p>
        </p:txBody>
      </p:sp>
      <p:sp>
        <p:nvSpPr>
          <p:cNvPr id="5123" name="Slide Body"/>
          <p:cNvSpPr>
            <a:spLocks noGrp="1" noChangeArrowheads="1"/>
          </p:cNvSpPr>
          <p:nvPr>
            <p:ph type="body" idx="1"/>
          </p:nvPr>
        </p:nvSpPr>
        <p:spPr>
          <a:xfrm>
            <a:off x="533400" y="1295400"/>
            <a:ext cx="8305800" cy="4648200"/>
          </a:xfrm>
        </p:spPr>
        <p:txBody>
          <a:bodyPr/>
          <a:lstStyle/>
          <a:p>
            <a:pPr marL="0" indent="0" eaLnBrk="1" hangingPunct="1">
              <a:buFontTx/>
              <a:buNone/>
              <a:defRPr/>
            </a:pPr>
            <a:r>
              <a:rPr lang="en-US" sz="2800" dirty="0"/>
              <a:t>19.1  Introduction to Stacks</a:t>
            </a:r>
          </a:p>
          <a:p>
            <a:pPr marL="0" indent="0" eaLnBrk="1" hangingPunct="1">
              <a:buFontTx/>
              <a:buNone/>
              <a:defRPr/>
            </a:pPr>
            <a:r>
              <a:rPr lang="en-US" sz="2800" dirty="0"/>
              <a:t>19.2  Dynamic Stacks</a:t>
            </a:r>
          </a:p>
          <a:p>
            <a:pPr marL="0" indent="0" eaLnBrk="1" hangingPunct="1">
              <a:buFontTx/>
              <a:buNone/>
              <a:defRPr/>
            </a:pPr>
            <a:r>
              <a:rPr lang="en-US" sz="2800" dirty="0"/>
              <a:t>19.3  The STL </a:t>
            </a:r>
            <a:r>
              <a:rPr lang="en-US" sz="2800" b="1" dirty="0">
                <a:latin typeface="Courier New" pitchFamily="49" charset="0"/>
              </a:rPr>
              <a:t>stack</a:t>
            </a:r>
            <a:r>
              <a:rPr lang="en-US" sz="2800" dirty="0"/>
              <a:t> Container</a:t>
            </a:r>
          </a:p>
          <a:p>
            <a:pPr marL="0" indent="0" eaLnBrk="1" hangingPunct="1">
              <a:buFontTx/>
              <a:buNone/>
              <a:defRPr/>
            </a:pPr>
            <a:r>
              <a:rPr lang="en-US" sz="2800" dirty="0"/>
              <a:t>19.4  Introduction to Queues</a:t>
            </a:r>
          </a:p>
          <a:p>
            <a:pPr marL="0" indent="0" eaLnBrk="1" hangingPunct="1">
              <a:buFontTx/>
              <a:buNone/>
              <a:defRPr/>
            </a:pPr>
            <a:r>
              <a:rPr lang="en-US" sz="2800" dirty="0"/>
              <a:t>19.5  Dynamic Queues</a:t>
            </a:r>
          </a:p>
          <a:p>
            <a:pPr marL="0" indent="0" eaLnBrk="1" hangingPunct="1">
              <a:buFontTx/>
              <a:buNone/>
              <a:defRPr/>
            </a:pPr>
            <a:r>
              <a:rPr lang="en-US" sz="2800" dirty="0"/>
              <a:t>19.6  The STL </a:t>
            </a:r>
            <a:r>
              <a:rPr lang="en-US" sz="2800" b="1" dirty="0" err="1">
                <a:latin typeface="Courier New" pitchFamily="49" charset="0"/>
              </a:rPr>
              <a:t>deque</a:t>
            </a:r>
            <a:r>
              <a:rPr lang="en-US" sz="2800" dirty="0"/>
              <a:t> and </a:t>
            </a:r>
            <a:r>
              <a:rPr lang="en-US" sz="2800" b="1" dirty="0">
                <a:latin typeface="Courier New" pitchFamily="49" charset="0"/>
              </a:rPr>
              <a:t>queue</a:t>
            </a:r>
            <a:r>
              <a:rPr lang="en-US" sz="2800" dirty="0"/>
              <a:t> Containers</a:t>
            </a:r>
          </a:p>
          <a:p>
            <a:pPr marL="0" indent="0" eaLnBrk="1" hangingPunct="1">
              <a:buFontTx/>
              <a:buNone/>
              <a:defRPr/>
            </a:pPr>
            <a:r>
              <a:rPr lang="en-US" sz="2800" dirty="0"/>
              <a:t>19.7  Eliminating Recursion</a:t>
            </a:r>
          </a:p>
          <a:p>
            <a:pPr eaLnBrk="1" hangingPunct="1">
              <a:defRPr/>
            </a:pPr>
            <a:endParaRPr lang="en-US" dirty="0"/>
          </a:p>
        </p:txBody>
      </p:sp>
      <p:sp>
        <p:nvSpPr>
          <p:cNvPr id="512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19-</a:t>
            </a:r>
            <a:fld id="{924D3649-9B89-40CA-83CB-E4FF6DE6D515}" type="slidenum">
              <a:rPr lang="en-US" altLang="en-US" sz="1200" smtClean="0"/>
              <a:pPr eaLnBrk="1" hangingPunct="1">
                <a:spcBef>
                  <a:spcPct val="0"/>
                </a:spcBef>
                <a:buFontTx/>
                <a:buNone/>
              </a:pPr>
              <a:t>2</a:t>
            </a:fld>
            <a:endParaRPr lang="en-US" altLang="en-US" sz="1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Title"/>
          <p:cNvSpPr>
            <a:spLocks noGrp="1" noChangeArrowheads="1"/>
          </p:cNvSpPr>
          <p:nvPr>
            <p:ph type="title"/>
          </p:nvPr>
        </p:nvSpPr>
        <p:spPr/>
        <p:txBody>
          <a:bodyPr/>
          <a:lstStyle/>
          <a:p>
            <a:pPr eaLnBrk="1" hangingPunct="1"/>
            <a:r>
              <a:rPr lang="en-US" altLang="en-US" dirty="0">
                <a:solidFill>
                  <a:schemeClr val="tx1"/>
                </a:solidFill>
              </a:rPr>
              <a:t>Operations on a Linked Stack 1 of 3</a:t>
            </a:r>
          </a:p>
        </p:txBody>
      </p:sp>
      <p:sp>
        <p:nvSpPr>
          <p:cNvPr id="21507" name="Slide Body"/>
          <p:cNvSpPr>
            <a:spLocks noGrp="1" noChangeArrowheads="1"/>
          </p:cNvSpPr>
          <p:nvPr>
            <p:ph type="body" idx="1"/>
          </p:nvPr>
        </p:nvSpPr>
        <p:spPr/>
        <p:txBody>
          <a:bodyPr/>
          <a:lstStyle/>
          <a:p>
            <a:pPr eaLnBrk="1" hangingPunct="1">
              <a:lnSpc>
                <a:spcPct val="80000"/>
              </a:lnSpc>
              <a:buFontTx/>
              <a:buNone/>
            </a:pPr>
            <a:r>
              <a:rPr lang="en-US" altLang="en-US" sz="2800" dirty="0"/>
              <a:t>Check if stack is empty:</a:t>
            </a:r>
          </a:p>
          <a:p>
            <a:pPr eaLnBrk="1" hangingPunct="1">
              <a:lnSpc>
                <a:spcPct val="80000"/>
              </a:lnSpc>
              <a:buFontTx/>
              <a:buNone/>
            </a:pPr>
            <a:r>
              <a:rPr lang="en-US" altLang="en-US" sz="2800" dirty="0"/>
              <a:t>     </a:t>
            </a:r>
            <a:r>
              <a:rPr lang="en-US" altLang="en-US" sz="2800" b="1" dirty="0">
                <a:solidFill>
                  <a:srgbClr val="3D8963"/>
                </a:solidFill>
                <a:latin typeface="Courier New" pitchFamily="49" charset="0"/>
              </a:rPr>
              <a:t>bool </a:t>
            </a:r>
            <a:r>
              <a:rPr lang="en-US" altLang="en-US" sz="2800" b="1" dirty="0" err="1">
                <a:solidFill>
                  <a:srgbClr val="3D8963"/>
                </a:solidFill>
                <a:latin typeface="Courier New" pitchFamily="49" charset="0"/>
              </a:rPr>
              <a:t>isEmpty</a:t>
            </a:r>
            <a:r>
              <a:rPr lang="en-US" altLang="en-US" sz="2800" b="1" dirty="0">
                <a:solidFill>
                  <a:srgbClr val="3D8963"/>
                </a:solidFill>
                <a:latin typeface="Courier New" pitchFamily="49" charset="0"/>
              </a:rPr>
              <a:t>()</a:t>
            </a:r>
          </a:p>
          <a:p>
            <a:pPr eaLnBrk="1" hangingPunct="1">
              <a:lnSpc>
                <a:spcPct val="80000"/>
              </a:lnSpc>
              <a:buFontTx/>
              <a:buNone/>
            </a:pPr>
            <a:r>
              <a:rPr lang="en-US" altLang="en-US" sz="2800" dirty="0">
                <a:latin typeface="Courier New" pitchFamily="49" charset="0"/>
              </a:rPr>
              <a:t>  </a:t>
            </a:r>
            <a:r>
              <a:rPr lang="en-US" altLang="en-US" sz="2800" b="1" dirty="0">
                <a:solidFill>
                  <a:srgbClr val="3D8963"/>
                </a:solidFill>
                <a:latin typeface="Courier New" pitchFamily="49" charset="0"/>
              </a:rPr>
              <a:t>{</a:t>
            </a:r>
          </a:p>
          <a:p>
            <a:pPr eaLnBrk="1" hangingPunct="1">
              <a:lnSpc>
                <a:spcPct val="80000"/>
              </a:lnSpc>
              <a:buFontTx/>
              <a:buNone/>
            </a:pPr>
            <a:r>
              <a:rPr lang="en-US" altLang="en-US" sz="2800" dirty="0">
                <a:latin typeface="Courier New" pitchFamily="49" charset="0"/>
              </a:rPr>
              <a:t>    </a:t>
            </a:r>
          </a:p>
          <a:p>
            <a:pPr eaLnBrk="1" hangingPunct="1">
              <a:lnSpc>
                <a:spcPct val="80000"/>
              </a:lnSpc>
              <a:buFontTx/>
              <a:buNone/>
            </a:pPr>
            <a:r>
              <a:rPr lang="en-US" altLang="en-US" sz="2800" b="1" dirty="0">
                <a:solidFill>
                  <a:srgbClr val="3D8963"/>
                </a:solidFill>
                <a:latin typeface="Courier New" pitchFamily="49" charset="0"/>
              </a:rPr>
              <a:t>			return (top == </a:t>
            </a:r>
            <a:r>
              <a:rPr lang="en-US" altLang="en-US" sz="2800" b="1" dirty="0" err="1">
                <a:solidFill>
                  <a:srgbClr val="3D8963"/>
                </a:solidFill>
                <a:latin typeface="Courier New" pitchFamily="49" charset="0"/>
              </a:rPr>
              <a:t>nullptr</a:t>
            </a:r>
            <a:r>
              <a:rPr lang="en-US" altLang="en-US" sz="2800" b="1" dirty="0">
                <a:solidFill>
                  <a:srgbClr val="3D8963"/>
                </a:solidFill>
                <a:latin typeface="Courier New" pitchFamily="49" charset="0"/>
              </a:rPr>
              <a:t>); </a:t>
            </a:r>
          </a:p>
          <a:p>
            <a:pPr eaLnBrk="1" hangingPunct="1">
              <a:lnSpc>
                <a:spcPct val="80000"/>
              </a:lnSpc>
              <a:buFontTx/>
              <a:buNone/>
            </a:pPr>
            <a:endParaRPr lang="en-US" altLang="en-US" sz="2800" b="1" dirty="0">
              <a:solidFill>
                <a:srgbClr val="3D8963"/>
              </a:solidFill>
              <a:latin typeface="Courier New" pitchFamily="49" charset="0"/>
            </a:endParaRPr>
          </a:p>
          <a:p>
            <a:pPr eaLnBrk="1" hangingPunct="1">
              <a:lnSpc>
                <a:spcPct val="80000"/>
              </a:lnSpc>
              <a:buFontTx/>
              <a:buNone/>
            </a:pPr>
            <a:r>
              <a:rPr lang="en-US" altLang="en-US" sz="2800" dirty="0">
                <a:latin typeface="Courier New" pitchFamily="49" charset="0"/>
              </a:rPr>
              <a:t>  </a:t>
            </a:r>
            <a:r>
              <a:rPr lang="en-US" altLang="en-US" sz="2800" b="1" dirty="0">
                <a:solidFill>
                  <a:srgbClr val="3D8963"/>
                </a:solidFill>
                <a:latin typeface="Courier New" pitchFamily="49" charset="0"/>
              </a:rPr>
              <a:t>}</a:t>
            </a:r>
          </a:p>
        </p:txBody>
      </p:sp>
      <p:sp>
        <p:nvSpPr>
          <p:cNvPr id="2150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19-</a:t>
            </a:r>
            <a:fld id="{D391B85C-C341-476F-B17E-E05E0B69D418}" type="slidenum">
              <a:rPr lang="en-US" altLang="en-US" sz="1200" smtClean="0"/>
              <a:pPr eaLnBrk="1" hangingPunct="1">
                <a:spcBef>
                  <a:spcPct val="0"/>
                </a:spcBef>
                <a:buFontTx/>
                <a:buNone/>
              </a:pPr>
              <a:t>20</a:t>
            </a:fld>
            <a:endParaRPr lang="en-US" altLang="en-US" sz="12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Title"/>
          <p:cNvSpPr>
            <a:spLocks noGrp="1" noChangeArrowheads="1"/>
          </p:cNvSpPr>
          <p:nvPr>
            <p:ph type="title"/>
          </p:nvPr>
        </p:nvSpPr>
        <p:spPr/>
        <p:txBody>
          <a:bodyPr/>
          <a:lstStyle/>
          <a:p>
            <a:pPr eaLnBrk="1" hangingPunct="1"/>
            <a:r>
              <a:rPr lang="en-US" altLang="en-US" dirty="0">
                <a:solidFill>
                  <a:schemeClr val="tx1"/>
                </a:solidFill>
              </a:rPr>
              <a:t>Operations on a Linked Stack 2 of 3</a:t>
            </a:r>
          </a:p>
        </p:txBody>
      </p:sp>
      <p:sp>
        <p:nvSpPr>
          <p:cNvPr id="22531" name="Slide Body"/>
          <p:cNvSpPr>
            <a:spLocks noGrp="1" noChangeArrowheads="1"/>
          </p:cNvSpPr>
          <p:nvPr>
            <p:ph type="body" idx="1"/>
          </p:nvPr>
        </p:nvSpPr>
        <p:spPr>
          <a:xfrm>
            <a:off x="685800" y="1981200"/>
            <a:ext cx="7772400" cy="4191000"/>
          </a:xfrm>
        </p:spPr>
        <p:txBody>
          <a:bodyPr/>
          <a:lstStyle/>
          <a:p>
            <a:pPr eaLnBrk="1" hangingPunct="1">
              <a:lnSpc>
                <a:spcPct val="90000"/>
              </a:lnSpc>
              <a:buFontTx/>
              <a:buNone/>
            </a:pPr>
            <a:r>
              <a:rPr lang="en-US" altLang="en-US" sz="2800" dirty="0"/>
              <a:t>Add a new item to the stack</a:t>
            </a:r>
          </a:p>
          <a:p>
            <a:pPr eaLnBrk="1" hangingPunct="1">
              <a:lnSpc>
                <a:spcPct val="90000"/>
              </a:lnSpc>
              <a:buFontTx/>
              <a:buNone/>
            </a:pPr>
            <a:r>
              <a:rPr lang="en-US" altLang="en-US" sz="2800" dirty="0"/>
              <a:t>     </a:t>
            </a:r>
            <a:r>
              <a:rPr lang="en-US" altLang="en-US" sz="2800" b="1" dirty="0">
                <a:solidFill>
                  <a:srgbClr val="3D8963"/>
                </a:solidFill>
                <a:latin typeface="Courier New" pitchFamily="49" charset="0"/>
              </a:rPr>
              <a:t>void push(char x)</a:t>
            </a:r>
          </a:p>
          <a:p>
            <a:pPr eaLnBrk="1" hangingPunct="1">
              <a:lnSpc>
                <a:spcPct val="90000"/>
              </a:lnSpc>
              <a:buFontTx/>
              <a:buNone/>
            </a:pPr>
            <a:r>
              <a:rPr lang="en-US" altLang="en-US" sz="2800" b="1" dirty="0">
                <a:solidFill>
                  <a:srgbClr val="3D8963"/>
                </a:solidFill>
                <a:latin typeface="Courier New" pitchFamily="49" charset="0"/>
              </a:rPr>
              <a:t>  {</a:t>
            </a:r>
          </a:p>
          <a:p>
            <a:pPr eaLnBrk="1" hangingPunct="1">
              <a:lnSpc>
                <a:spcPct val="90000"/>
              </a:lnSpc>
              <a:buFontTx/>
              <a:buNone/>
            </a:pPr>
            <a:r>
              <a:rPr lang="en-US" altLang="en-US" sz="2800" b="1" dirty="0">
                <a:solidFill>
                  <a:srgbClr val="3D8963"/>
                </a:solidFill>
                <a:latin typeface="Courier New" pitchFamily="49" charset="0"/>
              </a:rPr>
              <a:t>    top = new </a:t>
            </a:r>
            <a:r>
              <a:rPr lang="en-US" altLang="en-US" sz="2800" b="1" dirty="0" err="1">
                <a:solidFill>
                  <a:srgbClr val="3D8963"/>
                </a:solidFill>
                <a:latin typeface="Courier New" pitchFamily="49" charset="0"/>
              </a:rPr>
              <a:t>LNode</a:t>
            </a:r>
            <a:r>
              <a:rPr lang="en-US" altLang="en-US" sz="2800" b="1" dirty="0">
                <a:solidFill>
                  <a:srgbClr val="3D8963"/>
                </a:solidFill>
                <a:latin typeface="Courier New" pitchFamily="49" charset="0"/>
              </a:rPr>
              <a:t>(x, top);</a:t>
            </a:r>
          </a:p>
          <a:p>
            <a:pPr eaLnBrk="1" hangingPunct="1">
              <a:lnSpc>
                <a:spcPct val="90000"/>
              </a:lnSpc>
              <a:buFontTx/>
              <a:buNone/>
            </a:pPr>
            <a:r>
              <a:rPr lang="en-US" altLang="en-US" sz="2800" b="1" dirty="0">
                <a:solidFill>
                  <a:srgbClr val="3D8963"/>
                </a:solidFill>
                <a:latin typeface="Courier New" pitchFamily="49" charset="0"/>
              </a:rPr>
              <a:t>  }</a:t>
            </a:r>
          </a:p>
          <a:p>
            <a:pPr eaLnBrk="1" hangingPunct="1">
              <a:lnSpc>
                <a:spcPct val="90000"/>
              </a:lnSpc>
              <a:buFontTx/>
              <a:buNone/>
            </a:pPr>
            <a:endParaRPr lang="en-US" altLang="en-US" b="1" dirty="0">
              <a:solidFill>
                <a:srgbClr val="3D8963"/>
              </a:solidFill>
              <a:latin typeface="Courier New" pitchFamily="49" charset="0"/>
            </a:endParaRPr>
          </a:p>
          <a:p>
            <a:pPr eaLnBrk="1" hangingPunct="1">
              <a:lnSpc>
                <a:spcPct val="90000"/>
              </a:lnSpc>
              <a:buFontTx/>
              <a:buNone/>
            </a:pPr>
            <a:r>
              <a:rPr lang="en-US" altLang="en-US" dirty="0">
                <a:latin typeface="Courier New" pitchFamily="49" charset="0"/>
              </a:rPr>
              <a:t>  </a:t>
            </a:r>
            <a:endParaRPr lang="en-US" altLang="en-US" b="1" dirty="0">
              <a:solidFill>
                <a:srgbClr val="3D8963"/>
              </a:solidFill>
              <a:latin typeface="Courier New" pitchFamily="49" charset="0"/>
            </a:endParaRPr>
          </a:p>
        </p:txBody>
      </p:sp>
      <p:sp>
        <p:nvSpPr>
          <p:cNvPr id="2253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19-</a:t>
            </a:r>
            <a:fld id="{6454985F-8F80-4D50-903D-54335B65E5F8}" type="slidenum">
              <a:rPr lang="en-US" altLang="en-US" sz="1200" smtClean="0"/>
              <a:pPr eaLnBrk="1" hangingPunct="1">
                <a:spcBef>
                  <a:spcPct val="0"/>
                </a:spcBef>
                <a:buFontTx/>
                <a:buNone/>
              </a:pPr>
              <a:t>21</a:t>
            </a:fld>
            <a:endParaRPr lang="en-US" altLang="en-US" sz="12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Title"/>
          <p:cNvSpPr>
            <a:spLocks noGrp="1" noChangeArrowheads="1"/>
          </p:cNvSpPr>
          <p:nvPr>
            <p:ph type="title"/>
          </p:nvPr>
        </p:nvSpPr>
        <p:spPr/>
        <p:txBody>
          <a:bodyPr/>
          <a:lstStyle/>
          <a:p>
            <a:pPr eaLnBrk="1" hangingPunct="1"/>
            <a:r>
              <a:rPr lang="en-US" altLang="en-US" dirty="0">
                <a:solidFill>
                  <a:schemeClr val="tx1"/>
                </a:solidFill>
              </a:rPr>
              <a:t>Operations on a Linked Stack 3 of 3</a:t>
            </a:r>
          </a:p>
        </p:txBody>
      </p:sp>
      <p:sp>
        <p:nvSpPr>
          <p:cNvPr id="23555" name="Slide Body"/>
          <p:cNvSpPr>
            <a:spLocks noGrp="1" noChangeArrowheads="1"/>
          </p:cNvSpPr>
          <p:nvPr>
            <p:ph type="body" idx="1"/>
          </p:nvPr>
        </p:nvSpPr>
        <p:spPr>
          <a:xfrm>
            <a:off x="685800" y="1447800"/>
            <a:ext cx="7772400" cy="4495800"/>
          </a:xfrm>
        </p:spPr>
        <p:txBody>
          <a:bodyPr/>
          <a:lstStyle/>
          <a:p>
            <a:pPr eaLnBrk="1" hangingPunct="1">
              <a:lnSpc>
                <a:spcPct val="80000"/>
              </a:lnSpc>
              <a:buFontTx/>
              <a:buNone/>
            </a:pPr>
            <a:r>
              <a:rPr lang="en-US" altLang="en-US" sz="2800" dirty="0"/>
              <a:t>Remove an item from the stack</a:t>
            </a:r>
          </a:p>
          <a:p>
            <a:pPr eaLnBrk="1" hangingPunct="1">
              <a:lnSpc>
                <a:spcPct val="80000"/>
              </a:lnSpc>
              <a:spcBef>
                <a:spcPts val="1200"/>
              </a:spcBef>
              <a:buFontTx/>
              <a:buNone/>
            </a:pPr>
            <a:r>
              <a:rPr lang="en-US" altLang="en-US" sz="2400" dirty="0"/>
              <a:t>      </a:t>
            </a:r>
            <a:r>
              <a:rPr lang="en-US" altLang="en-US" sz="2400" b="1" dirty="0">
                <a:solidFill>
                  <a:srgbClr val="3D8963"/>
                </a:solidFill>
                <a:latin typeface="Courier New" pitchFamily="49" charset="0"/>
              </a:rPr>
              <a:t>void pop(char &amp;x)</a:t>
            </a:r>
          </a:p>
          <a:p>
            <a:pPr eaLnBrk="1" hangingPunct="1">
              <a:lnSpc>
                <a:spcPct val="80000"/>
              </a:lnSpc>
              <a:spcBef>
                <a:spcPts val="1200"/>
              </a:spcBef>
              <a:buFontTx/>
              <a:buNone/>
            </a:pPr>
            <a:r>
              <a:rPr lang="en-US" altLang="en-US" sz="2400" b="1" dirty="0">
                <a:solidFill>
                  <a:srgbClr val="3D8963"/>
                </a:solidFill>
                <a:latin typeface="Courier New" pitchFamily="49" charset="0"/>
              </a:rPr>
              <a:t>  {</a:t>
            </a:r>
          </a:p>
          <a:p>
            <a:pPr eaLnBrk="1" hangingPunct="1">
              <a:lnSpc>
                <a:spcPct val="80000"/>
              </a:lnSpc>
              <a:spcBef>
                <a:spcPts val="1200"/>
              </a:spcBef>
              <a:buFontTx/>
              <a:buNone/>
            </a:pPr>
            <a:r>
              <a:rPr lang="en-US" altLang="en-US" sz="2400" b="1" dirty="0">
                <a:solidFill>
                  <a:srgbClr val="3D8963"/>
                </a:solidFill>
                <a:latin typeface="Courier New" pitchFamily="49" charset="0"/>
              </a:rPr>
              <a:t>    if (</a:t>
            </a:r>
            <a:r>
              <a:rPr lang="en-US" altLang="en-US" sz="2400" b="1" dirty="0" err="1">
                <a:solidFill>
                  <a:srgbClr val="3D8963"/>
                </a:solidFill>
                <a:latin typeface="Courier New" pitchFamily="49" charset="0"/>
              </a:rPr>
              <a:t>isEmpty</a:t>
            </a:r>
            <a:r>
              <a:rPr lang="en-US" altLang="en-US" sz="2400" b="1" dirty="0">
                <a:solidFill>
                  <a:srgbClr val="3D8963"/>
                </a:solidFill>
                <a:latin typeface="Courier New" pitchFamily="49" charset="0"/>
              </a:rPr>
              <a:t>())</a:t>
            </a:r>
          </a:p>
          <a:p>
            <a:pPr eaLnBrk="1" hangingPunct="1">
              <a:lnSpc>
                <a:spcPct val="80000"/>
              </a:lnSpc>
              <a:spcBef>
                <a:spcPts val="1200"/>
              </a:spcBef>
              <a:buFontTx/>
              <a:buNone/>
            </a:pPr>
            <a:r>
              <a:rPr lang="en-US" altLang="en-US" sz="2400" b="1" dirty="0">
                <a:solidFill>
                  <a:srgbClr val="3D8963"/>
                </a:solidFill>
                <a:latin typeface="Courier New" pitchFamily="49" charset="0"/>
              </a:rPr>
              <a:t>      throw STACK::Underflow();</a:t>
            </a:r>
          </a:p>
          <a:p>
            <a:pPr eaLnBrk="1" hangingPunct="1">
              <a:lnSpc>
                <a:spcPct val="80000"/>
              </a:lnSpc>
              <a:spcBef>
                <a:spcPts val="1200"/>
              </a:spcBef>
              <a:buFontTx/>
              <a:buNone/>
            </a:pPr>
            <a:r>
              <a:rPr lang="en-US" altLang="en-US" sz="2400" b="1" dirty="0">
                <a:solidFill>
                  <a:srgbClr val="3D8963"/>
                </a:solidFill>
                <a:latin typeface="Courier New" pitchFamily="49" charset="0"/>
              </a:rPr>
              <a:t>    x = top-&gt;value;</a:t>
            </a:r>
          </a:p>
          <a:p>
            <a:pPr eaLnBrk="1" hangingPunct="1">
              <a:lnSpc>
                <a:spcPct val="80000"/>
              </a:lnSpc>
              <a:spcBef>
                <a:spcPts val="1200"/>
              </a:spcBef>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LNode</a:t>
            </a: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oldTop</a:t>
            </a:r>
            <a:r>
              <a:rPr lang="en-US" altLang="en-US" sz="2400" b="1" dirty="0">
                <a:solidFill>
                  <a:srgbClr val="3D8963"/>
                </a:solidFill>
                <a:latin typeface="Courier New" pitchFamily="49" charset="0"/>
              </a:rPr>
              <a:t> = top; </a:t>
            </a:r>
          </a:p>
          <a:p>
            <a:pPr eaLnBrk="1" hangingPunct="1">
              <a:lnSpc>
                <a:spcPct val="80000"/>
              </a:lnSpc>
              <a:spcBef>
                <a:spcPts val="1200"/>
              </a:spcBef>
              <a:buFontTx/>
              <a:buNone/>
            </a:pPr>
            <a:r>
              <a:rPr lang="en-US" altLang="en-US" sz="2400" b="1" dirty="0">
                <a:solidFill>
                  <a:srgbClr val="3D8963"/>
                </a:solidFill>
                <a:latin typeface="Courier New" pitchFamily="49" charset="0"/>
              </a:rPr>
              <a:t>    top = top-&gt;next;</a:t>
            </a:r>
          </a:p>
          <a:p>
            <a:pPr eaLnBrk="1" hangingPunct="1">
              <a:lnSpc>
                <a:spcPct val="80000"/>
              </a:lnSpc>
              <a:spcBef>
                <a:spcPts val="1200"/>
              </a:spcBef>
              <a:buFontTx/>
              <a:buNone/>
            </a:pPr>
            <a:r>
              <a:rPr lang="en-US" altLang="en-US" sz="2400" b="1" dirty="0">
                <a:solidFill>
                  <a:srgbClr val="3D8963"/>
                </a:solidFill>
                <a:latin typeface="Courier New" pitchFamily="49" charset="0"/>
              </a:rPr>
              <a:t>    delete </a:t>
            </a:r>
            <a:r>
              <a:rPr lang="en-US" altLang="en-US" sz="2400" b="1" dirty="0" err="1">
                <a:solidFill>
                  <a:srgbClr val="3D8963"/>
                </a:solidFill>
                <a:latin typeface="Courier New" pitchFamily="49" charset="0"/>
              </a:rPr>
              <a:t>oldTop</a:t>
            </a:r>
            <a:r>
              <a:rPr lang="en-US" altLang="en-US" sz="2400" b="1" dirty="0">
                <a:solidFill>
                  <a:srgbClr val="3D8963"/>
                </a:solidFill>
                <a:latin typeface="Courier New" pitchFamily="49" charset="0"/>
              </a:rPr>
              <a:t>;</a:t>
            </a:r>
          </a:p>
          <a:p>
            <a:pPr eaLnBrk="1" hangingPunct="1">
              <a:lnSpc>
                <a:spcPct val="80000"/>
              </a:lnSpc>
              <a:spcBef>
                <a:spcPts val="1200"/>
              </a:spcBef>
              <a:buFontTx/>
              <a:buNone/>
            </a:pPr>
            <a:r>
              <a:rPr lang="en-US" altLang="en-US" sz="2400" b="1" dirty="0">
                <a:solidFill>
                  <a:srgbClr val="3D8963"/>
                </a:solidFill>
                <a:latin typeface="Courier New" pitchFamily="49" charset="0"/>
              </a:rPr>
              <a:t>  }</a:t>
            </a:r>
            <a:r>
              <a:rPr lang="en-US" altLang="en-US" sz="2400" dirty="0">
                <a:latin typeface="Courier New" pitchFamily="49" charset="0"/>
              </a:rPr>
              <a:t> </a:t>
            </a:r>
            <a:endParaRPr lang="en-US" altLang="en-US" sz="2400" b="1" dirty="0">
              <a:solidFill>
                <a:srgbClr val="3D8963"/>
              </a:solidFill>
              <a:latin typeface="Courier New" pitchFamily="49" charset="0"/>
            </a:endParaRPr>
          </a:p>
        </p:txBody>
      </p:sp>
      <p:sp>
        <p:nvSpPr>
          <p:cNvPr id="2355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19-</a:t>
            </a:r>
            <a:fld id="{FD99DD41-961A-4081-AFCF-B569F39130E0}" type="slidenum">
              <a:rPr lang="en-US" altLang="en-US" sz="1200" smtClean="0"/>
              <a:pPr eaLnBrk="1" hangingPunct="1">
                <a:spcBef>
                  <a:spcPct val="0"/>
                </a:spcBef>
                <a:buFontTx/>
                <a:buNone/>
              </a:pPr>
              <a:t>22</a:t>
            </a:fld>
            <a:endParaRPr lang="en-US" altLang="en-US" sz="12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Title"/>
          <p:cNvSpPr>
            <a:spLocks noGrp="1" noChangeArrowheads="1"/>
          </p:cNvSpPr>
          <p:nvPr>
            <p:ph type="title"/>
          </p:nvPr>
        </p:nvSpPr>
        <p:spPr>
          <a:xfrm>
            <a:off x="457200" y="381000"/>
            <a:ext cx="8382000" cy="990600"/>
          </a:xfrm>
        </p:spPr>
        <p:txBody>
          <a:bodyPr/>
          <a:lstStyle/>
          <a:p>
            <a:pPr eaLnBrk="1" hangingPunct="1"/>
            <a:r>
              <a:rPr lang="en-US" altLang="en-US" dirty="0">
                <a:solidFill>
                  <a:schemeClr val="tx1"/>
                </a:solidFill>
              </a:rPr>
              <a:t>19.3  The STL </a:t>
            </a:r>
            <a:r>
              <a:rPr lang="en-US" altLang="en-US" b="1" dirty="0">
                <a:solidFill>
                  <a:schemeClr val="tx1"/>
                </a:solidFill>
                <a:latin typeface="Courier New" pitchFamily="49" charset="0"/>
              </a:rPr>
              <a:t>stack</a:t>
            </a:r>
            <a:r>
              <a:rPr lang="en-US" altLang="en-US" dirty="0">
                <a:solidFill>
                  <a:schemeClr val="tx1"/>
                </a:solidFill>
              </a:rPr>
              <a:t> Container</a:t>
            </a:r>
          </a:p>
        </p:txBody>
      </p:sp>
      <p:sp>
        <p:nvSpPr>
          <p:cNvPr id="24579" name="Slide Body"/>
          <p:cNvSpPr>
            <a:spLocks noGrp="1" noChangeArrowheads="1"/>
          </p:cNvSpPr>
          <p:nvPr>
            <p:ph type="body" idx="1"/>
          </p:nvPr>
        </p:nvSpPr>
        <p:spPr/>
        <p:txBody>
          <a:bodyPr/>
          <a:lstStyle/>
          <a:p>
            <a:pPr eaLnBrk="1" hangingPunct="1"/>
            <a:r>
              <a:rPr lang="en-US" altLang="en-US" sz="2800" dirty="0"/>
              <a:t>Stack template can be implemented using a </a:t>
            </a:r>
            <a:r>
              <a:rPr lang="en-US" altLang="en-US" sz="2800" b="1" dirty="0">
                <a:latin typeface="Courier New" pitchFamily="49" charset="0"/>
              </a:rPr>
              <a:t>vector</a:t>
            </a:r>
            <a:r>
              <a:rPr lang="en-US" altLang="en-US" sz="2800" dirty="0"/>
              <a:t>, </a:t>
            </a:r>
            <a:r>
              <a:rPr lang="en-US" altLang="en-US" sz="2800" b="1" dirty="0">
                <a:latin typeface="Courier New" pitchFamily="49" charset="0"/>
              </a:rPr>
              <a:t>list</a:t>
            </a:r>
            <a:r>
              <a:rPr lang="en-US" altLang="en-US" sz="2800" dirty="0"/>
              <a:t>, or a </a:t>
            </a:r>
            <a:r>
              <a:rPr lang="en-US" altLang="en-US" sz="2800" b="1" dirty="0" err="1">
                <a:latin typeface="Courier New" pitchFamily="49" charset="0"/>
              </a:rPr>
              <a:t>deque</a:t>
            </a:r>
            <a:endParaRPr lang="en-US" altLang="en-US" sz="2800" b="1" dirty="0">
              <a:latin typeface="Courier New" pitchFamily="49" charset="0"/>
            </a:endParaRPr>
          </a:p>
          <a:p>
            <a:pPr eaLnBrk="1" hangingPunct="1"/>
            <a:r>
              <a:rPr lang="en-US" altLang="en-US" sz="2800" dirty="0"/>
              <a:t>Implements </a:t>
            </a:r>
            <a:r>
              <a:rPr lang="en-US" altLang="en-US" sz="2800" b="1" dirty="0">
                <a:latin typeface="Courier New" pitchFamily="49" charset="0"/>
              </a:rPr>
              <a:t>push</a:t>
            </a:r>
            <a:r>
              <a:rPr lang="en-US" altLang="en-US" sz="2800" dirty="0"/>
              <a:t>, </a:t>
            </a:r>
            <a:r>
              <a:rPr lang="en-US" altLang="en-US" sz="2800" b="1" dirty="0">
                <a:latin typeface="Courier New" pitchFamily="49" charset="0"/>
              </a:rPr>
              <a:t>pop</a:t>
            </a:r>
            <a:r>
              <a:rPr lang="en-US" altLang="en-US" sz="2800" dirty="0"/>
              <a:t>, and </a:t>
            </a:r>
            <a:r>
              <a:rPr lang="en-US" altLang="en-US" sz="2800" b="1" dirty="0">
                <a:latin typeface="Courier New" pitchFamily="49" charset="0"/>
              </a:rPr>
              <a:t>empty</a:t>
            </a:r>
            <a:r>
              <a:rPr lang="en-US" altLang="en-US" sz="2800" dirty="0"/>
              <a:t> member functions</a:t>
            </a:r>
          </a:p>
          <a:p>
            <a:pPr eaLnBrk="1" hangingPunct="1"/>
            <a:r>
              <a:rPr lang="en-US" altLang="en-US" sz="2800" dirty="0"/>
              <a:t>Implements other member functions:</a:t>
            </a:r>
          </a:p>
          <a:p>
            <a:pPr lvl="1" eaLnBrk="1" hangingPunct="1"/>
            <a:r>
              <a:rPr lang="en-US" altLang="en-US" sz="2800" b="1" dirty="0">
                <a:latin typeface="Courier New" pitchFamily="49" charset="0"/>
              </a:rPr>
              <a:t>size</a:t>
            </a:r>
            <a:r>
              <a:rPr lang="en-US" altLang="en-US" sz="2800" dirty="0"/>
              <a:t>: number of elements on the stack</a:t>
            </a:r>
          </a:p>
          <a:p>
            <a:pPr lvl="1" eaLnBrk="1" hangingPunct="1"/>
            <a:r>
              <a:rPr lang="en-US" altLang="en-US" sz="2800" b="1" dirty="0">
                <a:latin typeface="Courier New" pitchFamily="49" charset="0"/>
              </a:rPr>
              <a:t>top</a:t>
            </a:r>
            <a:r>
              <a:rPr lang="en-US" altLang="en-US" sz="2800" dirty="0"/>
              <a:t>: reference to element on top of the stack (must be used with </a:t>
            </a:r>
            <a:r>
              <a:rPr lang="en-US" altLang="en-US" sz="2800" b="1" dirty="0">
                <a:latin typeface="Courier New" pitchFamily="49" charset="0"/>
                <a:cs typeface="Courier New" pitchFamily="49" charset="0"/>
              </a:rPr>
              <a:t>pop</a:t>
            </a:r>
            <a:r>
              <a:rPr lang="en-US" altLang="en-US" sz="2800" dirty="0"/>
              <a:t> to remove and retrieve top element)</a:t>
            </a:r>
          </a:p>
        </p:txBody>
      </p:sp>
      <p:sp>
        <p:nvSpPr>
          <p:cNvPr id="2458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19-</a:t>
            </a:r>
            <a:fld id="{08FA9073-A9B3-4762-80A4-85D6A59ADBFB}" type="slidenum">
              <a:rPr lang="en-US" altLang="en-US" sz="1200" smtClean="0"/>
              <a:pPr eaLnBrk="1" hangingPunct="1">
                <a:spcBef>
                  <a:spcPct val="0"/>
                </a:spcBef>
                <a:buFontTx/>
                <a:buNone/>
              </a:pPr>
              <a:t>23</a:t>
            </a:fld>
            <a:endParaRPr lang="en-US" altLang="en-US" sz="12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Title"/>
          <p:cNvSpPr>
            <a:spLocks noGrp="1" noChangeArrowheads="1"/>
          </p:cNvSpPr>
          <p:nvPr>
            <p:ph type="title"/>
          </p:nvPr>
        </p:nvSpPr>
        <p:spPr>
          <a:xfrm>
            <a:off x="457200" y="381000"/>
            <a:ext cx="8382000" cy="990600"/>
          </a:xfrm>
        </p:spPr>
        <p:txBody>
          <a:bodyPr/>
          <a:lstStyle/>
          <a:p>
            <a:pPr eaLnBrk="1" hangingPunct="1"/>
            <a:r>
              <a:rPr lang="en-US" altLang="en-US" dirty="0">
                <a:solidFill>
                  <a:schemeClr val="tx1"/>
                </a:solidFill>
              </a:rPr>
              <a:t>Container Adapters</a:t>
            </a:r>
          </a:p>
        </p:txBody>
      </p:sp>
      <p:sp>
        <p:nvSpPr>
          <p:cNvPr id="24579" name="Slide Body"/>
          <p:cNvSpPr>
            <a:spLocks noGrp="1" noChangeArrowheads="1"/>
          </p:cNvSpPr>
          <p:nvPr>
            <p:ph type="body" idx="1"/>
          </p:nvPr>
        </p:nvSpPr>
        <p:spPr/>
        <p:txBody>
          <a:bodyPr/>
          <a:lstStyle/>
          <a:p>
            <a:pPr eaLnBrk="1" hangingPunct="1"/>
            <a:r>
              <a:rPr lang="en-US" altLang="en-US" sz="2800" dirty="0"/>
              <a:t>A class that provides a new interface to an existing class is a </a:t>
            </a:r>
            <a:r>
              <a:rPr lang="en-US" altLang="en-US" sz="2800" dirty="0">
                <a:solidFill>
                  <a:srgbClr val="0070C0"/>
                </a:solidFill>
              </a:rPr>
              <a:t>container adapter</a:t>
            </a:r>
            <a:r>
              <a:rPr lang="en-US" altLang="en-US" sz="2800" dirty="0"/>
              <a:t>.</a:t>
            </a:r>
            <a:endParaRPr lang="en-US" altLang="en-US" sz="2800" b="1" dirty="0">
              <a:latin typeface="Courier New" pitchFamily="49" charset="0"/>
            </a:endParaRPr>
          </a:p>
          <a:p>
            <a:pPr eaLnBrk="1" hangingPunct="1"/>
            <a:r>
              <a:rPr lang="en-US" altLang="en-US" sz="2800" dirty="0"/>
              <a:t>The purpose of a container adapter is to provide a specialized use of the existing class.</a:t>
            </a:r>
          </a:p>
          <a:p>
            <a:pPr eaLnBrk="1" hangingPunct="1"/>
            <a:r>
              <a:rPr lang="en-US" altLang="en-US" sz="2800" dirty="0"/>
              <a:t>The STL </a:t>
            </a:r>
            <a:r>
              <a:rPr lang="en-US" altLang="en-US" sz="2800" b="1" dirty="0">
                <a:latin typeface="Courier New" panose="02070309020205020404" pitchFamily="49" charset="0"/>
                <a:cs typeface="Courier New" panose="02070309020205020404" pitchFamily="49" charset="0"/>
              </a:rPr>
              <a:t>stack</a:t>
            </a:r>
            <a:r>
              <a:rPr lang="en-US" altLang="en-US" sz="2800" dirty="0"/>
              <a:t> container, using either a </a:t>
            </a:r>
            <a:r>
              <a:rPr lang="en-US" altLang="en-US" sz="2800" b="1" dirty="0">
                <a:latin typeface="Courier New" panose="02070309020205020404" pitchFamily="49" charset="0"/>
                <a:cs typeface="Courier New" panose="02070309020205020404" pitchFamily="49" charset="0"/>
              </a:rPr>
              <a:t>vector</a:t>
            </a:r>
            <a:r>
              <a:rPr lang="en-US" altLang="en-US" sz="2800" dirty="0"/>
              <a:t>, a </a:t>
            </a:r>
            <a:r>
              <a:rPr lang="en-US" altLang="en-US" sz="2800" b="1" dirty="0">
                <a:latin typeface="Courier New" panose="02070309020205020404" pitchFamily="49" charset="0"/>
                <a:cs typeface="Courier New" panose="02070309020205020404" pitchFamily="49" charset="0"/>
              </a:rPr>
              <a:t>list</a:t>
            </a:r>
            <a:r>
              <a:rPr lang="en-US" altLang="en-US" sz="2800" dirty="0"/>
              <a:t>, or a </a:t>
            </a:r>
            <a:r>
              <a:rPr lang="en-US" altLang="en-US" sz="2800" b="1" dirty="0" err="1">
                <a:latin typeface="Courier New" panose="02070309020205020404" pitchFamily="49" charset="0"/>
                <a:cs typeface="Courier New" panose="02070309020205020404" pitchFamily="49" charset="0"/>
              </a:rPr>
              <a:t>deque</a:t>
            </a:r>
            <a:r>
              <a:rPr lang="en-US" altLang="en-US" sz="2800" dirty="0"/>
              <a:t>, is an example of a container adapter.</a:t>
            </a:r>
          </a:p>
        </p:txBody>
      </p:sp>
      <p:sp>
        <p:nvSpPr>
          <p:cNvPr id="2458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19-</a:t>
            </a:r>
            <a:fld id="{08FA9073-A9B3-4762-80A4-85D6A59ADBFB}" type="slidenum">
              <a:rPr lang="en-US" altLang="en-US" sz="1200" smtClean="0"/>
              <a:pPr eaLnBrk="1" hangingPunct="1">
                <a:spcBef>
                  <a:spcPct val="0"/>
                </a:spcBef>
                <a:buFontTx/>
                <a:buNone/>
              </a:pPr>
              <a:t>24</a:t>
            </a:fld>
            <a:endParaRPr lang="en-US" altLang="en-US" sz="1200" dirty="0"/>
          </a:p>
        </p:txBody>
      </p:sp>
    </p:spTree>
    <p:extLst>
      <p:ext uri="{BB962C8B-B14F-4D97-AF65-F5344CB8AC3E}">
        <p14:creationId xmlns:p14="http://schemas.microsoft.com/office/powerpoint/2010/main" val="24917304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Title"/>
          <p:cNvSpPr>
            <a:spLocks noGrp="1" noChangeArrowheads="1"/>
          </p:cNvSpPr>
          <p:nvPr>
            <p:ph type="title"/>
          </p:nvPr>
        </p:nvSpPr>
        <p:spPr/>
        <p:txBody>
          <a:bodyPr/>
          <a:lstStyle/>
          <a:p>
            <a:pPr eaLnBrk="1" hangingPunct="1"/>
            <a:r>
              <a:rPr lang="en-US" altLang="en-US" dirty="0">
                <a:solidFill>
                  <a:schemeClr val="tx1"/>
                </a:solidFill>
              </a:rPr>
              <a:t>Defining an STL-based Stack</a:t>
            </a:r>
          </a:p>
        </p:txBody>
      </p:sp>
      <p:sp>
        <p:nvSpPr>
          <p:cNvPr id="25603" name="Slide Body"/>
          <p:cNvSpPr>
            <a:spLocks noGrp="1" noChangeArrowheads="1"/>
          </p:cNvSpPr>
          <p:nvPr>
            <p:ph type="body" idx="1"/>
          </p:nvPr>
        </p:nvSpPr>
        <p:spPr>
          <a:xfrm>
            <a:off x="381000" y="1371600"/>
            <a:ext cx="8305800" cy="4495800"/>
          </a:xfrm>
        </p:spPr>
        <p:txBody>
          <a:bodyPr/>
          <a:lstStyle/>
          <a:p>
            <a:pPr eaLnBrk="1" hangingPunct="1">
              <a:lnSpc>
                <a:spcPct val="85000"/>
              </a:lnSpc>
            </a:pPr>
            <a:r>
              <a:rPr lang="en-US" altLang="en-US" sz="2800" dirty="0"/>
              <a:t>Defining a stack of </a:t>
            </a:r>
            <a:r>
              <a:rPr lang="en-US" altLang="en-US" sz="2800" b="1" dirty="0">
                <a:latin typeface="Courier New" pitchFamily="49" charset="0"/>
              </a:rPr>
              <a:t>char</a:t>
            </a:r>
            <a:r>
              <a:rPr lang="en-US" altLang="en-US" sz="2800" dirty="0"/>
              <a:t>, named </a:t>
            </a:r>
            <a:r>
              <a:rPr lang="en-US" altLang="en-US" sz="2800" b="1" dirty="0" err="1">
                <a:latin typeface="Courier New" pitchFamily="49" charset="0"/>
              </a:rPr>
              <a:t>cstack</a:t>
            </a:r>
            <a:r>
              <a:rPr lang="en-US" altLang="en-US" sz="2800" dirty="0"/>
              <a:t>, implemented using a </a:t>
            </a:r>
            <a:r>
              <a:rPr lang="en-US" altLang="en-US" sz="2800" b="1" dirty="0">
                <a:latin typeface="Courier New" pitchFamily="49" charset="0"/>
              </a:rPr>
              <a:t>vector</a:t>
            </a:r>
            <a:r>
              <a:rPr lang="en-US" altLang="en-US" sz="2800" dirty="0"/>
              <a:t>:</a:t>
            </a:r>
          </a:p>
          <a:p>
            <a:pPr lvl="1" eaLnBrk="1" hangingPunct="1">
              <a:lnSpc>
                <a:spcPct val="85000"/>
              </a:lnSpc>
              <a:buFontTx/>
              <a:buNone/>
            </a:pPr>
            <a:r>
              <a:rPr lang="en-US" altLang="en-US" sz="2400" b="1" dirty="0">
                <a:solidFill>
                  <a:srgbClr val="3D8963"/>
                </a:solidFill>
                <a:latin typeface="Courier New" pitchFamily="49" charset="0"/>
              </a:rPr>
              <a:t>stack&lt; char, vector&lt;char&gt; &gt; </a:t>
            </a:r>
            <a:r>
              <a:rPr lang="en-US" altLang="en-US" sz="2400" b="1" dirty="0" err="1">
                <a:solidFill>
                  <a:srgbClr val="3D8963"/>
                </a:solidFill>
                <a:latin typeface="Courier New" pitchFamily="49" charset="0"/>
              </a:rPr>
              <a:t>cstack</a:t>
            </a:r>
            <a:r>
              <a:rPr lang="en-US" altLang="en-US" sz="2400" b="1" dirty="0">
                <a:solidFill>
                  <a:srgbClr val="3D8963"/>
                </a:solidFill>
                <a:latin typeface="Courier New" pitchFamily="49" charset="0"/>
              </a:rPr>
              <a:t>;</a:t>
            </a:r>
          </a:p>
          <a:p>
            <a:pPr eaLnBrk="1" hangingPunct="1">
              <a:lnSpc>
                <a:spcPct val="85000"/>
              </a:lnSpc>
            </a:pPr>
            <a:r>
              <a:rPr lang="en-US" altLang="en-US" sz="2800" dirty="0"/>
              <a:t>Implemented using a list:</a:t>
            </a:r>
          </a:p>
          <a:p>
            <a:pPr lvl="1" eaLnBrk="1" hangingPunct="1">
              <a:lnSpc>
                <a:spcPct val="85000"/>
              </a:lnSpc>
              <a:buFontTx/>
              <a:buNone/>
            </a:pPr>
            <a:r>
              <a:rPr lang="en-US" altLang="en-US" sz="2400" b="1" dirty="0">
                <a:solidFill>
                  <a:srgbClr val="3D8963"/>
                </a:solidFill>
                <a:latin typeface="Courier New" pitchFamily="49" charset="0"/>
              </a:rPr>
              <a:t>stack&lt; char, list&lt;char&gt; &gt; </a:t>
            </a:r>
            <a:r>
              <a:rPr lang="en-US" altLang="en-US" sz="2400" b="1" dirty="0" err="1">
                <a:solidFill>
                  <a:srgbClr val="3D8963"/>
                </a:solidFill>
                <a:latin typeface="Courier New" pitchFamily="49" charset="0"/>
              </a:rPr>
              <a:t>cstack</a:t>
            </a:r>
            <a:r>
              <a:rPr lang="en-US" altLang="en-US" sz="2400" b="1" dirty="0">
                <a:solidFill>
                  <a:srgbClr val="3D8963"/>
                </a:solidFill>
                <a:latin typeface="Courier New" pitchFamily="49" charset="0"/>
              </a:rPr>
              <a:t>;</a:t>
            </a:r>
          </a:p>
          <a:p>
            <a:pPr eaLnBrk="1" hangingPunct="1">
              <a:lnSpc>
                <a:spcPct val="85000"/>
              </a:lnSpc>
            </a:pPr>
            <a:r>
              <a:rPr lang="en-US" altLang="en-US" sz="2800" dirty="0"/>
              <a:t>Implemented using a </a:t>
            </a:r>
            <a:r>
              <a:rPr lang="en-US" altLang="en-US" sz="2800" b="1" dirty="0" err="1">
                <a:latin typeface="Courier New" pitchFamily="49" charset="0"/>
              </a:rPr>
              <a:t>deque</a:t>
            </a:r>
            <a:r>
              <a:rPr lang="en-US" altLang="en-US" sz="2800" b="1" dirty="0">
                <a:latin typeface="Courier New" pitchFamily="49" charset="0"/>
              </a:rPr>
              <a:t> </a:t>
            </a:r>
            <a:r>
              <a:rPr lang="en-US" altLang="en-US" sz="2800" dirty="0"/>
              <a:t>(default):</a:t>
            </a:r>
          </a:p>
          <a:p>
            <a:pPr lvl="1" eaLnBrk="1" hangingPunct="1">
              <a:lnSpc>
                <a:spcPct val="85000"/>
              </a:lnSpc>
              <a:buFontTx/>
              <a:buNone/>
            </a:pPr>
            <a:r>
              <a:rPr lang="en-US" altLang="en-US" sz="2800" b="1" dirty="0">
                <a:solidFill>
                  <a:srgbClr val="3D8963"/>
                </a:solidFill>
                <a:latin typeface="Courier New" pitchFamily="49" charset="0"/>
              </a:rPr>
              <a:t>stack&lt; char &gt; </a:t>
            </a:r>
            <a:r>
              <a:rPr lang="en-US" altLang="en-US" sz="2800" b="1" dirty="0" err="1">
                <a:solidFill>
                  <a:srgbClr val="3D8963"/>
                </a:solidFill>
                <a:latin typeface="Courier New" pitchFamily="49" charset="0"/>
              </a:rPr>
              <a:t>cstack</a:t>
            </a:r>
            <a:r>
              <a:rPr lang="en-US" altLang="en-US" sz="2800" b="1" dirty="0">
                <a:solidFill>
                  <a:srgbClr val="3D8963"/>
                </a:solidFill>
                <a:latin typeface="Courier New" pitchFamily="49" charset="0"/>
              </a:rPr>
              <a:t>;</a:t>
            </a:r>
          </a:p>
          <a:p>
            <a:pPr eaLnBrk="1" hangingPunct="1">
              <a:lnSpc>
                <a:spcPct val="85000"/>
              </a:lnSpc>
            </a:pPr>
            <a:r>
              <a:rPr lang="en-US" altLang="en-US" sz="2800" dirty="0"/>
              <a:t>Prior to C++ 11, spaces are required between consecutive </a:t>
            </a:r>
            <a:r>
              <a:rPr lang="en-US" altLang="en-US" sz="2800" b="1" dirty="0">
                <a:latin typeface="Courier New" pitchFamily="49" charset="0"/>
              </a:rPr>
              <a:t>&gt; &gt;</a:t>
            </a:r>
            <a:r>
              <a:rPr lang="en-US" altLang="en-US" sz="2800" dirty="0"/>
              <a:t> symbols to distinguish from stream extraction</a:t>
            </a:r>
          </a:p>
        </p:txBody>
      </p:sp>
      <p:sp>
        <p:nvSpPr>
          <p:cNvPr id="2560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19-</a:t>
            </a:r>
            <a:fld id="{D962AEF8-D97F-4ECB-A4FA-B5F75F29B46B}" type="slidenum">
              <a:rPr lang="en-US" altLang="en-US" sz="1200" smtClean="0"/>
              <a:pPr eaLnBrk="1" hangingPunct="1">
                <a:spcBef>
                  <a:spcPct val="0"/>
                </a:spcBef>
                <a:buFontTx/>
                <a:buNone/>
              </a:pPr>
              <a:t>25</a:t>
            </a:fld>
            <a:endParaRPr lang="en-US" altLang="en-US" sz="12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Title"/>
          <p:cNvSpPr>
            <a:spLocks noGrp="1" noChangeArrowheads="1"/>
          </p:cNvSpPr>
          <p:nvPr>
            <p:ph type="title"/>
          </p:nvPr>
        </p:nvSpPr>
        <p:spPr/>
        <p:txBody>
          <a:bodyPr/>
          <a:lstStyle/>
          <a:p>
            <a:pPr eaLnBrk="1" hangingPunct="1"/>
            <a:r>
              <a:rPr lang="en-US" altLang="en-US" dirty="0">
                <a:solidFill>
                  <a:schemeClr val="tx1"/>
                </a:solidFill>
              </a:rPr>
              <a:t>18.4  Introduction to Queues</a:t>
            </a:r>
          </a:p>
        </p:txBody>
      </p:sp>
      <p:sp>
        <p:nvSpPr>
          <p:cNvPr id="26627" name="Slide Body"/>
          <p:cNvSpPr>
            <a:spLocks noGrp="1" noChangeArrowheads="1"/>
          </p:cNvSpPr>
          <p:nvPr>
            <p:ph type="body" idx="1"/>
          </p:nvPr>
        </p:nvSpPr>
        <p:spPr>
          <a:xfrm>
            <a:off x="381000" y="1981200"/>
            <a:ext cx="8382000" cy="4114800"/>
          </a:xfrm>
        </p:spPr>
        <p:txBody>
          <a:bodyPr/>
          <a:lstStyle/>
          <a:p>
            <a:pPr eaLnBrk="1" hangingPunct="1">
              <a:lnSpc>
                <a:spcPct val="85000"/>
              </a:lnSpc>
            </a:pPr>
            <a:r>
              <a:rPr lang="en-US" altLang="en-US" sz="2800" dirty="0">
                <a:solidFill>
                  <a:schemeClr val="accent2"/>
                </a:solidFill>
              </a:rPr>
              <a:t>Queue</a:t>
            </a:r>
            <a:r>
              <a:rPr lang="en-US" altLang="en-US" sz="2800" dirty="0"/>
              <a:t>: a FIFO (first in, first out) data structure.  </a:t>
            </a:r>
          </a:p>
          <a:p>
            <a:pPr eaLnBrk="1" hangingPunct="1">
              <a:lnSpc>
                <a:spcPct val="85000"/>
              </a:lnSpc>
            </a:pPr>
            <a:r>
              <a:rPr lang="en-US" altLang="en-US" sz="2800" dirty="0"/>
              <a:t>Examples:</a:t>
            </a:r>
          </a:p>
          <a:p>
            <a:pPr lvl="1" eaLnBrk="1" hangingPunct="1">
              <a:lnSpc>
                <a:spcPct val="85000"/>
              </a:lnSpc>
              <a:buClr>
                <a:schemeClr val="tx1"/>
              </a:buClr>
            </a:pPr>
            <a:r>
              <a:rPr lang="en-US" altLang="en-US" sz="2800" dirty="0"/>
              <a:t>people waiting to use an ATM</a:t>
            </a:r>
          </a:p>
          <a:p>
            <a:pPr lvl="1" eaLnBrk="1" hangingPunct="1">
              <a:lnSpc>
                <a:spcPct val="85000"/>
              </a:lnSpc>
              <a:buClr>
                <a:schemeClr val="tx1"/>
              </a:buClr>
            </a:pPr>
            <a:r>
              <a:rPr lang="en-US" altLang="en-US" sz="2800" dirty="0"/>
              <a:t>cars lined up to pay and exit a parking structure</a:t>
            </a:r>
          </a:p>
          <a:p>
            <a:pPr eaLnBrk="1" hangingPunct="1">
              <a:lnSpc>
                <a:spcPct val="85000"/>
              </a:lnSpc>
            </a:pPr>
            <a:r>
              <a:rPr lang="en-US" altLang="en-US" sz="2800" dirty="0"/>
              <a:t>Implementation:</a:t>
            </a:r>
          </a:p>
          <a:p>
            <a:pPr lvl="1" eaLnBrk="1" hangingPunct="1">
              <a:lnSpc>
                <a:spcPct val="85000"/>
              </a:lnSpc>
            </a:pPr>
            <a:r>
              <a:rPr lang="en-US" altLang="en-US" sz="2800" dirty="0"/>
              <a:t>static: fixed size, implemented as array</a:t>
            </a:r>
          </a:p>
          <a:p>
            <a:pPr lvl="1" eaLnBrk="1" hangingPunct="1">
              <a:lnSpc>
                <a:spcPct val="85000"/>
              </a:lnSpc>
            </a:pPr>
            <a:r>
              <a:rPr lang="en-US" altLang="en-US" sz="2800" dirty="0"/>
              <a:t>dynamic: variable size, implemented as linked list</a:t>
            </a:r>
          </a:p>
        </p:txBody>
      </p:sp>
      <p:sp>
        <p:nvSpPr>
          <p:cNvPr id="2662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19-</a:t>
            </a:r>
            <a:fld id="{0EACA666-995F-43C6-BDC2-869497D44E93}" type="slidenum">
              <a:rPr lang="en-US" altLang="en-US" sz="1200" smtClean="0"/>
              <a:pPr eaLnBrk="1" hangingPunct="1">
                <a:spcBef>
                  <a:spcPct val="0"/>
                </a:spcBef>
                <a:buFontTx/>
                <a:buNone/>
              </a:pPr>
              <a:t>26</a:t>
            </a:fld>
            <a:endParaRPr lang="en-US" altLang="en-US" sz="12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Title"/>
          <p:cNvSpPr>
            <a:spLocks noGrp="1" noChangeArrowheads="1"/>
          </p:cNvSpPr>
          <p:nvPr>
            <p:ph type="title"/>
          </p:nvPr>
        </p:nvSpPr>
        <p:spPr/>
        <p:txBody>
          <a:bodyPr/>
          <a:lstStyle/>
          <a:p>
            <a:pPr eaLnBrk="1" hangingPunct="1"/>
            <a:r>
              <a:rPr lang="en-US" altLang="en-US" dirty="0">
                <a:solidFill>
                  <a:schemeClr val="tx1"/>
                </a:solidFill>
              </a:rPr>
              <a:t>Queue Locations and Operations</a:t>
            </a:r>
          </a:p>
        </p:txBody>
      </p:sp>
      <p:sp>
        <p:nvSpPr>
          <p:cNvPr id="27651" name="Slide Body"/>
          <p:cNvSpPr>
            <a:spLocks noGrp="1" noChangeArrowheads="1"/>
          </p:cNvSpPr>
          <p:nvPr>
            <p:ph type="body" idx="1"/>
          </p:nvPr>
        </p:nvSpPr>
        <p:spPr>
          <a:xfrm>
            <a:off x="457200" y="1981200"/>
            <a:ext cx="8001000" cy="4114800"/>
          </a:xfrm>
        </p:spPr>
        <p:txBody>
          <a:bodyPr/>
          <a:lstStyle/>
          <a:p>
            <a:pPr eaLnBrk="1" hangingPunct="1"/>
            <a:r>
              <a:rPr lang="en-US" altLang="en-US" sz="2800" dirty="0">
                <a:solidFill>
                  <a:schemeClr val="accent2"/>
                </a:solidFill>
              </a:rPr>
              <a:t>rear</a:t>
            </a:r>
            <a:r>
              <a:rPr lang="en-US" altLang="en-US" sz="2800" dirty="0"/>
              <a:t>: position where elements are added</a:t>
            </a:r>
          </a:p>
          <a:p>
            <a:pPr eaLnBrk="1" hangingPunct="1"/>
            <a:r>
              <a:rPr lang="en-US" altLang="en-US" sz="2800" dirty="0">
                <a:solidFill>
                  <a:schemeClr val="accent2"/>
                </a:solidFill>
              </a:rPr>
              <a:t>front</a:t>
            </a:r>
            <a:r>
              <a:rPr lang="en-US" altLang="en-US" sz="2800" dirty="0"/>
              <a:t>: position from which elements are removed</a:t>
            </a:r>
          </a:p>
          <a:p>
            <a:pPr eaLnBrk="1" hangingPunct="1"/>
            <a:r>
              <a:rPr lang="en-US" altLang="en-US" sz="2800" dirty="0" err="1">
                <a:solidFill>
                  <a:schemeClr val="accent2"/>
                </a:solidFill>
              </a:rPr>
              <a:t>enqueue</a:t>
            </a:r>
            <a:r>
              <a:rPr lang="en-US" altLang="en-US" sz="2800" dirty="0"/>
              <a:t>: add an element to the rear of the queue</a:t>
            </a:r>
          </a:p>
          <a:p>
            <a:pPr eaLnBrk="1" hangingPunct="1"/>
            <a:r>
              <a:rPr lang="en-US" altLang="en-US" sz="2800" dirty="0" err="1">
                <a:solidFill>
                  <a:schemeClr val="accent2"/>
                </a:solidFill>
              </a:rPr>
              <a:t>dequeue</a:t>
            </a:r>
            <a:r>
              <a:rPr lang="en-US" altLang="en-US" sz="2800" dirty="0"/>
              <a:t>: remove an element from the front of a queue</a:t>
            </a:r>
          </a:p>
        </p:txBody>
      </p:sp>
      <p:sp>
        <p:nvSpPr>
          <p:cNvPr id="2765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19-</a:t>
            </a:r>
            <a:fld id="{A094E973-B5DF-4F7C-9413-55C910605D9C}" type="slidenum">
              <a:rPr lang="en-US" altLang="en-US" sz="1200" smtClean="0"/>
              <a:pPr eaLnBrk="1" hangingPunct="1">
                <a:spcBef>
                  <a:spcPct val="0"/>
                </a:spcBef>
                <a:buFontTx/>
                <a:buNone/>
              </a:pPr>
              <a:t>27</a:t>
            </a:fld>
            <a:endParaRPr lang="en-US" altLang="en-US" sz="12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Title"/>
          <p:cNvSpPr>
            <a:spLocks noGrp="1" noChangeArrowheads="1"/>
          </p:cNvSpPr>
          <p:nvPr>
            <p:ph type="title"/>
          </p:nvPr>
        </p:nvSpPr>
        <p:spPr/>
        <p:txBody>
          <a:bodyPr/>
          <a:lstStyle/>
          <a:p>
            <a:pPr eaLnBrk="1" hangingPunct="1"/>
            <a:r>
              <a:rPr lang="en-US" altLang="en-US" sz="3200" dirty="0">
                <a:solidFill>
                  <a:schemeClr val="tx1"/>
                </a:solidFill>
              </a:rPr>
              <a:t>Array Implementation of Queue 1 of 3</a:t>
            </a:r>
          </a:p>
        </p:txBody>
      </p:sp>
      <p:sp>
        <p:nvSpPr>
          <p:cNvPr id="28675" name="Slde Body"/>
          <p:cNvSpPr>
            <a:spLocks noGrp="1" noChangeArrowheads="1"/>
          </p:cNvSpPr>
          <p:nvPr>
            <p:ph type="body" sz="half" idx="1"/>
          </p:nvPr>
        </p:nvSpPr>
        <p:spPr>
          <a:xfrm>
            <a:off x="304800" y="1981200"/>
            <a:ext cx="8382000" cy="4114800"/>
          </a:xfrm>
        </p:spPr>
        <p:txBody>
          <a:bodyPr/>
          <a:lstStyle/>
          <a:p>
            <a:pPr marL="0" indent="0" eaLnBrk="1" hangingPunct="1">
              <a:buFontTx/>
              <a:buNone/>
            </a:pPr>
            <a:r>
              <a:rPr lang="en-US" altLang="en-US" sz="2800" dirty="0"/>
              <a:t>An empty queue that can hold </a:t>
            </a:r>
            <a:r>
              <a:rPr lang="en-US" altLang="en-US" sz="2800" b="1" dirty="0">
                <a:latin typeface="Courier New" pitchFamily="49" charset="0"/>
              </a:rPr>
              <a:t>char</a:t>
            </a:r>
            <a:r>
              <a:rPr lang="en-US" altLang="en-US" sz="2800" dirty="0"/>
              <a:t> values:</a:t>
            </a:r>
          </a:p>
          <a:p>
            <a:pPr marL="0" indent="0" eaLnBrk="1" hangingPunct="1"/>
            <a:endParaRPr lang="en-US" altLang="en-US" sz="2800" dirty="0"/>
          </a:p>
          <a:p>
            <a:pPr marL="0" indent="0" eaLnBrk="1" hangingPunct="1">
              <a:buNone/>
            </a:pPr>
            <a:endParaRPr lang="en-US" altLang="en-US" sz="2800" dirty="0"/>
          </a:p>
          <a:p>
            <a:pPr marL="0" indent="0" eaLnBrk="1" hangingPunct="1">
              <a:spcBef>
                <a:spcPts val="3600"/>
              </a:spcBef>
              <a:buFontTx/>
              <a:buNone/>
            </a:pPr>
            <a:r>
              <a:rPr lang="en-US" altLang="en-US" sz="2800" b="1" dirty="0" err="1">
                <a:solidFill>
                  <a:srgbClr val="3D8963"/>
                </a:solidFill>
                <a:latin typeface="Courier New" pitchFamily="49" charset="0"/>
              </a:rPr>
              <a:t>enqueue</a:t>
            </a:r>
            <a:r>
              <a:rPr lang="en-US" altLang="en-US" sz="2800" b="1" dirty="0">
                <a:solidFill>
                  <a:srgbClr val="3D8963"/>
                </a:solidFill>
                <a:latin typeface="Courier New" pitchFamily="49" charset="0"/>
              </a:rPr>
              <a:t>('E');</a:t>
            </a:r>
          </a:p>
          <a:p>
            <a:pPr marL="0" indent="0" eaLnBrk="1" hangingPunct="1">
              <a:buFontTx/>
              <a:buNone/>
            </a:pPr>
            <a:endParaRPr lang="en-US" altLang="en-US" sz="2800" dirty="0">
              <a:solidFill>
                <a:srgbClr val="3D8963"/>
              </a:solidFill>
              <a:latin typeface="Courier New" pitchFamily="49" charset="0"/>
            </a:endParaRPr>
          </a:p>
        </p:txBody>
      </p:sp>
      <p:pic>
        <p:nvPicPr>
          <p:cNvPr id="5" name="image of an empty queue" descr="The queue is represented using a three element array, arranged horizontally.  To the left (in front) of the array are two pointers, labeled &quot;front&quot; and &quot;rear&quot;." title="image of an empty queu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5800" y="2557272"/>
            <a:ext cx="4059936" cy="1709928"/>
          </a:xfrm>
          <a:prstGeom prst="rect">
            <a:avLst/>
          </a:prstGeom>
        </p:spPr>
      </p:pic>
      <p:pic>
        <p:nvPicPr>
          <p:cNvPr id="3" name="image of queue with one element in it" descr="The queue is represented by a three element array, arranged horizontally.  The leftmost element of the array contains 'E'.  There are two pointers below the cell with the 'E', named &quot;front&quot; and &quot;rear&quot;." title="image of a queue with one element in it"/>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30867" y="4724400"/>
            <a:ext cx="3243072" cy="1405128"/>
          </a:xfrm>
          <a:prstGeom prst="rect">
            <a:avLst/>
          </a:prstGeom>
        </p:spPr>
      </p:pic>
      <p:sp>
        <p:nvSpPr>
          <p:cNvPr id="28696"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19-</a:t>
            </a:r>
            <a:fld id="{359122D3-52F3-4054-A651-574756AB5E5D}" type="slidenum">
              <a:rPr lang="en-US" altLang="en-US" sz="1200" smtClean="0"/>
              <a:pPr eaLnBrk="1" hangingPunct="1">
                <a:spcBef>
                  <a:spcPct val="0"/>
                </a:spcBef>
                <a:buFontTx/>
                <a:buNone/>
              </a:pPr>
              <a:t>28</a:t>
            </a:fld>
            <a:endParaRPr lang="en-US" altLang="en-US" sz="12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Title"/>
          <p:cNvSpPr>
            <a:spLocks noGrp="1" noChangeArrowheads="1"/>
          </p:cNvSpPr>
          <p:nvPr>
            <p:ph type="title"/>
          </p:nvPr>
        </p:nvSpPr>
        <p:spPr/>
        <p:txBody>
          <a:bodyPr/>
          <a:lstStyle/>
          <a:p>
            <a:r>
              <a:rPr lang="en-US" altLang="en-US" sz="3600" dirty="0">
                <a:solidFill>
                  <a:schemeClr val="tx1"/>
                </a:solidFill>
              </a:rPr>
              <a:t>Array Implementation of Queue 2 of 3</a:t>
            </a:r>
            <a:endParaRPr lang="en-US" altLang="en-US" dirty="0"/>
          </a:p>
        </p:txBody>
      </p:sp>
      <p:sp>
        <p:nvSpPr>
          <p:cNvPr id="29699" name="Slide Body"/>
          <p:cNvSpPr>
            <a:spLocks noGrp="1" noChangeArrowheads="1"/>
          </p:cNvSpPr>
          <p:nvPr>
            <p:ph type="body" sz="half" idx="1"/>
          </p:nvPr>
        </p:nvSpPr>
        <p:spPr>
          <a:xfrm>
            <a:off x="685800" y="1981200"/>
            <a:ext cx="7848600" cy="4114800"/>
          </a:xfrm>
        </p:spPr>
        <p:txBody>
          <a:bodyPr/>
          <a:lstStyle/>
          <a:p>
            <a:pPr marL="0" indent="0" eaLnBrk="1" hangingPunct="1">
              <a:buClr>
                <a:schemeClr val="tx1"/>
              </a:buClr>
              <a:buFontTx/>
              <a:buNone/>
            </a:pPr>
            <a:r>
              <a:rPr lang="en-US" altLang="en-US" sz="2800" b="1" dirty="0" err="1">
                <a:solidFill>
                  <a:srgbClr val="3D8963"/>
                </a:solidFill>
                <a:latin typeface="Courier New" pitchFamily="49" charset="0"/>
              </a:rPr>
              <a:t>enqueue</a:t>
            </a:r>
            <a:r>
              <a:rPr lang="en-US" altLang="en-US" sz="2800" b="1" dirty="0">
                <a:solidFill>
                  <a:srgbClr val="3D8963"/>
                </a:solidFill>
                <a:latin typeface="Courier New" pitchFamily="49" charset="0"/>
              </a:rPr>
              <a:t>('K');</a:t>
            </a:r>
          </a:p>
          <a:p>
            <a:pPr marL="0" indent="0" eaLnBrk="1" hangingPunct="1">
              <a:buClr>
                <a:schemeClr val="tx1"/>
              </a:buClr>
            </a:pPr>
            <a:endParaRPr lang="en-US" altLang="en-US" sz="2800" dirty="0"/>
          </a:p>
          <a:p>
            <a:pPr marL="0" indent="0" eaLnBrk="1" hangingPunct="1">
              <a:buClr>
                <a:schemeClr val="tx1"/>
              </a:buClr>
            </a:pPr>
            <a:endParaRPr lang="en-US" altLang="en-US" sz="2800" dirty="0"/>
          </a:p>
          <a:p>
            <a:pPr marL="0" indent="0" eaLnBrk="1" hangingPunct="1">
              <a:spcBef>
                <a:spcPts val="2400"/>
              </a:spcBef>
              <a:buClr>
                <a:schemeClr val="tx1"/>
              </a:buClr>
              <a:buFontTx/>
              <a:buNone/>
            </a:pPr>
            <a:r>
              <a:rPr lang="en-US" altLang="en-US" sz="2800" b="1" dirty="0" err="1">
                <a:solidFill>
                  <a:srgbClr val="3D8963"/>
                </a:solidFill>
                <a:latin typeface="Courier New" pitchFamily="49" charset="0"/>
              </a:rPr>
              <a:t>enqueue</a:t>
            </a:r>
            <a:r>
              <a:rPr lang="en-US" altLang="en-US" sz="2800" b="1" dirty="0">
                <a:solidFill>
                  <a:srgbClr val="3D8963"/>
                </a:solidFill>
                <a:latin typeface="Courier New" pitchFamily="49" charset="0"/>
              </a:rPr>
              <a:t>('G');</a:t>
            </a:r>
          </a:p>
          <a:p>
            <a:pPr marL="0" indent="0" eaLnBrk="1" hangingPunct="1">
              <a:buClr>
                <a:schemeClr val="tx1"/>
              </a:buClr>
              <a:buNone/>
            </a:pPr>
            <a:endParaRPr lang="en-US" altLang="en-US" sz="2800" dirty="0">
              <a:latin typeface="Courier New" pitchFamily="49" charset="0"/>
            </a:endParaRPr>
          </a:p>
        </p:txBody>
      </p:sp>
      <p:pic>
        <p:nvPicPr>
          <p:cNvPr id="3" name="queue after adding two elements" descr="The queue is represented by a three element array, arranged horizontally.  The first two elements of the array are 'E' and 'K'.  Below the first node is a pointer named &quot;front&quot;.  Below the second node is a pointer named &quot;rear&quot;." title="queue after adding two element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5400" y="2514600"/>
            <a:ext cx="3087624" cy="1557528"/>
          </a:xfrm>
          <a:prstGeom prst="rect">
            <a:avLst/>
          </a:prstGeom>
        </p:spPr>
      </p:pic>
      <p:pic>
        <p:nvPicPr>
          <p:cNvPr id="5" name="queue after adding three elements" descr="The queue is represented as an array of three elements, arranged horizontally.  The elements of the array, in order, are 'E', 'K', and 'G'.  Below the first element is a pointer named &quot;front&quot;.  Below the last element is a pointer named &quot;rear&quot;." title="queue after adding three elements"/>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88720" y="4572000"/>
            <a:ext cx="3300984" cy="1472184"/>
          </a:xfrm>
          <a:prstGeom prst="rect">
            <a:avLst/>
          </a:prstGeom>
        </p:spPr>
      </p:pic>
      <p:sp>
        <p:nvSpPr>
          <p:cNvPr id="29720"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19-</a:t>
            </a:r>
            <a:fld id="{27910AA2-B3D9-4CEA-B8AB-75F2B79F95CF}" type="slidenum">
              <a:rPr lang="en-US" altLang="en-US" sz="1200" smtClean="0"/>
              <a:pPr eaLnBrk="1" hangingPunct="1">
                <a:spcBef>
                  <a:spcPct val="0"/>
                </a:spcBef>
                <a:buFontTx/>
                <a:buNone/>
              </a:pPr>
              <a:t>29</a:t>
            </a:fld>
            <a:endParaRPr lang="en-US" alt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Title"/>
          <p:cNvSpPr>
            <a:spLocks noGrp="1" noChangeArrowheads="1"/>
          </p:cNvSpPr>
          <p:nvPr>
            <p:ph type="title"/>
          </p:nvPr>
        </p:nvSpPr>
        <p:spPr>
          <a:xfrm>
            <a:off x="381000" y="609600"/>
            <a:ext cx="8382000" cy="838200"/>
          </a:xfrm>
        </p:spPr>
        <p:txBody>
          <a:bodyPr/>
          <a:lstStyle/>
          <a:p>
            <a:pPr eaLnBrk="1" hangingPunct="1"/>
            <a:r>
              <a:rPr lang="en-US" altLang="en-US" dirty="0">
                <a:solidFill>
                  <a:schemeClr val="tx1"/>
                </a:solidFill>
              </a:rPr>
              <a:t>18.1  Introduction to Stacks</a:t>
            </a:r>
          </a:p>
        </p:txBody>
      </p:sp>
      <p:sp>
        <p:nvSpPr>
          <p:cNvPr id="6147" name="Slide Body"/>
          <p:cNvSpPr>
            <a:spLocks noGrp="1" noChangeArrowheads="1"/>
          </p:cNvSpPr>
          <p:nvPr>
            <p:ph type="body" idx="1"/>
          </p:nvPr>
        </p:nvSpPr>
        <p:spPr>
          <a:xfrm>
            <a:off x="533400" y="2438400"/>
            <a:ext cx="7772400" cy="2743200"/>
          </a:xfrm>
        </p:spPr>
        <p:txBody>
          <a:bodyPr/>
          <a:lstStyle/>
          <a:p>
            <a:pPr eaLnBrk="1" hangingPunct="1">
              <a:lnSpc>
                <a:spcPct val="85000"/>
              </a:lnSpc>
              <a:buClr>
                <a:schemeClr val="tx1"/>
              </a:buClr>
            </a:pPr>
            <a:r>
              <a:rPr lang="en-US" altLang="en-US" sz="2800" dirty="0">
                <a:solidFill>
                  <a:schemeClr val="accent2"/>
                </a:solidFill>
              </a:rPr>
              <a:t>Stack</a:t>
            </a:r>
            <a:r>
              <a:rPr lang="en-US" altLang="en-US" sz="2800" dirty="0"/>
              <a:t>: a LIFO (last in, first out) data structure</a:t>
            </a:r>
          </a:p>
          <a:p>
            <a:pPr eaLnBrk="1" hangingPunct="1">
              <a:lnSpc>
                <a:spcPct val="85000"/>
              </a:lnSpc>
              <a:buClr>
                <a:schemeClr val="tx1"/>
              </a:buClr>
            </a:pPr>
            <a:r>
              <a:rPr lang="en-US" altLang="en-US" sz="2800" dirty="0"/>
              <a:t>Examples:</a:t>
            </a:r>
          </a:p>
          <a:p>
            <a:pPr lvl="1" eaLnBrk="1" hangingPunct="1">
              <a:lnSpc>
                <a:spcPct val="85000"/>
              </a:lnSpc>
              <a:buClr>
                <a:schemeClr val="tx1"/>
              </a:buClr>
            </a:pPr>
            <a:r>
              <a:rPr lang="en-US" altLang="en-US" sz="2800" dirty="0"/>
              <a:t>plates in a cafeteria serving area</a:t>
            </a:r>
          </a:p>
          <a:p>
            <a:pPr lvl="1" eaLnBrk="1" hangingPunct="1">
              <a:lnSpc>
                <a:spcPct val="85000"/>
              </a:lnSpc>
            </a:pPr>
            <a:r>
              <a:rPr lang="en-US" altLang="en-US" sz="2800" dirty="0"/>
              <a:t>return addresses for function calls</a:t>
            </a:r>
          </a:p>
        </p:txBody>
      </p:sp>
      <p:sp>
        <p:nvSpPr>
          <p:cNvPr id="614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19-</a:t>
            </a:r>
            <a:fld id="{21E4E1D8-7DAC-4768-9A3F-FF3C873A529B}" type="slidenum">
              <a:rPr lang="en-US" altLang="en-US" sz="1200" smtClean="0"/>
              <a:pPr eaLnBrk="1" hangingPunct="1">
                <a:spcBef>
                  <a:spcPct val="0"/>
                </a:spcBef>
                <a:buFontTx/>
                <a:buNone/>
              </a:pPr>
              <a:t>3</a:t>
            </a:fld>
            <a:endParaRPr lang="en-US" altLang="en-US" sz="12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Title"/>
          <p:cNvSpPr>
            <a:spLocks noGrp="1" noChangeArrowheads="1"/>
          </p:cNvSpPr>
          <p:nvPr>
            <p:ph type="title"/>
          </p:nvPr>
        </p:nvSpPr>
        <p:spPr/>
        <p:txBody>
          <a:bodyPr/>
          <a:lstStyle/>
          <a:p>
            <a:r>
              <a:rPr lang="en-US" altLang="en-US" sz="3600" dirty="0">
                <a:solidFill>
                  <a:schemeClr val="tx1"/>
                </a:solidFill>
              </a:rPr>
              <a:t>Array Implementation of Queue 3 of 3</a:t>
            </a:r>
            <a:endParaRPr lang="en-US" altLang="en-US" dirty="0"/>
          </a:p>
        </p:txBody>
      </p:sp>
      <p:sp>
        <p:nvSpPr>
          <p:cNvPr id="30723" name="Slide Body"/>
          <p:cNvSpPr>
            <a:spLocks noGrp="1" noChangeArrowheads="1"/>
          </p:cNvSpPr>
          <p:nvPr>
            <p:ph type="body" sz="half" idx="1"/>
          </p:nvPr>
        </p:nvSpPr>
        <p:spPr>
          <a:xfrm>
            <a:off x="685800" y="1981200"/>
            <a:ext cx="7848600" cy="4114800"/>
          </a:xfrm>
        </p:spPr>
        <p:txBody>
          <a:bodyPr/>
          <a:lstStyle/>
          <a:p>
            <a:pPr marL="0" indent="0" eaLnBrk="1" hangingPunct="1">
              <a:buClr>
                <a:schemeClr val="tx1"/>
              </a:buClr>
              <a:buFontTx/>
              <a:buNone/>
            </a:pPr>
            <a:r>
              <a:rPr lang="en-US" altLang="en-US" sz="2800" b="1" dirty="0" err="1">
                <a:solidFill>
                  <a:srgbClr val="3D8963"/>
                </a:solidFill>
                <a:latin typeface="Courier New" pitchFamily="49" charset="0"/>
              </a:rPr>
              <a:t>dequeue</a:t>
            </a:r>
            <a:r>
              <a:rPr lang="en-US" altLang="en-US" sz="2800" b="1" dirty="0">
                <a:solidFill>
                  <a:srgbClr val="3D8963"/>
                </a:solidFill>
                <a:latin typeface="Courier New" pitchFamily="49" charset="0"/>
              </a:rPr>
              <a:t>(); // remove E</a:t>
            </a:r>
          </a:p>
          <a:p>
            <a:pPr marL="0" indent="0" eaLnBrk="1" hangingPunct="1">
              <a:buClr>
                <a:schemeClr val="tx1"/>
              </a:buClr>
            </a:pPr>
            <a:endParaRPr lang="en-US" altLang="en-US" sz="2800" dirty="0"/>
          </a:p>
          <a:p>
            <a:pPr marL="0" indent="0" eaLnBrk="1" hangingPunct="1">
              <a:buClr>
                <a:schemeClr val="tx1"/>
              </a:buClr>
              <a:buNone/>
            </a:pPr>
            <a:endParaRPr lang="en-US" altLang="en-US" sz="2800" dirty="0"/>
          </a:p>
          <a:p>
            <a:pPr marL="0" indent="0" eaLnBrk="1" hangingPunct="1">
              <a:spcBef>
                <a:spcPts val="2400"/>
              </a:spcBef>
              <a:buClr>
                <a:schemeClr val="tx1"/>
              </a:buClr>
              <a:buFontTx/>
              <a:buNone/>
            </a:pPr>
            <a:r>
              <a:rPr lang="en-US" altLang="en-US" sz="2800" b="1" dirty="0" err="1">
                <a:solidFill>
                  <a:srgbClr val="3D8963"/>
                </a:solidFill>
                <a:latin typeface="Courier New" pitchFamily="49" charset="0"/>
              </a:rPr>
              <a:t>dequeue</a:t>
            </a:r>
            <a:r>
              <a:rPr lang="en-US" altLang="en-US" sz="2800" b="1" dirty="0">
                <a:solidFill>
                  <a:srgbClr val="3D8963"/>
                </a:solidFill>
                <a:latin typeface="Courier New" pitchFamily="49" charset="0"/>
              </a:rPr>
              <a:t>(); // remove K</a:t>
            </a:r>
          </a:p>
          <a:p>
            <a:pPr marL="0" indent="0" eaLnBrk="1" hangingPunct="1">
              <a:buClr>
                <a:schemeClr val="tx1"/>
              </a:buClr>
              <a:buNone/>
            </a:pPr>
            <a:endParaRPr lang="en-US" altLang="en-US" sz="2800" dirty="0">
              <a:latin typeface="Courier New" pitchFamily="49" charset="0"/>
            </a:endParaRPr>
          </a:p>
        </p:txBody>
      </p:sp>
      <p:sp>
        <p:nvSpPr>
          <p:cNvPr id="30744"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19-</a:t>
            </a:r>
            <a:fld id="{954F0BB7-415C-4726-A054-794DF35DB027}" type="slidenum">
              <a:rPr lang="en-US" altLang="en-US" sz="1200" smtClean="0"/>
              <a:pPr eaLnBrk="1" hangingPunct="1">
                <a:spcBef>
                  <a:spcPct val="0"/>
                </a:spcBef>
                <a:buFontTx/>
                <a:buNone/>
              </a:pPr>
              <a:t>30</a:t>
            </a:fld>
            <a:endParaRPr lang="en-US" altLang="en-US" sz="1200" dirty="0"/>
          </a:p>
        </p:txBody>
      </p:sp>
      <p:pic>
        <p:nvPicPr>
          <p:cNvPr id="3" name="queue after removing one item" descr="The queue is represented as a three element array, arranged horizontally.  The first two elements are 'K' and 'G'.  Below the firse element is a pointer named &quot;front&quot;.  Below the second element is a pointer named &quot;rear&quot;." title="queue after removing one item"/>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7800" y="2590800"/>
            <a:ext cx="2764536" cy="1481328"/>
          </a:xfrm>
          <a:prstGeom prst="rect">
            <a:avLst/>
          </a:prstGeom>
        </p:spPr>
      </p:pic>
      <p:pic>
        <p:nvPicPr>
          <p:cNvPr id="5" name="queue after removing a second item" descr="The queue is represented by a three element array, arranged horizontally.  The first element of the array contains 'G'.  Below the first element of the array are two pointers, named &quot;front&quot; and &quot;rear&quot;." title="queue after removing a second item"/>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6800" y="4572000"/>
            <a:ext cx="3240024" cy="1405128"/>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Title"/>
          <p:cNvSpPr>
            <a:spLocks noGrp="1" noChangeArrowheads="1"/>
          </p:cNvSpPr>
          <p:nvPr>
            <p:ph type="title"/>
          </p:nvPr>
        </p:nvSpPr>
        <p:spPr>
          <a:xfrm>
            <a:off x="304800" y="0"/>
            <a:ext cx="8610600" cy="992188"/>
          </a:xfrm>
        </p:spPr>
        <p:txBody>
          <a:bodyPr/>
          <a:lstStyle/>
          <a:p>
            <a:pPr eaLnBrk="1" hangingPunct="1"/>
            <a:r>
              <a:rPr lang="en-US" altLang="en-US" dirty="0">
                <a:solidFill>
                  <a:schemeClr val="tx1"/>
                </a:solidFill>
              </a:rPr>
              <a:t>Array Implementation Issues 1 of 2</a:t>
            </a:r>
          </a:p>
        </p:txBody>
      </p:sp>
      <p:sp>
        <p:nvSpPr>
          <p:cNvPr id="31747" name="Slide Body"/>
          <p:cNvSpPr>
            <a:spLocks noGrp="1" noChangeArrowheads="1"/>
          </p:cNvSpPr>
          <p:nvPr>
            <p:ph type="body" idx="1"/>
          </p:nvPr>
        </p:nvSpPr>
        <p:spPr>
          <a:xfrm>
            <a:off x="381000" y="1295400"/>
            <a:ext cx="8305800" cy="4800600"/>
          </a:xfrm>
        </p:spPr>
        <p:txBody>
          <a:bodyPr/>
          <a:lstStyle/>
          <a:p>
            <a:pPr eaLnBrk="1" hangingPunct="1">
              <a:lnSpc>
                <a:spcPct val="85000"/>
              </a:lnSpc>
            </a:pPr>
            <a:r>
              <a:rPr lang="en-US" altLang="en-US" sz="2800" dirty="0"/>
              <a:t>In the preceding example, front never moves.  </a:t>
            </a:r>
          </a:p>
          <a:p>
            <a:pPr eaLnBrk="1" hangingPunct="1">
              <a:lnSpc>
                <a:spcPct val="85000"/>
              </a:lnSpc>
            </a:pPr>
            <a:r>
              <a:rPr lang="en-US" altLang="en-US" sz="2800" dirty="0"/>
              <a:t>Whenever </a:t>
            </a:r>
            <a:r>
              <a:rPr lang="en-US" altLang="en-US" sz="2800" b="1" dirty="0" err="1">
                <a:latin typeface="Courier New" pitchFamily="49" charset="0"/>
                <a:cs typeface="Courier New" pitchFamily="49" charset="0"/>
              </a:rPr>
              <a:t>dequeue</a:t>
            </a:r>
            <a:r>
              <a:rPr lang="en-US" altLang="en-US" sz="2800" dirty="0"/>
              <a:t> is called, all remaining queue entries move up one position.  These moves takes time.</a:t>
            </a:r>
          </a:p>
          <a:p>
            <a:pPr eaLnBrk="1" hangingPunct="1">
              <a:lnSpc>
                <a:spcPct val="85000"/>
              </a:lnSpc>
            </a:pPr>
            <a:r>
              <a:rPr lang="en-US" altLang="en-US" sz="2800" dirty="0"/>
              <a:t>Alternate approach:</a:t>
            </a:r>
          </a:p>
          <a:p>
            <a:pPr lvl="1" eaLnBrk="1" hangingPunct="1">
              <a:lnSpc>
                <a:spcPct val="85000"/>
              </a:lnSpc>
              <a:buClr>
                <a:schemeClr val="tx1"/>
              </a:buClr>
            </a:pPr>
            <a:r>
              <a:rPr lang="en-US" altLang="en-US" sz="2800" dirty="0"/>
              <a:t>Use a ‘circular’ array:  </a:t>
            </a:r>
            <a:r>
              <a:rPr lang="en-US" altLang="en-US" sz="2800" b="1" dirty="0">
                <a:solidFill>
                  <a:srgbClr val="3D8963"/>
                </a:solidFill>
                <a:latin typeface="Courier New" pitchFamily="49" charset="0"/>
              </a:rPr>
              <a:t>front</a:t>
            </a:r>
            <a:r>
              <a:rPr lang="en-US" altLang="en-US" sz="2800" dirty="0"/>
              <a:t> and </a:t>
            </a:r>
            <a:r>
              <a:rPr lang="en-US" altLang="en-US" sz="2800" b="1" dirty="0">
                <a:solidFill>
                  <a:srgbClr val="3D8963"/>
                </a:solidFill>
                <a:latin typeface="Courier New" pitchFamily="49" charset="0"/>
              </a:rPr>
              <a:t>rear</a:t>
            </a:r>
            <a:r>
              <a:rPr lang="en-US" altLang="en-US" sz="2800" dirty="0"/>
              <a:t> both move when items are added and removed.  Both can ‘wrap around’ from the end of the array to the front if warranted.  </a:t>
            </a:r>
          </a:p>
          <a:p>
            <a:pPr eaLnBrk="1" hangingPunct="1">
              <a:lnSpc>
                <a:spcPct val="85000"/>
              </a:lnSpc>
            </a:pPr>
            <a:r>
              <a:rPr lang="en-US" altLang="en-US" sz="2800" dirty="0"/>
              <a:t>Other solutions are possible</a:t>
            </a:r>
          </a:p>
        </p:txBody>
      </p:sp>
      <p:sp>
        <p:nvSpPr>
          <p:cNvPr id="3174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19-</a:t>
            </a:r>
            <a:fld id="{DD319E8B-34D3-4D81-BB4E-108C19F3A670}" type="slidenum">
              <a:rPr lang="en-US" altLang="en-US" sz="1200" smtClean="0"/>
              <a:pPr eaLnBrk="1" hangingPunct="1">
                <a:spcBef>
                  <a:spcPct val="0"/>
                </a:spcBef>
                <a:buFontTx/>
                <a:buNone/>
              </a:pPr>
              <a:t>31</a:t>
            </a:fld>
            <a:endParaRPr lang="en-US" altLang="en-US" sz="12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Title"/>
          <p:cNvSpPr>
            <a:spLocks noGrp="1" noChangeArrowheads="1"/>
          </p:cNvSpPr>
          <p:nvPr>
            <p:ph type="title"/>
          </p:nvPr>
        </p:nvSpPr>
        <p:spPr/>
        <p:txBody>
          <a:bodyPr/>
          <a:lstStyle/>
          <a:p>
            <a:pPr eaLnBrk="1" hangingPunct="1"/>
            <a:r>
              <a:rPr lang="en-US" altLang="en-US" dirty="0">
                <a:solidFill>
                  <a:schemeClr val="tx1"/>
                </a:solidFill>
              </a:rPr>
              <a:t>Array Implementation Issues 2 of 2</a:t>
            </a:r>
          </a:p>
        </p:txBody>
      </p:sp>
      <p:sp>
        <p:nvSpPr>
          <p:cNvPr id="32771" name="Slide Body"/>
          <p:cNvSpPr>
            <a:spLocks noGrp="1" noChangeArrowheads="1"/>
          </p:cNvSpPr>
          <p:nvPr>
            <p:ph type="body" idx="1"/>
          </p:nvPr>
        </p:nvSpPr>
        <p:spPr>
          <a:xfrm>
            <a:off x="304800" y="1752600"/>
            <a:ext cx="8305800" cy="4114800"/>
          </a:xfrm>
        </p:spPr>
        <p:txBody>
          <a:bodyPr/>
          <a:lstStyle/>
          <a:p>
            <a:pPr eaLnBrk="1" hangingPunct="1">
              <a:lnSpc>
                <a:spcPct val="85000"/>
              </a:lnSpc>
            </a:pPr>
            <a:r>
              <a:rPr lang="en-US" altLang="en-US" sz="2800" dirty="0"/>
              <a:t> queue variables needed:</a:t>
            </a:r>
          </a:p>
          <a:p>
            <a:pPr lvl="1" eaLnBrk="1" hangingPunct="1">
              <a:lnSpc>
                <a:spcPct val="85000"/>
              </a:lnSpc>
              <a:buClr>
                <a:schemeClr val="tx1"/>
              </a:buClr>
            </a:pP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qSize</a:t>
            </a:r>
            <a:r>
              <a:rPr lang="en-US" altLang="en-US" sz="2800" b="1" dirty="0">
                <a:solidFill>
                  <a:srgbClr val="3D8963"/>
                </a:solidFill>
                <a:latin typeface="Courier New" pitchFamily="49" charset="0"/>
              </a:rPr>
              <a:t>;</a:t>
            </a:r>
            <a:r>
              <a:rPr lang="en-US" altLang="en-US" sz="2800" dirty="0"/>
              <a:t> </a:t>
            </a:r>
          </a:p>
          <a:p>
            <a:pPr lvl="1" eaLnBrk="1" hangingPunct="1">
              <a:lnSpc>
                <a:spcPct val="85000"/>
              </a:lnSpc>
              <a:buClr>
                <a:schemeClr val="tx1"/>
              </a:buClr>
            </a:pPr>
            <a:r>
              <a:rPr lang="en-US" altLang="en-US" sz="2800" b="1" dirty="0" err="1">
                <a:solidFill>
                  <a:srgbClr val="3D8963"/>
                </a:solidFill>
                <a:latin typeface="Courier New" pitchFamily="49" charset="0"/>
              </a:rPr>
              <a:t>unique_ptr</a:t>
            </a:r>
            <a:r>
              <a:rPr lang="en-US" altLang="en-US" sz="2800" b="1" dirty="0">
                <a:solidFill>
                  <a:srgbClr val="3D8963"/>
                </a:solidFill>
                <a:latin typeface="Courier New" pitchFamily="49" charset="0"/>
              </a:rPr>
              <a:t>&lt;</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[]&gt; q;</a:t>
            </a:r>
            <a:r>
              <a:rPr lang="en-US" altLang="en-US" sz="2800" dirty="0"/>
              <a:t>             </a:t>
            </a:r>
          </a:p>
          <a:p>
            <a:pPr lvl="1" eaLnBrk="1" hangingPunct="1">
              <a:lnSpc>
                <a:spcPct val="85000"/>
              </a:lnSpc>
              <a:buClr>
                <a:schemeClr val="tx1"/>
              </a:buClr>
            </a:pP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front = -1; </a:t>
            </a:r>
          </a:p>
          <a:p>
            <a:pPr lvl="1" eaLnBrk="1" hangingPunct="1">
              <a:lnSpc>
                <a:spcPct val="85000"/>
              </a:lnSpc>
              <a:buClr>
                <a:schemeClr val="tx1"/>
              </a:buClr>
            </a:pP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rear = -1;</a:t>
            </a:r>
          </a:p>
          <a:p>
            <a:pPr lvl="1" eaLnBrk="1" hangingPunct="1">
              <a:lnSpc>
                <a:spcPct val="85000"/>
              </a:lnSpc>
              <a:buClr>
                <a:schemeClr val="tx1"/>
              </a:buClr>
            </a:pP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number = 0;</a:t>
            </a:r>
            <a:r>
              <a:rPr lang="en-US" altLang="en-US" sz="2800" dirty="0"/>
              <a:t>  </a:t>
            </a:r>
            <a:r>
              <a:rPr lang="en-US" altLang="en-US" sz="2800" b="1" dirty="0">
                <a:solidFill>
                  <a:srgbClr val="3D8963"/>
                </a:solidFill>
                <a:latin typeface="Courier New" pitchFamily="49" charset="0"/>
              </a:rPr>
              <a:t>//how many in queue</a:t>
            </a:r>
            <a:r>
              <a:rPr lang="en-US" altLang="en-US" sz="2800" dirty="0"/>
              <a:t>    </a:t>
            </a:r>
          </a:p>
          <a:p>
            <a:pPr eaLnBrk="1" hangingPunct="1">
              <a:lnSpc>
                <a:spcPct val="85000"/>
              </a:lnSpc>
            </a:pPr>
            <a:r>
              <a:rPr lang="en-US" altLang="en-US" sz="2800" dirty="0"/>
              <a:t>These could be members of a queue class, and queue operations would be member functions</a:t>
            </a:r>
          </a:p>
        </p:txBody>
      </p:sp>
      <p:sp>
        <p:nvSpPr>
          <p:cNvPr id="3277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19-</a:t>
            </a:r>
            <a:fld id="{A1CA0C19-487B-43F5-8980-8AD86BAE0F44}" type="slidenum">
              <a:rPr lang="en-US" altLang="en-US" sz="1200" smtClean="0"/>
              <a:pPr eaLnBrk="1" hangingPunct="1">
                <a:spcBef>
                  <a:spcPct val="0"/>
                </a:spcBef>
                <a:buFontTx/>
                <a:buNone/>
              </a:pPr>
              <a:t>32</a:t>
            </a:fld>
            <a:endParaRPr lang="en-US" altLang="en-US" sz="12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Title"/>
          <p:cNvSpPr>
            <a:spLocks noGrp="1" noChangeArrowheads="1"/>
          </p:cNvSpPr>
          <p:nvPr>
            <p:ph type="title"/>
          </p:nvPr>
        </p:nvSpPr>
        <p:spPr/>
        <p:txBody>
          <a:bodyPr/>
          <a:lstStyle/>
          <a:p>
            <a:pPr eaLnBrk="1" hangingPunct="1"/>
            <a:r>
              <a:rPr lang="en-US" altLang="en-US" b="1" dirty="0" err="1">
                <a:solidFill>
                  <a:schemeClr val="tx1"/>
                </a:solidFill>
                <a:latin typeface="Courier New" pitchFamily="49" charset="0"/>
              </a:rPr>
              <a:t>isEmpty</a:t>
            </a:r>
            <a:r>
              <a:rPr lang="en-US" altLang="en-US" dirty="0">
                <a:solidFill>
                  <a:schemeClr val="tx1"/>
                </a:solidFill>
              </a:rPr>
              <a:t> Member Function</a:t>
            </a:r>
          </a:p>
        </p:txBody>
      </p:sp>
      <p:sp>
        <p:nvSpPr>
          <p:cNvPr id="33795" name="Slide Body"/>
          <p:cNvSpPr>
            <a:spLocks noGrp="1" noChangeArrowheads="1"/>
          </p:cNvSpPr>
          <p:nvPr>
            <p:ph type="body" idx="1"/>
          </p:nvPr>
        </p:nvSpPr>
        <p:spPr>
          <a:xfrm>
            <a:off x="304800" y="1600200"/>
            <a:ext cx="8305800" cy="4114800"/>
          </a:xfrm>
        </p:spPr>
        <p:txBody>
          <a:bodyPr/>
          <a:lstStyle/>
          <a:p>
            <a:pPr eaLnBrk="1" hangingPunct="1">
              <a:lnSpc>
                <a:spcPct val="85000"/>
              </a:lnSpc>
              <a:buFontTx/>
              <a:buNone/>
            </a:pPr>
            <a:r>
              <a:rPr lang="en-US" altLang="en-US" sz="2800" dirty="0"/>
              <a:t>Check if queue is empty:</a:t>
            </a:r>
          </a:p>
          <a:p>
            <a:pPr eaLnBrk="1" hangingPunct="1">
              <a:lnSpc>
                <a:spcPct val="85000"/>
              </a:lnSpc>
              <a:buFontTx/>
              <a:buNone/>
            </a:pPr>
            <a:r>
              <a:rPr lang="en-US" altLang="en-US" sz="2800" dirty="0"/>
              <a:t>     </a:t>
            </a:r>
            <a:r>
              <a:rPr lang="en-US" altLang="en-US" sz="2800" b="1" dirty="0">
                <a:solidFill>
                  <a:srgbClr val="3D8963"/>
                </a:solidFill>
                <a:latin typeface="Courier New" pitchFamily="49" charset="0"/>
              </a:rPr>
              <a:t>bool </a:t>
            </a:r>
            <a:r>
              <a:rPr lang="en-US" altLang="en-US" sz="2800" b="1" dirty="0" err="1">
                <a:solidFill>
                  <a:srgbClr val="3D8963"/>
                </a:solidFill>
                <a:latin typeface="Courier New" pitchFamily="49" charset="0"/>
              </a:rPr>
              <a:t>isEmpty</a:t>
            </a:r>
            <a:r>
              <a:rPr lang="en-US" altLang="en-US" sz="2800" b="1" dirty="0">
                <a:solidFill>
                  <a:srgbClr val="3D8963"/>
                </a:solidFill>
                <a:latin typeface="Courier New" pitchFamily="49" charset="0"/>
              </a:rPr>
              <a:t>()</a:t>
            </a:r>
          </a:p>
          <a:p>
            <a:pPr eaLnBrk="1" hangingPunct="1">
              <a:lnSpc>
                <a:spcPct val="85000"/>
              </a:lnSpc>
              <a:buFontTx/>
              <a:buNone/>
            </a:pPr>
            <a:r>
              <a:rPr lang="en-US" altLang="en-US" sz="2800" b="1" dirty="0">
                <a:solidFill>
                  <a:srgbClr val="3D8963"/>
                </a:solidFill>
                <a:latin typeface="Courier New" pitchFamily="49" charset="0"/>
              </a:rPr>
              <a:t>  {</a:t>
            </a:r>
          </a:p>
          <a:p>
            <a:pPr eaLnBrk="1" hangingPunct="1">
              <a:lnSpc>
                <a:spcPct val="85000"/>
              </a:lnSpc>
              <a:buFontTx/>
              <a:buNone/>
            </a:pPr>
            <a:r>
              <a:rPr lang="en-US" altLang="en-US" sz="2800" b="1" dirty="0">
                <a:solidFill>
                  <a:srgbClr val="3D8963"/>
                </a:solidFill>
                <a:latin typeface="Courier New" pitchFamily="49" charset="0"/>
              </a:rPr>
              <a:t>    </a:t>
            </a:r>
          </a:p>
          <a:p>
            <a:pPr eaLnBrk="1" hangingPunct="1">
              <a:lnSpc>
                <a:spcPct val="85000"/>
              </a:lnSpc>
              <a:buFontTx/>
              <a:buNone/>
            </a:pPr>
            <a:r>
              <a:rPr lang="en-US" altLang="en-US" sz="2800" b="1" dirty="0">
                <a:solidFill>
                  <a:srgbClr val="3D8963"/>
                </a:solidFill>
                <a:latin typeface="Courier New" pitchFamily="49" charset="0"/>
              </a:rPr>
              <a:t>		  return (number == 0); </a:t>
            </a:r>
          </a:p>
          <a:p>
            <a:pPr eaLnBrk="1" hangingPunct="1">
              <a:lnSpc>
                <a:spcPct val="85000"/>
              </a:lnSpc>
              <a:buFontTx/>
              <a:buNone/>
            </a:pPr>
            <a:r>
              <a:rPr lang="en-US" altLang="en-US" sz="2800" b="1" dirty="0">
                <a:solidFill>
                  <a:srgbClr val="3D8963"/>
                </a:solidFill>
                <a:latin typeface="Courier New" pitchFamily="49" charset="0"/>
              </a:rPr>
              <a:t>  </a:t>
            </a:r>
          </a:p>
          <a:p>
            <a:pPr eaLnBrk="1" hangingPunct="1">
              <a:lnSpc>
                <a:spcPct val="85000"/>
              </a:lnSpc>
              <a:buFontTx/>
              <a:buNone/>
            </a:pPr>
            <a:r>
              <a:rPr lang="en-US" altLang="en-US" sz="2800" b="1" dirty="0">
                <a:solidFill>
                  <a:srgbClr val="3D8963"/>
                </a:solidFill>
                <a:latin typeface="Courier New" pitchFamily="49" charset="0"/>
              </a:rPr>
              <a:t>  }</a:t>
            </a:r>
          </a:p>
        </p:txBody>
      </p:sp>
      <p:sp>
        <p:nvSpPr>
          <p:cNvPr id="3379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19-</a:t>
            </a:r>
            <a:fld id="{068C905E-CB92-4CC1-A744-0EFA4DDD8923}" type="slidenum">
              <a:rPr lang="en-US" altLang="en-US" sz="1200" smtClean="0"/>
              <a:pPr eaLnBrk="1" hangingPunct="1">
                <a:spcBef>
                  <a:spcPct val="0"/>
                </a:spcBef>
                <a:buFontTx/>
                <a:buNone/>
              </a:pPr>
              <a:t>33</a:t>
            </a:fld>
            <a:endParaRPr lang="en-US" altLang="en-US" sz="12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Title"/>
          <p:cNvSpPr>
            <a:spLocks noGrp="1" noChangeArrowheads="1"/>
          </p:cNvSpPr>
          <p:nvPr>
            <p:ph type="title"/>
          </p:nvPr>
        </p:nvSpPr>
        <p:spPr>
          <a:xfrm>
            <a:off x="609600" y="304800"/>
            <a:ext cx="7772400" cy="990600"/>
          </a:xfrm>
        </p:spPr>
        <p:txBody>
          <a:bodyPr/>
          <a:lstStyle/>
          <a:p>
            <a:pPr eaLnBrk="1" hangingPunct="1"/>
            <a:r>
              <a:rPr lang="en-US" altLang="en-US" b="1" dirty="0" err="1">
                <a:solidFill>
                  <a:schemeClr val="tx1"/>
                </a:solidFill>
                <a:latin typeface="Courier New" pitchFamily="49" charset="0"/>
              </a:rPr>
              <a:t>isFull</a:t>
            </a:r>
            <a:r>
              <a:rPr lang="en-US" altLang="en-US" dirty="0">
                <a:solidFill>
                  <a:schemeClr val="tx1"/>
                </a:solidFill>
              </a:rPr>
              <a:t> Member Function</a:t>
            </a:r>
          </a:p>
        </p:txBody>
      </p:sp>
      <p:sp>
        <p:nvSpPr>
          <p:cNvPr id="34819" name="Slide Body"/>
          <p:cNvSpPr>
            <a:spLocks noGrp="1" noChangeArrowheads="1"/>
          </p:cNvSpPr>
          <p:nvPr>
            <p:ph type="body" idx="1"/>
          </p:nvPr>
        </p:nvSpPr>
        <p:spPr>
          <a:xfrm>
            <a:off x="304800" y="1447800"/>
            <a:ext cx="8305800" cy="4114800"/>
          </a:xfrm>
        </p:spPr>
        <p:txBody>
          <a:bodyPr/>
          <a:lstStyle/>
          <a:p>
            <a:pPr eaLnBrk="1" hangingPunct="1">
              <a:lnSpc>
                <a:spcPct val="85000"/>
              </a:lnSpc>
              <a:buFontTx/>
              <a:buNone/>
            </a:pPr>
            <a:r>
              <a:rPr lang="en-US" altLang="en-US" sz="2800" dirty="0"/>
              <a:t>Check if queue is full:</a:t>
            </a:r>
          </a:p>
          <a:p>
            <a:pPr eaLnBrk="1" hangingPunct="1">
              <a:lnSpc>
                <a:spcPct val="85000"/>
              </a:lnSpc>
              <a:buFontTx/>
              <a:buNone/>
            </a:pPr>
            <a:r>
              <a:rPr lang="en-US" altLang="en-US" sz="2800" dirty="0"/>
              <a:t>     </a:t>
            </a:r>
            <a:r>
              <a:rPr lang="en-US" altLang="en-US" sz="2800" b="1" dirty="0">
                <a:solidFill>
                  <a:srgbClr val="3D8963"/>
                </a:solidFill>
                <a:latin typeface="Courier New" pitchFamily="49" charset="0"/>
              </a:rPr>
              <a:t>bool </a:t>
            </a:r>
            <a:r>
              <a:rPr lang="en-US" altLang="en-US" sz="2800" b="1" dirty="0" err="1">
                <a:solidFill>
                  <a:srgbClr val="3D8963"/>
                </a:solidFill>
                <a:latin typeface="Courier New" pitchFamily="49" charset="0"/>
              </a:rPr>
              <a:t>isFull</a:t>
            </a:r>
            <a:r>
              <a:rPr lang="en-US" altLang="en-US" sz="2800" b="1" dirty="0">
                <a:solidFill>
                  <a:srgbClr val="3D8963"/>
                </a:solidFill>
                <a:latin typeface="Courier New" pitchFamily="49" charset="0"/>
              </a:rPr>
              <a:t>()</a:t>
            </a:r>
          </a:p>
          <a:p>
            <a:pPr eaLnBrk="1" hangingPunct="1">
              <a:lnSpc>
                <a:spcPct val="85000"/>
              </a:lnSpc>
              <a:buFontTx/>
              <a:buNone/>
            </a:pPr>
            <a:r>
              <a:rPr lang="en-US" altLang="en-US" sz="2800" b="1" dirty="0">
                <a:solidFill>
                  <a:srgbClr val="3D8963"/>
                </a:solidFill>
                <a:latin typeface="Courier New" pitchFamily="49" charset="0"/>
              </a:rPr>
              <a:t>  {</a:t>
            </a:r>
          </a:p>
          <a:p>
            <a:pPr eaLnBrk="1" hangingPunct="1">
              <a:lnSpc>
                <a:spcPct val="85000"/>
              </a:lnSpc>
              <a:buFontTx/>
              <a:buNone/>
            </a:pPr>
            <a:endParaRPr lang="en-US" altLang="en-US" sz="2800" b="1" dirty="0">
              <a:solidFill>
                <a:srgbClr val="3D8963"/>
              </a:solidFill>
              <a:latin typeface="Courier New" pitchFamily="49" charset="0"/>
            </a:endParaRPr>
          </a:p>
          <a:p>
            <a:pPr eaLnBrk="1" hangingPunct="1">
              <a:lnSpc>
                <a:spcPct val="85000"/>
              </a:lnSpc>
              <a:buFontTx/>
              <a:buNone/>
            </a:pPr>
            <a:r>
              <a:rPr lang="en-US" altLang="en-US" sz="2800" b="1" dirty="0">
                <a:solidFill>
                  <a:srgbClr val="3D8963"/>
                </a:solidFill>
                <a:latin typeface="Courier New" pitchFamily="49" charset="0"/>
              </a:rPr>
              <a:t>      return (number == </a:t>
            </a:r>
            <a:r>
              <a:rPr lang="en-US" altLang="en-US" sz="2800" b="1" dirty="0" err="1">
                <a:solidFill>
                  <a:srgbClr val="3D8963"/>
                </a:solidFill>
                <a:latin typeface="Courier New" pitchFamily="49" charset="0"/>
              </a:rPr>
              <a:t>qSize</a:t>
            </a:r>
            <a:r>
              <a:rPr lang="en-US" altLang="en-US" sz="2800" b="1" dirty="0">
                <a:solidFill>
                  <a:srgbClr val="3D8963"/>
                </a:solidFill>
                <a:latin typeface="Courier New" pitchFamily="49" charset="0"/>
              </a:rPr>
              <a:t>); </a:t>
            </a:r>
          </a:p>
          <a:p>
            <a:pPr eaLnBrk="1" hangingPunct="1">
              <a:lnSpc>
                <a:spcPct val="85000"/>
              </a:lnSpc>
              <a:buFontTx/>
              <a:buNone/>
            </a:pPr>
            <a:endParaRPr lang="en-US" altLang="en-US" sz="2800" b="1" dirty="0">
              <a:solidFill>
                <a:srgbClr val="3D8963"/>
              </a:solidFill>
              <a:latin typeface="Courier New" pitchFamily="49" charset="0"/>
            </a:endParaRPr>
          </a:p>
          <a:p>
            <a:pPr eaLnBrk="1" hangingPunct="1">
              <a:lnSpc>
                <a:spcPct val="85000"/>
              </a:lnSpc>
              <a:buFontTx/>
              <a:buNone/>
            </a:pPr>
            <a:r>
              <a:rPr lang="en-US" altLang="en-US" sz="2800" b="1" dirty="0">
                <a:solidFill>
                  <a:srgbClr val="3D8963"/>
                </a:solidFill>
                <a:latin typeface="Courier New" pitchFamily="49" charset="0"/>
              </a:rPr>
              <a:t>  }</a:t>
            </a:r>
          </a:p>
        </p:txBody>
      </p:sp>
      <p:sp>
        <p:nvSpPr>
          <p:cNvPr id="3482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19-</a:t>
            </a:r>
            <a:fld id="{E301CF25-5C0E-423E-8404-60FF8A9B6CB5}" type="slidenum">
              <a:rPr lang="en-US" altLang="en-US" sz="1200" smtClean="0"/>
              <a:pPr eaLnBrk="1" hangingPunct="1">
                <a:spcBef>
                  <a:spcPct val="0"/>
                </a:spcBef>
                <a:buFontTx/>
                <a:buNone/>
              </a:pPr>
              <a:t>34</a:t>
            </a:fld>
            <a:endParaRPr lang="en-US" altLang="en-US" sz="12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Title"/>
          <p:cNvSpPr>
            <a:spLocks noGrp="1" noChangeArrowheads="1"/>
          </p:cNvSpPr>
          <p:nvPr>
            <p:ph type="title"/>
          </p:nvPr>
        </p:nvSpPr>
        <p:spPr>
          <a:xfrm>
            <a:off x="304800" y="0"/>
            <a:ext cx="8610600" cy="992188"/>
          </a:xfrm>
        </p:spPr>
        <p:txBody>
          <a:bodyPr/>
          <a:lstStyle/>
          <a:p>
            <a:pPr eaLnBrk="1" hangingPunct="1"/>
            <a:r>
              <a:rPr lang="en-US" altLang="en-US" b="1" dirty="0" err="1">
                <a:solidFill>
                  <a:schemeClr val="tx1"/>
                </a:solidFill>
                <a:latin typeface="Courier New" pitchFamily="49" charset="0"/>
              </a:rPr>
              <a:t>enqueue</a:t>
            </a:r>
            <a:r>
              <a:rPr lang="en-US" altLang="en-US" dirty="0">
                <a:solidFill>
                  <a:schemeClr val="tx1"/>
                </a:solidFill>
              </a:rPr>
              <a:t> and </a:t>
            </a:r>
            <a:r>
              <a:rPr lang="en-US" altLang="en-US" b="1" dirty="0" err="1">
                <a:solidFill>
                  <a:schemeClr val="tx1"/>
                </a:solidFill>
                <a:latin typeface="Courier New" pitchFamily="49" charset="0"/>
              </a:rPr>
              <a:t>dequeue</a:t>
            </a:r>
            <a:r>
              <a:rPr lang="en-US" altLang="en-US" b="1" dirty="0">
                <a:solidFill>
                  <a:schemeClr val="tx1"/>
                </a:solidFill>
                <a:latin typeface="Courier New" pitchFamily="49" charset="0"/>
              </a:rPr>
              <a:t> 1 of 4</a:t>
            </a:r>
          </a:p>
        </p:txBody>
      </p:sp>
      <p:sp>
        <p:nvSpPr>
          <p:cNvPr id="35843" name="Slide Body"/>
          <p:cNvSpPr>
            <a:spLocks noGrp="1" noChangeArrowheads="1"/>
          </p:cNvSpPr>
          <p:nvPr>
            <p:ph type="body" idx="1"/>
          </p:nvPr>
        </p:nvSpPr>
        <p:spPr>
          <a:xfrm>
            <a:off x="304800" y="1371600"/>
            <a:ext cx="8294688" cy="4572000"/>
          </a:xfrm>
        </p:spPr>
        <p:txBody>
          <a:bodyPr/>
          <a:lstStyle/>
          <a:p>
            <a:pPr eaLnBrk="1" hangingPunct="1">
              <a:lnSpc>
                <a:spcPct val="90000"/>
              </a:lnSpc>
            </a:pPr>
            <a:r>
              <a:rPr lang="en-US" altLang="en-US" sz="2800" dirty="0"/>
              <a:t>To </a:t>
            </a:r>
            <a:r>
              <a:rPr lang="en-US" altLang="en-US" sz="2800" dirty="0" err="1"/>
              <a:t>enqueue</a:t>
            </a:r>
            <a:r>
              <a:rPr lang="en-US" altLang="en-US" sz="2800" dirty="0"/>
              <a:t>, we need to add an item </a:t>
            </a:r>
            <a:r>
              <a:rPr lang="en-US" altLang="en-US" sz="2800" b="1" dirty="0">
                <a:solidFill>
                  <a:srgbClr val="3D8963"/>
                </a:solidFill>
                <a:latin typeface="Courier New" pitchFamily="49" charset="0"/>
              </a:rPr>
              <a:t>x</a:t>
            </a:r>
            <a:r>
              <a:rPr lang="en-US" altLang="en-US" sz="2800" dirty="0"/>
              <a:t> to the rear of the queue</a:t>
            </a:r>
          </a:p>
          <a:p>
            <a:pPr eaLnBrk="1" hangingPunct="1">
              <a:lnSpc>
                <a:spcPct val="90000"/>
              </a:lnSpc>
            </a:pPr>
            <a:r>
              <a:rPr lang="en-US" altLang="en-US" sz="2800" dirty="0"/>
              <a:t>Queue convention says </a:t>
            </a:r>
            <a:r>
              <a:rPr lang="en-US" altLang="en-US" sz="2800" b="1" dirty="0">
                <a:solidFill>
                  <a:srgbClr val="3D8963"/>
                </a:solidFill>
                <a:latin typeface="Courier New" pitchFamily="49" charset="0"/>
              </a:rPr>
              <a:t>q[rear]</a:t>
            </a:r>
            <a:r>
              <a:rPr lang="en-US" altLang="en-US" sz="2800" dirty="0"/>
              <a:t> is already occupied.  Execute</a:t>
            </a:r>
          </a:p>
          <a:p>
            <a:pPr eaLnBrk="1" hangingPunct="1">
              <a:lnSpc>
                <a:spcPct val="90000"/>
              </a:lnSpc>
              <a:spcBef>
                <a:spcPts val="600"/>
              </a:spcBef>
              <a:buFontTx/>
              <a:buNone/>
            </a:pPr>
            <a:r>
              <a:rPr lang="en-US" altLang="en-US" sz="2400" b="1" dirty="0">
                <a:solidFill>
                  <a:srgbClr val="3D8963"/>
                </a:solidFill>
                <a:latin typeface="Courier New" pitchFamily="49" charset="0"/>
                <a:cs typeface="Courier New" pitchFamily="49" charset="0"/>
              </a:rPr>
              <a:t>	if(!</a:t>
            </a:r>
            <a:r>
              <a:rPr lang="en-US" altLang="en-US" sz="2400" b="1" dirty="0" err="1">
                <a:solidFill>
                  <a:srgbClr val="3D8963"/>
                </a:solidFill>
                <a:latin typeface="Courier New" pitchFamily="49" charset="0"/>
                <a:cs typeface="Courier New" pitchFamily="49" charset="0"/>
              </a:rPr>
              <a:t>isFull</a:t>
            </a:r>
            <a:r>
              <a:rPr lang="en-US" altLang="en-US" sz="2400" b="1" dirty="0">
                <a:solidFill>
                  <a:srgbClr val="3D8963"/>
                </a:solidFill>
                <a:latin typeface="Courier New" pitchFamily="49" charset="0"/>
                <a:cs typeface="Courier New" pitchFamily="49" charset="0"/>
              </a:rPr>
              <a:t>) </a:t>
            </a:r>
          </a:p>
          <a:p>
            <a:pPr eaLnBrk="1" hangingPunct="1">
              <a:lnSpc>
                <a:spcPct val="90000"/>
              </a:lnSpc>
              <a:spcBef>
                <a:spcPts val="600"/>
              </a:spcBef>
              <a:buFontTx/>
              <a:buNone/>
            </a:pPr>
            <a:r>
              <a:rPr lang="en-US" altLang="en-US" sz="2400" dirty="0"/>
              <a:t>   </a:t>
            </a:r>
            <a:r>
              <a:rPr lang="en-US" altLang="en-US" sz="2400" b="1" dirty="0">
                <a:solidFill>
                  <a:srgbClr val="3D8963"/>
                </a:solidFill>
                <a:latin typeface="Courier New" pitchFamily="49" charset="0"/>
              </a:rPr>
              <a:t>{ rear = (rear + 1) % </a:t>
            </a:r>
            <a:r>
              <a:rPr lang="en-US" altLang="en-US" sz="2400" b="1" dirty="0" err="1">
                <a:solidFill>
                  <a:srgbClr val="3D8963"/>
                </a:solidFill>
                <a:latin typeface="Courier New" pitchFamily="49" charset="0"/>
              </a:rPr>
              <a:t>qSize</a:t>
            </a:r>
            <a:r>
              <a:rPr lang="en-US" altLang="en-US" sz="2400" b="1" dirty="0">
                <a:solidFill>
                  <a:srgbClr val="3D8963"/>
                </a:solidFill>
                <a:latin typeface="Courier New" pitchFamily="49" charset="0"/>
              </a:rPr>
              <a:t>;</a:t>
            </a:r>
          </a:p>
          <a:p>
            <a:pPr eaLnBrk="1" hangingPunct="1">
              <a:lnSpc>
                <a:spcPct val="90000"/>
              </a:lnSpc>
              <a:spcBef>
                <a:spcPts val="600"/>
              </a:spcBef>
              <a:buFontTx/>
              <a:buNone/>
            </a:pPr>
            <a:r>
              <a:rPr lang="en-US" altLang="en-US" sz="2400" b="1" dirty="0">
                <a:solidFill>
                  <a:srgbClr val="3D8963"/>
                </a:solidFill>
                <a:latin typeface="Courier New" pitchFamily="49" charset="0"/>
              </a:rPr>
              <a:t>	// mod operator for wrap-around</a:t>
            </a:r>
          </a:p>
          <a:p>
            <a:pPr eaLnBrk="1" hangingPunct="1">
              <a:lnSpc>
                <a:spcPct val="90000"/>
              </a:lnSpc>
              <a:spcBef>
                <a:spcPts val="600"/>
              </a:spcBef>
              <a:buFontTx/>
              <a:buNone/>
            </a:pPr>
            <a:r>
              <a:rPr lang="en-US" altLang="en-US" sz="2400" dirty="0"/>
              <a:t>       </a:t>
            </a:r>
            <a:r>
              <a:rPr lang="en-US" altLang="en-US" sz="2400" b="1" dirty="0">
                <a:solidFill>
                  <a:srgbClr val="3D8963"/>
                </a:solidFill>
                <a:latin typeface="Courier New" pitchFamily="49" charset="0"/>
              </a:rPr>
              <a:t>q[rear] = x;</a:t>
            </a:r>
          </a:p>
          <a:p>
            <a:pPr eaLnBrk="1" hangingPunct="1">
              <a:lnSpc>
                <a:spcPct val="90000"/>
              </a:lnSpc>
              <a:spcBef>
                <a:spcPts val="600"/>
              </a:spcBef>
              <a:buFontTx/>
              <a:buNone/>
            </a:pPr>
            <a:r>
              <a:rPr lang="en-US" altLang="en-US" sz="2400" b="1" dirty="0">
                <a:solidFill>
                  <a:srgbClr val="3D8963"/>
                </a:solidFill>
                <a:latin typeface="Courier New" pitchFamily="49" charset="0"/>
              </a:rPr>
              <a:t>   number ++;</a:t>
            </a:r>
          </a:p>
          <a:p>
            <a:pPr eaLnBrk="1" hangingPunct="1">
              <a:lnSpc>
                <a:spcPct val="90000"/>
              </a:lnSpc>
              <a:spcBef>
                <a:spcPts val="600"/>
              </a:spcBef>
              <a:buFontTx/>
              <a:buNone/>
            </a:pPr>
            <a:r>
              <a:rPr lang="en-US" altLang="en-US" sz="2400" b="1" dirty="0">
                <a:solidFill>
                  <a:srgbClr val="3D8963"/>
                </a:solidFill>
                <a:latin typeface="Courier New" pitchFamily="49" charset="0"/>
              </a:rPr>
              <a:t>	}</a:t>
            </a:r>
          </a:p>
        </p:txBody>
      </p:sp>
      <p:sp>
        <p:nvSpPr>
          <p:cNvPr id="3584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19-</a:t>
            </a:r>
            <a:fld id="{9EE78A48-E06C-432D-9F26-F3CB3A97EA46}" type="slidenum">
              <a:rPr lang="en-US" altLang="en-US" sz="1200" smtClean="0"/>
              <a:pPr eaLnBrk="1" hangingPunct="1">
                <a:spcBef>
                  <a:spcPct val="0"/>
                </a:spcBef>
                <a:buFontTx/>
                <a:buNone/>
              </a:pPr>
              <a:t>35</a:t>
            </a:fld>
            <a:endParaRPr lang="en-US" altLang="en-US" sz="12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Title"/>
          <p:cNvSpPr>
            <a:spLocks noGrp="1" noChangeArrowheads="1"/>
          </p:cNvSpPr>
          <p:nvPr>
            <p:ph type="title"/>
          </p:nvPr>
        </p:nvSpPr>
        <p:spPr>
          <a:xfrm>
            <a:off x="381000" y="0"/>
            <a:ext cx="8610600" cy="992188"/>
          </a:xfrm>
        </p:spPr>
        <p:txBody>
          <a:bodyPr/>
          <a:lstStyle/>
          <a:p>
            <a:r>
              <a:rPr lang="en-US" altLang="en-US" dirty="0" err="1">
                <a:solidFill>
                  <a:schemeClr val="tx1"/>
                </a:solidFill>
                <a:latin typeface="Courier New" pitchFamily="49" charset="0"/>
              </a:rPr>
              <a:t>enqueue</a:t>
            </a:r>
            <a:r>
              <a:rPr lang="en-US" altLang="en-US" dirty="0">
                <a:solidFill>
                  <a:schemeClr val="tx1"/>
                </a:solidFill>
              </a:rPr>
              <a:t> and </a:t>
            </a:r>
            <a:r>
              <a:rPr lang="en-US" altLang="en-US" dirty="0" err="1">
                <a:solidFill>
                  <a:schemeClr val="tx1"/>
                </a:solidFill>
                <a:latin typeface="Courier New" pitchFamily="49" charset="0"/>
              </a:rPr>
              <a:t>dequeue</a:t>
            </a:r>
            <a:r>
              <a:rPr lang="en-US" altLang="en-US" dirty="0">
                <a:solidFill>
                  <a:schemeClr val="tx1"/>
                </a:solidFill>
                <a:latin typeface="Courier New" pitchFamily="49" charset="0"/>
              </a:rPr>
              <a:t> 2 of 4</a:t>
            </a:r>
            <a:endParaRPr lang="en-US" altLang="en-US" b="1" dirty="0">
              <a:latin typeface="Courier New" pitchFamily="49" charset="0"/>
            </a:endParaRPr>
          </a:p>
        </p:txBody>
      </p:sp>
      <p:sp>
        <p:nvSpPr>
          <p:cNvPr id="36867" name="Slide Body"/>
          <p:cNvSpPr>
            <a:spLocks noGrp="1" noChangeArrowheads="1"/>
          </p:cNvSpPr>
          <p:nvPr>
            <p:ph type="body" idx="1"/>
          </p:nvPr>
        </p:nvSpPr>
        <p:spPr>
          <a:xfrm>
            <a:off x="304800" y="1295400"/>
            <a:ext cx="8294688" cy="4572000"/>
          </a:xfrm>
        </p:spPr>
        <p:txBody>
          <a:bodyPr/>
          <a:lstStyle/>
          <a:p>
            <a:pPr eaLnBrk="1" hangingPunct="1">
              <a:lnSpc>
                <a:spcPct val="90000"/>
              </a:lnSpc>
            </a:pPr>
            <a:r>
              <a:rPr lang="en-US" altLang="en-US" sz="2800" dirty="0"/>
              <a:t>To </a:t>
            </a:r>
            <a:r>
              <a:rPr lang="en-US" altLang="en-US" sz="2800" dirty="0" err="1"/>
              <a:t>dequeue</a:t>
            </a:r>
            <a:r>
              <a:rPr lang="en-US" altLang="en-US" sz="2800" dirty="0"/>
              <a:t>, we need to remove an item </a:t>
            </a:r>
            <a:r>
              <a:rPr lang="en-US" altLang="en-US" sz="2800" b="1" dirty="0">
                <a:solidFill>
                  <a:srgbClr val="3D8963"/>
                </a:solidFill>
                <a:latin typeface="Courier New" pitchFamily="49" charset="0"/>
              </a:rPr>
              <a:t>x</a:t>
            </a:r>
            <a:r>
              <a:rPr lang="en-US" altLang="en-US" sz="2800" dirty="0"/>
              <a:t> from the front of the queue</a:t>
            </a:r>
          </a:p>
          <a:p>
            <a:pPr eaLnBrk="1" hangingPunct="1">
              <a:lnSpc>
                <a:spcPct val="90000"/>
              </a:lnSpc>
            </a:pPr>
            <a:r>
              <a:rPr lang="en-US" altLang="en-US" sz="2800" dirty="0"/>
              <a:t>Queue convention says </a:t>
            </a:r>
            <a:r>
              <a:rPr lang="en-US" altLang="en-US" sz="2800" b="1" dirty="0">
                <a:solidFill>
                  <a:srgbClr val="3D8963"/>
                </a:solidFill>
                <a:latin typeface="Courier New" pitchFamily="49" charset="0"/>
              </a:rPr>
              <a:t>q[front]</a:t>
            </a:r>
            <a:r>
              <a:rPr lang="en-US" altLang="en-US" sz="2800" dirty="0"/>
              <a:t> has already been removed.  Execute</a:t>
            </a:r>
          </a:p>
          <a:p>
            <a:pPr eaLnBrk="1" hangingPunct="1">
              <a:lnSpc>
                <a:spcPct val="90000"/>
              </a:lnSpc>
              <a:buFontTx/>
              <a:buNone/>
            </a:pPr>
            <a:r>
              <a:rPr lang="en-US" altLang="en-US" sz="2800" dirty="0"/>
              <a:t>  </a:t>
            </a:r>
            <a:r>
              <a:rPr lang="en-US" altLang="en-US" sz="2800" b="1" dirty="0">
                <a:solidFill>
                  <a:srgbClr val="3D8963"/>
                </a:solidFill>
                <a:latin typeface="Courier New" pitchFamily="49" charset="0"/>
                <a:cs typeface="Courier New" pitchFamily="49" charset="0"/>
              </a:rPr>
              <a:t>	if(!</a:t>
            </a:r>
            <a:r>
              <a:rPr lang="en-US" altLang="en-US" sz="2800" b="1" dirty="0" err="1">
                <a:solidFill>
                  <a:srgbClr val="3D8963"/>
                </a:solidFill>
                <a:latin typeface="Courier New" pitchFamily="49" charset="0"/>
                <a:cs typeface="Courier New" pitchFamily="49" charset="0"/>
              </a:rPr>
              <a:t>isEmpty</a:t>
            </a:r>
            <a:r>
              <a:rPr lang="en-US" altLang="en-US" sz="2800" b="1" dirty="0">
                <a:solidFill>
                  <a:srgbClr val="3D8963"/>
                </a:solidFill>
                <a:latin typeface="Courier New" pitchFamily="49" charset="0"/>
                <a:cs typeface="Courier New" pitchFamily="49" charset="0"/>
              </a:rPr>
              <a:t>) </a:t>
            </a:r>
          </a:p>
          <a:p>
            <a:pPr eaLnBrk="1" hangingPunct="1">
              <a:lnSpc>
                <a:spcPct val="90000"/>
              </a:lnSpc>
              <a:buFontTx/>
              <a:buNone/>
            </a:pPr>
            <a:r>
              <a:rPr lang="en-US" altLang="en-US" sz="2800" dirty="0"/>
              <a:t>   </a:t>
            </a:r>
            <a:r>
              <a:rPr lang="en-US" altLang="en-US" sz="2800" b="1" dirty="0">
                <a:solidFill>
                  <a:srgbClr val="3D8963"/>
                </a:solidFill>
                <a:latin typeface="Courier New" pitchFamily="49" charset="0"/>
              </a:rPr>
              <a:t>{  front = (front + 1) % </a:t>
            </a:r>
            <a:r>
              <a:rPr lang="en-US" altLang="en-US" sz="2800" b="1" dirty="0" err="1">
                <a:solidFill>
                  <a:srgbClr val="3D8963"/>
                </a:solidFill>
                <a:latin typeface="Courier New" pitchFamily="49" charset="0"/>
              </a:rPr>
              <a:t>qSize</a:t>
            </a:r>
            <a:r>
              <a:rPr lang="en-US" altLang="en-US" sz="2800" b="1" dirty="0">
                <a:solidFill>
                  <a:srgbClr val="3D8963"/>
                </a:solidFill>
                <a:latin typeface="Courier New" pitchFamily="49" charset="0"/>
              </a:rPr>
              <a:t>;</a:t>
            </a:r>
          </a:p>
          <a:p>
            <a:pPr eaLnBrk="1" hangingPunct="1">
              <a:lnSpc>
                <a:spcPct val="90000"/>
              </a:lnSpc>
              <a:buFontTx/>
              <a:buNone/>
            </a:pPr>
            <a:r>
              <a:rPr lang="en-US" altLang="en-US" sz="2800" b="1" dirty="0">
                <a:solidFill>
                  <a:srgbClr val="3D8963"/>
                </a:solidFill>
                <a:latin typeface="Courier New" pitchFamily="49" charset="0"/>
              </a:rPr>
              <a:t>    x = q[front];</a:t>
            </a:r>
          </a:p>
          <a:p>
            <a:pPr eaLnBrk="1" hangingPunct="1">
              <a:lnSpc>
                <a:spcPct val="90000"/>
              </a:lnSpc>
              <a:buFontTx/>
              <a:buNone/>
            </a:pPr>
            <a:r>
              <a:rPr lang="en-US" altLang="en-US" sz="2800" b="1" dirty="0">
                <a:solidFill>
                  <a:srgbClr val="3D8963"/>
                </a:solidFill>
                <a:latin typeface="Courier New" pitchFamily="49" charset="0"/>
              </a:rPr>
              <a:t>    number--;</a:t>
            </a:r>
          </a:p>
          <a:p>
            <a:pPr eaLnBrk="1" hangingPunct="1">
              <a:lnSpc>
                <a:spcPct val="90000"/>
              </a:lnSpc>
              <a:buFontTx/>
              <a:buNone/>
            </a:pPr>
            <a:r>
              <a:rPr lang="en-US" altLang="en-US" sz="2800" b="1" dirty="0">
                <a:solidFill>
                  <a:srgbClr val="3D8963"/>
                </a:solidFill>
                <a:latin typeface="Courier New" pitchFamily="49" charset="0"/>
              </a:rPr>
              <a:t>	}</a:t>
            </a:r>
          </a:p>
        </p:txBody>
      </p:sp>
      <p:sp>
        <p:nvSpPr>
          <p:cNvPr id="3686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19-</a:t>
            </a:r>
            <a:fld id="{4F239665-06BA-488F-ADE5-BC62D199F79D}" type="slidenum">
              <a:rPr lang="en-US" altLang="en-US" sz="1200" smtClean="0"/>
              <a:pPr eaLnBrk="1" hangingPunct="1">
                <a:spcBef>
                  <a:spcPct val="0"/>
                </a:spcBef>
                <a:buFontTx/>
                <a:buNone/>
              </a:pPr>
              <a:t>36</a:t>
            </a:fld>
            <a:endParaRPr lang="en-US" altLang="en-US" sz="12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Title"/>
          <p:cNvSpPr>
            <a:spLocks noGrp="1" noChangeArrowheads="1"/>
          </p:cNvSpPr>
          <p:nvPr>
            <p:ph type="title"/>
          </p:nvPr>
        </p:nvSpPr>
        <p:spPr/>
        <p:txBody>
          <a:bodyPr/>
          <a:lstStyle/>
          <a:p>
            <a:r>
              <a:rPr lang="en-US" altLang="en-US" dirty="0" err="1">
                <a:solidFill>
                  <a:schemeClr val="tx1"/>
                </a:solidFill>
                <a:latin typeface="Courier New" pitchFamily="49" charset="0"/>
              </a:rPr>
              <a:t>enqueue</a:t>
            </a:r>
            <a:r>
              <a:rPr lang="en-US" altLang="en-US" dirty="0">
                <a:solidFill>
                  <a:schemeClr val="tx1"/>
                </a:solidFill>
              </a:rPr>
              <a:t> and </a:t>
            </a:r>
            <a:r>
              <a:rPr lang="en-US" altLang="en-US" dirty="0" err="1">
                <a:solidFill>
                  <a:schemeClr val="tx1"/>
                </a:solidFill>
                <a:latin typeface="Courier New" pitchFamily="49" charset="0"/>
              </a:rPr>
              <a:t>dequeue</a:t>
            </a:r>
            <a:r>
              <a:rPr lang="en-US" altLang="en-US" dirty="0">
                <a:solidFill>
                  <a:schemeClr val="tx1"/>
                </a:solidFill>
                <a:latin typeface="Courier New" pitchFamily="49" charset="0"/>
              </a:rPr>
              <a:t> 3 of 4</a:t>
            </a:r>
            <a:endParaRPr lang="en-US" altLang="en-US" b="1" dirty="0">
              <a:latin typeface="Courier New" pitchFamily="49" charset="0"/>
            </a:endParaRPr>
          </a:p>
        </p:txBody>
      </p:sp>
      <p:sp>
        <p:nvSpPr>
          <p:cNvPr id="37891" name="Slide Body"/>
          <p:cNvSpPr>
            <a:spLocks noGrp="1" noChangeArrowheads="1"/>
          </p:cNvSpPr>
          <p:nvPr>
            <p:ph type="body" idx="1"/>
          </p:nvPr>
        </p:nvSpPr>
        <p:spPr/>
        <p:txBody>
          <a:bodyPr/>
          <a:lstStyle/>
          <a:p>
            <a:pPr eaLnBrk="1" hangingPunct="1">
              <a:lnSpc>
                <a:spcPct val="80000"/>
              </a:lnSpc>
              <a:buClr>
                <a:schemeClr val="tx1"/>
              </a:buClr>
            </a:pPr>
            <a:r>
              <a:rPr lang="en-US" altLang="en-US" sz="2800" b="1">
                <a:solidFill>
                  <a:srgbClr val="3D8963"/>
                </a:solidFill>
                <a:latin typeface="Courier New" pitchFamily="49" charset="0"/>
              </a:rPr>
              <a:t>enqueue</a:t>
            </a:r>
            <a:r>
              <a:rPr lang="en-US" altLang="en-US" sz="2800"/>
              <a:t> moves </a:t>
            </a:r>
            <a:r>
              <a:rPr lang="en-US" altLang="en-US" sz="2800" b="1">
                <a:solidFill>
                  <a:srgbClr val="3D8963"/>
                </a:solidFill>
                <a:latin typeface="Courier New" pitchFamily="49" charset="0"/>
              </a:rPr>
              <a:t>rear</a:t>
            </a:r>
            <a:r>
              <a:rPr lang="en-US" altLang="en-US" sz="2800"/>
              <a:t> to the right as it fills positions in the array</a:t>
            </a:r>
          </a:p>
          <a:p>
            <a:pPr eaLnBrk="1" hangingPunct="1">
              <a:lnSpc>
                <a:spcPct val="80000"/>
              </a:lnSpc>
              <a:buClr>
                <a:schemeClr val="tx1"/>
              </a:buClr>
            </a:pPr>
            <a:r>
              <a:rPr lang="en-US" altLang="en-US" sz="2800" b="1">
                <a:solidFill>
                  <a:srgbClr val="3D8963"/>
                </a:solidFill>
                <a:latin typeface="Courier New" pitchFamily="49" charset="0"/>
              </a:rPr>
              <a:t>dequeue</a:t>
            </a:r>
            <a:r>
              <a:rPr lang="en-US" altLang="en-US" sz="2800"/>
              <a:t> moves </a:t>
            </a:r>
            <a:r>
              <a:rPr lang="en-US" altLang="en-US" sz="2800" b="1">
                <a:solidFill>
                  <a:srgbClr val="3D8963"/>
                </a:solidFill>
                <a:latin typeface="Courier New" pitchFamily="49" charset="0"/>
              </a:rPr>
              <a:t>front</a:t>
            </a:r>
            <a:r>
              <a:rPr lang="en-US" altLang="en-US" sz="2800"/>
              <a:t> to the right as it empties positions in the array</a:t>
            </a:r>
          </a:p>
          <a:p>
            <a:pPr eaLnBrk="1" hangingPunct="1">
              <a:lnSpc>
                <a:spcPct val="80000"/>
              </a:lnSpc>
              <a:buClr>
                <a:schemeClr val="tx1"/>
              </a:buClr>
            </a:pPr>
            <a:r>
              <a:rPr lang="en-US" altLang="en-US" sz="2800"/>
              <a:t>When </a:t>
            </a:r>
            <a:r>
              <a:rPr lang="en-US" altLang="en-US" sz="2800" b="1">
                <a:solidFill>
                  <a:srgbClr val="3D8963"/>
                </a:solidFill>
                <a:latin typeface="Courier New" pitchFamily="49" charset="0"/>
              </a:rPr>
              <a:t>enqueue</a:t>
            </a:r>
            <a:r>
              <a:rPr lang="en-US" altLang="en-US" sz="2800"/>
              <a:t> gets to the end, it wraps around to the beginning to use those positions that have been emptied</a:t>
            </a:r>
          </a:p>
          <a:p>
            <a:pPr eaLnBrk="1" hangingPunct="1">
              <a:lnSpc>
                <a:spcPct val="80000"/>
              </a:lnSpc>
              <a:buClr>
                <a:schemeClr val="tx1"/>
              </a:buClr>
            </a:pPr>
            <a:r>
              <a:rPr lang="en-US" altLang="en-US" sz="2800"/>
              <a:t>When </a:t>
            </a:r>
            <a:r>
              <a:rPr lang="en-US" altLang="en-US" sz="2800" b="1">
                <a:solidFill>
                  <a:srgbClr val="3D8963"/>
                </a:solidFill>
                <a:latin typeface="Courier New" pitchFamily="49" charset="0"/>
              </a:rPr>
              <a:t>dequeue</a:t>
            </a:r>
            <a:r>
              <a:rPr lang="en-US" altLang="en-US" sz="2800"/>
              <a:t> gets to the end, it wraps around to the beginning use those positions that have been filled</a:t>
            </a:r>
          </a:p>
        </p:txBody>
      </p:sp>
      <p:sp>
        <p:nvSpPr>
          <p:cNvPr id="3789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19-</a:t>
            </a:r>
            <a:fld id="{4F7DFC22-4932-43A8-BC26-39213CAAFF98}" type="slidenum">
              <a:rPr lang="en-US" altLang="en-US" sz="1200" smtClean="0"/>
              <a:pPr eaLnBrk="1" hangingPunct="1">
                <a:spcBef>
                  <a:spcPct val="0"/>
                </a:spcBef>
                <a:buFontTx/>
                <a:buNone/>
              </a:pPr>
              <a:t>37</a:t>
            </a:fld>
            <a:endParaRPr lang="en-US" altLang="en-US" sz="12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Title"/>
          <p:cNvSpPr>
            <a:spLocks noGrp="1" noChangeArrowheads="1"/>
          </p:cNvSpPr>
          <p:nvPr>
            <p:ph type="title"/>
          </p:nvPr>
        </p:nvSpPr>
        <p:spPr/>
        <p:txBody>
          <a:bodyPr/>
          <a:lstStyle/>
          <a:p>
            <a:r>
              <a:rPr lang="en-US" altLang="en-US" dirty="0" err="1">
                <a:solidFill>
                  <a:schemeClr val="tx1"/>
                </a:solidFill>
                <a:latin typeface="Courier New" pitchFamily="49" charset="0"/>
              </a:rPr>
              <a:t>enqueue</a:t>
            </a:r>
            <a:r>
              <a:rPr lang="en-US" altLang="en-US" dirty="0">
                <a:solidFill>
                  <a:schemeClr val="tx1"/>
                </a:solidFill>
              </a:rPr>
              <a:t> and </a:t>
            </a:r>
            <a:r>
              <a:rPr lang="en-US" altLang="en-US" dirty="0" err="1">
                <a:solidFill>
                  <a:schemeClr val="tx1"/>
                </a:solidFill>
                <a:latin typeface="Courier New" pitchFamily="49" charset="0"/>
              </a:rPr>
              <a:t>dequeue</a:t>
            </a:r>
            <a:r>
              <a:rPr lang="en-US" altLang="en-US" dirty="0">
                <a:solidFill>
                  <a:schemeClr val="tx1"/>
                </a:solidFill>
                <a:latin typeface="Courier New" pitchFamily="49" charset="0"/>
              </a:rPr>
              <a:t> 4 of 4</a:t>
            </a:r>
            <a:endParaRPr lang="en-US" altLang="en-US" b="1" dirty="0">
              <a:latin typeface="Courier New" pitchFamily="49" charset="0"/>
            </a:endParaRPr>
          </a:p>
        </p:txBody>
      </p:sp>
      <p:sp>
        <p:nvSpPr>
          <p:cNvPr id="38915" name="Slide Body"/>
          <p:cNvSpPr>
            <a:spLocks noGrp="1" noChangeArrowheads="1"/>
          </p:cNvSpPr>
          <p:nvPr>
            <p:ph type="body" idx="1"/>
          </p:nvPr>
        </p:nvSpPr>
        <p:spPr>
          <a:xfrm>
            <a:off x="304800" y="2278063"/>
            <a:ext cx="8294688" cy="3302000"/>
          </a:xfrm>
        </p:spPr>
        <p:txBody>
          <a:bodyPr/>
          <a:lstStyle/>
          <a:p>
            <a:pPr eaLnBrk="1" hangingPunct="1">
              <a:buClr>
                <a:schemeClr val="tx1"/>
              </a:buClr>
            </a:pPr>
            <a:r>
              <a:rPr lang="en-US" altLang="en-US" sz="2800" dirty="0" err="1"/>
              <a:t>Enqueue</a:t>
            </a:r>
            <a:r>
              <a:rPr lang="en-US" altLang="en-US" sz="2800" dirty="0"/>
              <a:t> wraps around by executing</a:t>
            </a:r>
          </a:p>
          <a:p>
            <a:pPr eaLnBrk="1" hangingPunct="1">
              <a:buFontTx/>
              <a:buNone/>
            </a:pPr>
            <a:r>
              <a:rPr lang="en-US" altLang="en-US" sz="2800" dirty="0"/>
              <a:t>       </a:t>
            </a:r>
            <a:r>
              <a:rPr lang="en-US" altLang="en-US" sz="2800" b="1" dirty="0">
                <a:solidFill>
                  <a:srgbClr val="3D8963"/>
                </a:solidFill>
                <a:latin typeface="Courier New" pitchFamily="49" charset="0"/>
              </a:rPr>
              <a:t>rear = (rear + 1) % </a:t>
            </a:r>
            <a:r>
              <a:rPr lang="en-US" altLang="en-US" sz="2800" b="1" dirty="0" err="1">
                <a:solidFill>
                  <a:srgbClr val="3D8963"/>
                </a:solidFill>
                <a:latin typeface="Courier New" pitchFamily="49" charset="0"/>
              </a:rPr>
              <a:t>qSize</a:t>
            </a:r>
            <a:r>
              <a:rPr lang="en-US" altLang="en-US" sz="2800" b="1" dirty="0">
                <a:solidFill>
                  <a:srgbClr val="3D8963"/>
                </a:solidFill>
                <a:latin typeface="Courier New" pitchFamily="49" charset="0"/>
              </a:rPr>
              <a:t>;</a:t>
            </a:r>
          </a:p>
          <a:p>
            <a:pPr eaLnBrk="1" hangingPunct="1">
              <a:buClr>
                <a:schemeClr val="tx1"/>
              </a:buClr>
            </a:pPr>
            <a:r>
              <a:rPr lang="en-US" altLang="en-US" sz="2800" dirty="0" err="1"/>
              <a:t>Dequeue</a:t>
            </a:r>
            <a:r>
              <a:rPr lang="en-US" altLang="en-US" sz="2800" dirty="0"/>
              <a:t> wraps around by executing</a:t>
            </a:r>
          </a:p>
          <a:p>
            <a:pPr eaLnBrk="1" hangingPunct="1">
              <a:buFontTx/>
              <a:buNone/>
            </a:pPr>
            <a:r>
              <a:rPr lang="en-US" altLang="en-US" sz="2800" dirty="0"/>
              <a:t>      </a:t>
            </a:r>
            <a:r>
              <a:rPr lang="en-US" altLang="en-US" sz="2800" b="1" dirty="0">
                <a:solidFill>
                  <a:srgbClr val="3D8963"/>
                </a:solidFill>
                <a:latin typeface="Courier New" pitchFamily="49" charset="0"/>
              </a:rPr>
              <a:t>front = (front + 1) % </a:t>
            </a:r>
            <a:r>
              <a:rPr lang="en-US" altLang="en-US" sz="2800" b="1" dirty="0" err="1">
                <a:solidFill>
                  <a:srgbClr val="3D8963"/>
                </a:solidFill>
                <a:latin typeface="Courier New" pitchFamily="49" charset="0"/>
              </a:rPr>
              <a:t>qSize</a:t>
            </a:r>
            <a:r>
              <a:rPr lang="en-US" altLang="en-US" sz="2800" b="1" dirty="0">
                <a:solidFill>
                  <a:srgbClr val="3D8963"/>
                </a:solidFill>
                <a:latin typeface="Courier New" pitchFamily="49" charset="0"/>
              </a:rPr>
              <a:t>;</a:t>
            </a:r>
          </a:p>
        </p:txBody>
      </p:sp>
      <p:sp>
        <p:nvSpPr>
          <p:cNvPr id="3891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19-</a:t>
            </a:r>
            <a:fld id="{D0E0F883-D92B-49A9-B622-C09C1DC70BA5}" type="slidenum">
              <a:rPr lang="en-US" altLang="en-US" sz="1200" smtClean="0"/>
              <a:pPr eaLnBrk="1" hangingPunct="1">
                <a:spcBef>
                  <a:spcPct val="0"/>
                </a:spcBef>
                <a:buFontTx/>
                <a:buNone/>
              </a:pPr>
              <a:t>38</a:t>
            </a:fld>
            <a:endParaRPr lang="en-US" altLang="en-US" sz="12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Title"/>
          <p:cNvSpPr>
            <a:spLocks noGrp="1" noChangeArrowheads="1"/>
          </p:cNvSpPr>
          <p:nvPr>
            <p:ph type="title"/>
          </p:nvPr>
        </p:nvSpPr>
        <p:spPr/>
        <p:txBody>
          <a:bodyPr/>
          <a:lstStyle/>
          <a:p>
            <a:pPr eaLnBrk="1" hangingPunct="1"/>
            <a:r>
              <a:rPr lang="en-US" altLang="en-US" dirty="0">
                <a:solidFill>
                  <a:schemeClr val="tx1"/>
                </a:solidFill>
              </a:rPr>
              <a:t>Exception Handling in Static Queues</a:t>
            </a:r>
          </a:p>
        </p:txBody>
      </p:sp>
      <p:sp>
        <p:nvSpPr>
          <p:cNvPr id="39939" name="Slide Body"/>
          <p:cNvSpPr>
            <a:spLocks noGrp="1" noChangeArrowheads="1"/>
          </p:cNvSpPr>
          <p:nvPr>
            <p:ph type="body" idx="1"/>
          </p:nvPr>
        </p:nvSpPr>
        <p:spPr>
          <a:xfrm>
            <a:off x="304800" y="1676400"/>
            <a:ext cx="8294688" cy="4114800"/>
          </a:xfrm>
        </p:spPr>
        <p:txBody>
          <a:bodyPr/>
          <a:lstStyle/>
          <a:p>
            <a:pPr eaLnBrk="1" hangingPunct="1">
              <a:buClr>
                <a:schemeClr val="tx1"/>
              </a:buClr>
            </a:pPr>
            <a:r>
              <a:rPr lang="en-US" altLang="en-US" sz="2600" dirty="0"/>
              <a:t>As presented, the static queue class will encounter an error if an attempt is made to </a:t>
            </a:r>
            <a:r>
              <a:rPr lang="en-US" altLang="en-US" sz="2600" dirty="0" err="1"/>
              <a:t>enqueue</a:t>
            </a:r>
            <a:r>
              <a:rPr lang="en-US" altLang="en-US" sz="2600" dirty="0"/>
              <a:t> an element to a full queue, or to </a:t>
            </a:r>
            <a:r>
              <a:rPr lang="en-US" altLang="en-US" sz="2600" dirty="0" err="1"/>
              <a:t>dequeue</a:t>
            </a:r>
            <a:r>
              <a:rPr lang="en-US" altLang="en-US" sz="2600" dirty="0"/>
              <a:t> an element from an empty queue</a:t>
            </a:r>
          </a:p>
          <a:p>
            <a:pPr eaLnBrk="1" hangingPunct="1">
              <a:buClr>
                <a:schemeClr val="tx1"/>
              </a:buClr>
            </a:pPr>
            <a:r>
              <a:rPr lang="en-US" altLang="en-US" sz="2600" dirty="0"/>
              <a:t>A better design is to throw an underflow or an overflow exception and allow the programmer to determine how to proceed</a:t>
            </a:r>
          </a:p>
          <a:p>
            <a:pPr eaLnBrk="1" hangingPunct="1">
              <a:buClr>
                <a:schemeClr val="tx1"/>
              </a:buClr>
            </a:pPr>
            <a:r>
              <a:rPr lang="en-US" altLang="en-US" sz="2600" dirty="0"/>
              <a:t>Remember to throw exceptions from within a </a:t>
            </a:r>
            <a:r>
              <a:rPr lang="en-US" altLang="en-US" sz="2600" b="1" dirty="0">
                <a:latin typeface="Courier New" pitchFamily="49" charset="0"/>
                <a:cs typeface="Courier New" pitchFamily="49" charset="0"/>
              </a:rPr>
              <a:t>try</a:t>
            </a:r>
            <a:r>
              <a:rPr lang="en-US" altLang="en-US" sz="2600" dirty="0"/>
              <a:t> block, and to follow the </a:t>
            </a:r>
            <a:r>
              <a:rPr lang="en-US" altLang="en-US" sz="2600" b="1" dirty="0">
                <a:latin typeface="Courier New" pitchFamily="49" charset="0"/>
                <a:cs typeface="Courier New" pitchFamily="49" charset="0"/>
              </a:rPr>
              <a:t>try</a:t>
            </a:r>
            <a:r>
              <a:rPr lang="en-US" altLang="en-US" sz="2600" dirty="0"/>
              <a:t> block with a </a:t>
            </a:r>
            <a:r>
              <a:rPr lang="en-US" altLang="en-US" sz="2600" b="1" dirty="0">
                <a:latin typeface="Courier New" pitchFamily="49" charset="0"/>
                <a:cs typeface="Courier New" pitchFamily="49" charset="0"/>
              </a:rPr>
              <a:t>catch</a:t>
            </a:r>
            <a:r>
              <a:rPr lang="en-US" altLang="en-US" sz="2600" dirty="0"/>
              <a:t> block</a:t>
            </a:r>
          </a:p>
        </p:txBody>
      </p:sp>
      <p:sp>
        <p:nvSpPr>
          <p:cNvPr id="3994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19-</a:t>
            </a:r>
            <a:fld id="{1FDE1218-EE13-46EF-98B4-A04CA4557899}" type="slidenum">
              <a:rPr lang="en-US" altLang="en-US" sz="1200" smtClean="0"/>
              <a:pPr eaLnBrk="1" hangingPunct="1">
                <a:spcBef>
                  <a:spcPct val="0"/>
                </a:spcBef>
                <a:buFontTx/>
                <a:buNone/>
              </a:pPr>
              <a:t>39</a:t>
            </a:fld>
            <a:endParaRPr lang="en-US" altLang="en-US"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Title"/>
          <p:cNvSpPr>
            <a:spLocks noGrp="1" noChangeArrowheads="1"/>
          </p:cNvSpPr>
          <p:nvPr>
            <p:ph type="title"/>
          </p:nvPr>
        </p:nvSpPr>
        <p:spPr>
          <a:xfrm>
            <a:off x="304800" y="0"/>
            <a:ext cx="8610600" cy="992188"/>
          </a:xfrm>
        </p:spPr>
        <p:txBody>
          <a:bodyPr/>
          <a:lstStyle/>
          <a:p>
            <a:pPr eaLnBrk="1" hangingPunct="1"/>
            <a:r>
              <a:rPr lang="en-US" altLang="en-US" dirty="0">
                <a:solidFill>
                  <a:schemeClr val="tx1"/>
                </a:solidFill>
              </a:rPr>
              <a:t>Stack Basics</a:t>
            </a:r>
          </a:p>
        </p:txBody>
      </p:sp>
      <p:sp>
        <p:nvSpPr>
          <p:cNvPr id="7171" name="Slide Body"/>
          <p:cNvSpPr>
            <a:spLocks noGrp="1" noChangeArrowheads="1"/>
          </p:cNvSpPr>
          <p:nvPr>
            <p:ph type="body" idx="1"/>
          </p:nvPr>
        </p:nvSpPr>
        <p:spPr>
          <a:xfrm>
            <a:off x="533400" y="1295400"/>
            <a:ext cx="7772400" cy="4800600"/>
          </a:xfrm>
        </p:spPr>
        <p:txBody>
          <a:bodyPr/>
          <a:lstStyle/>
          <a:p>
            <a:pPr eaLnBrk="1" hangingPunct="1"/>
            <a:r>
              <a:rPr lang="en-US" altLang="en-US" sz="2800" dirty="0"/>
              <a:t>Stack is usually implemented as a list, with additions and removals taking place at one end of the list</a:t>
            </a:r>
          </a:p>
          <a:p>
            <a:pPr eaLnBrk="1" hangingPunct="1"/>
            <a:r>
              <a:rPr lang="en-US" altLang="en-US" sz="2800" dirty="0"/>
              <a:t>The active end of the list implementing the stack is the </a:t>
            </a:r>
            <a:r>
              <a:rPr lang="en-US" altLang="en-US" sz="2800" dirty="0">
                <a:solidFill>
                  <a:schemeClr val="accent2"/>
                </a:solidFill>
              </a:rPr>
              <a:t>top</a:t>
            </a:r>
            <a:r>
              <a:rPr lang="en-US" altLang="en-US" sz="2800" dirty="0"/>
              <a:t> of the stack</a:t>
            </a:r>
          </a:p>
          <a:p>
            <a:pPr eaLnBrk="1" hangingPunct="1"/>
            <a:r>
              <a:rPr lang="en-US" altLang="en-US" sz="2800" dirty="0"/>
              <a:t>Stack types:</a:t>
            </a:r>
          </a:p>
          <a:p>
            <a:pPr lvl="1" eaLnBrk="1" hangingPunct="1"/>
            <a:r>
              <a:rPr lang="en-US" altLang="en-US" sz="2400" dirty="0"/>
              <a:t>Static – fixed size, often implemented using an array</a:t>
            </a:r>
          </a:p>
          <a:p>
            <a:pPr lvl="1" eaLnBrk="1" hangingPunct="1"/>
            <a:r>
              <a:rPr lang="en-US" altLang="en-US" sz="2400" dirty="0"/>
              <a:t>Dynamic – size varies as needed, often implemented using a linked list</a:t>
            </a:r>
          </a:p>
        </p:txBody>
      </p:sp>
      <p:sp>
        <p:nvSpPr>
          <p:cNvPr id="717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19-</a:t>
            </a:r>
            <a:fld id="{99FCDA55-0399-4E09-BC9A-19CF412314D2}" type="slidenum">
              <a:rPr lang="en-US" altLang="en-US" sz="1200" smtClean="0"/>
              <a:pPr eaLnBrk="1" hangingPunct="1">
                <a:spcBef>
                  <a:spcPct val="0"/>
                </a:spcBef>
                <a:buFontTx/>
                <a:buNone/>
              </a:pPr>
              <a:t>4</a:t>
            </a:fld>
            <a:endParaRPr lang="en-US" altLang="en-US" sz="12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Title"/>
          <p:cNvSpPr>
            <a:spLocks noGrp="1" noChangeArrowheads="1"/>
          </p:cNvSpPr>
          <p:nvPr>
            <p:ph type="title"/>
          </p:nvPr>
        </p:nvSpPr>
        <p:spPr/>
        <p:txBody>
          <a:bodyPr/>
          <a:lstStyle/>
          <a:p>
            <a:pPr eaLnBrk="1" hangingPunct="1"/>
            <a:r>
              <a:rPr lang="en-US" altLang="en-US" dirty="0">
                <a:solidFill>
                  <a:schemeClr val="tx1"/>
                </a:solidFill>
              </a:rPr>
              <a:t>19.5  Dynamic Queues</a:t>
            </a:r>
          </a:p>
        </p:txBody>
      </p:sp>
      <p:sp>
        <p:nvSpPr>
          <p:cNvPr id="40963" name="Slide Body"/>
          <p:cNvSpPr>
            <a:spLocks noGrp="1" noChangeArrowheads="1"/>
          </p:cNvSpPr>
          <p:nvPr>
            <p:ph type="body" idx="1"/>
          </p:nvPr>
        </p:nvSpPr>
        <p:spPr/>
        <p:txBody>
          <a:bodyPr/>
          <a:lstStyle/>
          <a:p>
            <a:pPr eaLnBrk="1" hangingPunct="1"/>
            <a:r>
              <a:rPr lang="en-US" altLang="en-US" sz="2800" dirty="0"/>
              <a:t>Like a stack, a queue can be implemented using a linked list</a:t>
            </a:r>
          </a:p>
          <a:p>
            <a:pPr eaLnBrk="1" hangingPunct="1"/>
            <a:r>
              <a:rPr lang="en-US" altLang="en-US" sz="2800" dirty="0"/>
              <a:t>This allows dynamic sizing and avoids the issue of  wrapping indices</a:t>
            </a:r>
          </a:p>
        </p:txBody>
      </p:sp>
      <p:pic>
        <p:nvPicPr>
          <p:cNvPr id="2" name="a linked list implementation of a queue" descr="The image shows a linked list consisting of three nodes.  The pointer to the first node is labeled &quot;front&quot;.  The pointer to the last node is labeled &quot;rear&quot;." title="image of a linked ist implementation of a queu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800" y="3962400"/>
            <a:ext cx="6644640" cy="1798320"/>
          </a:xfrm>
          <a:prstGeom prst="rect">
            <a:avLst/>
          </a:prstGeom>
        </p:spPr>
      </p:pic>
      <p:sp>
        <p:nvSpPr>
          <p:cNvPr id="4096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19-</a:t>
            </a:r>
            <a:fld id="{76051475-4A9A-443D-930E-65FD1D4C7E58}" type="slidenum">
              <a:rPr lang="en-US" altLang="en-US" sz="1200" smtClean="0"/>
              <a:pPr eaLnBrk="1" hangingPunct="1">
                <a:spcBef>
                  <a:spcPct val="0"/>
                </a:spcBef>
                <a:buFontTx/>
                <a:buNone/>
              </a:pPr>
              <a:t>40</a:t>
            </a:fld>
            <a:endParaRPr lang="en-US" altLang="en-US" sz="12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Title"/>
          <p:cNvSpPr>
            <a:spLocks noGrp="1" noChangeArrowheads="1"/>
          </p:cNvSpPr>
          <p:nvPr>
            <p:ph type="title"/>
          </p:nvPr>
        </p:nvSpPr>
        <p:spPr/>
        <p:txBody>
          <a:bodyPr/>
          <a:lstStyle/>
          <a:p>
            <a:pPr eaLnBrk="1" hangingPunct="1"/>
            <a:r>
              <a:rPr lang="en-US" altLang="en-US" dirty="0">
                <a:solidFill>
                  <a:schemeClr val="tx1"/>
                </a:solidFill>
              </a:rPr>
              <a:t>Dynamic Queue Implementation Data Structures</a:t>
            </a:r>
          </a:p>
        </p:txBody>
      </p:sp>
      <p:sp>
        <p:nvSpPr>
          <p:cNvPr id="40963" name="Slide Body"/>
          <p:cNvSpPr>
            <a:spLocks noGrp="1" noChangeArrowheads="1"/>
          </p:cNvSpPr>
          <p:nvPr>
            <p:ph type="body" idx="1"/>
          </p:nvPr>
        </p:nvSpPr>
        <p:spPr/>
        <p:txBody>
          <a:bodyPr/>
          <a:lstStyle/>
          <a:p>
            <a:pPr eaLnBrk="1" hangingPunct="1">
              <a:lnSpc>
                <a:spcPct val="80000"/>
              </a:lnSpc>
              <a:defRPr/>
            </a:pPr>
            <a:r>
              <a:rPr lang="en-US" sz="2800" dirty="0"/>
              <a:t>Define a class for the dynamic queue</a:t>
            </a:r>
          </a:p>
          <a:p>
            <a:pPr marL="0" indent="0" eaLnBrk="1" hangingPunct="1">
              <a:lnSpc>
                <a:spcPct val="80000"/>
              </a:lnSpc>
              <a:buFontTx/>
              <a:buNone/>
              <a:defRPr/>
            </a:pPr>
            <a:endParaRPr lang="en-US" sz="2800" dirty="0"/>
          </a:p>
          <a:p>
            <a:pPr eaLnBrk="1" hangingPunct="1">
              <a:lnSpc>
                <a:spcPct val="80000"/>
              </a:lnSpc>
              <a:defRPr/>
            </a:pPr>
            <a:r>
              <a:rPr lang="en-US" sz="2800" dirty="0"/>
              <a:t>Within the dynamic queue, define a private member class for a dynamic node in the queue</a:t>
            </a:r>
          </a:p>
          <a:p>
            <a:pPr marL="0" indent="0" eaLnBrk="1" hangingPunct="1">
              <a:lnSpc>
                <a:spcPct val="80000"/>
              </a:lnSpc>
              <a:buFontTx/>
              <a:buNone/>
              <a:defRPr/>
            </a:pPr>
            <a:endParaRPr lang="en-US" sz="2800" dirty="0"/>
          </a:p>
          <a:p>
            <a:pPr eaLnBrk="1" hangingPunct="1">
              <a:lnSpc>
                <a:spcPct val="80000"/>
              </a:lnSpc>
              <a:defRPr/>
            </a:pPr>
            <a:r>
              <a:rPr lang="en-US" sz="2800" dirty="0"/>
              <a:t>Define node pointers to the front and rear of the queue</a:t>
            </a:r>
          </a:p>
        </p:txBody>
      </p:sp>
      <p:sp>
        <p:nvSpPr>
          <p:cNvPr id="4198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19-</a:t>
            </a:r>
            <a:fld id="{31E988D9-99E2-47E7-9E6C-A7CDA0CE0EF6}" type="slidenum">
              <a:rPr lang="en-US" altLang="en-US" sz="1200" smtClean="0"/>
              <a:pPr eaLnBrk="1" hangingPunct="1">
                <a:spcBef>
                  <a:spcPct val="0"/>
                </a:spcBef>
                <a:buFontTx/>
                <a:buNone/>
              </a:pPr>
              <a:t>41</a:t>
            </a:fld>
            <a:endParaRPr lang="en-US" altLang="en-US" sz="12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Title"/>
          <p:cNvSpPr>
            <a:spLocks noGrp="1" noChangeArrowheads="1"/>
          </p:cNvSpPr>
          <p:nvPr>
            <p:ph type="title"/>
          </p:nvPr>
        </p:nvSpPr>
        <p:spPr>
          <a:xfrm>
            <a:off x="304800" y="215371"/>
            <a:ext cx="8382000" cy="1097279"/>
          </a:xfrm>
        </p:spPr>
        <p:txBody>
          <a:bodyPr/>
          <a:lstStyle/>
          <a:p>
            <a:pPr eaLnBrk="1" hangingPunct="1"/>
            <a:r>
              <a:rPr lang="en-US" altLang="en-US" dirty="0">
                <a:solidFill>
                  <a:schemeClr val="tx1"/>
                </a:solidFill>
              </a:rPr>
              <a:t>Dynamic queue: </a:t>
            </a:r>
            <a:r>
              <a:rPr lang="en-US" altLang="en-US" dirty="0" err="1">
                <a:solidFill>
                  <a:schemeClr val="tx1"/>
                </a:solidFill>
              </a:rPr>
              <a:t>isEmpty</a:t>
            </a:r>
            <a:r>
              <a:rPr lang="en-US" altLang="en-US" dirty="0">
                <a:solidFill>
                  <a:schemeClr val="tx1"/>
                </a:solidFill>
              </a:rPr>
              <a:t> Member Function</a:t>
            </a:r>
          </a:p>
        </p:txBody>
      </p:sp>
      <p:sp>
        <p:nvSpPr>
          <p:cNvPr id="43011" name="Slide Body"/>
          <p:cNvSpPr>
            <a:spLocks noGrp="1" noChangeArrowheads="1"/>
          </p:cNvSpPr>
          <p:nvPr>
            <p:ph type="body" idx="1"/>
          </p:nvPr>
        </p:nvSpPr>
        <p:spPr/>
        <p:txBody>
          <a:bodyPr/>
          <a:lstStyle/>
          <a:p>
            <a:pPr eaLnBrk="1" hangingPunct="1">
              <a:spcBef>
                <a:spcPct val="50000"/>
              </a:spcBef>
              <a:buFontTx/>
              <a:buNone/>
            </a:pPr>
            <a:r>
              <a:rPr lang="en-US" altLang="en-US" sz="2800" dirty="0"/>
              <a:t>To check if queue is empty:</a:t>
            </a:r>
          </a:p>
          <a:p>
            <a:pPr eaLnBrk="1" hangingPunct="1">
              <a:spcBef>
                <a:spcPct val="50000"/>
              </a:spcBef>
              <a:buFontTx/>
              <a:buNone/>
            </a:pPr>
            <a:r>
              <a:rPr lang="en-US" altLang="en-US" sz="2800" dirty="0"/>
              <a:t>     </a:t>
            </a:r>
            <a:r>
              <a:rPr lang="en-US" altLang="en-US" sz="2800" b="1" dirty="0">
                <a:solidFill>
                  <a:srgbClr val="3D8963"/>
                </a:solidFill>
                <a:latin typeface="Courier New" pitchFamily="49" charset="0"/>
              </a:rPr>
              <a:t>bool </a:t>
            </a:r>
            <a:r>
              <a:rPr lang="en-US" altLang="en-US" sz="2800" b="1" dirty="0" err="1">
                <a:solidFill>
                  <a:srgbClr val="3D8963"/>
                </a:solidFill>
                <a:latin typeface="Courier New" pitchFamily="49" charset="0"/>
              </a:rPr>
              <a:t>isEmpty</a:t>
            </a:r>
            <a:r>
              <a:rPr lang="en-US" altLang="en-US" sz="2800" b="1" dirty="0">
                <a:solidFill>
                  <a:srgbClr val="3D8963"/>
                </a:solidFill>
                <a:latin typeface="Courier New" pitchFamily="49" charset="0"/>
              </a:rPr>
              <a:t>()</a:t>
            </a:r>
          </a:p>
          <a:p>
            <a:pPr eaLnBrk="1" hangingPunct="1">
              <a:spcBef>
                <a:spcPct val="0"/>
              </a:spcBef>
              <a:buFontTx/>
              <a:buNone/>
            </a:pPr>
            <a:r>
              <a:rPr lang="en-US" altLang="en-US" sz="2800" b="1" dirty="0">
                <a:solidFill>
                  <a:srgbClr val="3D8963"/>
                </a:solidFill>
                <a:latin typeface="Courier New" pitchFamily="49" charset="0"/>
              </a:rPr>
              <a:t>  {</a:t>
            </a:r>
          </a:p>
          <a:p>
            <a:pPr eaLnBrk="1" hangingPunct="1">
              <a:spcBef>
                <a:spcPct val="0"/>
              </a:spcBef>
              <a:buFontTx/>
              <a:buNone/>
            </a:pPr>
            <a:endParaRPr lang="en-US" altLang="en-US" sz="2800" b="1" dirty="0">
              <a:solidFill>
                <a:srgbClr val="3D8963"/>
              </a:solidFill>
              <a:latin typeface="Courier New" pitchFamily="49" charset="0"/>
            </a:endParaRPr>
          </a:p>
          <a:p>
            <a:pPr eaLnBrk="1" hangingPunct="1">
              <a:spcBef>
                <a:spcPct val="0"/>
              </a:spcBef>
              <a:buFontTx/>
              <a:buNone/>
            </a:pPr>
            <a:r>
              <a:rPr lang="en-US" altLang="en-US" sz="2800" b="1" dirty="0">
                <a:solidFill>
                  <a:srgbClr val="3D8963"/>
                </a:solidFill>
                <a:latin typeface="Courier New" pitchFamily="49" charset="0"/>
              </a:rPr>
              <a:t>    return (front == NULL);</a:t>
            </a:r>
          </a:p>
          <a:p>
            <a:pPr eaLnBrk="1" hangingPunct="1">
              <a:spcBef>
                <a:spcPct val="0"/>
              </a:spcBef>
              <a:buFontTx/>
              <a:buNone/>
            </a:pPr>
            <a:r>
              <a:rPr lang="en-US" altLang="en-US" sz="2800" b="1" dirty="0">
                <a:solidFill>
                  <a:srgbClr val="3D8963"/>
                </a:solidFill>
                <a:latin typeface="Courier New" pitchFamily="49" charset="0"/>
              </a:rPr>
              <a:t>       </a:t>
            </a:r>
          </a:p>
          <a:p>
            <a:pPr eaLnBrk="1" hangingPunct="1">
              <a:spcBef>
                <a:spcPct val="0"/>
              </a:spcBef>
              <a:buFontTx/>
              <a:buNone/>
            </a:pPr>
            <a:r>
              <a:rPr lang="en-US" altLang="en-US" sz="2800" b="1" dirty="0">
                <a:solidFill>
                  <a:srgbClr val="3D8963"/>
                </a:solidFill>
                <a:latin typeface="Courier New" pitchFamily="49" charset="0"/>
              </a:rPr>
              <a:t>  }</a:t>
            </a:r>
          </a:p>
        </p:txBody>
      </p:sp>
      <p:sp>
        <p:nvSpPr>
          <p:cNvPr id="4301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19-</a:t>
            </a:r>
            <a:fld id="{B6211DB3-22A9-47C4-9EE4-2DDD6FBE95A6}" type="slidenum">
              <a:rPr lang="en-US" altLang="en-US" sz="1200" smtClean="0"/>
              <a:pPr eaLnBrk="1" hangingPunct="1">
                <a:spcBef>
                  <a:spcPct val="0"/>
                </a:spcBef>
                <a:buFontTx/>
                <a:buNone/>
              </a:pPr>
              <a:t>42</a:t>
            </a:fld>
            <a:endParaRPr lang="en-US" altLang="en-US" sz="12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Title"/>
          <p:cNvSpPr>
            <a:spLocks noGrp="1" noChangeArrowheads="1"/>
          </p:cNvSpPr>
          <p:nvPr>
            <p:ph type="title"/>
          </p:nvPr>
        </p:nvSpPr>
        <p:spPr/>
        <p:txBody>
          <a:bodyPr/>
          <a:lstStyle/>
          <a:p>
            <a:pPr eaLnBrk="1" hangingPunct="1"/>
            <a:r>
              <a:rPr lang="en-US" altLang="en-US" dirty="0" err="1">
                <a:solidFill>
                  <a:schemeClr val="tx1"/>
                </a:solidFill>
              </a:rPr>
              <a:t>enqueue</a:t>
            </a:r>
            <a:r>
              <a:rPr lang="en-US" altLang="en-US" dirty="0">
                <a:solidFill>
                  <a:schemeClr val="tx1"/>
                </a:solidFill>
              </a:rPr>
              <a:t> Member Function Details</a:t>
            </a:r>
          </a:p>
        </p:txBody>
      </p:sp>
      <p:sp>
        <p:nvSpPr>
          <p:cNvPr id="44035" name="Slide Body"/>
          <p:cNvSpPr>
            <a:spLocks noGrp="1" noChangeArrowheads="1"/>
          </p:cNvSpPr>
          <p:nvPr>
            <p:ph type="body" idx="1"/>
          </p:nvPr>
        </p:nvSpPr>
        <p:spPr/>
        <p:txBody>
          <a:bodyPr/>
          <a:lstStyle/>
          <a:p>
            <a:pPr eaLnBrk="1" hangingPunct="1">
              <a:lnSpc>
                <a:spcPct val="80000"/>
              </a:lnSpc>
              <a:spcBef>
                <a:spcPct val="50000"/>
              </a:spcBef>
              <a:buFontTx/>
              <a:buNone/>
            </a:pPr>
            <a:r>
              <a:rPr lang="en-US" altLang="en-US" sz="2800"/>
              <a:t>To add item at rear of queue</a:t>
            </a:r>
          </a:p>
          <a:p>
            <a:pPr eaLnBrk="1" hangingPunct="1">
              <a:lnSpc>
                <a:spcPct val="80000"/>
              </a:lnSpc>
              <a:spcBef>
                <a:spcPct val="50000"/>
              </a:spcBef>
              <a:buFontTx/>
              <a:buNone/>
            </a:pPr>
            <a:r>
              <a:rPr lang="en-US" altLang="en-US" sz="2800" b="1">
                <a:solidFill>
                  <a:srgbClr val="3D8963"/>
                </a:solidFill>
                <a:latin typeface="Courier New" pitchFamily="49" charset="0"/>
              </a:rPr>
              <a:t>	if (isEmpty())</a:t>
            </a:r>
          </a:p>
          <a:p>
            <a:pPr eaLnBrk="1" hangingPunct="1">
              <a:lnSpc>
                <a:spcPct val="80000"/>
              </a:lnSpc>
              <a:spcBef>
                <a:spcPct val="0"/>
              </a:spcBef>
              <a:buFontTx/>
              <a:buNone/>
            </a:pPr>
            <a:r>
              <a:rPr lang="en-US" altLang="en-US" sz="2800" b="1">
                <a:solidFill>
                  <a:srgbClr val="3D8963"/>
                </a:solidFill>
                <a:latin typeface="Courier New" pitchFamily="49" charset="0"/>
              </a:rPr>
              <a:t>     { </a:t>
            </a:r>
          </a:p>
          <a:p>
            <a:pPr eaLnBrk="1" hangingPunct="1">
              <a:lnSpc>
                <a:spcPct val="80000"/>
              </a:lnSpc>
              <a:spcBef>
                <a:spcPct val="0"/>
              </a:spcBef>
              <a:buFontTx/>
              <a:buNone/>
            </a:pPr>
            <a:r>
              <a:rPr lang="en-US" altLang="en-US" sz="2800" b="1">
                <a:solidFill>
                  <a:srgbClr val="3D8963"/>
                </a:solidFill>
                <a:latin typeface="Courier New" pitchFamily="49" charset="0"/>
              </a:rPr>
              <a:t>		   front = new QNode(x);</a:t>
            </a:r>
          </a:p>
          <a:p>
            <a:pPr eaLnBrk="1" hangingPunct="1">
              <a:lnSpc>
                <a:spcPct val="80000"/>
              </a:lnSpc>
              <a:spcBef>
                <a:spcPct val="0"/>
              </a:spcBef>
              <a:buFontTx/>
              <a:buNone/>
            </a:pPr>
            <a:r>
              <a:rPr lang="en-US" altLang="en-US" sz="2800" b="1">
                <a:solidFill>
                  <a:srgbClr val="3D8963"/>
                </a:solidFill>
                <a:latin typeface="Courier New" pitchFamily="49" charset="0"/>
              </a:rPr>
              <a:t>       rear = front; </a:t>
            </a:r>
          </a:p>
          <a:p>
            <a:pPr eaLnBrk="1" hangingPunct="1">
              <a:lnSpc>
                <a:spcPct val="80000"/>
              </a:lnSpc>
              <a:spcBef>
                <a:spcPct val="0"/>
              </a:spcBef>
              <a:buFontTx/>
              <a:buNone/>
            </a:pPr>
            <a:r>
              <a:rPr lang="en-US" altLang="en-US" sz="2800" b="1">
                <a:solidFill>
                  <a:srgbClr val="3D8963"/>
                </a:solidFill>
                <a:latin typeface="Courier New" pitchFamily="49" charset="0"/>
              </a:rPr>
              <a:t>     }</a:t>
            </a:r>
          </a:p>
          <a:p>
            <a:pPr eaLnBrk="1" hangingPunct="1">
              <a:lnSpc>
                <a:spcPct val="80000"/>
              </a:lnSpc>
              <a:spcBef>
                <a:spcPct val="0"/>
              </a:spcBef>
              <a:buFontTx/>
              <a:buNone/>
            </a:pPr>
            <a:r>
              <a:rPr lang="en-US" altLang="en-US" sz="2800" b="1">
                <a:solidFill>
                  <a:srgbClr val="3D8963"/>
                </a:solidFill>
                <a:latin typeface="Courier New" pitchFamily="49" charset="0"/>
              </a:rPr>
              <a:t>  else</a:t>
            </a:r>
          </a:p>
          <a:p>
            <a:pPr eaLnBrk="1" hangingPunct="1">
              <a:lnSpc>
                <a:spcPct val="80000"/>
              </a:lnSpc>
              <a:spcBef>
                <a:spcPct val="0"/>
              </a:spcBef>
              <a:buFontTx/>
              <a:buNone/>
            </a:pPr>
            <a:r>
              <a:rPr lang="en-US" altLang="en-US" sz="2800" b="1">
                <a:solidFill>
                  <a:srgbClr val="3D8963"/>
                </a:solidFill>
                <a:latin typeface="Courier New" pitchFamily="49" charset="0"/>
              </a:rPr>
              <a:t>     {</a:t>
            </a:r>
          </a:p>
          <a:p>
            <a:pPr eaLnBrk="1" hangingPunct="1">
              <a:lnSpc>
                <a:spcPct val="80000"/>
              </a:lnSpc>
              <a:spcBef>
                <a:spcPct val="0"/>
              </a:spcBef>
              <a:buFontTx/>
              <a:buNone/>
            </a:pPr>
            <a:r>
              <a:rPr lang="en-US" altLang="en-US" sz="2800" b="1">
                <a:solidFill>
                  <a:srgbClr val="3D8963"/>
                </a:solidFill>
                <a:latin typeface="Courier New" pitchFamily="49" charset="0"/>
              </a:rPr>
              <a:t>       rear-&gt;next = new QNode(x);</a:t>
            </a:r>
          </a:p>
          <a:p>
            <a:pPr eaLnBrk="1" hangingPunct="1">
              <a:lnSpc>
                <a:spcPct val="80000"/>
              </a:lnSpc>
              <a:spcBef>
                <a:spcPct val="0"/>
              </a:spcBef>
              <a:buFontTx/>
              <a:buNone/>
            </a:pPr>
            <a:r>
              <a:rPr lang="en-US" altLang="en-US" sz="2800" b="1">
                <a:solidFill>
                  <a:srgbClr val="3D8963"/>
                </a:solidFill>
                <a:latin typeface="Courier New" pitchFamily="49" charset="0"/>
              </a:rPr>
              <a:t>       rear = rear-&gt;next;</a:t>
            </a:r>
          </a:p>
          <a:p>
            <a:pPr eaLnBrk="1" hangingPunct="1">
              <a:lnSpc>
                <a:spcPct val="80000"/>
              </a:lnSpc>
              <a:spcBef>
                <a:spcPct val="0"/>
              </a:spcBef>
              <a:buFontTx/>
              <a:buNone/>
            </a:pPr>
            <a:r>
              <a:rPr lang="en-US" altLang="en-US" sz="2800" b="1">
                <a:solidFill>
                  <a:srgbClr val="3D8963"/>
                </a:solidFill>
                <a:latin typeface="Courier New" pitchFamily="49" charset="0"/>
              </a:rPr>
              <a:t>     }</a:t>
            </a:r>
          </a:p>
        </p:txBody>
      </p:sp>
      <p:sp>
        <p:nvSpPr>
          <p:cNvPr id="4403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19-</a:t>
            </a:r>
            <a:fld id="{BFFCA78B-BAA1-48B7-8122-F0E8A793F3EA}" type="slidenum">
              <a:rPr lang="en-US" altLang="en-US" sz="1200" smtClean="0"/>
              <a:pPr eaLnBrk="1" hangingPunct="1">
                <a:spcBef>
                  <a:spcPct val="0"/>
                </a:spcBef>
                <a:buFontTx/>
                <a:buNone/>
              </a:pPr>
              <a:t>43</a:t>
            </a:fld>
            <a:endParaRPr lang="en-US" altLang="en-US" sz="12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Title"/>
          <p:cNvSpPr>
            <a:spLocks noGrp="1" noChangeArrowheads="1"/>
          </p:cNvSpPr>
          <p:nvPr>
            <p:ph type="title"/>
          </p:nvPr>
        </p:nvSpPr>
        <p:spPr/>
        <p:txBody>
          <a:bodyPr/>
          <a:lstStyle/>
          <a:p>
            <a:pPr eaLnBrk="1" hangingPunct="1"/>
            <a:r>
              <a:rPr lang="en-US" altLang="en-US" dirty="0" err="1">
                <a:solidFill>
                  <a:schemeClr val="tx1"/>
                </a:solidFill>
              </a:rPr>
              <a:t>dequeue</a:t>
            </a:r>
            <a:r>
              <a:rPr lang="en-US" altLang="en-US" dirty="0">
                <a:solidFill>
                  <a:schemeClr val="tx1"/>
                </a:solidFill>
              </a:rPr>
              <a:t> Member Function</a:t>
            </a:r>
          </a:p>
        </p:txBody>
      </p:sp>
      <p:sp>
        <p:nvSpPr>
          <p:cNvPr id="45059" name="Slide Body"/>
          <p:cNvSpPr>
            <a:spLocks noGrp="1" noChangeArrowheads="1"/>
          </p:cNvSpPr>
          <p:nvPr>
            <p:ph type="body" idx="1"/>
          </p:nvPr>
        </p:nvSpPr>
        <p:spPr/>
        <p:txBody>
          <a:bodyPr/>
          <a:lstStyle/>
          <a:p>
            <a:pPr eaLnBrk="1" hangingPunct="1">
              <a:lnSpc>
                <a:spcPct val="80000"/>
              </a:lnSpc>
              <a:spcBef>
                <a:spcPct val="50000"/>
              </a:spcBef>
              <a:buFontTx/>
              <a:buNone/>
            </a:pPr>
            <a:r>
              <a:rPr lang="en-US" altLang="en-US" sz="2800" dirty="0"/>
              <a:t>To remove item from front of queue</a:t>
            </a:r>
          </a:p>
          <a:p>
            <a:pPr eaLnBrk="1" hangingPunct="1">
              <a:lnSpc>
                <a:spcPct val="80000"/>
              </a:lnSpc>
              <a:spcBef>
                <a:spcPct val="0"/>
              </a:spcBef>
              <a:buFontTx/>
              <a:buNone/>
            </a:pPr>
            <a:endParaRPr lang="en-US" altLang="en-US" sz="2800" b="1" dirty="0">
              <a:solidFill>
                <a:srgbClr val="3D8963"/>
              </a:solidFill>
              <a:latin typeface="Courier New" pitchFamily="49" charset="0"/>
            </a:endParaRPr>
          </a:p>
          <a:p>
            <a:pPr eaLnBrk="1" hangingPunct="1">
              <a:lnSpc>
                <a:spcPct val="80000"/>
              </a:lnSpc>
              <a:spcBef>
                <a:spcPct val="0"/>
              </a:spcBef>
              <a:buFontTx/>
              <a:buNone/>
            </a:pPr>
            <a:r>
              <a:rPr lang="en-US" altLang="en-US" sz="2800" b="1" dirty="0">
                <a:solidFill>
                  <a:srgbClr val="3D8963"/>
                </a:solidFill>
                <a:latin typeface="Courier New" pitchFamily="49" charset="0"/>
              </a:rPr>
              <a:t>    if (</a:t>
            </a:r>
            <a:r>
              <a:rPr lang="en-US" altLang="en-US" sz="2800" b="1" dirty="0" err="1">
                <a:solidFill>
                  <a:srgbClr val="3D8963"/>
                </a:solidFill>
                <a:latin typeface="Courier New" pitchFamily="49" charset="0"/>
              </a:rPr>
              <a:t>isEmpty</a:t>
            </a:r>
            <a:r>
              <a:rPr lang="en-US" altLang="en-US" sz="2800" b="1" dirty="0">
                <a:solidFill>
                  <a:srgbClr val="3D8963"/>
                </a:solidFill>
                <a:latin typeface="Courier New" pitchFamily="49" charset="0"/>
              </a:rPr>
              <a:t>())</a:t>
            </a:r>
          </a:p>
          <a:p>
            <a:pPr eaLnBrk="1" hangingPunct="1">
              <a:lnSpc>
                <a:spcPct val="80000"/>
              </a:lnSpc>
              <a:spcBef>
                <a:spcPct val="0"/>
              </a:spcBef>
              <a:buFontTx/>
              <a:buNone/>
            </a:pPr>
            <a:r>
              <a:rPr lang="en-US" altLang="en-US" sz="2800" b="1" dirty="0">
                <a:solidFill>
                  <a:srgbClr val="3D8963"/>
                </a:solidFill>
                <a:latin typeface="Courier New" pitchFamily="49" charset="0"/>
              </a:rPr>
              <a:t>    { </a:t>
            </a:r>
          </a:p>
          <a:p>
            <a:pPr eaLnBrk="1" hangingPunct="1">
              <a:lnSpc>
                <a:spcPct val="80000"/>
              </a:lnSpc>
              <a:spcBef>
                <a:spcPct val="0"/>
              </a:spcBef>
              <a:buFontTx/>
              <a:buNone/>
            </a:pPr>
            <a:r>
              <a:rPr lang="en-US" altLang="en-US" sz="2800" b="1" dirty="0">
                <a:solidFill>
                  <a:srgbClr val="3D8963"/>
                </a:solidFill>
                <a:latin typeface="Courier New" pitchFamily="49" charset="0"/>
              </a:rPr>
              <a:t>        // throw exception or print</a:t>
            </a:r>
          </a:p>
          <a:p>
            <a:pPr eaLnBrk="1" hangingPunct="1">
              <a:lnSpc>
                <a:spcPct val="80000"/>
              </a:lnSpc>
              <a:spcBef>
                <a:spcPct val="0"/>
              </a:spcBef>
              <a:buFontTx/>
              <a:buNone/>
            </a:pPr>
            <a:r>
              <a:rPr lang="en-US" altLang="en-US" sz="2800" b="1" dirty="0">
                <a:solidFill>
                  <a:srgbClr val="3D8963"/>
                </a:solidFill>
                <a:latin typeface="Courier New" pitchFamily="49" charset="0"/>
              </a:rPr>
              <a:t>        // a message</a:t>
            </a:r>
          </a:p>
          <a:p>
            <a:pPr eaLnBrk="1" hangingPunct="1">
              <a:lnSpc>
                <a:spcPct val="80000"/>
              </a:lnSpc>
              <a:spcBef>
                <a:spcPct val="0"/>
              </a:spcBef>
              <a:buFontTx/>
              <a:buNone/>
            </a:pPr>
            <a:r>
              <a:rPr lang="en-US" altLang="en-US" sz="2800" b="1" dirty="0">
                <a:solidFill>
                  <a:srgbClr val="3D8963"/>
                </a:solidFill>
                <a:latin typeface="Courier New" pitchFamily="49" charset="0"/>
              </a:rPr>
              <a:t>    } else {</a:t>
            </a:r>
          </a:p>
          <a:p>
            <a:pPr eaLnBrk="1" hangingPunct="1">
              <a:lnSpc>
                <a:spcPct val="80000"/>
              </a:lnSpc>
              <a:spcBef>
                <a:spcPct val="0"/>
              </a:spcBef>
              <a:buFontTx/>
              <a:buNone/>
            </a:pPr>
            <a:r>
              <a:rPr lang="en-US" altLang="en-US" sz="2800" b="1" dirty="0">
                <a:solidFill>
                  <a:srgbClr val="3D8963"/>
                </a:solidFill>
                <a:latin typeface="Courier New" pitchFamily="49" charset="0"/>
              </a:rPr>
              <a:t>    x = front-&gt;value;</a:t>
            </a:r>
          </a:p>
          <a:p>
            <a:pPr eaLnBrk="1" hangingPunct="1">
              <a:lnSpc>
                <a:spcPct val="80000"/>
              </a:lnSpc>
              <a:spcBef>
                <a:spcPct val="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QNode</a:t>
            </a: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oldfront</a:t>
            </a:r>
            <a:r>
              <a:rPr lang="en-US" altLang="en-US" sz="2800" b="1" dirty="0">
                <a:solidFill>
                  <a:srgbClr val="3D8963"/>
                </a:solidFill>
                <a:latin typeface="Courier New" pitchFamily="49" charset="0"/>
              </a:rPr>
              <a:t> = front;</a:t>
            </a:r>
          </a:p>
          <a:p>
            <a:pPr eaLnBrk="1" hangingPunct="1">
              <a:lnSpc>
                <a:spcPct val="80000"/>
              </a:lnSpc>
              <a:spcBef>
                <a:spcPct val="0"/>
              </a:spcBef>
              <a:buFontTx/>
              <a:buNone/>
            </a:pPr>
            <a:r>
              <a:rPr lang="en-US" altLang="en-US" sz="2800" b="1" dirty="0">
                <a:solidFill>
                  <a:srgbClr val="3D8963"/>
                </a:solidFill>
                <a:latin typeface="Courier New" pitchFamily="49" charset="0"/>
              </a:rPr>
              <a:t>    front = front-&gt;next;</a:t>
            </a:r>
          </a:p>
          <a:p>
            <a:pPr eaLnBrk="1" hangingPunct="1">
              <a:lnSpc>
                <a:spcPct val="80000"/>
              </a:lnSpc>
              <a:spcBef>
                <a:spcPct val="0"/>
              </a:spcBef>
              <a:buFontTx/>
              <a:buNone/>
            </a:pPr>
            <a:r>
              <a:rPr lang="en-US" altLang="en-US" sz="2800" b="1" dirty="0">
                <a:solidFill>
                  <a:srgbClr val="3D8963"/>
                </a:solidFill>
                <a:latin typeface="Courier New" pitchFamily="49" charset="0"/>
              </a:rPr>
              <a:t>    delete </a:t>
            </a:r>
            <a:r>
              <a:rPr lang="en-US" altLang="en-US" sz="2800" b="1" dirty="0" err="1">
                <a:solidFill>
                  <a:srgbClr val="3D8963"/>
                </a:solidFill>
                <a:latin typeface="Courier New" pitchFamily="49" charset="0"/>
              </a:rPr>
              <a:t>oldfront</a:t>
            </a:r>
            <a:r>
              <a:rPr lang="en-US" altLang="en-US" sz="2800" b="1" dirty="0">
                <a:solidFill>
                  <a:srgbClr val="3D8963"/>
                </a:solidFill>
                <a:latin typeface="Courier New" pitchFamily="49" charset="0"/>
              </a:rPr>
              <a:t>;    </a:t>
            </a:r>
          </a:p>
          <a:p>
            <a:pPr eaLnBrk="1" hangingPunct="1">
              <a:lnSpc>
                <a:spcPct val="80000"/>
              </a:lnSpc>
              <a:spcBef>
                <a:spcPct val="0"/>
              </a:spcBef>
              <a:buFontTx/>
              <a:buNone/>
            </a:pPr>
            <a:r>
              <a:rPr lang="en-US" altLang="en-US" sz="2800" b="1" dirty="0">
                <a:solidFill>
                  <a:srgbClr val="3D8963"/>
                </a:solidFill>
                <a:latin typeface="Courier New" pitchFamily="49" charset="0"/>
              </a:rPr>
              <a:t>    }</a:t>
            </a:r>
          </a:p>
        </p:txBody>
      </p:sp>
      <p:sp>
        <p:nvSpPr>
          <p:cNvPr id="4506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19-</a:t>
            </a:r>
            <a:fld id="{6FF79D66-90E8-43D5-B19B-E807A08A10B9}" type="slidenum">
              <a:rPr lang="en-US" altLang="en-US" sz="1200" smtClean="0"/>
              <a:pPr eaLnBrk="1" hangingPunct="1">
                <a:spcBef>
                  <a:spcPct val="0"/>
                </a:spcBef>
                <a:buFontTx/>
                <a:buNone/>
              </a:pPr>
              <a:t>44</a:t>
            </a:fld>
            <a:endParaRPr lang="en-US" altLang="en-US" sz="12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0" y="609600"/>
            <a:ext cx="8839200" cy="1143000"/>
          </a:xfrm>
        </p:spPr>
        <p:txBody>
          <a:bodyPr/>
          <a:lstStyle/>
          <a:p>
            <a:pPr eaLnBrk="1" hangingPunct="1"/>
            <a:r>
              <a:rPr lang="en-US" altLang="en-US" dirty="0">
                <a:solidFill>
                  <a:schemeClr val="tx1"/>
                </a:solidFill>
              </a:rPr>
              <a:t>19.6  The STL </a:t>
            </a:r>
            <a:r>
              <a:rPr lang="en-US" altLang="en-US" b="1" dirty="0" err="1">
                <a:solidFill>
                  <a:schemeClr val="tx1"/>
                </a:solidFill>
                <a:latin typeface="Courier New" pitchFamily="49" charset="0"/>
              </a:rPr>
              <a:t>deque</a:t>
            </a:r>
            <a:r>
              <a:rPr lang="en-US" altLang="en-US" dirty="0">
                <a:solidFill>
                  <a:schemeClr val="tx1"/>
                </a:solidFill>
              </a:rPr>
              <a:t> and </a:t>
            </a:r>
            <a:r>
              <a:rPr lang="en-US" altLang="en-US" b="1" dirty="0">
                <a:solidFill>
                  <a:schemeClr val="tx1"/>
                </a:solidFill>
                <a:latin typeface="Courier New" pitchFamily="49" charset="0"/>
              </a:rPr>
              <a:t>queue</a:t>
            </a:r>
            <a:r>
              <a:rPr lang="en-US" altLang="en-US" dirty="0">
                <a:solidFill>
                  <a:schemeClr val="tx1"/>
                </a:solidFill>
              </a:rPr>
              <a:t> Containers</a:t>
            </a:r>
          </a:p>
        </p:txBody>
      </p:sp>
      <p:sp>
        <p:nvSpPr>
          <p:cNvPr id="46083" name="Rectangle 3"/>
          <p:cNvSpPr>
            <a:spLocks noGrp="1" noChangeArrowheads="1"/>
          </p:cNvSpPr>
          <p:nvPr>
            <p:ph type="body" idx="1"/>
          </p:nvPr>
        </p:nvSpPr>
        <p:spPr>
          <a:xfrm>
            <a:off x="457200" y="1981200"/>
            <a:ext cx="8382000" cy="4114800"/>
          </a:xfrm>
        </p:spPr>
        <p:txBody>
          <a:bodyPr/>
          <a:lstStyle/>
          <a:p>
            <a:pPr eaLnBrk="1" hangingPunct="1">
              <a:lnSpc>
                <a:spcPct val="90000"/>
              </a:lnSpc>
            </a:pPr>
            <a:r>
              <a:rPr lang="en-US" altLang="en-US" sz="2800" b="1" dirty="0" err="1">
                <a:latin typeface="Courier New" pitchFamily="49" charset="0"/>
              </a:rPr>
              <a:t>deque</a:t>
            </a:r>
            <a:r>
              <a:rPr lang="en-US" altLang="en-US" sz="2800" dirty="0"/>
              <a:t>: a double-ended queue (DEC).  Has member functions to </a:t>
            </a:r>
            <a:r>
              <a:rPr lang="en-US" altLang="en-US" sz="2800" dirty="0" err="1"/>
              <a:t>enqueue</a:t>
            </a:r>
            <a:r>
              <a:rPr lang="en-US" altLang="en-US" sz="2800" dirty="0"/>
              <a:t> (</a:t>
            </a:r>
            <a:r>
              <a:rPr lang="en-US" altLang="en-US" sz="2800" b="1" dirty="0" err="1">
                <a:latin typeface="Courier New" pitchFamily="49" charset="0"/>
              </a:rPr>
              <a:t>push_back</a:t>
            </a:r>
            <a:r>
              <a:rPr lang="en-US" altLang="en-US" sz="2800" dirty="0"/>
              <a:t>) and </a:t>
            </a:r>
            <a:r>
              <a:rPr lang="en-US" altLang="en-US" sz="2800" dirty="0" err="1"/>
              <a:t>dequeue</a:t>
            </a:r>
            <a:r>
              <a:rPr lang="en-US" altLang="en-US" sz="2800" dirty="0"/>
              <a:t> (</a:t>
            </a:r>
            <a:r>
              <a:rPr lang="en-US" altLang="en-US" sz="2800" b="1" dirty="0" err="1">
                <a:latin typeface="Courier New" pitchFamily="49" charset="0"/>
              </a:rPr>
              <a:t>pop_front</a:t>
            </a:r>
            <a:r>
              <a:rPr lang="en-US" altLang="en-US" sz="2800" dirty="0"/>
              <a:t>)</a:t>
            </a:r>
          </a:p>
          <a:p>
            <a:pPr marL="101600" indent="0" eaLnBrk="1" hangingPunct="1">
              <a:lnSpc>
                <a:spcPct val="90000"/>
              </a:lnSpc>
              <a:buNone/>
            </a:pPr>
            <a:endParaRPr lang="en-US" altLang="en-US" sz="2800" dirty="0"/>
          </a:p>
          <a:p>
            <a:pPr eaLnBrk="1" hangingPunct="1">
              <a:lnSpc>
                <a:spcPct val="90000"/>
              </a:lnSpc>
            </a:pPr>
            <a:r>
              <a:rPr lang="en-US" altLang="en-US" sz="2800" b="1" dirty="0">
                <a:latin typeface="Courier New" pitchFamily="49" charset="0"/>
              </a:rPr>
              <a:t>queue</a:t>
            </a:r>
            <a:r>
              <a:rPr lang="en-US" altLang="en-US" sz="2800" dirty="0"/>
              <a:t>: container ADT that can be used to provide a queue based on a </a:t>
            </a:r>
            <a:r>
              <a:rPr lang="en-US" altLang="en-US" sz="2800" b="1" dirty="0">
                <a:latin typeface="Courier New" pitchFamily="49" charset="0"/>
              </a:rPr>
              <a:t>vector</a:t>
            </a:r>
            <a:r>
              <a:rPr lang="en-US" altLang="en-US" sz="2800" dirty="0"/>
              <a:t>, </a:t>
            </a:r>
            <a:r>
              <a:rPr lang="en-US" altLang="en-US" sz="2800" b="1" dirty="0">
                <a:latin typeface="Courier New" pitchFamily="49" charset="0"/>
              </a:rPr>
              <a:t>list</a:t>
            </a:r>
            <a:r>
              <a:rPr lang="en-US" altLang="en-US" sz="2800" dirty="0"/>
              <a:t>, or </a:t>
            </a:r>
            <a:r>
              <a:rPr lang="en-US" altLang="en-US" sz="2800" b="1" dirty="0" err="1">
                <a:latin typeface="Courier New" pitchFamily="49" charset="0"/>
              </a:rPr>
              <a:t>deque</a:t>
            </a:r>
            <a:r>
              <a:rPr lang="en-US" altLang="en-US" sz="2800" dirty="0"/>
              <a:t>.  Has member functions to </a:t>
            </a:r>
            <a:r>
              <a:rPr lang="en-US" altLang="en-US" sz="2800" dirty="0" err="1"/>
              <a:t>enqueue</a:t>
            </a:r>
            <a:r>
              <a:rPr lang="en-US" altLang="en-US" sz="2800" dirty="0"/>
              <a:t> (</a:t>
            </a:r>
            <a:r>
              <a:rPr lang="en-US" altLang="en-US" sz="2800" b="1" dirty="0">
                <a:latin typeface="Courier New" pitchFamily="49" charset="0"/>
              </a:rPr>
              <a:t>push</a:t>
            </a:r>
            <a:r>
              <a:rPr lang="en-US" altLang="en-US" sz="2800" dirty="0"/>
              <a:t>) and </a:t>
            </a:r>
            <a:r>
              <a:rPr lang="en-US" altLang="en-US" sz="2800" dirty="0" err="1"/>
              <a:t>dequeue</a:t>
            </a:r>
            <a:r>
              <a:rPr lang="en-US" altLang="en-US" sz="2800" dirty="0"/>
              <a:t> (</a:t>
            </a:r>
            <a:r>
              <a:rPr lang="en-US" altLang="en-US" sz="2800" b="1" dirty="0">
                <a:latin typeface="Courier New" pitchFamily="49" charset="0"/>
              </a:rPr>
              <a:t>pop</a:t>
            </a:r>
            <a:r>
              <a:rPr lang="en-US" altLang="en-US" sz="2800" dirty="0"/>
              <a:t>)</a:t>
            </a:r>
            <a:endParaRPr lang="en-US" altLang="en-US" sz="2800" dirty="0">
              <a:latin typeface="Courier New" pitchFamily="49" charset="0"/>
            </a:endParaRPr>
          </a:p>
        </p:txBody>
      </p:sp>
      <p:sp>
        <p:nvSpPr>
          <p:cNvPr id="4608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19-</a:t>
            </a:r>
            <a:fld id="{C421702D-D9E4-47BF-9EA5-F18EDB42B7E0}" type="slidenum">
              <a:rPr lang="en-US" altLang="en-US" sz="1200" smtClean="0"/>
              <a:pPr eaLnBrk="1" hangingPunct="1">
                <a:spcBef>
                  <a:spcPct val="0"/>
                </a:spcBef>
                <a:buFontTx/>
                <a:buNone/>
              </a:pPr>
              <a:t>45</a:t>
            </a:fld>
            <a:endParaRPr lang="en-US" altLang="en-US" sz="12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Title"/>
          <p:cNvSpPr>
            <a:spLocks noGrp="1" noChangeArrowheads="1"/>
          </p:cNvSpPr>
          <p:nvPr>
            <p:ph type="title"/>
          </p:nvPr>
        </p:nvSpPr>
        <p:spPr/>
        <p:txBody>
          <a:bodyPr/>
          <a:lstStyle/>
          <a:p>
            <a:pPr eaLnBrk="1" hangingPunct="1"/>
            <a:r>
              <a:rPr lang="en-US" altLang="en-US" dirty="0">
                <a:solidFill>
                  <a:schemeClr val="tx1"/>
                </a:solidFill>
              </a:rPr>
              <a:t>Defining a Queue</a:t>
            </a:r>
          </a:p>
        </p:txBody>
      </p:sp>
      <p:sp>
        <p:nvSpPr>
          <p:cNvPr id="47107" name="Slide Body"/>
          <p:cNvSpPr>
            <a:spLocks noGrp="1" noChangeArrowheads="1"/>
          </p:cNvSpPr>
          <p:nvPr>
            <p:ph type="body" idx="1"/>
          </p:nvPr>
        </p:nvSpPr>
        <p:spPr>
          <a:xfrm>
            <a:off x="381000" y="1524000"/>
            <a:ext cx="8305800" cy="4114800"/>
          </a:xfrm>
        </p:spPr>
        <p:txBody>
          <a:bodyPr/>
          <a:lstStyle/>
          <a:p>
            <a:pPr eaLnBrk="1" hangingPunct="1">
              <a:lnSpc>
                <a:spcPct val="85000"/>
              </a:lnSpc>
            </a:pPr>
            <a:r>
              <a:rPr lang="en-US" altLang="en-US" sz="2800" dirty="0"/>
              <a:t>Defining a queue of </a:t>
            </a:r>
            <a:r>
              <a:rPr lang="en-US" altLang="en-US" sz="2800" b="1" dirty="0">
                <a:latin typeface="Courier New" pitchFamily="49" charset="0"/>
              </a:rPr>
              <a:t>char</a:t>
            </a:r>
            <a:r>
              <a:rPr lang="en-US" altLang="en-US" sz="2800" dirty="0"/>
              <a:t>, named </a:t>
            </a:r>
            <a:r>
              <a:rPr lang="en-US" altLang="en-US" sz="2800" dirty="0" err="1"/>
              <a:t>cQueue</a:t>
            </a:r>
            <a:r>
              <a:rPr lang="en-US" altLang="en-US" sz="2800" dirty="0"/>
              <a:t>, based on a </a:t>
            </a:r>
            <a:r>
              <a:rPr lang="en-US" altLang="en-US" sz="2800" b="1" dirty="0" err="1">
                <a:latin typeface="Courier New" pitchFamily="49" charset="0"/>
              </a:rPr>
              <a:t>deque</a:t>
            </a:r>
            <a:r>
              <a:rPr lang="en-US" altLang="en-US" sz="2800" dirty="0"/>
              <a:t>:</a:t>
            </a:r>
          </a:p>
          <a:p>
            <a:pPr lvl="1" eaLnBrk="1" hangingPunct="1">
              <a:lnSpc>
                <a:spcPct val="85000"/>
              </a:lnSpc>
              <a:buFontTx/>
              <a:buNone/>
            </a:pPr>
            <a:r>
              <a:rPr lang="en-US" altLang="en-US" sz="2400" b="1" dirty="0" err="1">
                <a:solidFill>
                  <a:srgbClr val="3D8963"/>
                </a:solidFill>
                <a:latin typeface="Courier New" pitchFamily="49" charset="0"/>
              </a:rPr>
              <a:t>deque</a:t>
            </a:r>
            <a:r>
              <a:rPr lang="en-US" altLang="en-US" sz="2400" b="1" dirty="0">
                <a:solidFill>
                  <a:srgbClr val="3D8963"/>
                </a:solidFill>
                <a:latin typeface="Courier New" pitchFamily="49" charset="0"/>
              </a:rPr>
              <a:t>&lt;char&gt; </a:t>
            </a:r>
            <a:r>
              <a:rPr lang="en-US" altLang="en-US" sz="2400" b="1" dirty="0" err="1">
                <a:solidFill>
                  <a:srgbClr val="3D8963"/>
                </a:solidFill>
                <a:latin typeface="Courier New" pitchFamily="49" charset="0"/>
              </a:rPr>
              <a:t>cQueue</a:t>
            </a:r>
            <a:r>
              <a:rPr lang="en-US" altLang="en-US" sz="2400" dirty="0">
                <a:solidFill>
                  <a:srgbClr val="3D8963"/>
                </a:solidFill>
                <a:latin typeface="Courier New" pitchFamily="49" charset="0"/>
              </a:rPr>
              <a:t>;</a:t>
            </a:r>
          </a:p>
          <a:p>
            <a:pPr eaLnBrk="1" hangingPunct="1">
              <a:lnSpc>
                <a:spcPct val="85000"/>
              </a:lnSpc>
            </a:pPr>
            <a:r>
              <a:rPr lang="en-US" altLang="en-US" sz="2800" dirty="0"/>
              <a:t>Defining a </a:t>
            </a:r>
            <a:r>
              <a:rPr lang="en-US" altLang="en-US" sz="2800" b="1" dirty="0">
                <a:latin typeface="Courier New" pitchFamily="49" charset="0"/>
              </a:rPr>
              <a:t>queue</a:t>
            </a:r>
            <a:r>
              <a:rPr lang="en-US" altLang="en-US" sz="2800" dirty="0"/>
              <a:t> with the default base container</a:t>
            </a:r>
          </a:p>
          <a:p>
            <a:pPr lvl="1" eaLnBrk="1" hangingPunct="1">
              <a:lnSpc>
                <a:spcPct val="85000"/>
              </a:lnSpc>
              <a:buFontTx/>
              <a:buNone/>
            </a:pPr>
            <a:r>
              <a:rPr lang="en-US" altLang="en-US" sz="2400" b="1" dirty="0">
                <a:solidFill>
                  <a:srgbClr val="3D8963"/>
                </a:solidFill>
                <a:latin typeface="Courier New" pitchFamily="49" charset="0"/>
              </a:rPr>
              <a:t>queue&lt;char&gt; </a:t>
            </a:r>
            <a:r>
              <a:rPr lang="en-US" altLang="en-US" sz="2400" b="1" dirty="0" err="1">
                <a:solidFill>
                  <a:srgbClr val="3D8963"/>
                </a:solidFill>
                <a:latin typeface="Courier New" pitchFamily="49" charset="0"/>
              </a:rPr>
              <a:t>cQueue</a:t>
            </a:r>
            <a:r>
              <a:rPr lang="en-US" altLang="en-US" sz="2400" b="1" dirty="0">
                <a:solidFill>
                  <a:srgbClr val="3D8963"/>
                </a:solidFill>
                <a:latin typeface="Courier New" pitchFamily="49" charset="0"/>
              </a:rPr>
              <a:t>;</a:t>
            </a:r>
          </a:p>
          <a:p>
            <a:pPr eaLnBrk="1" hangingPunct="1">
              <a:lnSpc>
                <a:spcPct val="85000"/>
              </a:lnSpc>
            </a:pPr>
            <a:r>
              <a:rPr lang="en-US" altLang="en-US" sz="2800" dirty="0"/>
              <a:t>Defining a queue based on a </a:t>
            </a:r>
            <a:r>
              <a:rPr lang="en-US" altLang="en-US" sz="2800" b="1" dirty="0">
                <a:latin typeface="Courier New" pitchFamily="49" charset="0"/>
              </a:rPr>
              <a:t>list</a:t>
            </a:r>
            <a:r>
              <a:rPr lang="en-US" altLang="en-US" sz="2800" dirty="0"/>
              <a:t>:</a:t>
            </a:r>
          </a:p>
          <a:p>
            <a:pPr lvl="1" eaLnBrk="1" hangingPunct="1">
              <a:lnSpc>
                <a:spcPct val="85000"/>
              </a:lnSpc>
              <a:buFontTx/>
              <a:buNone/>
            </a:pPr>
            <a:r>
              <a:rPr lang="en-US" altLang="en-US" sz="2400" b="1" dirty="0">
                <a:solidFill>
                  <a:srgbClr val="3D8963"/>
                </a:solidFill>
                <a:latin typeface="Courier New" pitchFamily="49" charset="0"/>
              </a:rPr>
              <a:t>queue&lt;char, list&lt;char&gt; &gt; </a:t>
            </a:r>
            <a:r>
              <a:rPr lang="en-US" altLang="en-US" sz="2400" b="1" dirty="0" err="1">
                <a:solidFill>
                  <a:srgbClr val="3D8963"/>
                </a:solidFill>
                <a:latin typeface="Courier New" pitchFamily="49" charset="0"/>
              </a:rPr>
              <a:t>cQueue</a:t>
            </a:r>
            <a:r>
              <a:rPr lang="en-US" altLang="en-US" sz="2400" b="1" dirty="0">
                <a:solidFill>
                  <a:srgbClr val="3D8963"/>
                </a:solidFill>
                <a:latin typeface="Courier New" pitchFamily="49" charset="0"/>
              </a:rPr>
              <a:t>;</a:t>
            </a:r>
          </a:p>
          <a:p>
            <a:pPr eaLnBrk="1" hangingPunct="1">
              <a:lnSpc>
                <a:spcPct val="85000"/>
              </a:lnSpc>
            </a:pPr>
            <a:r>
              <a:rPr lang="en-US" altLang="en-US" sz="2800" dirty="0"/>
              <a:t>Prior to C++ 11, spaces are required between consecutive </a:t>
            </a:r>
            <a:r>
              <a:rPr lang="en-US" altLang="en-US" sz="2800" b="1" dirty="0">
                <a:latin typeface="Courier New" pitchFamily="49" charset="0"/>
              </a:rPr>
              <a:t>&gt; &gt;</a:t>
            </a:r>
            <a:r>
              <a:rPr lang="en-US" altLang="en-US" sz="2800" dirty="0"/>
              <a:t> symbols to distinguish from stream extraction</a:t>
            </a:r>
          </a:p>
        </p:txBody>
      </p:sp>
      <p:sp>
        <p:nvSpPr>
          <p:cNvPr id="4710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19-</a:t>
            </a:r>
            <a:fld id="{B9FDEF31-0B14-4762-AF29-B80EC8C0394D}" type="slidenum">
              <a:rPr lang="en-US" altLang="en-US" sz="1200" smtClean="0"/>
              <a:pPr eaLnBrk="1" hangingPunct="1">
                <a:spcBef>
                  <a:spcPct val="0"/>
                </a:spcBef>
                <a:buFontTx/>
                <a:buNone/>
              </a:pPr>
              <a:t>46</a:t>
            </a:fld>
            <a:endParaRPr lang="en-US" altLang="en-US" sz="12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Title"/>
          <p:cNvSpPr>
            <a:spLocks noGrp="1"/>
          </p:cNvSpPr>
          <p:nvPr>
            <p:ph type="title"/>
          </p:nvPr>
        </p:nvSpPr>
        <p:spPr/>
        <p:txBody>
          <a:bodyPr/>
          <a:lstStyle/>
          <a:p>
            <a:pPr eaLnBrk="1" hangingPunct="1"/>
            <a:r>
              <a:rPr lang="en-US" altLang="en-US" dirty="0">
                <a:solidFill>
                  <a:schemeClr val="tx1"/>
                </a:solidFill>
              </a:rPr>
              <a:t>19.7  Eliminating Recursion</a:t>
            </a:r>
          </a:p>
        </p:txBody>
      </p:sp>
      <p:sp>
        <p:nvSpPr>
          <p:cNvPr id="48131" name="Slide Body"/>
          <p:cNvSpPr>
            <a:spLocks noGrp="1"/>
          </p:cNvSpPr>
          <p:nvPr>
            <p:ph type="body" idx="1"/>
          </p:nvPr>
        </p:nvSpPr>
        <p:spPr/>
        <p:txBody>
          <a:bodyPr/>
          <a:lstStyle/>
          <a:p>
            <a:pPr eaLnBrk="1" hangingPunct="1"/>
            <a:r>
              <a:rPr lang="en-US" altLang="en-US" sz="2800" dirty="0"/>
              <a:t>Recursive solutions to problems are often elegant but inefficient</a:t>
            </a:r>
          </a:p>
          <a:p>
            <a:pPr eaLnBrk="1" hangingPunct="1"/>
            <a:r>
              <a:rPr lang="en-US" altLang="en-US" sz="2800" dirty="0"/>
              <a:t>A solution that does not use recursion is more efficient for larger sizes of inputs</a:t>
            </a:r>
          </a:p>
          <a:p>
            <a:pPr eaLnBrk="1" hangingPunct="1"/>
            <a:r>
              <a:rPr lang="en-US" altLang="en-US" sz="2800" u="sng" dirty="0"/>
              <a:t>Eliminating the recursion</a:t>
            </a:r>
            <a:r>
              <a:rPr lang="en-US" altLang="en-US" sz="2800" dirty="0"/>
              <a:t>:  re-writing a recursive algorithm so that it uses other programming constructs (stacks, loops) rather than recursive calls</a:t>
            </a:r>
          </a:p>
        </p:txBody>
      </p:sp>
      <p:sp>
        <p:nvSpPr>
          <p:cNvPr id="4813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19-</a:t>
            </a:r>
            <a:fld id="{81C480A1-0888-416B-A79D-BCAE53C7C539}" type="slidenum">
              <a:rPr lang="en-US" altLang="en-US" sz="1200" smtClean="0"/>
              <a:pPr eaLnBrk="1" hangingPunct="1">
                <a:spcBef>
                  <a:spcPct val="0"/>
                </a:spcBef>
                <a:buFontTx/>
                <a:buNone/>
              </a:pPr>
              <a:t>47</a:t>
            </a:fld>
            <a:endParaRPr lang="en-US" altLang="en-US" sz="12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Title"/>
          <p:cNvSpPr>
            <a:spLocks noGrp="1" noChangeArrowheads="1"/>
          </p:cNvSpPr>
          <p:nvPr>
            <p:ph type="title"/>
          </p:nvPr>
        </p:nvSpPr>
        <p:spPr/>
        <p:txBody>
          <a:bodyPr/>
          <a:lstStyle/>
          <a:p>
            <a:pPr eaLnBrk="1" hangingPunct="1"/>
            <a:r>
              <a:rPr lang="en-US" altLang="en-US" dirty="0">
                <a:solidFill>
                  <a:schemeClr val="tx1"/>
                </a:solidFill>
              </a:rPr>
              <a:t>Copyright</a:t>
            </a:r>
          </a:p>
        </p:txBody>
      </p:sp>
      <p:pic>
        <p:nvPicPr>
          <p:cNvPr id="6" name="Copyright Notice"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title="Copyright Notice"/>
          <p:cNvPicPr preferRelativeResize="0"/>
          <p:nvPr/>
        </p:nvPicPr>
        <p:blipFill>
          <a:blip r:embed="rId2">
            <a:alphaModFix/>
          </a:blip>
          <a:stretch>
            <a:fillRect/>
          </a:stretch>
        </p:blipFill>
        <p:spPr>
          <a:xfrm>
            <a:off x="862011" y="2813016"/>
            <a:ext cx="7419975" cy="2466975"/>
          </a:xfrm>
          <a:prstGeom prst="rect">
            <a:avLst/>
          </a:prstGeom>
          <a:noFill/>
          <a:ln>
            <a:noFill/>
          </a:ln>
        </p:spPr>
      </p:pic>
      <p:sp>
        <p:nvSpPr>
          <p:cNvPr id="35844" name="Slide Number Placeholder 3"/>
          <p:cNvSpPr>
            <a:spLocks noGrp="1"/>
          </p:cNvSpPr>
          <p:nvPr>
            <p:ph type="sldNum" idx="12"/>
          </p:nvPr>
        </p:nvSpPr>
        <p:spPr>
          <a:xfrm>
            <a:off x="8469311" y="113071"/>
            <a:ext cx="551783" cy="18287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19-</a:t>
            </a:r>
            <a:fld id="{171D7F42-732E-4753-8A37-9BFC64539999}" type="slidenum">
              <a:rPr lang="en-US" altLang="en-US" sz="1200" smtClean="0"/>
              <a:pPr eaLnBrk="1" hangingPunct="1">
                <a:spcBef>
                  <a:spcPct val="0"/>
                </a:spcBef>
                <a:buFontTx/>
                <a:buNone/>
              </a:pPr>
              <a:t>48</a:t>
            </a:fld>
            <a:endParaRPr lang="en-US" altLang="en-US" sz="1200" dirty="0"/>
          </a:p>
        </p:txBody>
      </p:sp>
    </p:spTree>
    <p:extLst>
      <p:ext uri="{BB962C8B-B14F-4D97-AF65-F5344CB8AC3E}">
        <p14:creationId xmlns:p14="http://schemas.microsoft.com/office/powerpoint/2010/main" val="2188156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Title"/>
          <p:cNvSpPr>
            <a:spLocks noGrp="1" noChangeArrowheads="1"/>
          </p:cNvSpPr>
          <p:nvPr>
            <p:ph type="title"/>
          </p:nvPr>
        </p:nvSpPr>
        <p:spPr>
          <a:xfrm>
            <a:off x="533400" y="533400"/>
            <a:ext cx="8153400" cy="914400"/>
          </a:xfrm>
        </p:spPr>
        <p:txBody>
          <a:bodyPr/>
          <a:lstStyle/>
          <a:p>
            <a:pPr eaLnBrk="1" hangingPunct="1"/>
            <a:r>
              <a:rPr lang="en-US" altLang="en-US" dirty="0">
                <a:solidFill>
                  <a:schemeClr val="tx1"/>
                </a:solidFill>
              </a:rPr>
              <a:t>Stack Operations and Functions</a:t>
            </a:r>
          </a:p>
        </p:txBody>
      </p:sp>
      <p:sp>
        <p:nvSpPr>
          <p:cNvPr id="8195" name="Slide Body"/>
          <p:cNvSpPr>
            <a:spLocks noGrp="1" noChangeArrowheads="1"/>
          </p:cNvSpPr>
          <p:nvPr>
            <p:ph type="body" idx="1"/>
          </p:nvPr>
        </p:nvSpPr>
        <p:spPr>
          <a:xfrm>
            <a:off x="304800" y="1981200"/>
            <a:ext cx="8382000" cy="4114800"/>
          </a:xfrm>
        </p:spPr>
        <p:txBody>
          <a:bodyPr/>
          <a:lstStyle/>
          <a:p>
            <a:pPr eaLnBrk="1" hangingPunct="1">
              <a:buFontTx/>
              <a:buNone/>
            </a:pPr>
            <a:r>
              <a:rPr lang="en-US" altLang="en-US" sz="2800" dirty="0"/>
              <a:t>Operations:</a:t>
            </a:r>
          </a:p>
          <a:p>
            <a:pPr lvl="1" eaLnBrk="1" hangingPunct="1">
              <a:buClr>
                <a:schemeClr val="tx1"/>
              </a:buClr>
            </a:pPr>
            <a:r>
              <a:rPr lang="en-US" altLang="en-US" sz="2800" dirty="0">
                <a:solidFill>
                  <a:schemeClr val="accent2"/>
                </a:solidFill>
              </a:rPr>
              <a:t>push</a:t>
            </a:r>
            <a:r>
              <a:rPr lang="en-US" altLang="en-US" sz="2800" dirty="0"/>
              <a:t>: add a value at the top of the stack</a:t>
            </a:r>
          </a:p>
          <a:p>
            <a:pPr lvl="1" eaLnBrk="1" hangingPunct="1">
              <a:buClr>
                <a:schemeClr val="tx1"/>
              </a:buClr>
            </a:pPr>
            <a:r>
              <a:rPr lang="en-US" altLang="en-US" sz="2800" dirty="0">
                <a:solidFill>
                  <a:schemeClr val="accent2"/>
                </a:solidFill>
              </a:rPr>
              <a:t>pop</a:t>
            </a:r>
            <a:r>
              <a:rPr lang="en-US" altLang="en-US" sz="2800" dirty="0"/>
              <a:t>: remove a value from the top of  the stack</a:t>
            </a:r>
          </a:p>
          <a:p>
            <a:pPr eaLnBrk="1" hangingPunct="1">
              <a:buClr>
                <a:schemeClr val="tx1"/>
              </a:buClr>
              <a:buFontTx/>
              <a:buNone/>
            </a:pPr>
            <a:r>
              <a:rPr lang="en-US" altLang="en-US" sz="2800" dirty="0"/>
              <a:t>Boolean function:</a:t>
            </a:r>
          </a:p>
          <a:p>
            <a:pPr lvl="1" eaLnBrk="1" hangingPunct="1">
              <a:buClr>
                <a:schemeClr val="tx1"/>
              </a:buClr>
            </a:pPr>
            <a:r>
              <a:rPr lang="en-US" altLang="en-US" sz="2800" dirty="0" err="1">
                <a:solidFill>
                  <a:schemeClr val="accent2"/>
                </a:solidFill>
              </a:rPr>
              <a:t>isEmpty</a:t>
            </a:r>
            <a:r>
              <a:rPr lang="en-US" altLang="en-US" sz="2800" dirty="0"/>
              <a:t>: true if the stack currently contains no elements</a:t>
            </a:r>
          </a:p>
          <a:p>
            <a:pPr lvl="1" eaLnBrk="1" hangingPunct="1">
              <a:buClr>
                <a:schemeClr val="tx1"/>
              </a:buClr>
              <a:buFontTx/>
              <a:buNone/>
            </a:pPr>
            <a:endParaRPr lang="en-US" altLang="en-US" dirty="0"/>
          </a:p>
        </p:txBody>
      </p:sp>
      <p:sp>
        <p:nvSpPr>
          <p:cNvPr id="819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19-</a:t>
            </a:r>
            <a:fld id="{9E87EB88-2E9D-41DE-92FE-8685AEE78CD4}" type="slidenum">
              <a:rPr lang="en-US" altLang="en-US" sz="1200" smtClean="0"/>
              <a:pPr eaLnBrk="1" hangingPunct="1">
                <a:spcBef>
                  <a:spcPct val="0"/>
                </a:spcBef>
                <a:buFontTx/>
                <a:buNone/>
              </a:pPr>
              <a:t>5</a:t>
            </a:fld>
            <a:endParaRPr lang="en-US" altLang="en-US"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dirty="0">
                <a:solidFill>
                  <a:schemeClr val="tx1"/>
                </a:solidFill>
              </a:rPr>
              <a:t>Static Stack Implementation </a:t>
            </a:r>
          </a:p>
        </p:txBody>
      </p:sp>
      <p:sp>
        <p:nvSpPr>
          <p:cNvPr id="9219" name="Rectangle 3"/>
          <p:cNvSpPr>
            <a:spLocks noGrp="1" noChangeArrowheads="1"/>
          </p:cNvSpPr>
          <p:nvPr>
            <p:ph type="body" idx="1"/>
          </p:nvPr>
        </p:nvSpPr>
        <p:spPr/>
        <p:txBody>
          <a:bodyPr/>
          <a:lstStyle/>
          <a:p>
            <a:pPr eaLnBrk="1" hangingPunct="1"/>
            <a:r>
              <a:rPr lang="en-US" altLang="en-US" sz="2800" dirty="0"/>
              <a:t>Uses an array of a fixed size</a:t>
            </a:r>
          </a:p>
          <a:p>
            <a:pPr eaLnBrk="1" hangingPunct="1"/>
            <a:r>
              <a:rPr lang="en-US" altLang="en-US" sz="2800" dirty="0"/>
              <a:t>Bottom of stack is at index 0.  A variable called top tracks the current top of the stack</a:t>
            </a:r>
          </a:p>
          <a:p>
            <a:pPr eaLnBrk="1" hangingPunct="1">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const</a:t>
            </a: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STACK_SIZE = 3;		</a:t>
            </a:r>
          </a:p>
          <a:p>
            <a:pPr eaLnBrk="1" hangingPunct="1">
              <a:buFontTx/>
              <a:buNone/>
            </a:pPr>
            <a:r>
              <a:rPr lang="en-US" altLang="en-US" sz="2800" b="1" dirty="0">
                <a:solidFill>
                  <a:srgbClr val="3D8963"/>
                </a:solidFill>
                <a:latin typeface="Courier New" pitchFamily="49" charset="0"/>
              </a:rPr>
              <a:t>		char s[STACK_SIZE];</a:t>
            </a:r>
          </a:p>
          <a:p>
            <a:pPr eaLnBrk="1" hangingPunct="1">
              <a:buFontTx/>
              <a:buNone/>
            </a:pPr>
            <a:r>
              <a:rPr lang="en-US" altLang="en-US" sz="2800" dirty="0">
                <a:solidFill>
                  <a:srgbClr val="3D8963"/>
                </a:solidFill>
              </a:rPr>
              <a:t>        	</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top = 0;</a:t>
            </a:r>
          </a:p>
          <a:p>
            <a:pPr eaLnBrk="1" hangingPunct="1">
              <a:buFontTx/>
              <a:buNone/>
            </a:pPr>
            <a:r>
              <a:rPr lang="en-US" altLang="en-US" sz="2800" dirty="0"/>
              <a:t>  top is where the next item will be added</a:t>
            </a:r>
            <a:endParaRPr lang="en-US" altLang="en-US" sz="2800" b="1" dirty="0">
              <a:solidFill>
                <a:srgbClr val="3D8963"/>
              </a:solidFill>
              <a:latin typeface="Courier New" pitchFamily="49" charset="0"/>
            </a:endParaRPr>
          </a:p>
        </p:txBody>
      </p:sp>
      <p:sp>
        <p:nvSpPr>
          <p:cNvPr id="922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19-</a:t>
            </a:r>
            <a:fld id="{1A84BA88-1361-4CBE-A213-350DD1A4E2EB}" type="slidenum">
              <a:rPr lang="en-US" altLang="en-US" sz="1200" smtClean="0"/>
              <a:pPr eaLnBrk="1" hangingPunct="1">
                <a:spcBef>
                  <a:spcPct val="0"/>
                </a:spcBef>
                <a:buFontTx/>
                <a:buNone/>
              </a:pPr>
              <a:t>6</a:t>
            </a:fld>
            <a:endParaRPr lang="en-US" altLang="en-US"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Title"/>
          <p:cNvSpPr>
            <a:spLocks noGrp="1" noChangeArrowheads="1"/>
          </p:cNvSpPr>
          <p:nvPr>
            <p:ph type="title"/>
          </p:nvPr>
        </p:nvSpPr>
        <p:spPr/>
        <p:txBody>
          <a:bodyPr/>
          <a:lstStyle/>
          <a:p>
            <a:pPr eaLnBrk="1" hangingPunct="1"/>
            <a:r>
              <a:rPr lang="en-US" altLang="en-US" dirty="0">
                <a:solidFill>
                  <a:schemeClr val="tx1"/>
                </a:solidFill>
              </a:rPr>
              <a:t>Array Implementation Example</a:t>
            </a:r>
          </a:p>
        </p:txBody>
      </p:sp>
      <p:sp>
        <p:nvSpPr>
          <p:cNvPr id="10243" name="Slide Body"/>
          <p:cNvSpPr>
            <a:spLocks noGrp="1" noChangeArrowheads="1"/>
          </p:cNvSpPr>
          <p:nvPr>
            <p:ph type="body" sz="half" idx="1"/>
          </p:nvPr>
        </p:nvSpPr>
        <p:spPr>
          <a:xfrm>
            <a:off x="304800" y="1600200"/>
            <a:ext cx="8213725" cy="1219200"/>
          </a:xfrm>
        </p:spPr>
        <p:txBody>
          <a:bodyPr/>
          <a:lstStyle/>
          <a:p>
            <a:pPr marL="0" indent="0" eaLnBrk="1" hangingPunct="1">
              <a:buFontTx/>
              <a:buNone/>
            </a:pPr>
            <a:r>
              <a:rPr lang="en-US" altLang="en-US" sz="2800" dirty="0"/>
              <a:t>This stack has max capacity 3, initially top = 0 and stack is empty. </a:t>
            </a:r>
          </a:p>
        </p:txBody>
      </p:sp>
      <p:pic>
        <p:nvPicPr>
          <p:cNvPr id="4" name="image of stack after successive push operatons" descr="The image shows a stack.  Three push operations are performed.  The stack contents and organization are shown after each operation." title="stack after each of three push operation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 y="3200400"/>
            <a:ext cx="7464552" cy="2587752"/>
          </a:xfrm>
          <a:prstGeom prst="rect">
            <a:avLst/>
          </a:prstGeom>
        </p:spPr>
      </p:pic>
      <p:sp>
        <p:nvSpPr>
          <p:cNvPr id="10264"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19-</a:t>
            </a:r>
            <a:fld id="{A3BC4D02-81DE-4CF3-9D09-9DF7BB9208B4}" type="slidenum">
              <a:rPr lang="en-US" altLang="en-US" sz="1200" smtClean="0"/>
              <a:pPr eaLnBrk="1" hangingPunct="1">
                <a:spcBef>
                  <a:spcPct val="0"/>
                </a:spcBef>
                <a:buFontTx/>
                <a:buNone/>
              </a:pPr>
              <a:t>7</a:t>
            </a:fld>
            <a:endParaRPr lang="en-US" altLang="en-US"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Title"/>
          <p:cNvSpPr>
            <a:spLocks noGrp="1" noChangeArrowheads="1"/>
          </p:cNvSpPr>
          <p:nvPr>
            <p:ph type="title"/>
          </p:nvPr>
        </p:nvSpPr>
        <p:spPr/>
        <p:txBody>
          <a:bodyPr/>
          <a:lstStyle/>
          <a:p>
            <a:pPr eaLnBrk="1" hangingPunct="1"/>
            <a:r>
              <a:rPr lang="en-US" altLang="en-US" dirty="0">
                <a:solidFill>
                  <a:schemeClr val="tx1"/>
                </a:solidFill>
              </a:rPr>
              <a:t>Stack Operations Example</a:t>
            </a:r>
          </a:p>
        </p:txBody>
      </p:sp>
      <p:sp>
        <p:nvSpPr>
          <p:cNvPr id="11267" name="Slide Body"/>
          <p:cNvSpPr>
            <a:spLocks noGrp="1" noChangeArrowheads="1"/>
          </p:cNvSpPr>
          <p:nvPr>
            <p:ph type="body" sz="half" idx="1"/>
          </p:nvPr>
        </p:nvSpPr>
        <p:spPr>
          <a:xfrm>
            <a:off x="304800" y="1600200"/>
            <a:ext cx="8213725" cy="1295400"/>
          </a:xfrm>
        </p:spPr>
        <p:txBody>
          <a:bodyPr/>
          <a:lstStyle/>
          <a:p>
            <a:pPr marL="0" indent="0" eaLnBrk="1" hangingPunct="1">
              <a:buFontTx/>
              <a:buNone/>
            </a:pPr>
            <a:r>
              <a:rPr lang="en-US" altLang="en-US" sz="2800" dirty="0"/>
              <a:t>After three pops, </a:t>
            </a:r>
            <a:r>
              <a:rPr lang="en-US" altLang="en-US" sz="2800" b="1" dirty="0">
                <a:latin typeface="Courier New" pitchFamily="49" charset="0"/>
              </a:rPr>
              <a:t>top </a:t>
            </a:r>
            <a:r>
              <a:rPr lang="en-US" altLang="en-US" sz="2800" dirty="0"/>
              <a:t>is</a:t>
            </a:r>
            <a:r>
              <a:rPr lang="en-US" altLang="en-US" sz="2800" b="1" dirty="0">
                <a:latin typeface="Courier New" pitchFamily="49" charset="0"/>
              </a:rPr>
              <a:t> 0</a:t>
            </a:r>
            <a:r>
              <a:rPr lang="en-US" altLang="en-US" sz="2800" dirty="0"/>
              <a:t> and the stack is empty</a:t>
            </a:r>
          </a:p>
        </p:txBody>
      </p:sp>
      <p:pic>
        <p:nvPicPr>
          <p:cNvPr id="4" name="stack stages while popping three elements" descr="The pop() operation is used to remove three elements from the stack.  After each operation contents of the stack are shown." title="stages of a stack while popping three element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 y="3657600"/>
            <a:ext cx="7476744" cy="2200656"/>
          </a:xfrm>
          <a:prstGeom prst="rect">
            <a:avLst/>
          </a:prstGeom>
        </p:spPr>
      </p:pic>
      <p:sp>
        <p:nvSpPr>
          <p:cNvPr id="11288"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19-</a:t>
            </a:r>
            <a:fld id="{EC6C27DB-A094-47C1-8A95-306E8F3D210A}" type="slidenum">
              <a:rPr lang="en-US" altLang="en-US" sz="1200" smtClean="0"/>
              <a:pPr eaLnBrk="1" hangingPunct="1">
                <a:spcBef>
                  <a:spcPct val="0"/>
                </a:spcBef>
                <a:buFontTx/>
                <a:buNone/>
              </a:pPr>
              <a:t>8</a:t>
            </a:fld>
            <a:endParaRPr lang="en-US" altLang="en-US" sz="1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Title"/>
          <p:cNvSpPr>
            <a:spLocks noGrp="1" noChangeArrowheads="1"/>
          </p:cNvSpPr>
          <p:nvPr>
            <p:ph type="title"/>
          </p:nvPr>
        </p:nvSpPr>
        <p:spPr>
          <a:xfrm>
            <a:off x="304800" y="215371"/>
            <a:ext cx="8382000" cy="1097279"/>
          </a:xfrm>
        </p:spPr>
        <p:txBody>
          <a:bodyPr/>
          <a:lstStyle/>
          <a:p>
            <a:pPr eaLnBrk="1" hangingPunct="1"/>
            <a:r>
              <a:rPr lang="en-US" altLang="en-US" dirty="0">
                <a:solidFill>
                  <a:schemeClr val="tx1"/>
                </a:solidFill>
              </a:rPr>
              <a:t>Class Implementation Using an Array 1 of 5</a:t>
            </a:r>
          </a:p>
        </p:txBody>
      </p:sp>
      <p:sp>
        <p:nvSpPr>
          <p:cNvPr id="12291" name="Slide Body"/>
          <p:cNvSpPr>
            <a:spLocks noGrp="1" noChangeArrowheads="1"/>
          </p:cNvSpPr>
          <p:nvPr>
            <p:ph type="body" idx="1"/>
          </p:nvPr>
        </p:nvSpPr>
        <p:spPr>
          <a:xfrm>
            <a:off x="304800" y="1600200"/>
            <a:ext cx="8610600" cy="4525963"/>
          </a:xfrm>
        </p:spPr>
        <p:txBody>
          <a:bodyPr/>
          <a:lstStyle/>
          <a:p>
            <a:pPr eaLnBrk="1" hangingPunct="1">
              <a:lnSpc>
                <a:spcPct val="70000"/>
              </a:lnSpc>
              <a:spcBef>
                <a:spcPts val="900"/>
              </a:spcBef>
              <a:buFontTx/>
              <a:buNone/>
            </a:pPr>
            <a:r>
              <a:rPr lang="en-US" altLang="en-US" sz="2400" b="1" dirty="0">
                <a:solidFill>
                  <a:srgbClr val="3D8963"/>
                </a:solidFill>
                <a:latin typeface="Courier New" pitchFamily="49" charset="0"/>
              </a:rPr>
              <a:t>class STACK</a:t>
            </a:r>
          </a:p>
          <a:p>
            <a:pPr eaLnBrk="1" hangingPunct="1">
              <a:lnSpc>
                <a:spcPct val="70000"/>
              </a:lnSpc>
              <a:spcBef>
                <a:spcPts val="900"/>
              </a:spcBef>
              <a:buFontTx/>
              <a:buNone/>
            </a:pPr>
            <a:r>
              <a:rPr lang="en-US" altLang="en-US" sz="2400" b="1" dirty="0">
                <a:solidFill>
                  <a:srgbClr val="3D8963"/>
                </a:solidFill>
                <a:latin typeface="Courier New" pitchFamily="49" charset="0"/>
              </a:rPr>
              <a:t>{</a:t>
            </a:r>
          </a:p>
          <a:p>
            <a:pPr eaLnBrk="1" hangingPunct="1">
              <a:lnSpc>
                <a:spcPct val="70000"/>
              </a:lnSpc>
              <a:spcBef>
                <a:spcPts val="900"/>
              </a:spcBef>
              <a:buFontTx/>
              <a:buNone/>
            </a:pPr>
            <a:r>
              <a:rPr lang="en-US" altLang="en-US" sz="2400" b="1" dirty="0">
                <a:solidFill>
                  <a:srgbClr val="3D8963"/>
                </a:solidFill>
                <a:latin typeface="Courier New" pitchFamily="49" charset="0"/>
              </a:rPr>
              <a:t>	private:</a:t>
            </a:r>
          </a:p>
          <a:p>
            <a:pPr eaLnBrk="1" hangingPunct="1">
              <a:lnSpc>
                <a:spcPct val="70000"/>
              </a:lnSpc>
              <a:spcBef>
                <a:spcPts val="900"/>
              </a:spcBef>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unique_ptr</a:t>
            </a:r>
            <a:r>
              <a:rPr lang="en-US" altLang="en-US" sz="2400" b="1" dirty="0">
                <a:solidFill>
                  <a:srgbClr val="3D8963"/>
                </a:solidFill>
                <a:latin typeface="Courier New" pitchFamily="49" charset="0"/>
              </a:rPr>
              <a:t>&lt;char []&gt; s;  // for the array</a:t>
            </a:r>
          </a:p>
          <a:p>
            <a:pPr eaLnBrk="1" hangingPunct="1">
              <a:lnSpc>
                <a:spcPct val="70000"/>
              </a:lnSpc>
              <a:spcBef>
                <a:spcPts val="900"/>
              </a:spcBef>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capacity, top;</a:t>
            </a:r>
          </a:p>
          <a:p>
            <a:pPr eaLnBrk="1" hangingPunct="1">
              <a:lnSpc>
                <a:spcPct val="70000"/>
              </a:lnSpc>
              <a:spcBef>
                <a:spcPts val="900"/>
              </a:spcBef>
              <a:buFontTx/>
              <a:buNone/>
            </a:pPr>
            <a:r>
              <a:rPr lang="en-US" altLang="en-US" sz="2400" b="1" dirty="0">
                <a:solidFill>
                  <a:srgbClr val="3D8963"/>
                </a:solidFill>
                <a:latin typeface="Courier New" pitchFamily="49" charset="0"/>
              </a:rPr>
              <a:t>  public:</a:t>
            </a:r>
          </a:p>
          <a:p>
            <a:pPr eaLnBrk="1" hangingPunct="1">
              <a:lnSpc>
                <a:spcPct val="70000"/>
              </a:lnSpc>
              <a:spcBef>
                <a:spcPts val="900"/>
              </a:spcBef>
              <a:buFontTx/>
              <a:buNone/>
            </a:pPr>
            <a:r>
              <a:rPr lang="en-US" altLang="en-US" sz="2400" b="1" dirty="0">
                <a:solidFill>
                  <a:srgbClr val="3D8963"/>
                </a:solidFill>
                <a:latin typeface="Courier New" pitchFamily="49" charset="0"/>
              </a:rPr>
              <a:t>     void push(char x);</a:t>
            </a:r>
          </a:p>
          <a:p>
            <a:pPr eaLnBrk="1" hangingPunct="1">
              <a:lnSpc>
                <a:spcPct val="70000"/>
              </a:lnSpc>
              <a:spcBef>
                <a:spcPts val="900"/>
              </a:spcBef>
              <a:buFontTx/>
              <a:buNone/>
            </a:pPr>
            <a:r>
              <a:rPr lang="en-US" altLang="en-US" sz="2400" b="1" dirty="0">
                <a:solidFill>
                  <a:srgbClr val="3D8963"/>
                </a:solidFill>
                <a:latin typeface="Courier New" pitchFamily="49" charset="0"/>
              </a:rPr>
              <a:t>     void pop(char &amp;x);</a:t>
            </a:r>
          </a:p>
          <a:p>
            <a:pPr eaLnBrk="1" hangingPunct="1">
              <a:lnSpc>
                <a:spcPct val="70000"/>
              </a:lnSpc>
              <a:spcBef>
                <a:spcPts val="900"/>
              </a:spcBef>
              <a:buFontTx/>
              <a:buNone/>
            </a:pPr>
            <a:r>
              <a:rPr lang="en-US" altLang="en-US" sz="2400" b="1" dirty="0">
                <a:solidFill>
                  <a:srgbClr val="3D8963"/>
                </a:solidFill>
                <a:latin typeface="Courier New" pitchFamily="49" charset="0"/>
              </a:rPr>
              <a:t>     bool </a:t>
            </a:r>
            <a:r>
              <a:rPr lang="en-US" altLang="en-US" sz="2400" b="1" dirty="0" err="1">
                <a:solidFill>
                  <a:srgbClr val="3D8963"/>
                </a:solidFill>
                <a:latin typeface="Courier New" pitchFamily="49" charset="0"/>
              </a:rPr>
              <a:t>isEmpty</a:t>
            </a:r>
            <a:r>
              <a:rPr lang="en-US" altLang="en-US" sz="2400" b="1" dirty="0">
                <a:solidFill>
                  <a:srgbClr val="3D8963"/>
                </a:solidFill>
                <a:latin typeface="Courier New" pitchFamily="49" charset="0"/>
              </a:rPr>
              <a:t>();</a:t>
            </a:r>
          </a:p>
          <a:p>
            <a:pPr eaLnBrk="1" hangingPunct="1">
              <a:lnSpc>
                <a:spcPct val="70000"/>
              </a:lnSpc>
              <a:spcBef>
                <a:spcPts val="900"/>
              </a:spcBef>
              <a:buFontTx/>
              <a:buNone/>
            </a:pPr>
            <a:r>
              <a:rPr lang="en-US" altLang="en-US" sz="2400" b="1" dirty="0">
                <a:solidFill>
                  <a:srgbClr val="3D8963"/>
                </a:solidFill>
                <a:latin typeface="Courier New" pitchFamily="49" charset="0"/>
              </a:rPr>
              <a:t>     STACK(</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capacity);  </a:t>
            </a:r>
          </a:p>
          <a:p>
            <a:pPr eaLnBrk="1" hangingPunct="1">
              <a:lnSpc>
                <a:spcPct val="70000"/>
              </a:lnSpc>
              <a:spcBef>
                <a:spcPts val="900"/>
              </a:spcBef>
              <a:buFontTx/>
              <a:buNone/>
            </a:pPr>
            <a:r>
              <a:rPr lang="en-US" altLang="en-US" sz="2400" b="1" dirty="0">
                <a:solidFill>
                  <a:srgbClr val="3D8963"/>
                </a:solidFill>
                <a:latin typeface="Courier New" pitchFamily="49" charset="0"/>
              </a:rPr>
              <a:t>     ~STACK()</a:t>
            </a:r>
          </a:p>
          <a:p>
            <a:pPr eaLnBrk="1" hangingPunct="1">
              <a:lnSpc>
                <a:spcPct val="70000"/>
              </a:lnSpc>
              <a:spcBef>
                <a:spcPts val="900"/>
              </a:spcBef>
              <a:buFontTx/>
              <a:buNone/>
            </a:pPr>
            <a:r>
              <a:rPr lang="en-US" altLang="en-US" sz="2400" b="1" dirty="0">
                <a:solidFill>
                  <a:srgbClr val="3D8963"/>
                </a:solidFill>
                <a:latin typeface="Courier New" pitchFamily="49" charset="0"/>
              </a:rPr>
              <a:t>};</a:t>
            </a:r>
          </a:p>
        </p:txBody>
      </p:sp>
      <p:sp>
        <p:nvSpPr>
          <p:cNvPr id="1229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19-</a:t>
            </a:r>
            <a:fld id="{37FCD391-A51D-46AC-B63E-8BAE64788D9F}" type="slidenum">
              <a:rPr lang="en-US" altLang="en-US" sz="1200" smtClean="0"/>
              <a:pPr eaLnBrk="1" hangingPunct="1">
                <a:spcBef>
                  <a:spcPct val="0"/>
                </a:spcBef>
                <a:buFontTx/>
                <a:buNone/>
              </a:pPr>
              <a:t>9</a:t>
            </a:fld>
            <a:endParaRPr lang="en-US" altLang="en-US" sz="1200" dirty="0"/>
          </a:p>
        </p:txBody>
      </p:sp>
    </p:spTree>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10thEdTemplate</Template>
  <TotalTime>932</TotalTime>
  <Words>2010</Words>
  <Application>Microsoft Office PowerPoint</Application>
  <PresentationFormat>On-screen Show (4:3)</PresentationFormat>
  <Paragraphs>426</Paragraphs>
  <Slides>48</Slides>
  <Notes>44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48</vt:i4>
      </vt:variant>
    </vt:vector>
  </HeadingPairs>
  <TitlesOfParts>
    <vt:vector size="57" baseType="lpstr">
      <vt:lpstr>Arial</vt:lpstr>
      <vt:lpstr>Courier New</vt:lpstr>
      <vt:lpstr>Fira Mono</vt:lpstr>
      <vt:lpstr>Fira Sans</vt:lpstr>
      <vt:lpstr>Noto Sans Symbols</vt:lpstr>
      <vt:lpstr>Times New Roman</vt:lpstr>
      <vt:lpstr>Verdana</vt:lpstr>
      <vt:lpstr>508 Lecture</vt:lpstr>
      <vt:lpstr>Custom Design</vt:lpstr>
      <vt:lpstr>Starting Out with C++ Early Objects </vt:lpstr>
      <vt:lpstr>Topics</vt:lpstr>
      <vt:lpstr>18.1  Introduction to Stacks</vt:lpstr>
      <vt:lpstr>Stack Basics</vt:lpstr>
      <vt:lpstr>Stack Operations and Functions</vt:lpstr>
      <vt:lpstr>Static Stack Implementation </vt:lpstr>
      <vt:lpstr>Array Implementation Example</vt:lpstr>
      <vt:lpstr>Stack Operations Example</vt:lpstr>
      <vt:lpstr>Class Implementation Using an Array 1 of 5</vt:lpstr>
      <vt:lpstr>PowerPoint Presentation</vt:lpstr>
      <vt:lpstr>PowerPoint Presentation</vt:lpstr>
      <vt:lpstr>Class Implementation Using an Array 2 of 5</vt:lpstr>
      <vt:lpstr>Class Implementation Using an Array 3 of 5</vt:lpstr>
      <vt:lpstr>Class Implementation Using an Array 4 of 5</vt:lpstr>
      <vt:lpstr>Class Implementation Using an Array 5 of 5</vt:lpstr>
      <vt:lpstr>Exceptions from Stack Operations</vt:lpstr>
      <vt:lpstr>19.2  Dynamic Stacks</vt:lpstr>
      <vt:lpstr>Dynamic Linked List Implementation</vt:lpstr>
      <vt:lpstr>  Linked List Implementation</vt:lpstr>
      <vt:lpstr>Operations on a Linked Stack 1 of 3</vt:lpstr>
      <vt:lpstr>Operations on a Linked Stack 2 of 3</vt:lpstr>
      <vt:lpstr>Operations on a Linked Stack 3 of 3</vt:lpstr>
      <vt:lpstr>19.3  The STL stack Container</vt:lpstr>
      <vt:lpstr>Container Adapters</vt:lpstr>
      <vt:lpstr>Defining an STL-based Stack</vt:lpstr>
      <vt:lpstr>18.4  Introduction to Queues</vt:lpstr>
      <vt:lpstr>Queue Locations and Operations</vt:lpstr>
      <vt:lpstr>Array Implementation of Queue 1 of 3</vt:lpstr>
      <vt:lpstr>Array Implementation of Queue 2 of 3</vt:lpstr>
      <vt:lpstr>Array Implementation of Queue 3 of 3</vt:lpstr>
      <vt:lpstr>Array Implementation Issues 1 of 2</vt:lpstr>
      <vt:lpstr>Array Implementation Issues 2 of 2</vt:lpstr>
      <vt:lpstr>isEmpty Member Function</vt:lpstr>
      <vt:lpstr>isFull Member Function</vt:lpstr>
      <vt:lpstr>enqueue and dequeue 1 of 4</vt:lpstr>
      <vt:lpstr>enqueue and dequeue 2 of 4</vt:lpstr>
      <vt:lpstr>enqueue and dequeue 3 of 4</vt:lpstr>
      <vt:lpstr>enqueue and dequeue 4 of 4</vt:lpstr>
      <vt:lpstr>Exception Handling in Static Queues</vt:lpstr>
      <vt:lpstr>19.5  Dynamic Queues</vt:lpstr>
      <vt:lpstr>Dynamic Queue Implementation Data Structures</vt:lpstr>
      <vt:lpstr>Dynamic queue: isEmpty Member Function</vt:lpstr>
      <vt:lpstr>enqueue Member Function Details</vt:lpstr>
      <vt:lpstr>dequeue Member Function</vt:lpstr>
      <vt:lpstr>19.6  The STL deque and queue Containers</vt:lpstr>
      <vt:lpstr>Defining a Queue</vt:lpstr>
      <vt:lpstr>19.7  Eliminating Recursion</vt:lpstr>
      <vt:lpstr>Copyright</vt:lpstr>
    </vt:vector>
  </TitlesOfParts>
  <Company>North Central College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Slides for Starting Out With C++ Eearly Objects Tenth Edition</dc:title>
  <dc:creator>Christopher Kardaras</dc:creator>
  <cp:lastModifiedBy>Windows User</cp:lastModifiedBy>
  <cp:revision>39</cp:revision>
  <cp:lastPrinted>2009-04-22T19:24:48Z</cp:lastPrinted>
  <dcterms:created xsi:type="dcterms:W3CDTF">2013-06-11T00:26:19Z</dcterms:created>
  <dcterms:modified xsi:type="dcterms:W3CDTF">2019-10-03T11:45:55Z</dcterms:modified>
</cp:coreProperties>
</file>