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70" r:id="rId8"/>
    <p:sldId id="258" r:id="rId9"/>
    <p:sldId id="263" r:id="rId10"/>
    <p:sldId id="264" r:id="rId11"/>
    <p:sldId id="265" r:id="rId12"/>
    <p:sldId id="266" r:id="rId13"/>
    <p:sldId id="271" r:id="rId14"/>
    <p:sldId id="267" r:id="rId15"/>
    <p:sldId id="268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62"/>
    <p:restoredTop sz="94696"/>
  </p:normalViewPr>
  <p:slideViewPr>
    <p:cSldViewPr snapToGrid="0" snapToObjects="1">
      <p:cViewPr varScale="1">
        <p:scale>
          <a:sx n="102" d="100"/>
          <a:sy n="102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tudents.bitdegree.ca/~xinyinzhang/part4/Login.php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52B4-2456-5543-870E-748567326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Z.O.O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A57D-0309-5C4B-A484-C69BE5FA6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133" y="3967854"/>
            <a:ext cx="7413218" cy="1086237"/>
          </a:xfrm>
        </p:spPr>
        <p:txBody>
          <a:bodyPr/>
          <a:lstStyle/>
          <a:p>
            <a:pPr algn="l"/>
            <a:r>
              <a:rPr lang="en-US" dirty="0" err="1"/>
              <a:t>Jiaziruo</a:t>
            </a:r>
            <a:r>
              <a:rPr lang="en-US" dirty="0"/>
              <a:t> Sun, </a:t>
            </a:r>
            <a:r>
              <a:rPr lang="en-US" dirty="0" err="1"/>
              <a:t>Shuheng</a:t>
            </a:r>
            <a:r>
              <a:rPr lang="en-US" dirty="0"/>
              <a:t> Wang, </a:t>
            </a:r>
            <a:r>
              <a:rPr lang="en-US" dirty="0" err="1"/>
              <a:t>Xiaoman</a:t>
            </a:r>
            <a:r>
              <a:rPr lang="en-US" dirty="0"/>
              <a:t> Lin, Xinyin Zhang</a:t>
            </a:r>
            <a:endParaRPr lang="en-CN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32ED083F-7C2C-2649-9DAA-F587C909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356" y="739494"/>
            <a:ext cx="1557989" cy="5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3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EBB5-5B91-EB46-BCDE-F1E00422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Physical Database Design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827EDB-D425-4C4D-A63A-06B6DAAA1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701" y="685800"/>
            <a:ext cx="12547638" cy="8866800"/>
          </a:xfrm>
        </p:spPr>
      </p:pic>
    </p:spTree>
    <p:extLst>
      <p:ext uri="{BB962C8B-B14F-4D97-AF65-F5344CB8AC3E}">
        <p14:creationId xmlns:p14="http://schemas.microsoft.com/office/powerpoint/2010/main" val="5454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C78E-7735-7645-A6BC-5FC5ACE2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021" y="0"/>
            <a:ext cx="9601200" cy="1485900"/>
          </a:xfrm>
        </p:spPr>
        <p:txBody>
          <a:bodyPr/>
          <a:lstStyle/>
          <a:p>
            <a:pPr algn="ctr"/>
            <a:r>
              <a:rPr lang="en-CN" dirty="0"/>
              <a:t>Normalization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4A48063-CFAA-D444-9F43-E433D2C85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283" y="952718"/>
            <a:ext cx="4992267" cy="5905282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E9BBF0F-35C2-814B-8D4A-CA0AE441F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54" b="3085"/>
          <a:stretch/>
        </p:blipFill>
        <p:spPr>
          <a:xfrm>
            <a:off x="6796216" y="952718"/>
            <a:ext cx="5395784" cy="59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1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663D-C5A6-274C-8307-216629F4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6518"/>
            <a:ext cx="9601200" cy="1485900"/>
          </a:xfrm>
        </p:spPr>
        <p:txBody>
          <a:bodyPr/>
          <a:lstStyle/>
          <a:p>
            <a:pPr algn="ctr"/>
            <a:r>
              <a:rPr lang="en-CN" dirty="0"/>
              <a:t>Normalization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28668E89-7679-4A43-89EF-1CA937070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40" b="19619"/>
          <a:stretch/>
        </p:blipFill>
        <p:spPr>
          <a:xfrm>
            <a:off x="3001845" y="1631576"/>
            <a:ext cx="6340710" cy="4715436"/>
          </a:xfrm>
        </p:spPr>
      </p:pic>
    </p:spTree>
    <p:extLst>
      <p:ext uri="{BB962C8B-B14F-4D97-AF65-F5344CB8AC3E}">
        <p14:creationId xmlns:p14="http://schemas.microsoft.com/office/powerpoint/2010/main" val="350501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A74D-575E-CC4C-B28E-41F32DB9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Final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21B8B-AD93-E648-929A-06159877495D}"/>
              </a:ext>
            </a:extLst>
          </p:cNvPr>
          <p:cNvSpPr txBox="1"/>
          <p:nvPr/>
        </p:nvSpPr>
        <p:spPr>
          <a:xfrm>
            <a:off x="1102290" y="1490597"/>
            <a:ext cx="10622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Link: </a:t>
            </a:r>
            <a:r>
              <a:rPr lang="en-US" dirty="0">
                <a:hlinkClick r:id="rId2"/>
              </a:rPr>
              <a:t>http://students.bitdegree.ca/~xinyinzhang/part4/Login.php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User info for testing: First name: Luisa					Animal info for testing: Animal ID: 1</a:t>
            </a:r>
          </a:p>
          <a:p>
            <a:r>
              <a:rPr lang="en-US" dirty="0"/>
              <a:t>				   Last name: </a:t>
            </a:r>
            <a:r>
              <a:rPr lang="en-US"/>
              <a:t>Dunken</a:t>
            </a:r>
            <a:r>
              <a:rPr lang="en-US" dirty="0"/>
              <a:t>		 					       Animal Species: Panda</a:t>
            </a:r>
          </a:p>
          <a:p>
            <a:r>
              <a:rPr lang="en-US" dirty="0"/>
              <a:t>				   </a:t>
            </a:r>
            <a:r>
              <a:rPr lang="en-US" altLang="zh-CN" dirty="0"/>
              <a:t>ID: 0000_3147									       Animal Domain: China</a:t>
            </a:r>
          </a:p>
          <a:p>
            <a:r>
              <a:rPr lang="en-US" dirty="0"/>
              <a:t>																       Animal Name: Panda</a:t>
            </a:r>
          </a:p>
          <a:p>
            <a:endParaRPr lang="en-US" dirty="0"/>
          </a:p>
          <a:p>
            <a:r>
              <a:rPr lang="en-US" dirty="0"/>
              <a:t>Navigation tree: </a:t>
            </a:r>
          </a:p>
          <a:p>
            <a:endParaRPr lang="en-CN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6379150-C890-AA4A-A81C-6A10BC1495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40"/>
          <a:stretch/>
        </p:blipFill>
        <p:spPr>
          <a:xfrm>
            <a:off x="3034174" y="3429000"/>
            <a:ext cx="8198971" cy="327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6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14E0-10F6-D345-A3CE-3CCBD9B5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Member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F188-E9F9-4149-A603-DCAEE9B8A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107" y="1752737"/>
            <a:ext cx="5509901" cy="40061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N" sz="1900" dirty="0"/>
              <a:t>Jiaziruo Sun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1900" i="0" dirty="0"/>
              <a:t>Examine ER and EER diagrams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1900" i="0" dirty="0"/>
              <a:t>Design physical database (map binary 1:N relationship types, map binary M:N relationship types.)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1900" i="0" dirty="0"/>
              <a:t>Create SQL files for normalized tables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i="0" dirty="0"/>
              <a:t>C</a:t>
            </a:r>
            <a:r>
              <a:rPr lang="en-CN" sz="1900" i="0" dirty="0"/>
              <a:t>reate update and create record pages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1900" i="0" dirty="0"/>
              <a:t>Write reflection</a:t>
            </a:r>
          </a:p>
          <a:p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B2BE2-F83C-6143-83CD-C16F22ADE6A1}"/>
              </a:ext>
            </a:extLst>
          </p:cNvPr>
          <p:cNvSpPr txBox="1"/>
          <p:nvPr/>
        </p:nvSpPr>
        <p:spPr>
          <a:xfrm>
            <a:off x="6722101" y="1752737"/>
            <a:ext cx="5109882" cy="4839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1900" dirty="0">
                <a:solidFill>
                  <a:schemeClr val="tx2"/>
                </a:solidFill>
              </a:rPr>
              <a:t>Shuheng Wang</a:t>
            </a:r>
          </a:p>
          <a:p>
            <a:pPr marL="841248" lvl="1" indent="-384048" defTabSz="914400"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1900" dirty="0">
                <a:solidFill>
                  <a:schemeClr val="tx2"/>
                </a:solidFill>
              </a:rPr>
              <a:t>Conclude the project proposal</a:t>
            </a:r>
          </a:p>
          <a:p>
            <a:pPr marL="841248" lvl="1" indent="-384048" defTabSz="914400"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1900" dirty="0">
                <a:solidFill>
                  <a:schemeClr val="tx2"/>
                </a:solidFill>
              </a:rPr>
              <a:t>Examine ER and EER diagrams</a:t>
            </a:r>
          </a:p>
          <a:p>
            <a:pPr marL="841248" lvl="1" indent="-384048" defTabSz="914400"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1900" dirty="0">
                <a:solidFill>
                  <a:schemeClr val="tx2"/>
                </a:solidFill>
              </a:rPr>
              <a:t>Design physical database (map regular entity types, map weak entity types, map binary 1:1 relation types)</a:t>
            </a:r>
          </a:p>
          <a:p>
            <a:pPr marL="841248" lvl="1" indent="-384048" defTabSz="914400"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1900" dirty="0">
                <a:solidFill>
                  <a:schemeClr val="tx2"/>
                </a:solidFill>
              </a:rPr>
              <a:t>Create filled and normalized tables</a:t>
            </a:r>
          </a:p>
          <a:p>
            <a:pPr marL="841248" lvl="1" indent="-384048" defTabSz="914400"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C</a:t>
            </a:r>
            <a:r>
              <a:rPr lang="en-CN" sz="1900" dirty="0">
                <a:solidFill>
                  <a:schemeClr val="tx2"/>
                </a:solidFill>
              </a:rPr>
              <a:t>reate navigation tree for websites</a:t>
            </a:r>
          </a:p>
          <a:p>
            <a:pPr marL="841248" lvl="1" indent="-384048" defTabSz="914400"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C</a:t>
            </a:r>
            <a:r>
              <a:rPr lang="en-CN" sz="1900" dirty="0">
                <a:solidFill>
                  <a:schemeClr val="tx2"/>
                </a:solidFill>
              </a:rPr>
              <a:t>reate join table pages and view specific record pages</a:t>
            </a:r>
          </a:p>
          <a:p>
            <a:pPr marL="841248" lvl="1" indent="-384048" defTabSz="914400"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1900" dirty="0">
                <a:solidFill>
                  <a:schemeClr val="tx2"/>
                </a:solidFill>
              </a:rPr>
              <a:t>Write reflection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1989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8AF-760D-8A4C-96C3-C4ACDDEF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Member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8E0C-7FA3-694F-8DA1-CA2E8F70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642" y="1521380"/>
            <a:ext cx="5548048" cy="477764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3000" dirty="0"/>
              <a:t>Xiaoman Lin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3000" i="0" dirty="0"/>
              <a:t>List entities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3000" i="0" dirty="0"/>
              <a:t>Draw the ER and EER diagrams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3000" i="0" dirty="0"/>
              <a:t>Design physical database (map multivalued attributes, map specialization)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3000" i="0" dirty="0"/>
              <a:t>Create webpages (List, ER and EER, Physical Database, Normalization)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i="0" dirty="0"/>
              <a:t>C</a:t>
            </a:r>
            <a:r>
              <a:rPr lang="en-CN" sz="3000" i="0" dirty="0"/>
              <a:t>reate delete record pages and multimedia pages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3000" i="0" dirty="0"/>
              <a:t>Write reflection</a:t>
            </a:r>
          </a:p>
          <a:p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ECBED-DCD6-604D-BE13-8340EFA18EC7}"/>
              </a:ext>
            </a:extLst>
          </p:cNvPr>
          <p:cNvSpPr txBox="1"/>
          <p:nvPr/>
        </p:nvSpPr>
        <p:spPr>
          <a:xfrm>
            <a:off x="6490447" y="1521380"/>
            <a:ext cx="5701553" cy="511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84048" defTabSz="914400">
              <a:lnSpc>
                <a:spcPct val="13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1900" dirty="0">
                <a:solidFill>
                  <a:schemeClr val="tx2"/>
                </a:solidFill>
              </a:rPr>
              <a:t>Xinyin Zhang:</a:t>
            </a:r>
          </a:p>
          <a:p>
            <a:pPr lvl="2" indent="-384048" defTabSz="914400">
              <a:lnSpc>
                <a:spcPct val="13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1900" dirty="0">
                <a:solidFill>
                  <a:schemeClr val="tx2"/>
                </a:solidFill>
              </a:rPr>
              <a:t>Create the report document and presentation</a:t>
            </a:r>
          </a:p>
          <a:p>
            <a:pPr lvl="2" indent="-384048" defTabSz="914400">
              <a:lnSpc>
                <a:spcPct val="13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1900" dirty="0">
                <a:solidFill>
                  <a:schemeClr val="tx2"/>
                </a:solidFill>
              </a:rPr>
              <a:t>Examine ER and EER diagrams</a:t>
            </a:r>
          </a:p>
          <a:p>
            <a:pPr lvl="2" indent="-384048" defTabSz="914400">
              <a:lnSpc>
                <a:spcPct val="13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1900" dirty="0">
                <a:solidFill>
                  <a:schemeClr val="tx2"/>
                </a:solidFill>
              </a:rPr>
              <a:t>Draw physical database design, stepbystep diagram, and demonstrate design process</a:t>
            </a:r>
          </a:p>
          <a:p>
            <a:pPr lvl="2" indent="-384048" defTabSz="914400">
              <a:lnSpc>
                <a:spcPct val="13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1900" dirty="0">
                <a:solidFill>
                  <a:schemeClr val="tx2"/>
                </a:solidFill>
              </a:rPr>
              <a:t>Build the website skeleton, making homepage, menmber introduction page and Login page</a:t>
            </a:r>
          </a:p>
          <a:p>
            <a:pPr lvl="2" indent="-384048" defTabSz="914400">
              <a:lnSpc>
                <a:spcPct val="13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1900" dirty="0">
                <a:solidFill>
                  <a:schemeClr val="tx2"/>
                </a:solidFill>
              </a:rPr>
              <a:t>Create SQL tables and make CSS</a:t>
            </a:r>
          </a:p>
          <a:p>
            <a:pPr lvl="2" indent="-384048" defTabSz="914400">
              <a:lnSpc>
                <a:spcPct val="13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1900" dirty="0">
                <a:solidFill>
                  <a:schemeClr val="tx2"/>
                </a:solidFill>
              </a:rPr>
              <a:t>Create login/register pages</a:t>
            </a:r>
          </a:p>
          <a:p>
            <a:pPr lvl="2" indent="-384048" defTabSz="914400">
              <a:lnSpc>
                <a:spcPct val="13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1900" dirty="0">
                <a:solidFill>
                  <a:schemeClr val="tx2"/>
                </a:solidFill>
              </a:rPr>
              <a:t>Write report and presentation PPT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8541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69E6-79A5-474C-8478-D987FA81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9932"/>
          </a:xfrm>
        </p:spPr>
        <p:txBody>
          <a:bodyPr/>
          <a:lstStyle/>
          <a:p>
            <a:pPr algn="ctr"/>
            <a:r>
              <a:rPr lang="en-C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2C57-35E2-3745-8F29-D4211C0B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299"/>
            <a:ext cx="10052613" cy="4273985"/>
          </a:xfrm>
        </p:spPr>
        <p:txBody>
          <a:bodyPr>
            <a:normAutofit fontScale="92500" lnSpcReduction="10000"/>
          </a:bodyPr>
          <a:lstStyle/>
          <a:p>
            <a:r>
              <a:rPr lang="en-CN" sz="2400" b="1" dirty="0"/>
              <a:t>Goal</a:t>
            </a:r>
            <a:r>
              <a:rPr lang="en-CN" sz="2400" dirty="0"/>
              <a:t>: build a manage system for Toronto Zoo to store and track information</a:t>
            </a:r>
          </a:p>
          <a:p>
            <a:r>
              <a:rPr lang="en-CN" sz="2400" b="1" dirty="0"/>
              <a:t>Problem countered</a:t>
            </a:r>
            <a:r>
              <a:rPr lang="en-CN" sz="2400" dirty="0"/>
              <a:t>: -make choices of entities and attributs</a:t>
            </a:r>
          </a:p>
          <a:p>
            <a:pPr marL="0" indent="0">
              <a:buNone/>
            </a:pPr>
            <a:r>
              <a:rPr lang="en-CN" sz="2400" dirty="0"/>
              <a:t>			   -different time zones</a:t>
            </a:r>
          </a:p>
          <a:p>
            <a:pPr marL="0" indent="0">
              <a:buNone/>
            </a:pPr>
            <a:r>
              <a:rPr lang="en-CN" sz="2400" dirty="0"/>
              <a:t>			</a:t>
            </a:r>
            <a:r>
              <a:rPr lang="zh-CN" altLang="en-US" sz="2400" dirty="0"/>
              <a:t>   </a:t>
            </a:r>
            <a:r>
              <a:rPr lang="en-US" altLang="zh-CN" sz="2400" dirty="0"/>
              <a:t>-</a:t>
            </a:r>
            <a:r>
              <a:rPr lang="en-CN" altLang="zh-CN" sz="2400" dirty="0"/>
              <a:t>debug</a:t>
            </a:r>
          </a:p>
          <a:p>
            <a:pPr marL="0" indent="0">
              <a:buNone/>
            </a:pPr>
            <a:r>
              <a:rPr lang="en-CN" sz="2400" dirty="0"/>
              <a:t>			</a:t>
            </a:r>
            <a:r>
              <a:rPr lang="zh-CN" altLang="en-US" sz="2400" dirty="0"/>
              <a:t>   </a:t>
            </a:r>
            <a:r>
              <a:rPr lang="en-US" altLang="zh-CN" sz="2400" dirty="0"/>
              <a:t>-bad coding habit</a:t>
            </a:r>
            <a:endParaRPr lang="en-CN" sz="2400" dirty="0"/>
          </a:p>
          <a:p>
            <a:r>
              <a:rPr lang="en-CN" sz="2400" b="1" dirty="0"/>
              <a:t>How to solve</a:t>
            </a:r>
            <a:r>
              <a:rPr lang="en-CN" sz="2400" dirty="0"/>
              <a:t>: held online meetings and share screens while discussing, check each other’s code, review lecture recordings, write neat code,</a:t>
            </a:r>
            <a:endParaRPr lang="en-CN" sz="2000" dirty="0"/>
          </a:p>
          <a:p>
            <a:r>
              <a:rPr lang="en-CN" sz="2400" b="1" dirty="0"/>
              <a:t>Future problem</a:t>
            </a:r>
            <a:r>
              <a:rPr lang="en-CN" sz="2400" dirty="0"/>
              <a:t>: difficulty with extracting data, filtering data, programming, too much null values in the database</a:t>
            </a:r>
          </a:p>
          <a:p>
            <a:r>
              <a:rPr lang="en-CN" sz="2400" b="1" dirty="0"/>
              <a:t>Future plan</a:t>
            </a:r>
            <a:r>
              <a:rPr lang="en-CN" sz="2400" dirty="0"/>
              <a:t>: avoid setting null value cells, be careful with naming variables and the consistency of variables</a:t>
            </a:r>
          </a:p>
        </p:txBody>
      </p:sp>
    </p:spTree>
    <p:extLst>
      <p:ext uri="{BB962C8B-B14F-4D97-AF65-F5344CB8AC3E}">
        <p14:creationId xmlns:p14="http://schemas.microsoft.com/office/powerpoint/2010/main" val="355068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025D-D2DA-D447-8C59-6F703FBC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400" dirty="0">
                <a:solidFill>
                  <a:schemeClr val="bg1"/>
                </a:solidFill>
              </a:rPr>
              <a:t>What are we creating?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C270-F1D2-CF40-A280-5FB1334C7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210765"/>
            <a:ext cx="4044870" cy="365663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</a:t>
            </a:r>
            <a:r>
              <a:rPr lang="en-CN" sz="2800" dirty="0">
                <a:solidFill>
                  <a:schemeClr val="bg1"/>
                </a:solidFill>
              </a:rPr>
              <a:t>reate a systematic database “Z.0.0” for Tonronto Zoo, the largest zoo in Canada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Store and update</a:t>
            </a:r>
            <a:r>
              <a:rPr lang="en-CN" sz="2800" dirty="0">
                <a:solidFill>
                  <a:schemeClr val="bg1"/>
                </a:solidFill>
              </a:rPr>
              <a:t> animals’ and employees’ archives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en-CN" sz="2800" dirty="0">
                <a:solidFill>
                  <a:schemeClr val="bg1"/>
                </a:solidFill>
              </a:rPr>
              <a:t>rack visitors’ information and booking state</a:t>
            </a:r>
          </a:p>
          <a:p>
            <a:pPr marL="0" indent="0">
              <a:buNone/>
            </a:pPr>
            <a:endParaRPr lang="en-CN" sz="2400" dirty="0"/>
          </a:p>
          <a:p>
            <a:pPr marL="0" indent="0">
              <a:buNone/>
            </a:pPr>
            <a:endParaRPr lang="en-CN" dirty="0"/>
          </a:p>
        </p:txBody>
      </p:sp>
      <p:pic>
        <p:nvPicPr>
          <p:cNvPr id="5" name="Picture 4" descr="A small blue bird perched on top of a wooden fence&#10;&#10;Description automatically generated">
            <a:extLst>
              <a:ext uri="{FF2B5EF4-FFF2-40B4-BE49-F238E27FC236}">
                <a16:creationId xmlns:a16="http://schemas.microsoft.com/office/drawing/2014/main" id="{145D7B61-402C-1043-B152-49DB34E06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972" y="37327"/>
            <a:ext cx="4547115" cy="6820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F75A9-EF6A-384B-8E94-8937EE95DBAD}"/>
              </a:ext>
            </a:extLst>
          </p:cNvPr>
          <p:cNvSpPr txBox="1"/>
          <p:nvPr/>
        </p:nvSpPr>
        <p:spPr>
          <a:xfrm>
            <a:off x="8993530" y="6522334"/>
            <a:ext cx="319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CN" sz="1400" dirty="0"/>
              <a:t>mage from torontozoo.com</a:t>
            </a:r>
          </a:p>
        </p:txBody>
      </p:sp>
    </p:spTree>
    <p:extLst>
      <p:ext uri="{BB962C8B-B14F-4D97-AF65-F5344CB8AC3E}">
        <p14:creationId xmlns:p14="http://schemas.microsoft.com/office/powerpoint/2010/main" val="227245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DB7-84D8-124D-82FB-1AC2F30A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224" y="381000"/>
            <a:ext cx="9601200" cy="1485900"/>
          </a:xfrm>
        </p:spPr>
        <p:txBody>
          <a:bodyPr/>
          <a:lstStyle/>
          <a:p>
            <a:pPr algn="ctr"/>
            <a:r>
              <a:rPr lang="en-CN" dirty="0"/>
              <a:t>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733C-711C-214F-8FF7-81E876E23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7483" y="1428750"/>
            <a:ext cx="4589929" cy="5181600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Employee</a:t>
            </a:r>
            <a:endParaRPr lang="en-CN" sz="18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CN" dirty="0"/>
              <a:t>Trainer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CN" dirty="0"/>
              <a:t>Security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CN" dirty="0"/>
              <a:t>Technician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CN" dirty="0"/>
              <a:t>Cleaner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Animal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Africa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Americas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Australasia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Canada Domain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Indo-Malaya</a:t>
            </a:r>
            <a:endParaRPr lang="en-CN"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Department</a:t>
            </a:r>
            <a:endParaRPr lang="en-C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62093-59FB-6743-9F6B-74F937F4FFF0}"/>
              </a:ext>
            </a:extLst>
          </p:cNvPr>
          <p:cNvSpPr txBox="1"/>
          <p:nvPr/>
        </p:nvSpPr>
        <p:spPr>
          <a:xfrm>
            <a:off x="6544235" y="1428750"/>
            <a:ext cx="4428565" cy="446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tx2"/>
                </a:solidFill>
              </a:rPr>
              <a:t>Service</a:t>
            </a:r>
          </a:p>
          <a:p>
            <a:pPr lvl="2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tx2"/>
                </a:solidFill>
              </a:rPr>
              <a:t>Camping</a:t>
            </a:r>
          </a:p>
          <a:p>
            <a:pPr lvl="2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tx2"/>
                </a:solidFill>
              </a:rPr>
              <a:t>Gift shop</a:t>
            </a:r>
          </a:p>
          <a:p>
            <a:pPr lvl="2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tx2"/>
                </a:solidFill>
              </a:rPr>
              <a:t>Scenic Safari Drive thru</a:t>
            </a:r>
          </a:p>
          <a:p>
            <a:pPr lvl="2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tx2"/>
                </a:solidFill>
              </a:rPr>
              <a:t>Walking route</a:t>
            </a:r>
          </a:p>
          <a:p>
            <a:pPr lvl="2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tx2"/>
                </a:solidFill>
              </a:rPr>
              <a:t>Visitor</a:t>
            </a:r>
          </a:p>
          <a:p>
            <a:pPr lvl="0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tx2"/>
              </a:solidFill>
            </a:endParaRPr>
          </a:p>
          <a:p>
            <a:pPr lvl="0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Payment method</a:t>
            </a:r>
            <a:endParaRPr lang="en-CN" sz="2000" dirty="0">
              <a:solidFill>
                <a:schemeClr val="tx2"/>
              </a:solidFill>
            </a:endParaRPr>
          </a:p>
          <a:p>
            <a:pPr lvl="2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Cash</a:t>
            </a:r>
            <a:endParaRPr lang="en-CN" sz="2000" dirty="0">
              <a:solidFill>
                <a:schemeClr val="tx2"/>
              </a:solidFill>
            </a:endParaRPr>
          </a:p>
          <a:p>
            <a:pPr lvl="2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Credit</a:t>
            </a:r>
            <a:endParaRPr lang="en-CN" sz="2000" dirty="0">
              <a:solidFill>
                <a:schemeClr val="tx2"/>
              </a:solidFill>
            </a:endParaRPr>
          </a:p>
          <a:p>
            <a:pPr lvl="2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Debit</a:t>
            </a:r>
            <a:endParaRPr lang="en-CN" sz="2000" dirty="0">
              <a:solidFill>
                <a:schemeClr val="tx2"/>
              </a:solidFill>
            </a:endParaRPr>
          </a:p>
          <a:p>
            <a:pPr lvl="0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CN" sz="2000" dirty="0">
              <a:solidFill>
                <a:schemeClr val="tx2"/>
              </a:solidFill>
            </a:endParaRPr>
          </a:p>
          <a:p>
            <a:pPr lvl="0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tx2"/>
                </a:solidFill>
              </a:rPr>
              <a:t>Ticket (weak entity)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9735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603A-7AF1-4E4C-B069-9DD64EDA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37144" y="144684"/>
            <a:ext cx="9601200" cy="1485900"/>
          </a:xfrm>
        </p:spPr>
        <p:txBody>
          <a:bodyPr/>
          <a:lstStyle/>
          <a:p>
            <a:pPr algn="ctr"/>
            <a:r>
              <a:rPr lang="en-C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7065-2644-5149-9BD8-BC4CEB420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4704" y="1203313"/>
            <a:ext cx="4973645" cy="5654687"/>
          </a:xfrm>
        </p:spPr>
        <p:txBody>
          <a:bodyPr>
            <a:normAutofit fontScale="40000" lnSpcReduction="2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3700" b="1" dirty="0"/>
              <a:t>Employee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700" i="0" dirty="0"/>
              <a:t>Name (composite)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First name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Middle name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Last name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700" i="0" dirty="0"/>
              <a:t>Birthday (composite)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Year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Month 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Day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700" i="0" dirty="0"/>
              <a:t>Address (composite)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Street name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Street number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Postal code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700" i="0" dirty="0"/>
              <a:t>Contact information (composite)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Email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3700" dirty="0"/>
              <a:t>Phone number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700" i="0" dirty="0"/>
              <a:t>Salary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700" i="0" dirty="0"/>
              <a:t>Age(derived)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700" i="0" dirty="0"/>
              <a:t>Gender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700" i="0" dirty="0"/>
              <a:t>ID (key)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3700" i="0" dirty="0" err="1"/>
              <a:t>Job_type</a:t>
            </a:r>
            <a:endParaRPr lang="en-US" sz="3700" i="0" dirty="0"/>
          </a:p>
          <a:p>
            <a:endParaRPr lang="en-CN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041A622-64AB-A44F-9E20-24CA75AE60DA}"/>
              </a:ext>
            </a:extLst>
          </p:cNvPr>
          <p:cNvSpPr txBox="1">
            <a:spLocks/>
          </p:cNvSpPr>
          <p:nvPr/>
        </p:nvSpPr>
        <p:spPr>
          <a:xfrm>
            <a:off x="7737376" y="1236470"/>
            <a:ext cx="3525642" cy="237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/>
              <a:t>Department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i="0" dirty="0"/>
              <a:t>Department code (key)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i="0" dirty="0"/>
              <a:t>Phone </a:t>
            </a:r>
          </a:p>
          <a:p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B9EF-7478-9E44-9D9A-845CD56B3E73}"/>
              </a:ext>
            </a:extLst>
          </p:cNvPr>
          <p:cNvSpPr txBox="1"/>
          <p:nvPr/>
        </p:nvSpPr>
        <p:spPr>
          <a:xfrm>
            <a:off x="4378486" y="1379086"/>
            <a:ext cx="38584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N" sz="1400" dirty="0"/>
              <a:t>Technician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sz="1400" dirty="0"/>
              <a:t>DeptinCharge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N" sz="1400" dirty="0"/>
              <a:t>Trainer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sz="1400" dirty="0"/>
              <a:t>AnimalinCharge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N" sz="1400" dirty="0"/>
              <a:t>Security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sz="1400" dirty="0"/>
              <a:t>AreainCharge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N" sz="1400" dirty="0"/>
              <a:t>Cleaner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sz="1400" dirty="0"/>
              <a:t>CleanArea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7057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54BB-B6EB-3944-8227-C637BD7F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Attribute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B8049-5C28-C74B-9C60-46E3ED39A1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Africa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AfricanCountry</a:t>
            </a:r>
            <a:endParaRPr lang="en-CN"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Americas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AmericanCountry</a:t>
            </a:r>
            <a:endParaRPr lang="en-CN"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Australasia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Aus_Area</a:t>
            </a:r>
            <a:endParaRPr lang="en-CN"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Canada_Domain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province</a:t>
            </a:r>
            <a:endParaRPr lang="en-CN"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Indo-Malaya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IM_Area</a:t>
            </a:r>
            <a:endParaRPr lang="en-CN" sz="1800" dirty="0"/>
          </a:p>
          <a:p>
            <a:pPr marL="0" indent="0">
              <a:buNone/>
            </a:pPr>
            <a:endParaRPr lang="en-C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EB67411-7110-D04C-A763-550A9EABE7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900" b="1" dirty="0"/>
              <a:t>Animal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900" i="0" dirty="0"/>
              <a:t>Name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900" i="0" dirty="0"/>
              <a:t>Age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900" i="0" dirty="0"/>
              <a:t>Sex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900" i="0" dirty="0"/>
              <a:t>Species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900" i="0" dirty="0"/>
              <a:t>Preference (multivalued)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900" dirty="0"/>
              <a:t>Diet 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900" dirty="0"/>
              <a:t>Environment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900" i="0" dirty="0"/>
              <a:t>Domain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900" i="0" dirty="0"/>
              <a:t>Quantity(derived)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900" i="0" dirty="0"/>
              <a:t>ID (key)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0165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DD5B-FA8E-4D47-AE70-B9DEC207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240F-0DCA-CB42-9320-B77EFD54F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11" y="1638299"/>
            <a:ext cx="4600575" cy="4533901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800" b="1" dirty="0"/>
              <a:t>Service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Opening hours (multivalued)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Phone number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Service Num (key)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CN" sz="1800" dirty="0"/>
              <a:t>Camping</a:t>
            </a:r>
            <a:endParaRPr lang="en-CN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sz="1800" dirty="0"/>
              <a:t>Camping_area</a:t>
            </a:r>
            <a:endParaRPr lang="en-CN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sz="1800" dirty="0"/>
              <a:t>Walking_Route</a:t>
            </a:r>
            <a:endParaRPr lang="en-CN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sz="1800" dirty="0"/>
              <a:t>Route_name</a:t>
            </a:r>
            <a:endParaRPr lang="en-CN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sz="1800" dirty="0"/>
              <a:t>Gift_shop</a:t>
            </a:r>
            <a:endParaRPr lang="en-CN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sz="1800" dirty="0"/>
              <a:t>location</a:t>
            </a:r>
            <a:endParaRPr lang="en-CN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sz="1800" dirty="0"/>
              <a:t>Scenic_Safari_Drive_thru</a:t>
            </a:r>
            <a:endParaRPr lang="en-CN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sz="1800" dirty="0"/>
              <a:t>drive_route</a:t>
            </a:r>
            <a:endParaRPr lang="en-CN" sz="1600" dirty="0"/>
          </a:p>
          <a:p>
            <a:pPr lvl="1" fontAlgn="base"/>
            <a:endParaRPr lang="en-US" sz="1800" i="0" dirty="0"/>
          </a:p>
          <a:p>
            <a:pPr lvl="1" fontAlgn="base"/>
            <a:endParaRPr lang="en-US" sz="1800" i="0" dirty="0"/>
          </a:p>
          <a:p>
            <a:pPr marL="530352" lvl="1" indent="0" fontAlgn="base">
              <a:buNone/>
            </a:pPr>
            <a:endParaRPr lang="en-US" sz="1800" i="0" dirty="0"/>
          </a:p>
          <a:p>
            <a:pPr marL="530352" lvl="1" indent="0" fontAlgn="base">
              <a:buNone/>
            </a:pPr>
            <a:endParaRPr lang="en-US" sz="1800" i="0" dirty="0"/>
          </a:p>
          <a:p>
            <a:pPr marL="530352" lvl="1" indent="0" fontAlgn="base">
              <a:buNone/>
            </a:pPr>
            <a:endParaRPr lang="en-US" sz="1800" i="0" dirty="0"/>
          </a:p>
          <a:p>
            <a:pPr marL="0" indent="0">
              <a:buNone/>
            </a:pP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D6FEE-58B7-8F42-AB9E-7D92C7B8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614" y="1638298"/>
            <a:ext cx="4447786" cy="3581401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800" b="1" dirty="0"/>
              <a:t>Visitor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Name (composite)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/>
              <a:t>First name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/>
              <a:t>Middle name 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dirty="0"/>
              <a:t>Last name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ID (key)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Age (derived)</a:t>
            </a:r>
          </a:p>
          <a:p>
            <a:endParaRPr lang="en-C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6747223-1FCB-AF45-B2B5-30554D235459}"/>
              </a:ext>
            </a:extLst>
          </p:cNvPr>
          <p:cNvSpPr txBox="1">
            <a:spLocks/>
          </p:cNvSpPr>
          <p:nvPr/>
        </p:nvSpPr>
        <p:spPr>
          <a:xfrm>
            <a:off x="6372614" y="4115945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sz="1800" b="1" dirty="0"/>
              <a:t>Ticket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Price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Ticket ID (key)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Overdue date (composite)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600" dirty="0"/>
              <a:t>Day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600" dirty="0"/>
              <a:t>Month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600" dirty="0"/>
              <a:t>Year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i="0" dirty="0"/>
              <a:t>Type 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7040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9311-368F-5442-A834-E5B3C03A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Attribute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23592-0F9B-0C40-AD1D-F585116AE5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10BC0-02D0-8B4C-BA5C-70038FF264F5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/>
              <a:t>Payment method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Credit 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Credit_id</a:t>
            </a:r>
            <a:endParaRPr lang="en-CN"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Cash 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amount</a:t>
            </a:r>
            <a:endParaRPr lang="en-CN"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CN" dirty="0"/>
              <a:t>Debit</a:t>
            </a:r>
            <a:endParaRPr lang="en-C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N" dirty="0"/>
              <a:t>Debit_id</a:t>
            </a:r>
            <a:endParaRPr lang="en-CN" sz="1800" dirty="0"/>
          </a:p>
          <a:p>
            <a:pPr fontAlgn="base"/>
            <a:endParaRPr lang="en-US" sz="1800" i="0" dirty="0"/>
          </a:p>
          <a:p>
            <a:pPr marL="530352" lvl="1" indent="0" fontAlgn="base">
              <a:buFont typeface="Franklin Gothic Book" panose="020B0503020102020204" pitchFamily="34" charset="0"/>
              <a:buNone/>
            </a:pPr>
            <a:endParaRPr lang="en-US" sz="1800" i="0" dirty="0"/>
          </a:p>
          <a:p>
            <a:pPr marL="530352" lvl="1" indent="0" fontAlgn="base">
              <a:buFont typeface="Franklin Gothic Book" panose="020B0503020102020204" pitchFamily="34" charset="0"/>
              <a:buNone/>
            </a:pPr>
            <a:endParaRPr lang="en-US" sz="1800" i="0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5291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433B-C343-D544-95B5-F043BD21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ER Diagram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48435BC-79A5-6643-B9F1-D513671A8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317" y="1509882"/>
            <a:ext cx="8540151" cy="5170194"/>
          </a:xfrm>
        </p:spPr>
      </p:pic>
    </p:spTree>
    <p:extLst>
      <p:ext uri="{BB962C8B-B14F-4D97-AF65-F5344CB8AC3E}">
        <p14:creationId xmlns:p14="http://schemas.microsoft.com/office/powerpoint/2010/main" val="390852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25E1-B67C-EB48-87AA-E3A4D4F5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EER Diagram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42BB99-6E4F-E24C-8448-3F7056558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105178" y="-446276"/>
            <a:ext cx="6278914" cy="8885456"/>
          </a:xfrm>
        </p:spPr>
      </p:pic>
    </p:spTree>
    <p:extLst>
      <p:ext uri="{BB962C8B-B14F-4D97-AF65-F5344CB8AC3E}">
        <p14:creationId xmlns:p14="http://schemas.microsoft.com/office/powerpoint/2010/main" val="2054402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475</TotalTime>
  <Words>720</Words>
  <Application>Microsoft Macintosh PowerPoint</Application>
  <PresentationFormat>Widescreen</PresentationFormat>
  <Paragraphs>184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Franklin Gothic Book</vt:lpstr>
      <vt:lpstr>Crop</vt:lpstr>
      <vt:lpstr>Z.O.O</vt:lpstr>
      <vt:lpstr>What are we creating? Why?</vt:lpstr>
      <vt:lpstr>Entities </vt:lpstr>
      <vt:lpstr>Attributes</vt:lpstr>
      <vt:lpstr>Attribute</vt:lpstr>
      <vt:lpstr>Attributes</vt:lpstr>
      <vt:lpstr>Attribute</vt:lpstr>
      <vt:lpstr>ER Diagram</vt:lpstr>
      <vt:lpstr>EER Diagram</vt:lpstr>
      <vt:lpstr>Physical Database Design</vt:lpstr>
      <vt:lpstr>Normalization</vt:lpstr>
      <vt:lpstr>Normalization</vt:lpstr>
      <vt:lpstr>Final Website</vt:lpstr>
      <vt:lpstr>Member Contribution</vt:lpstr>
      <vt:lpstr>Member Contribution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Z.O.O</dc:title>
  <dc:creator>xinyin zhang</dc:creator>
  <cp:lastModifiedBy>xinyin zhang</cp:lastModifiedBy>
  <cp:revision>19</cp:revision>
  <dcterms:created xsi:type="dcterms:W3CDTF">2020-09-26T15:21:44Z</dcterms:created>
  <dcterms:modified xsi:type="dcterms:W3CDTF">2020-12-14T18:42:13Z</dcterms:modified>
</cp:coreProperties>
</file>