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44"/>
    <p:restoredTop sz="94696"/>
  </p:normalViewPr>
  <p:slideViewPr>
    <p:cSldViewPr snapToGrid="0" snapToObjects="1">
      <p:cViewPr>
        <p:scale>
          <a:sx n="74" d="100"/>
          <a:sy n="74" d="100"/>
        </p:scale>
        <p:origin x="-568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52B4-2456-5543-870E-748567326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Z.O.O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A57D-0309-5C4B-A484-C69BE5FA6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133" y="3967854"/>
            <a:ext cx="7413218" cy="1086237"/>
          </a:xfrm>
        </p:spPr>
        <p:txBody>
          <a:bodyPr/>
          <a:lstStyle/>
          <a:p>
            <a:pPr algn="l"/>
            <a:r>
              <a:rPr lang="en-US" dirty="0" err="1"/>
              <a:t>Jiaziruo</a:t>
            </a:r>
            <a:r>
              <a:rPr lang="en-US" dirty="0"/>
              <a:t> Sun, </a:t>
            </a:r>
            <a:r>
              <a:rPr lang="en-US" dirty="0" err="1"/>
              <a:t>Shuheng</a:t>
            </a:r>
            <a:r>
              <a:rPr lang="en-US" dirty="0"/>
              <a:t> Wang, </a:t>
            </a:r>
            <a:r>
              <a:rPr lang="en-US" dirty="0" err="1"/>
              <a:t>Xiaoman</a:t>
            </a:r>
            <a:r>
              <a:rPr lang="en-US" dirty="0"/>
              <a:t> Lin, Xinyin Zhang</a:t>
            </a:r>
            <a:endParaRPr lang="en-CN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32ED083F-7C2C-2649-9DAA-F587C909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356" y="739494"/>
            <a:ext cx="1557989" cy="54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3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025D-D2DA-D447-8C59-6F703FBC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4400" dirty="0">
                <a:solidFill>
                  <a:schemeClr val="bg1"/>
                </a:solidFill>
              </a:rPr>
              <a:t>What are we creating?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7C270-F1D2-CF40-A280-5FB1334C7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210765"/>
            <a:ext cx="4044870" cy="3656635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CN" sz="2800" dirty="0">
                <a:solidFill>
                  <a:schemeClr val="bg1"/>
                </a:solidFill>
              </a:rPr>
              <a:t>reate a systematic database “Z.0.0” for Tonronto Zoo, the largest zoo in Canada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Store and update</a:t>
            </a:r>
            <a:r>
              <a:rPr lang="en-CN" sz="2800" dirty="0">
                <a:solidFill>
                  <a:schemeClr val="bg1"/>
                </a:solidFill>
              </a:rPr>
              <a:t> animals’ and employees’ archives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</a:t>
            </a:r>
            <a:r>
              <a:rPr lang="en-CN" sz="2800" dirty="0">
                <a:solidFill>
                  <a:schemeClr val="bg1"/>
                </a:solidFill>
              </a:rPr>
              <a:t>rack visitors’ information and booking state</a:t>
            </a:r>
          </a:p>
          <a:p>
            <a:pPr marL="0" indent="0">
              <a:buNone/>
            </a:pPr>
            <a:endParaRPr lang="en-CN" sz="2400" dirty="0"/>
          </a:p>
          <a:p>
            <a:pPr marL="0" indent="0">
              <a:buNone/>
            </a:pPr>
            <a:endParaRPr lang="en-CN" dirty="0"/>
          </a:p>
        </p:txBody>
      </p:sp>
      <p:pic>
        <p:nvPicPr>
          <p:cNvPr id="5" name="Picture 4" descr="A small blue bird perched on top of a wooden fence&#10;&#10;Description automatically generated">
            <a:extLst>
              <a:ext uri="{FF2B5EF4-FFF2-40B4-BE49-F238E27FC236}">
                <a16:creationId xmlns:a16="http://schemas.microsoft.com/office/drawing/2014/main" id="{145D7B61-402C-1043-B152-49DB34E06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972" y="37327"/>
            <a:ext cx="4547115" cy="6820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5F75A9-EF6A-384B-8E94-8937EE95DBAD}"/>
              </a:ext>
            </a:extLst>
          </p:cNvPr>
          <p:cNvSpPr txBox="1"/>
          <p:nvPr/>
        </p:nvSpPr>
        <p:spPr>
          <a:xfrm>
            <a:off x="8993530" y="6522334"/>
            <a:ext cx="319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CN" sz="1400" dirty="0"/>
              <a:t>mage from torontozoo.com</a:t>
            </a:r>
          </a:p>
        </p:txBody>
      </p:sp>
    </p:spTree>
    <p:extLst>
      <p:ext uri="{BB962C8B-B14F-4D97-AF65-F5344CB8AC3E}">
        <p14:creationId xmlns:p14="http://schemas.microsoft.com/office/powerpoint/2010/main" val="227245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DB7-84D8-124D-82FB-1AC2F30A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4733C-711C-214F-8FF7-81E876E23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33241" y="1973483"/>
            <a:ext cx="4447786" cy="3581401"/>
          </a:xfrm>
        </p:spPr>
        <p:txBody>
          <a:bodyPr>
            <a:normAutofit lnSpcReduction="10000"/>
          </a:bodyPr>
          <a:lstStyle/>
          <a:p>
            <a:r>
              <a:rPr lang="en-CN" sz="2800" dirty="0"/>
              <a:t>Employee</a:t>
            </a:r>
          </a:p>
          <a:p>
            <a:r>
              <a:rPr lang="en-CN" sz="2800" dirty="0"/>
              <a:t>Animal</a:t>
            </a:r>
          </a:p>
          <a:p>
            <a:r>
              <a:rPr lang="en-US" sz="2800" dirty="0"/>
              <a:t>D</a:t>
            </a:r>
            <a:r>
              <a:rPr lang="en-CN" sz="2800" dirty="0"/>
              <a:t>epartment</a:t>
            </a:r>
          </a:p>
          <a:p>
            <a:r>
              <a:rPr lang="en-US" sz="2800" dirty="0"/>
              <a:t>V</a:t>
            </a:r>
            <a:r>
              <a:rPr lang="en-CN" sz="2800" dirty="0"/>
              <a:t>isitor</a:t>
            </a:r>
          </a:p>
          <a:p>
            <a:r>
              <a:rPr lang="en-US" sz="2800" dirty="0"/>
              <a:t>S</a:t>
            </a:r>
            <a:r>
              <a:rPr lang="en-CN" sz="2800" dirty="0"/>
              <a:t>ervice</a:t>
            </a:r>
          </a:p>
          <a:p>
            <a:r>
              <a:rPr lang="en-CN" sz="2800" dirty="0"/>
              <a:t>Payment method</a:t>
            </a:r>
          </a:p>
          <a:p>
            <a:r>
              <a:rPr lang="en-US" sz="2800" dirty="0"/>
              <a:t>T</a:t>
            </a:r>
            <a:r>
              <a:rPr lang="en-CN" sz="2800" dirty="0"/>
              <a:t>icket (weak)</a:t>
            </a:r>
          </a:p>
        </p:txBody>
      </p:sp>
    </p:spTree>
    <p:extLst>
      <p:ext uri="{BB962C8B-B14F-4D97-AF65-F5344CB8AC3E}">
        <p14:creationId xmlns:p14="http://schemas.microsoft.com/office/powerpoint/2010/main" val="259735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603A-7AF1-4E4C-B069-9DD64EDA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07065-2644-5149-9BD8-BC4CEB420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11" y="1400537"/>
            <a:ext cx="4973645" cy="5312779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Employee</a:t>
            </a:r>
          </a:p>
          <a:p>
            <a:pPr lvl="1" fontAlgn="base"/>
            <a:r>
              <a:rPr lang="en-US" i="0" dirty="0"/>
              <a:t>Name (composite)</a:t>
            </a:r>
          </a:p>
          <a:p>
            <a:pPr lvl="2" fontAlgn="base"/>
            <a:r>
              <a:rPr lang="en-US" dirty="0"/>
              <a:t>First name</a:t>
            </a:r>
          </a:p>
          <a:p>
            <a:pPr lvl="2" fontAlgn="base"/>
            <a:r>
              <a:rPr lang="en-US" dirty="0"/>
              <a:t>Middle name</a:t>
            </a:r>
          </a:p>
          <a:p>
            <a:pPr lvl="2" fontAlgn="base"/>
            <a:r>
              <a:rPr lang="en-US" dirty="0"/>
              <a:t>Last name</a:t>
            </a:r>
          </a:p>
          <a:p>
            <a:pPr lvl="1" fontAlgn="base"/>
            <a:r>
              <a:rPr lang="en-US" i="0" dirty="0"/>
              <a:t>Birthday (composite)</a:t>
            </a:r>
          </a:p>
          <a:p>
            <a:pPr lvl="2" fontAlgn="base"/>
            <a:r>
              <a:rPr lang="en-US" dirty="0"/>
              <a:t>Year</a:t>
            </a:r>
          </a:p>
          <a:p>
            <a:pPr lvl="2" fontAlgn="base"/>
            <a:r>
              <a:rPr lang="en-US" dirty="0"/>
              <a:t>Month </a:t>
            </a:r>
          </a:p>
          <a:p>
            <a:pPr lvl="2" fontAlgn="base"/>
            <a:r>
              <a:rPr lang="en-US" dirty="0"/>
              <a:t>Day</a:t>
            </a:r>
          </a:p>
          <a:p>
            <a:pPr lvl="1" fontAlgn="base"/>
            <a:r>
              <a:rPr lang="en-US" i="0" dirty="0"/>
              <a:t>Address (composite)</a:t>
            </a:r>
          </a:p>
          <a:p>
            <a:pPr lvl="2" fontAlgn="base"/>
            <a:r>
              <a:rPr lang="en-US" dirty="0"/>
              <a:t>Street name</a:t>
            </a:r>
          </a:p>
          <a:p>
            <a:pPr lvl="2" fontAlgn="base"/>
            <a:r>
              <a:rPr lang="en-US" dirty="0"/>
              <a:t>Street number</a:t>
            </a:r>
          </a:p>
          <a:p>
            <a:pPr lvl="2" fontAlgn="base"/>
            <a:r>
              <a:rPr lang="en-US" dirty="0"/>
              <a:t>Postal code</a:t>
            </a:r>
          </a:p>
          <a:p>
            <a:pPr lvl="1" fontAlgn="base"/>
            <a:r>
              <a:rPr lang="en-US" i="0" dirty="0"/>
              <a:t>Contact information (composite)</a:t>
            </a:r>
          </a:p>
          <a:p>
            <a:pPr lvl="2" fontAlgn="base"/>
            <a:r>
              <a:rPr lang="en-US" dirty="0"/>
              <a:t>Email</a:t>
            </a:r>
          </a:p>
          <a:p>
            <a:pPr lvl="2" fontAlgn="base"/>
            <a:r>
              <a:rPr lang="en-US" dirty="0"/>
              <a:t>Phone number</a:t>
            </a:r>
          </a:p>
          <a:p>
            <a:pPr lvl="1" fontAlgn="base"/>
            <a:r>
              <a:rPr lang="en-US" i="0" dirty="0"/>
              <a:t>Salary</a:t>
            </a:r>
          </a:p>
          <a:p>
            <a:pPr lvl="1" fontAlgn="base"/>
            <a:r>
              <a:rPr lang="en-US" i="0" dirty="0"/>
              <a:t>Age(derived)</a:t>
            </a:r>
          </a:p>
          <a:p>
            <a:pPr lvl="1" fontAlgn="base"/>
            <a:r>
              <a:rPr lang="en-US" i="0" dirty="0"/>
              <a:t>Gender </a:t>
            </a:r>
          </a:p>
          <a:p>
            <a:pPr lvl="1" fontAlgn="base"/>
            <a:r>
              <a:rPr lang="en-US" i="0" dirty="0"/>
              <a:t>ID (key)</a:t>
            </a:r>
          </a:p>
          <a:p>
            <a:pPr lvl="1" fontAlgn="base"/>
            <a:r>
              <a:rPr lang="en-US" i="0" dirty="0" err="1"/>
              <a:t>Job_type</a:t>
            </a:r>
            <a:endParaRPr lang="en-US" i="0" dirty="0"/>
          </a:p>
          <a:p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13DB1-B808-6F4F-B524-9241A80BA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245" y="1400537"/>
            <a:ext cx="4627944" cy="446686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Animal</a:t>
            </a:r>
          </a:p>
          <a:p>
            <a:pPr lvl="1" fontAlgn="base"/>
            <a:r>
              <a:rPr lang="en-US" i="0" dirty="0"/>
              <a:t>Name </a:t>
            </a:r>
          </a:p>
          <a:p>
            <a:pPr lvl="1" fontAlgn="base"/>
            <a:r>
              <a:rPr lang="en-US" i="0" dirty="0"/>
              <a:t>Age</a:t>
            </a:r>
          </a:p>
          <a:p>
            <a:pPr lvl="1" fontAlgn="base"/>
            <a:r>
              <a:rPr lang="en-US" i="0" dirty="0"/>
              <a:t>Sex </a:t>
            </a:r>
          </a:p>
          <a:p>
            <a:pPr lvl="1" fontAlgn="base"/>
            <a:r>
              <a:rPr lang="en-US" i="0" dirty="0"/>
              <a:t>Species</a:t>
            </a:r>
          </a:p>
          <a:p>
            <a:pPr lvl="1" fontAlgn="base"/>
            <a:r>
              <a:rPr lang="en-US" i="0" dirty="0"/>
              <a:t>Preference (multivalued)</a:t>
            </a:r>
          </a:p>
          <a:p>
            <a:pPr lvl="2" fontAlgn="base"/>
            <a:r>
              <a:rPr lang="en-US" dirty="0"/>
              <a:t>Diet </a:t>
            </a:r>
          </a:p>
          <a:p>
            <a:pPr lvl="2" fontAlgn="base"/>
            <a:r>
              <a:rPr lang="en-US" dirty="0"/>
              <a:t>Environment</a:t>
            </a:r>
          </a:p>
          <a:p>
            <a:pPr lvl="1" fontAlgn="base"/>
            <a:r>
              <a:rPr lang="en-US" i="0" dirty="0"/>
              <a:t>Domain</a:t>
            </a:r>
          </a:p>
          <a:p>
            <a:pPr lvl="1" fontAlgn="base"/>
            <a:r>
              <a:rPr lang="en-US" i="0" dirty="0"/>
              <a:t>Quantity(derived)</a:t>
            </a:r>
          </a:p>
          <a:p>
            <a:pPr lvl="1" fontAlgn="base"/>
            <a:r>
              <a:rPr lang="en-US" i="0" dirty="0"/>
              <a:t>ID (key)</a:t>
            </a:r>
          </a:p>
          <a:p>
            <a:endParaRPr lang="en-CN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041A622-64AB-A44F-9E20-24CA75AE60DA}"/>
              </a:ext>
            </a:extLst>
          </p:cNvPr>
          <p:cNvSpPr txBox="1">
            <a:spLocks/>
          </p:cNvSpPr>
          <p:nvPr/>
        </p:nvSpPr>
        <p:spPr>
          <a:xfrm>
            <a:off x="6498035" y="4776727"/>
            <a:ext cx="3525642" cy="237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dirty="0"/>
              <a:t>Department</a:t>
            </a:r>
          </a:p>
          <a:p>
            <a:pPr lvl="1" fontAlgn="base"/>
            <a:r>
              <a:rPr lang="en-US" sz="1600" i="0" dirty="0"/>
              <a:t>Department code (key)</a:t>
            </a:r>
          </a:p>
          <a:p>
            <a:pPr lvl="1" fontAlgn="base"/>
            <a:r>
              <a:rPr lang="en-US" sz="1600" i="0" dirty="0"/>
              <a:t>Phone 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7057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DD5B-FA8E-4D47-AE70-B9DEC207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240F-0DCA-CB42-9320-B77EFD54F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12" y="1638299"/>
            <a:ext cx="4447786" cy="2260841"/>
          </a:xfrm>
        </p:spPr>
        <p:txBody>
          <a:bodyPr/>
          <a:lstStyle/>
          <a:p>
            <a:pPr fontAlgn="base"/>
            <a:r>
              <a:rPr lang="en-US" sz="1800" dirty="0"/>
              <a:t>Service</a:t>
            </a:r>
          </a:p>
          <a:p>
            <a:pPr lvl="1" fontAlgn="base"/>
            <a:r>
              <a:rPr lang="en-US" sz="1800" i="0" dirty="0"/>
              <a:t>Opening hours (multivalued)</a:t>
            </a:r>
          </a:p>
          <a:p>
            <a:pPr lvl="1" fontAlgn="base"/>
            <a:r>
              <a:rPr lang="en-US" sz="1800" i="0" dirty="0"/>
              <a:t>Phone number </a:t>
            </a:r>
          </a:p>
          <a:p>
            <a:pPr lvl="1" fontAlgn="base"/>
            <a:r>
              <a:rPr lang="en-US" sz="1800" i="0" dirty="0"/>
              <a:t>Service Num (key)</a:t>
            </a:r>
          </a:p>
          <a:p>
            <a:pPr marL="530352" lvl="1" indent="0" fontAlgn="base">
              <a:buNone/>
            </a:pPr>
            <a:endParaRPr lang="en-US" sz="1800" i="0" dirty="0"/>
          </a:p>
          <a:p>
            <a:pPr marL="530352" lvl="1" indent="0" fontAlgn="base">
              <a:buNone/>
            </a:pPr>
            <a:endParaRPr lang="en-US" sz="1800" i="0" dirty="0"/>
          </a:p>
          <a:p>
            <a:pPr marL="530352" lvl="1" indent="0" fontAlgn="base">
              <a:buNone/>
            </a:pPr>
            <a:endParaRPr lang="en-US" sz="1800" i="0" dirty="0"/>
          </a:p>
          <a:p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D6FEE-58B7-8F42-AB9E-7D92C7B8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614" y="1638298"/>
            <a:ext cx="4447786" cy="3581401"/>
          </a:xfrm>
        </p:spPr>
        <p:txBody>
          <a:bodyPr/>
          <a:lstStyle/>
          <a:p>
            <a:pPr fontAlgn="base"/>
            <a:r>
              <a:rPr lang="en-US" sz="1800" dirty="0"/>
              <a:t>Visitor</a:t>
            </a:r>
          </a:p>
          <a:p>
            <a:pPr lvl="1" fontAlgn="base"/>
            <a:r>
              <a:rPr lang="en-US" sz="1800" i="0" dirty="0"/>
              <a:t>Name (composite)</a:t>
            </a:r>
          </a:p>
          <a:p>
            <a:pPr lvl="2" fontAlgn="base"/>
            <a:r>
              <a:rPr lang="en-US" sz="1600" dirty="0"/>
              <a:t>First name</a:t>
            </a:r>
          </a:p>
          <a:p>
            <a:pPr lvl="2" fontAlgn="base"/>
            <a:r>
              <a:rPr lang="en-US" sz="1600" dirty="0"/>
              <a:t>Middle name </a:t>
            </a:r>
          </a:p>
          <a:p>
            <a:pPr lvl="2" fontAlgn="base"/>
            <a:r>
              <a:rPr lang="en-US" sz="1600" dirty="0"/>
              <a:t>Last name</a:t>
            </a:r>
          </a:p>
          <a:p>
            <a:pPr lvl="1" fontAlgn="base"/>
            <a:r>
              <a:rPr lang="en-US" sz="1800" i="0" dirty="0"/>
              <a:t>ID (key)</a:t>
            </a:r>
          </a:p>
          <a:p>
            <a:pPr lvl="1" fontAlgn="base"/>
            <a:r>
              <a:rPr lang="en-US" sz="1800" i="0" dirty="0"/>
              <a:t>Age (derived)</a:t>
            </a:r>
          </a:p>
          <a:p>
            <a:endParaRPr lang="en-CN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6747223-1FCB-AF45-B2B5-30554D235459}"/>
              </a:ext>
            </a:extLst>
          </p:cNvPr>
          <p:cNvSpPr txBox="1">
            <a:spLocks/>
          </p:cNvSpPr>
          <p:nvPr/>
        </p:nvSpPr>
        <p:spPr>
          <a:xfrm>
            <a:off x="6372614" y="4183376"/>
            <a:ext cx="4447786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800" dirty="0"/>
              <a:t>Ticket</a:t>
            </a:r>
          </a:p>
          <a:p>
            <a:pPr lvl="1" fontAlgn="base"/>
            <a:r>
              <a:rPr lang="en-US" sz="1800" i="0" dirty="0"/>
              <a:t>Price</a:t>
            </a:r>
          </a:p>
          <a:p>
            <a:pPr lvl="1" fontAlgn="base"/>
            <a:r>
              <a:rPr lang="en-US" sz="1800" i="0" dirty="0"/>
              <a:t>Ticket ID (key)</a:t>
            </a:r>
          </a:p>
          <a:p>
            <a:pPr lvl="1" fontAlgn="base"/>
            <a:r>
              <a:rPr lang="en-US" sz="1800" i="0" dirty="0"/>
              <a:t>Overdue date (composite)</a:t>
            </a:r>
          </a:p>
          <a:p>
            <a:pPr lvl="2" fontAlgn="base"/>
            <a:r>
              <a:rPr lang="en-US" sz="1600" dirty="0"/>
              <a:t>Day</a:t>
            </a:r>
          </a:p>
          <a:p>
            <a:pPr lvl="2" fontAlgn="base"/>
            <a:r>
              <a:rPr lang="en-US" sz="1600" dirty="0"/>
              <a:t>Month</a:t>
            </a:r>
          </a:p>
          <a:p>
            <a:pPr lvl="2" fontAlgn="base"/>
            <a:r>
              <a:rPr lang="en-US" sz="1600" dirty="0"/>
              <a:t>Year </a:t>
            </a:r>
          </a:p>
          <a:p>
            <a:pPr lvl="1" fontAlgn="base"/>
            <a:r>
              <a:rPr lang="en-US" sz="1800" i="0" dirty="0"/>
              <a:t>Type </a:t>
            </a:r>
          </a:p>
          <a:p>
            <a:endParaRPr lang="en-C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869D51-12B6-2B4B-BF05-F8637E733016}"/>
              </a:ext>
            </a:extLst>
          </p:cNvPr>
          <p:cNvSpPr txBox="1">
            <a:spLocks/>
          </p:cNvSpPr>
          <p:nvPr/>
        </p:nvSpPr>
        <p:spPr>
          <a:xfrm>
            <a:off x="1295012" y="3896265"/>
            <a:ext cx="4447786" cy="226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800" dirty="0"/>
              <a:t>Payment method</a:t>
            </a:r>
            <a:endParaRPr lang="en-US" sz="1800" i="0" dirty="0"/>
          </a:p>
          <a:p>
            <a:pPr marL="530352" lvl="1" indent="0" fontAlgn="base">
              <a:buFont typeface="Franklin Gothic Book" panose="020B0503020102020204" pitchFamily="34" charset="0"/>
              <a:buNone/>
            </a:pPr>
            <a:endParaRPr lang="en-US" sz="1800" i="0" dirty="0"/>
          </a:p>
          <a:p>
            <a:pPr marL="530352" lvl="1" indent="0" fontAlgn="base">
              <a:buFont typeface="Franklin Gothic Book" panose="020B0503020102020204" pitchFamily="34" charset="0"/>
              <a:buNone/>
            </a:pPr>
            <a:endParaRPr lang="en-US" sz="1800" i="0" dirty="0"/>
          </a:p>
          <a:p>
            <a:pPr marL="530352" lvl="1" indent="0" fontAlgn="base">
              <a:buFont typeface="Franklin Gothic Book" panose="020B0503020102020204" pitchFamily="34" charset="0"/>
              <a:buNone/>
            </a:pPr>
            <a:endParaRPr lang="en-US" sz="1800" i="0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7040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433B-C343-D544-95B5-F043BD21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ER Diagram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48435BC-79A5-6643-B9F1-D513671A8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317" y="1509882"/>
            <a:ext cx="8540151" cy="5170194"/>
          </a:xfrm>
        </p:spPr>
      </p:pic>
    </p:spTree>
    <p:extLst>
      <p:ext uri="{BB962C8B-B14F-4D97-AF65-F5344CB8AC3E}">
        <p14:creationId xmlns:p14="http://schemas.microsoft.com/office/powerpoint/2010/main" val="390852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69E6-79A5-474C-8478-D987FA81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9932"/>
          </a:xfrm>
        </p:spPr>
        <p:txBody>
          <a:bodyPr/>
          <a:lstStyle/>
          <a:p>
            <a:pPr algn="ctr"/>
            <a:r>
              <a:rPr lang="en-C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2C57-35E2-3745-8F29-D4211C0B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300"/>
            <a:ext cx="10052613" cy="3581400"/>
          </a:xfrm>
        </p:spPr>
        <p:txBody>
          <a:bodyPr/>
          <a:lstStyle/>
          <a:p>
            <a:r>
              <a:rPr lang="en-CN" sz="2400" b="1" dirty="0"/>
              <a:t>Goal</a:t>
            </a:r>
            <a:r>
              <a:rPr lang="en-CN" sz="2400" dirty="0"/>
              <a:t>: build a manage system for Toronto Zoo to store and track information</a:t>
            </a:r>
          </a:p>
          <a:p>
            <a:r>
              <a:rPr lang="en-CN" sz="2400" b="1" dirty="0"/>
              <a:t>Problem countered</a:t>
            </a:r>
            <a:r>
              <a:rPr lang="en-CN" sz="2400" dirty="0"/>
              <a:t>: -make choices of entities and attributs</a:t>
            </a:r>
          </a:p>
          <a:p>
            <a:pPr marL="0" indent="0">
              <a:buNone/>
            </a:pPr>
            <a:r>
              <a:rPr lang="en-CN" sz="2400" dirty="0"/>
              <a:t>			   -different time zones</a:t>
            </a:r>
          </a:p>
          <a:p>
            <a:r>
              <a:rPr lang="en-CN" sz="2400" b="1" dirty="0"/>
              <a:t>How to solve</a:t>
            </a:r>
            <a:r>
              <a:rPr lang="en-CN" sz="2400" dirty="0"/>
              <a:t>: held online meetings and share screens while discussing</a:t>
            </a:r>
          </a:p>
          <a:p>
            <a:r>
              <a:rPr lang="en-CN" sz="2400" b="1" dirty="0"/>
              <a:t>Future problem</a:t>
            </a:r>
            <a:r>
              <a:rPr lang="en-CN" sz="2400" dirty="0"/>
              <a:t>: difficulty with extracting data, filtering data. programming</a:t>
            </a:r>
          </a:p>
        </p:txBody>
      </p:sp>
    </p:spTree>
    <p:extLst>
      <p:ext uri="{BB962C8B-B14F-4D97-AF65-F5344CB8AC3E}">
        <p14:creationId xmlns:p14="http://schemas.microsoft.com/office/powerpoint/2010/main" val="35506835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38</TotalTime>
  <Words>268</Words>
  <Application>Microsoft Macintosh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Z.O.O</vt:lpstr>
      <vt:lpstr>What are we creating? Why?</vt:lpstr>
      <vt:lpstr>Entities </vt:lpstr>
      <vt:lpstr>Attributes</vt:lpstr>
      <vt:lpstr>Attributes</vt:lpstr>
      <vt:lpstr>ER Diagram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Z.O.O</dc:title>
  <dc:creator>xinyin zhang</dc:creator>
  <cp:lastModifiedBy>xinyin zhang</cp:lastModifiedBy>
  <cp:revision>6</cp:revision>
  <dcterms:created xsi:type="dcterms:W3CDTF">2020-09-26T15:21:44Z</dcterms:created>
  <dcterms:modified xsi:type="dcterms:W3CDTF">2020-10-19T05:17:22Z</dcterms:modified>
</cp:coreProperties>
</file>