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6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23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5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1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1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1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9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9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9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68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3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8C11-BAD0-405C-BBEA-D7CB95F236EE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C5AD-D558-458B-AB7E-454A5FFA7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850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food-for-thought-the-average-brit-spends-ps700-on-eating-out-per-year-here-s-how-to-do-it-for-less-with-budget-meal-ideas-in-2019-82677670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pertydata.co.uk/cities/london" TargetMode="External"/><Relationship Id="rId4" Type="http://schemas.openxmlformats.org/officeDocument/2006/relationships/hyperlink" Target="https://developers.arcgis.com/python/guide/using-the-geocode-func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Opening a new Italian restaurant in London, UK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Aria 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62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Why is London a good place to open an Italian restaurant?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London is one of the world's major cities and is a diverse multicultural hub with over 300 languages being spoken here.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city is world famous for its history, culture, attractions, art, shopping opportunities and food. 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around 15,500 restaurants in London according to the Office of National Statistics, making London one of the most ideal places in the world to open a restaurant. </a:t>
            </a:r>
            <a:endParaRPr lang="en-GB" dirty="0" smtClean="0"/>
          </a:p>
          <a:p>
            <a:r>
              <a:rPr lang="en-GB" dirty="0" smtClean="0"/>
              <a:t>London </a:t>
            </a:r>
            <a:r>
              <a:rPr lang="en-GB" dirty="0"/>
              <a:t>hosts approximately 30 million tourists each year, so the demand for restaurants is always high and business will never be low if opened in the right place. </a:t>
            </a:r>
            <a:endParaRPr lang="en-GB" dirty="0" smtClean="0"/>
          </a:p>
          <a:p>
            <a:r>
              <a:rPr lang="en-GB" dirty="0" smtClean="0"/>
              <a:t>Londoners </a:t>
            </a:r>
            <a:r>
              <a:rPr lang="en-GB" dirty="0"/>
              <a:t>favourite </a:t>
            </a:r>
            <a:r>
              <a:rPr lang="en-GB" dirty="0" err="1"/>
              <a:t>cusine</a:t>
            </a:r>
            <a:r>
              <a:rPr lang="en-GB" dirty="0"/>
              <a:t> is Italian with approximately 30% saying it is their favourite food to eat out for. According to </a:t>
            </a:r>
            <a:r>
              <a:rPr lang="en-GB" u="sng" dirty="0">
                <a:hlinkClick r:id="rId2"/>
              </a:rPr>
              <a:t>https://www.prnewswire.com/news-releases/food-for-thought-the-average-brit-spends-ps700-on-eating-out-per-year-here-s-how-to-do-it-for-less-with-budget-meal-ideas-in-2019-826776701.html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25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project is to analyse and find the best location to open an Italian food restaurant in London.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target audience for this project is a businessman who wants to invest in a location in London to open an Italian Restaurant</a:t>
            </a:r>
            <a:r>
              <a:rPr lang="en-GB" dirty="0" smtClean="0"/>
              <a:t>.</a:t>
            </a:r>
          </a:p>
          <a:p>
            <a:r>
              <a:rPr lang="en-GB" dirty="0"/>
              <a:t>Problem Statement: Where is the best location to open an Italian restaurant in London?</a:t>
            </a:r>
          </a:p>
        </p:txBody>
      </p:sp>
    </p:spTree>
    <p:extLst>
      <p:ext uri="{BB962C8B-B14F-4D97-AF65-F5344CB8AC3E}">
        <p14:creationId xmlns:p14="http://schemas.microsoft.com/office/powerpoint/2010/main" val="123913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Neighbourhoods of London and their postcodes using Wikipedia(</a:t>
            </a:r>
            <a:r>
              <a:rPr lang="en-GB" u="sng" dirty="0">
                <a:hlinkClick r:id="rId2"/>
              </a:rPr>
              <a:t>https://en.wikipedia.org/wiki/List_of_areas_of_London</a:t>
            </a:r>
            <a:r>
              <a:rPr lang="en-GB" dirty="0"/>
              <a:t>)</a:t>
            </a:r>
          </a:p>
          <a:p>
            <a:r>
              <a:rPr lang="en-GB" dirty="0"/>
              <a:t>The Locations in each Neighbourhood in London area(</a:t>
            </a:r>
            <a:r>
              <a:rPr lang="en-GB" u="sng" dirty="0">
                <a:hlinkClick r:id="rId3"/>
              </a:rPr>
              <a:t>https://developer.foursquare.com/</a:t>
            </a:r>
            <a:r>
              <a:rPr lang="en-GB" dirty="0"/>
              <a:t>)</a:t>
            </a:r>
          </a:p>
          <a:p>
            <a:r>
              <a:rPr lang="en-GB" dirty="0"/>
              <a:t>Coordinates of each Neighbourhood/postcode using geocoder python library(</a:t>
            </a:r>
            <a:r>
              <a:rPr lang="en-GB" u="sng" dirty="0">
                <a:hlinkClick r:id="rId4"/>
              </a:rPr>
              <a:t>https://developers.arcgis.com/python/guide/using-the-geocode-function</a:t>
            </a:r>
            <a:r>
              <a:rPr lang="en-GB" u="sng" dirty="0" smtClean="0">
                <a:hlinkClick r:id="rId4"/>
              </a:rPr>
              <a:t>/</a:t>
            </a:r>
            <a:r>
              <a:rPr lang="en-GB" dirty="0" smtClean="0"/>
              <a:t>)</a:t>
            </a:r>
          </a:p>
          <a:p>
            <a:r>
              <a:rPr lang="en-GB" dirty="0"/>
              <a:t>The average price per square </a:t>
            </a:r>
            <a:r>
              <a:rPr lang="en-GB" dirty="0" smtClean="0"/>
              <a:t>foot(</a:t>
            </a:r>
            <a:r>
              <a:rPr lang="en-GB" u="sng" dirty="0" smtClean="0">
                <a:hlinkClick r:id="rId5"/>
              </a:rPr>
              <a:t>https</a:t>
            </a:r>
            <a:r>
              <a:rPr lang="en-GB" u="sng" dirty="0">
                <a:hlinkClick r:id="rId5"/>
              </a:rPr>
              <a:t>://propertydata.co.uk/cities/london</a:t>
            </a:r>
            <a:r>
              <a:rPr lang="en-GB" dirty="0"/>
              <a:t>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98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Get the Neighbourhoods data from Wikipedia using Beautiful Soup library.</a:t>
            </a:r>
          </a:p>
          <a:p>
            <a:r>
              <a:rPr lang="en-GB" dirty="0"/>
              <a:t>Explore the venues and their category in each Neighbourhood using Foursquare API.</a:t>
            </a:r>
          </a:p>
          <a:p>
            <a:r>
              <a:rPr lang="en-GB" dirty="0"/>
              <a:t>Get the latitude and longitude data using Geocoder library.</a:t>
            </a:r>
          </a:p>
          <a:p>
            <a:r>
              <a:rPr lang="en-GB" dirty="0"/>
              <a:t>Combine the data above into one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r>
              <a:rPr lang="en-GB" dirty="0"/>
              <a:t>Group by Neighbourhood and count the occurrences of Venues for each Neighbourhood.</a:t>
            </a:r>
          </a:p>
          <a:p>
            <a:r>
              <a:rPr lang="en-GB" dirty="0"/>
              <a:t>Cluster each Neighbourhood based on the venues and add the cluster back into the initial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Identify patterns in each cluster and the most common venue.</a:t>
            </a:r>
          </a:p>
          <a:p>
            <a:r>
              <a:rPr lang="en-GB" dirty="0"/>
              <a:t>Data visualisation will be done using Folium maps</a:t>
            </a:r>
          </a:p>
          <a:p>
            <a:r>
              <a:rPr lang="en-GB" dirty="0"/>
              <a:t>Will use machine learning clustering techniques to hopefully get an ideal location </a:t>
            </a:r>
          </a:p>
        </p:txBody>
      </p:sp>
    </p:spTree>
    <p:extLst>
      <p:ext uri="{BB962C8B-B14F-4D97-AF65-F5344CB8AC3E}">
        <p14:creationId xmlns:p14="http://schemas.microsoft.com/office/powerpoint/2010/main" val="256707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6612" y="1748590"/>
            <a:ext cx="10515600" cy="470108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results were categorised into 3 clusters. These clusters were based on the frequency of the occurrence of Italian </a:t>
            </a:r>
            <a:r>
              <a:rPr lang="en-GB" dirty="0" smtClean="0"/>
              <a:t>Restaurants.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Cluster </a:t>
            </a:r>
            <a:r>
              <a:rPr lang="en-GB" dirty="0"/>
              <a:t>0: Neighbourhoods in London with a moderate number of Italian </a:t>
            </a:r>
            <a:r>
              <a:rPr lang="en-GB" dirty="0" smtClean="0"/>
              <a:t>restaurants</a:t>
            </a:r>
          </a:p>
          <a:p>
            <a:r>
              <a:rPr lang="en-GB" dirty="0" smtClean="0"/>
              <a:t>Cluster </a:t>
            </a:r>
            <a:r>
              <a:rPr lang="en-GB" dirty="0"/>
              <a:t>1: Neighbourhoods in London with a low number of Italian </a:t>
            </a:r>
            <a:r>
              <a:rPr lang="en-GB" dirty="0" smtClean="0"/>
              <a:t>restaurants</a:t>
            </a:r>
          </a:p>
          <a:p>
            <a:r>
              <a:rPr lang="en-GB" dirty="0" smtClean="0"/>
              <a:t>Cluster </a:t>
            </a:r>
            <a:r>
              <a:rPr lang="en-GB" dirty="0"/>
              <a:t>2: Neighbourhoods in London with a high number of Italian restaurants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2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4" y="208546"/>
            <a:ext cx="11534274" cy="6304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390" y="319237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</a:rPr>
              <a:t>Cluster 1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9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seen in the results London has a lot of Italian food restaurants and are located all around the city.</a:t>
            </a:r>
          </a:p>
          <a:p>
            <a:r>
              <a:rPr lang="en-GB" dirty="0"/>
              <a:t>If someone wanted to open a new Italian food restaurant, any of the neighbourhoods in Cluster 1 (seen in the image </a:t>
            </a:r>
            <a:r>
              <a:rPr lang="en-GB" dirty="0" smtClean="0"/>
              <a:t>in the slide before) </a:t>
            </a:r>
            <a:r>
              <a:rPr lang="en-GB" dirty="0"/>
              <a:t>would be the best suitable location.</a:t>
            </a:r>
          </a:p>
          <a:p>
            <a:r>
              <a:rPr lang="en-GB" dirty="0"/>
              <a:t>If the customer wanted to extent their food chain restaurant, then cluster 0 would also be suitable. However the customer should avoid cluster 2 due to a high concentration of Italian restaurants already there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37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For this project I had to go through the process of finding a business problem and the data required. With that data and understanding, I had to clean extract and prepare the data so it was ready to perform machine learning by clustering on it. The data was clustered into 3 clusters based on their similarities.</a:t>
            </a:r>
          </a:p>
          <a:p>
            <a:r>
              <a:rPr lang="en-GB" dirty="0"/>
              <a:t>I included the average price per square foot for the customer to consider when making a decision, as costs can sometimes be a limitation when deciding where to invest.</a:t>
            </a:r>
          </a:p>
          <a:p>
            <a:r>
              <a:rPr lang="en-GB" dirty="0"/>
              <a:t>So in conclusion the customer is advised to invest in any of the areas in cluster 1 due to a lower concentration of Italian restaurants </a:t>
            </a:r>
            <a:r>
              <a:rPr lang="en-GB" dirty="0" smtClean="0"/>
              <a:t>there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61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641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Opening a new Italian restaurant in London, UK</vt:lpstr>
      <vt:lpstr>Introduction: Why is London a good place to open an Italian restaurant?</vt:lpstr>
      <vt:lpstr>Business problem</vt:lpstr>
      <vt:lpstr>Data</vt:lpstr>
      <vt:lpstr>Methodology</vt:lpstr>
      <vt:lpstr>Results</vt:lpstr>
      <vt:lpstr>PowerPoint Presentation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Italian restaurant in London, UK</dc:title>
  <dc:creator>Aria Kumar</dc:creator>
  <cp:lastModifiedBy>Aria Kumar</cp:lastModifiedBy>
  <cp:revision>2</cp:revision>
  <dcterms:created xsi:type="dcterms:W3CDTF">2019-12-09T21:58:25Z</dcterms:created>
  <dcterms:modified xsi:type="dcterms:W3CDTF">2019-12-16T11:38:29Z</dcterms:modified>
</cp:coreProperties>
</file>