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1282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55.5</c:v>
                </c:pt>
                <c:pt idx="1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55.5</c:v>
                </c:pt>
                <c:pt idx="1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55.5</c:v>
                </c:pt>
                <c:pt idx="1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Improved model:   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</a:rPr>
            <a:t>KNN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</a:rPr>
            <a:t>Logistic Regression</a:t>
          </a: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err="1">
              <a:solidFill>
                <a:schemeClr val="bg2"/>
              </a:solidFill>
              <a:ea typeface="+mn-ea"/>
              <a:cs typeface="+mn-cs"/>
            </a:rPr>
            <a:t>Xgboost</a:t>
          </a:r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 </a:t>
          </a: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en-US" sz="1200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en-US" sz="1200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Baseline Model:</a:t>
          </a:r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</a:rPr>
            <a:t> GBM</a:t>
          </a:r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en-US" sz="120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en-US" sz="1200"/>
        </a:p>
      </dgm:t>
    </dgm:pt>
    <dgm:pt modelId="{B0B6B72B-153F-46E3-9542-3C027450AEBD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Random Forest</a:t>
          </a:r>
        </a:p>
      </dgm:t>
    </dgm:pt>
    <dgm:pt modelId="{31BB8360-D322-4300-8B83-BBBC4956D255}" type="parTrans" cxnId="{239E7CD3-CB44-4076-B3CA-5FF80B0AFE2B}">
      <dgm:prSet/>
      <dgm:spPr/>
      <dgm:t>
        <a:bodyPr/>
        <a:lstStyle/>
        <a:p>
          <a:endParaRPr lang="en-US"/>
        </a:p>
      </dgm:t>
    </dgm:pt>
    <dgm:pt modelId="{246F19B6-9444-4839-B106-20132BC8FD91}" type="sibTrans" cxnId="{239E7CD3-CB44-4076-B3CA-5FF80B0AFE2B}">
      <dgm:prSet/>
      <dgm:spPr/>
      <dgm:t>
        <a:bodyPr/>
        <a:lstStyle/>
        <a:p>
          <a:endParaRPr lang="en-US"/>
        </a:p>
      </dgm:t>
    </dgm:pt>
    <dgm:pt modelId="{52A614D1-BB50-42B2-9C00-628A2B833DC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SVM(linear, </a:t>
          </a:r>
          <a:r>
            <a:rPr lang="en-US" sz="1600" dirty="0" err="1">
              <a:solidFill>
                <a:schemeClr val="bg2"/>
              </a:solidFill>
              <a:ea typeface="+mn-ea"/>
              <a:cs typeface="+mn-cs"/>
            </a:rPr>
            <a:t>rbf</a:t>
          </a:r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, poly </a:t>
          </a:r>
          <a:r>
            <a:rPr lang="en-US" sz="1600" dirty="0" err="1">
              <a:solidFill>
                <a:schemeClr val="bg2"/>
              </a:solidFill>
              <a:ea typeface="+mn-ea"/>
              <a:cs typeface="+mn-cs"/>
            </a:rPr>
            <a:t>kernal</a:t>
          </a:r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)</a:t>
          </a:r>
        </a:p>
      </dgm:t>
    </dgm:pt>
    <dgm:pt modelId="{19C5CBDF-EC3C-4919-B679-7FADB7F12752}" type="parTrans" cxnId="{DE5DCDAF-F3EE-4378-95F8-66F32EA33111}">
      <dgm:prSet/>
      <dgm:spPr/>
      <dgm:t>
        <a:bodyPr/>
        <a:lstStyle/>
        <a:p>
          <a:endParaRPr lang="en-US"/>
        </a:p>
      </dgm:t>
    </dgm:pt>
    <dgm:pt modelId="{20012A75-39E3-467F-860F-3B8CFA66C702}" type="sibTrans" cxnId="{DE5DCDAF-F3EE-4378-95F8-66F32EA33111}">
      <dgm:prSet/>
      <dgm:spPr/>
      <dgm:t>
        <a:bodyPr/>
        <a:lstStyle/>
        <a:p>
          <a:endParaRPr lang="en-US"/>
        </a:p>
      </dgm:t>
    </dgm:pt>
    <dgm:pt modelId="{4C14967F-6738-4FDC-BE14-8F9E3306BC7D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CNN</a:t>
          </a:r>
        </a:p>
      </dgm:t>
    </dgm:pt>
    <dgm:pt modelId="{5019F386-F7C7-494B-AD74-B1D0A9F2D359}" type="parTrans" cxnId="{27169D7D-2C6F-4A0A-A4DE-AF973BABF74E}">
      <dgm:prSet/>
      <dgm:spPr/>
      <dgm:t>
        <a:bodyPr/>
        <a:lstStyle/>
        <a:p>
          <a:endParaRPr lang="en-US"/>
        </a:p>
      </dgm:t>
    </dgm:pt>
    <dgm:pt modelId="{37A83407-C93C-461D-8F7F-8D1F62A17FA7}" type="sibTrans" cxnId="{27169D7D-2C6F-4A0A-A4DE-AF973BABF74E}">
      <dgm:prSet/>
      <dgm:spPr/>
      <dgm:t>
        <a:bodyPr/>
        <a:lstStyle/>
        <a:p>
          <a:endParaRPr lang="en-US"/>
        </a:p>
      </dgm:t>
    </dgm:pt>
    <dgm:pt modelId="{94E3A2E8-E391-4B26-9EFF-F17ED9DB047D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Neural Network</a:t>
          </a:r>
        </a:p>
      </dgm:t>
    </dgm:pt>
    <dgm:pt modelId="{2CBF7A1D-6239-44F5-88CB-A2B1358FCCE1}" type="parTrans" cxnId="{12083998-3BEC-43EA-B8E3-58E3C7F02C98}">
      <dgm:prSet/>
      <dgm:spPr/>
      <dgm:t>
        <a:bodyPr/>
        <a:lstStyle/>
        <a:p>
          <a:endParaRPr lang="en-US"/>
        </a:p>
      </dgm:t>
    </dgm:pt>
    <dgm:pt modelId="{E6F2326F-93E3-4E46-9C0A-BA938304C196}" type="sibTrans" cxnId="{12083998-3BEC-43EA-B8E3-58E3C7F02C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72C2E642-93AB-4E29-91F9-E06E1878C22B}" type="presOf" srcId="{B0B6B72B-153F-46E3-9542-3C027450AEBD}" destId="{EA904451-CA9C-48CF-A3F7-6C4003934218}" srcOrd="0" destOrd="3" presId="urn:microsoft.com/office/officeart/2005/8/layout/list1"/>
    <dgm:cxn modelId="{5AA2F143-0E1D-4681-9CFA-0B7AAEEED0A8}" type="presOf" srcId="{94E3A2E8-E391-4B26-9EFF-F17ED9DB047D}" destId="{EA904451-CA9C-48CF-A3F7-6C4003934218}" srcOrd="0" destOrd="5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B16CBB69-FDB7-4F16-97C4-B226DF2BFB7D}" srcId="{96F225B3-2268-4CB1-9A6D-DD3D78235A90}" destId="{4B2578D1-1315-46DD-B6BA-9146A0A1C441}" srcOrd="0" destOrd="0" parTransId="{A12853DA-1BCD-4E8B-AE78-EE8E162CF28F}" sibTransId="{9FC62461-0A64-433A-BAB6-E3B6FCE0DCFE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0118CE7C-0146-4433-890E-CD8235D248A0}" type="presOf" srcId="{4C14967F-6738-4FDC-BE14-8F9E3306BC7D}" destId="{EA904451-CA9C-48CF-A3F7-6C4003934218}" srcOrd="0" destOrd="6" presId="urn:microsoft.com/office/officeart/2005/8/layout/list1"/>
    <dgm:cxn modelId="{27169D7D-2C6F-4A0A-A4DE-AF973BABF74E}" srcId="{9270810E-5EDA-493C-94A3-CD56D6BDC201}" destId="{4C14967F-6738-4FDC-BE14-8F9E3306BC7D}" srcOrd="6" destOrd="0" parTransId="{5019F386-F7C7-494B-AD74-B1D0A9F2D359}" sibTransId="{37A83407-C93C-461D-8F7F-8D1F62A17FA7}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12083998-3BEC-43EA-B8E3-58E3C7F02C98}" srcId="{9270810E-5EDA-493C-94A3-CD56D6BDC201}" destId="{94E3A2E8-E391-4B26-9EFF-F17ED9DB047D}" srcOrd="5" destOrd="0" parTransId="{2CBF7A1D-6239-44F5-88CB-A2B1358FCCE1}" sibTransId="{E6F2326F-93E3-4E46-9C0A-BA938304C196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E5DCDAF-F3EE-4378-95F8-66F32EA33111}" srcId="{9270810E-5EDA-493C-94A3-CD56D6BDC201}" destId="{52A614D1-BB50-42B2-9C00-628A2B833DC0}" srcOrd="4" destOrd="0" parTransId="{19C5CBDF-EC3C-4919-B679-7FADB7F12752}" sibTransId="{20012A75-39E3-467F-860F-3B8CFA66C702}"/>
    <dgm:cxn modelId="{BFEF88B6-3403-44F5-BCFE-7B5E0B986862}" type="presOf" srcId="{52A614D1-BB50-42B2-9C00-628A2B833DC0}" destId="{EA904451-CA9C-48CF-A3F7-6C4003934218}" srcOrd="0" destOrd="4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239E7CD3-CB44-4076-B3CA-5FF80B0AFE2B}" srcId="{9270810E-5EDA-493C-94A3-CD56D6BDC201}" destId="{B0B6B72B-153F-46E3-9542-3C027450AEBD}" srcOrd="3" destOrd="0" parTransId="{31BB8360-D322-4300-8B83-BBBC4956D255}" sibTransId="{246F19B6-9444-4839-B106-20132BC8FD91}"/>
    <dgm:cxn modelId="{53A0C5D9-5273-4844-90BD-49A9B0F2A4DE}" type="presOf" srcId="{4B2578D1-1315-46DD-B6BA-9146A0A1C441}" destId="{D96AA0FF-3772-4C88-B9D9-D7702591B9A7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Baseline Model: GBM</a:t>
          </a: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/>
            <a:t>Feature Extraction Time on T</a:t>
          </a:r>
          <a:r>
            <a:rPr lang="en-US" sz="1600" b="0" i="0" dirty="0"/>
            <a:t>raining Split</a:t>
          </a:r>
          <a:r>
            <a:rPr lang="en-US" sz="1600" dirty="0"/>
            <a:t>: 0.093s</a:t>
          </a:r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 b="0" i="0" dirty="0"/>
            <a:t>Feature Extraction Time on Testing split: 0.021s</a:t>
          </a:r>
          <a:endParaRPr lang="en-US" sz="1600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F409B30D-40C1-4D88-A852-F4ED28942405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Time on Training Data: 254.9s</a:t>
          </a:r>
          <a:endParaRPr lang="en-US" sz="1600" dirty="0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en-US"/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en-US"/>
        </a:p>
      </dgm:t>
    </dgm:pt>
    <dgm:pt modelId="{AF4A9E23-CE63-4F07-A502-891EFEFBC3E5}">
      <dgm:prSet custT="1"/>
      <dgm:spPr/>
      <dgm:t>
        <a:bodyPr tIns="548640"/>
        <a:lstStyle/>
        <a:p>
          <a:pPr rtl="0"/>
          <a:r>
            <a:rPr lang="en-US" sz="1600" dirty="0"/>
            <a:t>Time on T</a:t>
          </a:r>
          <a:r>
            <a:rPr lang="en-US" sz="1600" b="0" i="0" dirty="0"/>
            <a:t>esting the model: less than 1s</a:t>
          </a:r>
          <a:endParaRPr lang="en-US" sz="1600" dirty="0"/>
        </a:p>
      </dgm:t>
    </dgm:pt>
    <dgm:pt modelId="{48D66FDA-5626-4893-8877-B7840A6E3E8E}" type="parTrans" cxnId="{EA51BD47-823E-4D70-A9E7-BCB50F57D7B2}">
      <dgm:prSet/>
      <dgm:spPr/>
      <dgm:t>
        <a:bodyPr/>
        <a:lstStyle/>
        <a:p>
          <a:endParaRPr lang="en-US"/>
        </a:p>
      </dgm:t>
    </dgm:pt>
    <dgm:pt modelId="{5EAE02AE-8DF3-4BFF-93CB-14CB5E831615}" type="sibTrans" cxnId="{EA51BD47-823E-4D70-A9E7-BCB50F57D7B2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Feature </a:t>
          </a:r>
          <a:r>
            <a:rPr lang="en-US" sz="1600" dirty="0"/>
            <a:t>Extraction Time on T</a:t>
          </a:r>
          <a:r>
            <a:rPr lang="en-US" sz="1600" b="0" i="0" dirty="0"/>
            <a:t>raining Split</a:t>
          </a:r>
          <a:r>
            <a:rPr lang="en-US" sz="1600" dirty="0"/>
            <a:t>: 0.086s </a:t>
          </a:r>
          <a:endParaRPr lang="en-US" sz="1600" dirty="0">
            <a:ea typeface="+mn-ea"/>
            <a:cs typeface="+mn-cs"/>
          </a:endParaRPr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Advanced Model:  NEURAL NETWORK</a:t>
          </a:r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C230A181-4E6E-4848-B556-2121986AF787}">
      <dgm:prSet custT="1"/>
      <dgm:spPr/>
      <dgm:t>
        <a:bodyPr tIns="548640"/>
        <a:lstStyle/>
        <a:p>
          <a:pPr rtl="0">
            <a:spcBef>
              <a:spcPts val="0"/>
            </a:spcBef>
          </a:pPr>
          <a:r>
            <a:rPr lang="en-US" sz="1600" b="0" i="0" dirty="0"/>
            <a:t>Feature Extraction Time on Testing split: 0.023s</a:t>
          </a:r>
          <a:endParaRPr lang="en-US" sz="1600" dirty="0">
            <a:ea typeface="+mn-ea"/>
            <a:cs typeface="+mn-cs"/>
          </a:endParaRPr>
        </a:p>
      </dgm:t>
    </dgm:pt>
    <dgm:pt modelId="{F86F9A69-CE5B-4915-92BB-136C46FEEB0E}" type="parTrans" cxnId="{1550CCDC-6430-42D6-BB5B-746A9BD04984}">
      <dgm:prSet/>
      <dgm:spPr/>
      <dgm:t>
        <a:bodyPr/>
        <a:lstStyle/>
        <a:p>
          <a:endParaRPr lang="en-US"/>
        </a:p>
      </dgm:t>
    </dgm:pt>
    <dgm:pt modelId="{879BCA5A-260F-4A57-8674-FC9FDF82A8FD}" type="sibTrans" cxnId="{1550CCDC-6430-42D6-BB5B-746A9BD04984}">
      <dgm:prSet/>
      <dgm:spPr/>
      <dgm:t>
        <a:bodyPr/>
        <a:lstStyle/>
        <a:p>
          <a:endParaRPr lang="en-US"/>
        </a:p>
      </dgm:t>
    </dgm:pt>
    <dgm:pt modelId="{036C7D26-38EE-4288-A50D-2F3217A2D797}">
      <dgm:prSet custT="1"/>
      <dgm:spPr/>
      <dgm:t>
        <a:bodyPr tIns="54864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Time on Training Data: 118.9s</a:t>
          </a:r>
        </a:p>
      </dgm:t>
    </dgm:pt>
    <dgm:pt modelId="{70235413-B258-4C6C-9728-132593AE992A}" type="parTrans" cxnId="{A51B0CFA-4182-4B66-B599-DEC237D41DE0}">
      <dgm:prSet/>
      <dgm:spPr/>
      <dgm:t>
        <a:bodyPr/>
        <a:lstStyle/>
        <a:p>
          <a:endParaRPr lang="en-US"/>
        </a:p>
      </dgm:t>
    </dgm:pt>
    <dgm:pt modelId="{BAB1A082-20CC-4624-AE7C-25E54D774D2E}" type="sibTrans" cxnId="{A51B0CFA-4182-4B66-B599-DEC237D41DE0}">
      <dgm:prSet/>
      <dgm:spPr/>
      <dgm:t>
        <a:bodyPr/>
        <a:lstStyle/>
        <a:p>
          <a:endParaRPr lang="en-US"/>
        </a:p>
      </dgm:t>
    </dgm:pt>
    <dgm:pt modelId="{4A58D570-8A91-4F70-9412-F7ED1E65546F}">
      <dgm:prSet custT="1"/>
      <dgm:spPr/>
      <dgm:t>
        <a:bodyPr tIns="548640"/>
        <a:lstStyle/>
        <a:p>
          <a:pPr rtl="0">
            <a:spcBef>
              <a:spcPts val="0"/>
            </a:spcBef>
          </a:pPr>
          <a:r>
            <a:rPr lang="en-US" sz="1600" dirty="0"/>
            <a:t>Time on T</a:t>
          </a:r>
          <a:r>
            <a:rPr lang="en-US" sz="1600" b="0" i="0" dirty="0"/>
            <a:t>esting the model: less than 1s</a:t>
          </a:r>
          <a:endParaRPr lang="en-US" sz="1600" dirty="0">
            <a:ea typeface="+mn-ea"/>
            <a:cs typeface="+mn-cs"/>
          </a:endParaRPr>
        </a:p>
      </dgm:t>
    </dgm:pt>
    <dgm:pt modelId="{AD0F778B-6AE1-4B36-9E8F-03A3B1F9B4D6}" type="parTrans" cxnId="{9C76F7B2-C571-4B88-800E-70A1C6BF5C67}">
      <dgm:prSet/>
      <dgm:spPr/>
      <dgm:t>
        <a:bodyPr/>
        <a:lstStyle/>
        <a:p>
          <a:endParaRPr lang="en-US"/>
        </a:p>
      </dgm:t>
    </dgm:pt>
    <dgm:pt modelId="{90F36ACB-7F74-4BF5-9813-1E2CFE0542E7}" type="sibTrans" cxnId="{9C76F7B2-C571-4B88-800E-70A1C6BF5C67}">
      <dgm:prSet/>
      <dgm:spPr/>
      <dgm:t>
        <a:bodyPr/>
        <a:lstStyle/>
        <a:p>
          <a:endParaRPr lang="en-US"/>
        </a:p>
      </dgm:t>
    </dgm:pt>
    <dgm:pt modelId="{9F2B52E5-67D5-41B7-8D49-5890E43086D9}">
      <dgm:prSet custT="1"/>
      <dgm:spPr/>
      <dgm:t>
        <a:bodyPr tIns="548640"/>
        <a:lstStyle/>
        <a:p>
          <a:pPr rtl="0"/>
          <a:r>
            <a:rPr lang="en-US" sz="1600" dirty="0"/>
            <a:t>Accuracy: 0.486</a:t>
          </a:r>
        </a:p>
      </dgm:t>
    </dgm:pt>
    <dgm:pt modelId="{7AEE6F22-98E6-432C-94F9-B9648DC01FCA}" type="parTrans" cxnId="{D6636732-D410-43CE-AA12-44CB8AF06AC2}">
      <dgm:prSet/>
      <dgm:spPr/>
      <dgm:t>
        <a:bodyPr/>
        <a:lstStyle/>
        <a:p>
          <a:endParaRPr lang="en-US"/>
        </a:p>
      </dgm:t>
    </dgm:pt>
    <dgm:pt modelId="{01961C32-DC32-4D32-8B07-1BA957B74127}" type="sibTrans" cxnId="{D6636732-D410-43CE-AA12-44CB8AF06AC2}">
      <dgm:prSet/>
      <dgm:spPr/>
      <dgm:t>
        <a:bodyPr/>
        <a:lstStyle/>
        <a:p>
          <a:endParaRPr lang="en-US"/>
        </a:p>
      </dgm:t>
    </dgm:pt>
    <dgm:pt modelId="{E00EE463-D31D-4365-A582-DE7B1EB3D2AD}">
      <dgm:prSet custT="1"/>
      <dgm:spPr/>
      <dgm:t>
        <a:bodyPr tIns="54864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Accuracy: 0.526</a:t>
          </a:r>
        </a:p>
      </dgm:t>
    </dgm:pt>
    <dgm:pt modelId="{2F83F56E-A423-4BF1-9399-B6A8DA02F3D7}" type="parTrans" cxnId="{FB1680A5-64D3-4075-8B89-52A014A9B7E3}">
      <dgm:prSet/>
      <dgm:spPr/>
      <dgm:t>
        <a:bodyPr/>
        <a:lstStyle/>
        <a:p>
          <a:endParaRPr lang="en-US"/>
        </a:p>
      </dgm:t>
    </dgm:pt>
    <dgm:pt modelId="{2D09DAFA-83A2-4907-BCB5-BA7405849C0F}" type="sibTrans" cxnId="{FB1680A5-64D3-4075-8B89-52A014A9B7E3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 custScaleY="107060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2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D6636732-D410-43CE-AA12-44CB8AF06AC2}" srcId="{6803AE33-8C4D-49FF-A701-3AEB5FFD114C}" destId="{9F2B52E5-67D5-41B7-8D49-5890E43086D9}" srcOrd="4" destOrd="0" parTransId="{7AEE6F22-98E6-432C-94F9-B9648DC01FCA}" sibTransId="{01961C32-DC32-4D32-8B07-1BA957B74127}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68DFEC44-98ED-40A1-8F37-0832D36DF042}" type="presOf" srcId="{036C7D26-38EE-4288-A50D-2F3217A2D797}" destId="{84309B57-9335-4504-ADE7-0F6F02733EE1}" srcOrd="0" destOrd="2" presId="urn:microsoft.com/office/officeart/2005/8/layout/list1#2"/>
    <dgm:cxn modelId="{3FFF9645-7B16-48C7-B2A6-80CC4B1781EB}" type="presOf" srcId="{C230A181-4E6E-4848-B556-2121986AF787}" destId="{84309B57-9335-4504-ADE7-0F6F02733EE1}" srcOrd="0" destOrd="1" presId="urn:microsoft.com/office/officeart/2005/8/layout/list1#2"/>
    <dgm:cxn modelId="{EA51BD47-823E-4D70-A9E7-BCB50F57D7B2}" srcId="{6803AE33-8C4D-49FF-A701-3AEB5FFD114C}" destId="{AF4A9E23-CE63-4F07-A502-891EFEFBC3E5}" srcOrd="3" destOrd="0" parTransId="{48D66FDA-5626-4893-8877-B7840A6E3E8E}" sibTransId="{5EAE02AE-8DF3-4BFF-93CB-14CB5E831615}"/>
    <dgm:cxn modelId="{48AF2348-7AF8-424C-87FB-96D49E2160FD}" type="presOf" srcId="{AF4A9E23-CE63-4F07-A502-891EFEFBC3E5}" destId="{64F3F243-0CC4-4CEF-93F2-5776498F90DB}" srcOrd="0" destOrd="3" presId="urn:microsoft.com/office/officeart/2005/8/layout/list1#2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BD8E3954-15AC-470B-8665-B16122E76355}" type="presOf" srcId="{9F2B52E5-67D5-41B7-8D49-5890E43086D9}" destId="{64F3F243-0CC4-4CEF-93F2-5776498F90DB}" srcOrd="0" destOrd="4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5F52EC84-41E4-42C0-A9E8-7816B04FC1CA}" type="presOf" srcId="{E00EE463-D31D-4365-A582-DE7B1EB3D2AD}" destId="{84309B57-9335-4504-ADE7-0F6F02733EE1}" srcOrd="0" destOrd="4" presId="urn:microsoft.com/office/officeart/2005/8/layout/list1#2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FB1680A5-64D3-4075-8B89-52A014A9B7E3}" srcId="{D5BDCD57-3FE2-4364-8697-EF0B3F551B8B}" destId="{E00EE463-D31D-4365-A582-DE7B1EB3D2AD}" srcOrd="4" destOrd="0" parTransId="{2F83F56E-A423-4BF1-9399-B6A8DA02F3D7}" sibTransId="{2D09DAFA-83A2-4907-BCB5-BA7405849C0F}"/>
    <dgm:cxn modelId="{5ADC60AF-79D9-49EF-BB14-1F9AD62636CF}" type="presOf" srcId="{F409B30D-40C1-4D88-A852-F4ED28942405}" destId="{64F3F243-0CC4-4CEF-93F2-5776498F90DB}" srcOrd="0" destOrd="2" presId="urn:microsoft.com/office/officeart/2005/8/layout/list1#2"/>
    <dgm:cxn modelId="{9C76F7B2-C571-4B88-800E-70A1C6BF5C67}" srcId="{D5BDCD57-3FE2-4364-8697-EF0B3F551B8B}" destId="{4A58D570-8A91-4F70-9412-F7ED1E65546F}" srcOrd="3" destOrd="0" parTransId="{AD0F778B-6AE1-4B36-9E8F-03A3B1F9B4D6}" sibTransId="{90F36ACB-7F74-4BF5-9813-1E2CFE0542E7}"/>
    <dgm:cxn modelId="{BEBDF4C9-2F21-475A-97C3-E0F4AFCB0E1E}" type="presOf" srcId="{4A58D570-8A91-4F70-9412-F7ED1E65546F}" destId="{84309B57-9335-4504-ADE7-0F6F02733EE1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550CCDC-6430-42D6-BB5B-746A9BD04984}" srcId="{D5BDCD57-3FE2-4364-8697-EF0B3F551B8B}" destId="{C230A181-4E6E-4848-B556-2121986AF787}" srcOrd="1" destOrd="0" parTransId="{F86F9A69-CE5B-4915-92BB-136C46FEEB0E}" sibTransId="{879BCA5A-260F-4A57-8674-FC9FDF82A8FD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A51B0CFA-4182-4B66-B599-DEC237D41DE0}" srcId="{D5BDCD57-3FE2-4364-8697-EF0B3F551B8B}" destId="{036C7D26-38EE-4288-A50D-2F3217A2D797}" srcOrd="2" destOrd="0" parTransId="{70235413-B258-4C6C-9728-132593AE992A}" sibTransId="{BAB1A082-20CC-4624-AE7C-25E54D774D2E}"/>
    <dgm:cxn modelId="{26CCB2FF-15C5-4280-A3E3-D98496F55F15}" type="presOf" srcId="{82650E3F-D6E2-4296-921D-7DB7037AB094}" destId="{84309B57-9335-4504-ADE7-0F6F02733EE1}" srcOrd="0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95651"/>
          <a:ext cx="7726680" cy="1070922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728980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</a:rPr>
            <a:t> GBM</a:t>
          </a:r>
        </a:p>
      </dsp:txBody>
      <dsp:txXfrm>
        <a:off x="0" y="95651"/>
        <a:ext cx="7726680" cy="1070922"/>
      </dsp:txXfrm>
    </dsp:sp>
    <dsp:sp modelId="{8B3DCA86-CC99-48ED-8764-6E81C7AE6BE9}">
      <dsp:nvSpPr>
        <dsp:cNvPr id="0" name=""/>
        <dsp:cNvSpPr/>
      </dsp:nvSpPr>
      <dsp:spPr>
        <a:xfrm>
          <a:off x="386334" y="20460"/>
          <a:ext cx="5229811" cy="63607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Baseline Model:</a:t>
          </a:r>
        </a:p>
      </dsp:txBody>
      <dsp:txXfrm>
        <a:off x="386334" y="20460"/>
        <a:ext cx="5229811" cy="636071"/>
      </dsp:txXfrm>
    </dsp:sp>
    <dsp:sp modelId="{EA904451-CA9C-48CF-A3F7-6C4003934218}">
      <dsp:nvSpPr>
        <dsp:cNvPr id="0" name=""/>
        <dsp:cNvSpPr/>
      </dsp:nvSpPr>
      <dsp:spPr>
        <a:xfrm>
          <a:off x="0" y="1404922"/>
          <a:ext cx="7726680" cy="2537017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728980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</a:rPr>
            <a:t>KNN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</a:rPr>
            <a:t>Logistic Regression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/>
              </a:solidFill>
              <a:ea typeface="+mn-ea"/>
              <a:cs typeface="+mn-cs"/>
            </a:rPr>
            <a:t>Xgboost</a:t>
          </a: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Random Forest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SVM(linear, </a:t>
          </a:r>
          <a:r>
            <a:rPr lang="en-US" sz="1600" kern="1200" dirty="0" err="1">
              <a:solidFill>
                <a:schemeClr val="bg2"/>
              </a:solidFill>
              <a:ea typeface="+mn-ea"/>
              <a:cs typeface="+mn-cs"/>
            </a:rPr>
            <a:t>rbf</a:t>
          </a: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, poly </a:t>
          </a:r>
          <a:r>
            <a:rPr lang="en-US" sz="1600" kern="1200" dirty="0" err="1">
              <a:solidFill>
                <a:schemeClr val="bg2"/>
              </a:solidFill>
              <a:ea typeface="+mn-ea"/>
              <a:cs typeface="+mn-cs"/>
            </a:rPr>
            <a:t>kernal</a:t>
          </a: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Neural Network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CNN</a:t>
          </a:r>
        </a:p>
      </dsp:txBody>
      <dsp:txXfrm>
        <a:off x="0" y="1404922"/>
        <a:ext cx="7726680" cy="2537017"/>
      </dsp:txXfrm>
    </dsp:sp>
    <dsp:sp modelId="{388E0281-7FCC-4892-BD85-59C45354E9DA}">
      <dsp:nvSpPr>
        <dsp:cNvPr id="0" name=""/>
        <dsp:cNvSpPr/>
      </dsp:nvSpPr>
      <dsp:spPr>
        <a:xfrm>
          <a:off x="386334" y="1371774"/>
          <a:ext cx="5337119" cy="594028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Improved model:   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371774"/>
        <a:ext cx="5337119" cy="594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187229"/>
          <a:ext cx="7810500" cy="20234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Extraction Time on T</a:t>
          </a:r>
          <a:r>
            <a:rPr lang="en-US" sz="1600" b="0" i="0" kern="1200" dirty="0"/>
            <a:t>raining Split</a:t>
          </a:r>
          <a:r>
            <a:rPr lang="en-US" sz="1600" kern="1200" dirty="0"/>
            <a:t>: 0.093s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Feature Extraction Time on Testing split: 0.021s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Time on Training Data: 254.9s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Time on T</a:t>
          </a:r>
          <a:r>
            <a:rPr lang="en-US" sz="1600" b="0" i="0" kern="1200" dirty="0"/>
            <a:t>esting the model: less than 1s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Accuracy: 0.486</a:t>
          </a:r>
        </a:p>
      </dsp:txBody>
      <dsp:txXfrm>
        <a:off x="0" y="187229"/>
        <a:ext cx="7810500" cy="2023434"/>
      </dsp:txXfrm>
    </dsp:sp>
    <dsp:sp modelId="{9D1AF6DF-8EBD-4BA9-AB1C-83666B416551}">
      <dsp:nvSpPr>
        <dsp:cNvPr id="0" name=""/>
        <dsp:cNvSpPr/>
      </dsp:nvSpPr>
      <dsp:spPr>
        <a:xfrm>
          <a:off x="390525" y="10109"/>
          <a:ext cx="5467350" cy="35424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Baseline Model: GBM</a:t>
          </a:r>
        </a:p>
      </dsp:txBody>
      <dsp:txXfrm>
        <a:off x="390525" y="10109"/>
        <a:ext cx="5467350" cy="354240"/>
      </dsp:txXfrm>
    </dsp:sp>
    <dsp:sp modelId="{84309B57-9335-4504-ADE7-0F6F02733EE1}">
      <dsp:nvSpPr>
        <dsp:cNvPr id="0" name=""/>
        <dsp:cNvSpPr/>
      </dsp:nvSpPr>
      <dsp:spPr>
        <a:xfrm>
          <a:off x="0" y="2452583"/>
          <a:ext cx="7810500" cy="21853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Feature </a:t>
          </a:r>
          <a:r>
            <a:rPr lang="en-US" sz="1600" kern="1200" dirty="0"/>
            <a:t>Extraction Time on T</a:t>
          </a:r>
          <a:r>
            <a:rPr lang="en-US" sz="1600" b="0" i="0" kern="1200" dirty="0"/>
            <a:t>raining Split</a:t>
          </a:r>
          <a:r>
            <a:rPr lang="en-US" sz="1600" kern="1200" dirty="0"/>
            <a:t>: 0.086s </a:t>
          </a:r>
          <a:endParaRPr lang="en-US" sz="1600" kern="1200" dirty="0"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Feature Extraction Time on Testing split: 0.023s</a:t>
          </a:r>
          <a:endParaRPr lang="en-US" sz="1600" kern="1200" dirty="0"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Time on Training Data: 118.9s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Time on T</a:t>
          </a:r>
          <a:r>
            <a:rPr lang="en-US" sz="1600" b="0" i="0" kern="1200" dirty="0"/>
            <a:t>esting the model: less than 1s</a:t>
          </a:r>
          <a:endParaRPr lang="en-US" sz="1600" kern="1200" dirty="0"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Accuracy: 0.526</a:t>
          </a:r>
        </a:p>
      </dsp:txBody>
      <dsp:txXfrm>
        <a:off x="0" y="2452583"/>
        <a:ext cx="7810500" cy="2185308"/>
      </dsp:txXfrm>
    </dsp:sp>
    <dsp:sp modelId="{D2B8060E-5C25-48B8-8A2C-C7E31B9A4C0B}">
      <dsp:nvSpPr>
        <dsp:cNvPr id="0" name=""/>
        <dsp:cNvSpPr/>
      </dsp:nvSpPr>
      <dsp:spPr>
        <a:xfrm>
          <a:off x="390525" y="2275463"/>
          <a:ext cx="5467350" cy="35424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Advanced Model:  NEURAL NETWORK</a:t>
          </a:r>
        </a:p>
      </dsp:txBody>
      <dsp:txXfrm>
        <a:off x="390525" y="2275463"/>
        <a:ext cx="5467350" cy="35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4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2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0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02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3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0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4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4/1/2020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382000" cy="1425577"/>
          </a:xfrm>
        </p:spPr>
        <p:txBody>
          <a:bodyPr/>
          <a:lstStyle/>
          <a:p>
            <a:r>
              <a:rPr lang="en-US" dirty="0"/>
              <a:t>Project 3: </a:t>
            </a:r>
            <a:r>
              <a:rPr lang="en-US" dirty="0" err="1"/>
              <a:t>Predicitive</a:t>
            </a:r>
            <a:r>
              <a:rPr lang="en-US" dirty="0"/>
              <a:t> Analytics  </a:t>
            </a:r>
            <a:br>
              <a:rPr lang="en-US" dirty="0"/>
            </a:br>
            <a:r>
              <a:rPr lang="en-US" sz="3600" b="0" dirty="0"/>
              <a:t>Model Evaluation and  Selection  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638800" y="3886200"/>
            <a:ext cx="3200400" cy="22098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Group 1:</a:t>
            </a:r>
          </a:p>
          <a:p>
            <a:r>
              <a:rPr lang="en-US" sz="8000" dirty="0"/>
              <a:t>Zhiyuan Zhang zz2677</a:t>
            </a:r>
          </a:p>
          <a:p>
            <a:r>
              <a:rPr lang="en-US" sz="8000" dirty="0" err="1"/>
              <a:t>Kangli</a:t>
            </a:r>
            <a:r>
              <a:rPr lang="en-US" sz="8000" dirty="0"/>
              <a:t> Feng kf2616</a:t>
            </a:r>
          </a:p>
          <a:p>
            <a:r>
              <a:rPr lang="en-US" sz="8000" dirty="0"/>
              <a:t>Jia Li jl5520</a:t>
            </a:r>
          </a:p>
          <a:p>
            <a:r>
              <a:rPr lang="en-US" sz="8000" dirty="0" err="1"/>
              <a:t>Hongshan</a:t>
            </a:r>
            <a:r>
              <a:rPr lang="en-US" sz="8000" dirty="0"/>
              <a:t> Lin hl3353</a:t>
            </a:r>
          </a:p>
          <a:p>
            <a:r>
              <a:rPr lang="en-US" sz="8000" dirty="0"/>
              <a:t>Jacquelyn Blum jeb2266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953534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SVM (Linear)</a:t>
            </a: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0.43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C(penalties) </a:t>
            </a:r>
          </a:p>
          <a:p>
            <a:r>
              <a:rPr lang="en-US" sz="1800" dirty="0"/>
              <a:t>Training time: 929.3s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4405373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078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953534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SVM (RBF)</a:t>
            </a: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0.21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kernel = “</a:t>
            </a:r>
            <a:r>
              <a:rPr lang="en-US" sz="1800" dirty="0" err="1"/>
              <a:t>rbf</a:t>
            </a:r>
            <a:r>
              <a:rPr lang="en-US" sz="1800" dirty="0"/>
              <a:t>” </a:t>
            </a:r>
          </a:p>
          <a:p>
            <a:r>
              <a:rPr lang="en-US" sz="1800" dirty="0"/>
              <a:t>Training time: 14.3s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0315719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21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953534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SVM (Poly)</a:t>
            </a: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0.45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kernel = “poly” </a:t>
            </a:r>
          </a:p>
          <a:p>
            <a:r>
              <a:rPr lang="en-US" sz="1800" dirty="0"/>
              <a:t>Training time: 7.78s</a:t>
            </a:r>
          </a:p>
          <a:p>
            <a:r>
              <a:rPr lang="en-US" sz="1800" dirty="0"/>
              <a:t>Environment: Anaconda base with 16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5947892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9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8675" y="1295400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 NEURAL NETWORK</a:t>
            </a: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0.53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Learning rate</a:t>
            </a:r>
          </a:p>
          <a:p>
            <a:pPr marL="64008" indent="0">
              <a:buNone/>
            </a:pPr>
            <a:r>
              <a:rPr lang="en-US" sz="1800" dirty="0"/>
              <a:t>	layer number of hidden units</a:t>
            </a:r>
          </a:p>
          <a:p>
            <a:pPr marL="64008" indent="0">
              <a:buNone/>
            </a:pPr>
            <a:r>
              <a:rPr lang="en-US" sz="1800" dirty="0"/>
              <a:t>	choice of activation functions</a:t>
            </a:r>
          </a:p>
          <a:p>
            <a:pPr marL="64008" indent="0">
              <a:buNone/>
            </a:pPr>
            <a:r>
              <a:rPr lang="en-US" sz="1800" dirty="0"/>
              <a:t> 	filter size</a:t>
            </a:r>
          </a:p>
          <a:p>
            <a:pPr marL="64008" indent="0">
              <a:buNone/>
            </a:pPr>
            <a:r>
              <a:rPr lang="en-US" sz="1800" dirty="0"/>
              <a:t>	Training time: 118.9 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0702157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096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8674" y="1295400"/>
            <a:ext cx="4124325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RESIDUAL CONVOLUTIONAL NEURAL NETWORK</a:t>
            </a:r>
          </a:p>
          <a:p>
            <a:r>
              <a:rPr lang="en-US" sz="1800" dirty="0"/>
              <a:t>Input:</a:t>
            </a:r>
          </a:p>
          <a:p>
            <a:r>
              <a:rPr lang="en-US" sz="1800" dirty="0"/>
              <a:t>Accuracy: 0.48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Learning rate</a:t>
            </a:r>
          </a:p>
          <a:p>
            <a:pPr marL="64008" indent="0">
              <a:buNone/>
            </a:pPr>
            <a:r>
              <a:rPr lang="en-US" sz="1800" dirty="0"/>
              <a:t>	layer number of hidden units</a:t>
            </a:r>
          </a:p>
          <a:p>
            <a:pPr marL="64008" indent="0">
              <a:buNone/>
            </a:pPr>
            <a:r>
              <a:rPr lang="en-US" sz="1800" dirty="0"/>
              <a:t>	choice of activation functions</a:t>
            </a:r>
          </a:p>
          <a:p>
            <a:pPr marL="64008" indent="0">
              <a:buNone/>
            </a:pPr>
            <a:r>
              <a:rPr lang="en-US" sz="1800" dirty="0"/>
              <a:t> 	filter size</a:t>
            </a:r>
          </a:p>
          <a:p>
            <a:pPr marL="64008" indent="0">
              <a:buNone/>
            </a:pPr>
            <a:r>
              <a:rPr lang="en-US" sz="1800" dirty="0"/>
              <a:t>	Training time: 138.15 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365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53475" y="381198"/>
            <a:ext cx="5476875" cy="815777"/>
          </a:xfrm>
        </p:spPr>
        <p:txBody>
          <a:bodyPr/>
          <a:lstStyle/>
          <a:p>
            <a:r>
              <a:rPr lang="en-US" sz="2800" dirty="0"/>
              <a:t>Comparison between Baseline Model and Advanced Model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014165"/>
              </p:ext>
            </p:extLst>
          </p:nvPr>
        </p:nvGraphicFramePr>
        <p:xfrm>
          <a:off x="609600" y="1447800"/>
          <a:ext cx="7810500" cy="464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Project</a:t>
            </a:r>
            <a:r>
              <a:rPr lang="en-US" sz="3600" dirty="0"/>
              <a:t>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2230" y="16002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Face Emotion recognition 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86100" y="24108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Feature Extraction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86099" y="3532510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Model Selection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88482" y="501179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Ba</a:t>
              </a:r>
              <a:r>
                <a:rPr lang="en-US" sz="1500" dirty="0"/>
                <a:t>seline Model vs Advanced Model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75928" y="4197733"/>
            <a:ext cx="2592140" cy="309944"/>
            <a:chOff x="4018" y="4176646"/>
            <a:chExt cx="2740521" cy="377391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7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Tuning Parameters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75928" y="3050160"/>
            <a:ext cx="2592140" cy="1800218"/>
            <a:chOff x="-59381" y="4507515"/>
            <a:chExt cx="2740521" cy="2191966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59381" y="6322091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Predictions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-59381" y="4507515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Image / Points / Distances</a:t>
              </a:r>
              <a:endParaRPr lang="en-US" sz="13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65F733-D212-477C-A894-3B37E24CA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45411" y="5520934"/>
            <a:ext cx="3680629" cy="309943"/>
            <a:chOff x="-3156" y="4176646"/>
            <a:chExt cx="3077640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C184FA-56AE-40F5-B393-F4C529C1B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3987D2-FC25-4C02-BFC0-7B7FC9B6AE32}"/>
                </a:ext>
              </a:extLst>
            </p:cNvPr>
            <p:cNvSpPr txBox="1"/>
            <p:nvPr/>
          </p:nvSpPr>
          <p:spPr>
            <a:xfrm>
              <a:off x="-3156" y="4176646"/>
              <a:ext cx="3077640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Increase Accuracy &amp;  Decreasing Tra</a:t>
              </a:r>
              <a:r>
                <a:rPr lang="en-US" sz="1300" dirty="0"/>
                <a:t>ining Time</a:t>
              </a:r>
              <a:endParaRPr lang="en-US" sz="13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Feature</a:t>
            </a:r>
            <a:r>
              <a:rPr lang="en-US" dirty="0"/>
              <a:t> Extraction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Euclidean Distance and Images are used as main feature in our predictive models.</a:t>
            </a:r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71661" y="2457791"/>
            <a:ext cx="1828801" cy="370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Euclidean Distance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936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Different definition of distance is explored in our feature engineering process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Pairwise Euclidean Distances of the fiducial points are selected as main features, including 3003 features for each picture in the data set.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692266" y="2482775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Images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For CNN model, Images with height, width, channels(RGB) are selected as features for further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Model</a:t>
            </a:r>
            <a:r>
              <a:rPr lang="en-US" dirty="0"/>
              <a:t>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602207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060619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GBM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0.486 (After Tuning)</a:t>
            </a:r>
          </a:p>
          <a:p>
            <a:r>
              <a:rPr lang="en-US" sz="1800" dirty="0"/>
              <a:t>Hyperparameters:</a:t>
            </a:r>
          </a:p>
          <a:p>
            <a:pPr marL="64008" indent="0">
              <a:buNone/>
            </a:pPr>
            <a:r>
              <a:rPr lang="en-US" sz="1800" dirty="0"/>
              <a:t>	learning rate = 0.05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n_estimators</a:t>
            </a:r>
            <a:r>
              <a:rPr lang="en-US" sz="1800" dirty="0"/>
              <a:t>=500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max_depth</a:t>
            </a:r>
            <a:r>
              <a:rPr lang="en-US" sz="1800" dirty="0"/>
              <a:t>=5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min_samples_split</a:t>
            </a:r>
            <a:r>
              <a:rPr lang="en-US" sz="1800" dirty="0"/>
              <a:t>=62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min_samples_leaf</a:t>
            </a:r>
            <a:r>
              <a:rPr lang="en-US" sz="1800" dirty="0"/>
              <a:t>=30</a:t>
            </a:r>
          </a:p>
          <a:p>
            <a:r>
              <a:rPr lang="en-US" sz="1800" dirty="0"/>
              <a:t>Training time: 254.9 seconds</a:t>
            </a:r>
          </a:p>
          <a:p>
            <a:r>
              <a:rPr lang="en-US" sz="1800" dirty="0"/>
              <a:t>Environment: Anaconda base with 16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488278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953534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KNN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0.25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n_neighbors</a:t>
            </a:r>
            <a:r>
              <a:rPr lang="en-US" sz="1800" dirty="0"/>
              <a:t>=25</a:t>
            </a:r>
          </a:p>
          <a:p>
            <a:r>
              <a:rPr lang="en-US" sz="1800" dirty="0"/>
              <a:t>Training time: 0.7s</a:t>
            </a:r>
          </a:p>
          <a:p>
            <a:r>
              <a:rPr lang="en-US" sz="1800" dirty="0"/>
              <a:t>Environment: Anaconda base with 16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5505769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988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XGBOOST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</a:t>
            </a:r>
            <a:r>
              <a:rPr lang="en-US" sz="1800"/>
              <a:t>:  0.36(</a:t>
            </a:r>
            <a:r>
              <a:rPr lang="en-US" sz="1800" dirty="0"/>
              <a:t>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n_estimators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max_depth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min_child_weight</a:t>
            </a:r>
            <a:endParaRPr lang="en-US" sz="1800" dirty="0"/>
          </a:p>
          <a:p>
            <a:r>
              <a:rPr lang="en-US" sz="1800" dirty="0"/>
              <a:t>Training time: 13.2s</a:t>
            </a:r>
          </a:p>
          <a:p>
            <a:r>
              <a:rPr lang="en-US" sz="1800" dirty="0"/>
              <a:t>Environment: Anaconda base with 16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4912958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06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8677" y="1166018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RANDOM FOREST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0.31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max_depth</a:t>
            </a:r>
            <a:r>
              <a:rPr lang="en-US" sz="1800" dirty="0"/>
              <a:t> 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max_features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min_samples_leaf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min_samples_split</a:t>
            </a:r>
            <a:r>
              <a:rPr lang="en-US" sz="1800" dirty="0"/>
              <a:t>	</a:t>
            </a:r>
          </a:p>
          <a:p>
            <a:pPr marL="64008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n_estimators</a:t>
            </a:r>
            <a:r>
              <a:rPr lang="en-US" sz="1800" dirty="0"/>
              <a:t>	</a:t>
            </a:r>
          </a:p>
          <a:p>
            <a:r>
              <a:rPr lang="en-US" sz="1800" dirty="0"/>
              <a:t>Training time: 16.3s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3359518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389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906" y="1371599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rgbClr val="C94C25"/>
                </a:solidFill>
              </a:rPr>
              <a:t>LOGISTIC REGRESSION</a:t>
            </a:r>
          </a:p>
          <a:p>
            <a:r>
              <a:rPr lang="en-US" sz="1800" dirty="0"/>
              <a:t>Input: Euclidean Pairwise Fiducial Points distance</a:t>
            </a:r>
          </a:p>
          <a:p>
            <a:r>
              <a:rPr lang="en-US" sz="1800" dirty="0"/>
              <a:t>Accuracy: 0.48 (After Tuning)</a:t>
            </a:r>
          </a:p>
          <a:p>
            <a:r>
              <a:rPr lang="en-US" sz="1800" dirty="0"/>
              <a:t>Hyperparameter: </a:t>
            </a:r>
          </a:p>
          <a:p>
            <a:pPr marL="64008" indent="0">
              <a:buNone/>
            </a:pPr>
            <a:r>
              <a:rPr lang="en-US" sz="1800" dirty="0"/>
              <a:t>	C(penalties)</a:t>
            </a:r>
          </a:p>
          <a:p>
            <a:r>
              <a:rPr lang="en-US" sz="1800" dirty="0"/>
              <a:t>Training time: 710.2s</a:t>
            </a:r>
          </a:p>
          <a:p>
            <a:r>
              <a:rPr lang="en-US" sz="1800" dirty="0"/>
              <a:t>Environment: Anaconda base with 8 GB memory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952013"/>
              </p:ext>
            </p:extLst>
          </p:nvPr>
        </p:nvGraphicFramePr>
        <p:xfrm>
          <a:off x="466725" y="13716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159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736</Words>
  <Application>Microsoft Office PowerPoint</Application>
  <PresentationFormat>On-screen Show (4:3)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 2</vt:lpstr>
      <vt:lpstr>Verve</vt:lpstr>
      <vt:lpstr>Project 3: Predicitive Analytics   Model Evaluation and  Selection  </vt:lpstr>
      <vt:lpstr>Project SUMMARY</vt:lpstr>
      <vt:lpstr>Feature Extraction</vt:lpstr>
      <vt:lpstr>Model Selection</vt:lpstr>
      <vt:lpstr>Baseline Model</vt:lpstr>
      <vt:lpstr>Improved Model</vt:lpstr>
      <vt:lpstr>Improved Model</vt:lpstr>
      <vt:lpstr>Improved Model</vt:lpstr>
      <vt:lpstr>Improved Model</vt:lpstr>
      <vt:lpstr>Improved Model</vt:lpstr>
      <vt:lpstr>Improved Model</vt:lpstr>
      <vt:lpstr>Improved Model</vt:lpstr>
      <vt:lpstr>Improved Model</vt:lpstr>
      <vt:lpstr>Improved Model</vt:lpstr>
      <vt:lpstr>Comparison between Baseline Model and Advanced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2020-03-31T19:46:26Z</dcterms:created>
  <dcterms:modified xsi:type="dcterms:W3CDTF">2020-04-01T21:50:30Z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