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5956" r:id="rId5"/>
    <p:sldId id="5993" r:id="rId6"/>
    <p:sldId id="5959" r:id="rId7"/>
    <p:sldId id="5995" r:id="rId8"/>
    <p:sldId id="5998" r:id="rId9"/>
    <p:sldId id="6002" r:id="rId10"/>
    <p:sldId id="267" r:id="rId11"/>
  </p:sldIdLst>
  <p:sldSz cx="12192000" cy="6858000"/>
  <p:notesSz cx="9144000" cy="6858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6" userDrawn="1">
          <p15:clr>
            <a:srgbClr val="A4A3A4"/>
          </p15:clr>
        </p15:guide>
        <p15:guide id="2" pos="43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邵阳" initials="邵" lastIdx="2" clrIdx="0"/>
  <p:cmAuthor id="1" name="麦耀泉" initials="麦耀泉" lastIdx="1" clrIdx="0"/>
  <p:cmAuthor id="2" name="作者" initials="A" lastIdx="0" clrIdx="1"/>
  <p:cmAuthor id="3" name="黎 茂林" initials="黎" lastIdx="1" clrIdx="2"/>
  <p:cmAuthor id="4" name="陈 思" initials="陈" lastIdx="1" clrIdx="3"/>
  <p:cmAuthor id="5" name="马博" initials="马博" lastIdx="2" clrIdx="4"/>
  <p:cmAuthor id="6" name="zpz" initials="z" lastIdx="1" clrIdx="5"/>
  <p:cmAuthor id="7" name="徐挺" initials="A" lastIdx="1" clrIdx="6"/>
  <p:cmAuthor id="8" name="pengyu.chenpy" initials="p" lastIdx="1" clrIdx="4"/>
  <p:cmAuthor id="9" name="Charles Caize Guo" initials="cguo" lastIdx="7" clrIdx="9"/>
  <p:cmAuthor id="10" name="James Shihao Zhou" initials="jamezhou" lastIdx="43" clrIdx="10"/>
  <p:cmAuthor id="11" name="Emily Lu Chen" initials="emilchen" lastIdx="3" clrIdx="11"/>
  <p:cmAuthor id="12" name="Windows 用户" initials="W用" lastIdx="8" clrIdx="12"/>
  <p:cmAuthor id="13" name="wang luyan" initials="wl" lastIdx="1" clrIdx="13"/>
  <p:cmAuthor id="14" name="Happy" initials="H" lastIdx="2" clrIdx="14"/>
  <p:cmAuthor id="15" name="sigema01@163.com" initials="s" lastIdx="1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A31"/>
    <a:srgbClr val="A2C1FF"/>
    <a:srgbClr val="2B72FF"/>
    <a:srgbClr val="3875C6"/>
    <a:srgbClr val="6694FF"/>
    <a:srgbClr val="FFFFFF"/>
    <a:srgbClr val="FFFFE9"/>
    <a:srgbClr val="E3E3E3"/>
    <a:srgbClr val="F7DADF"/>
    <a:srgbClr val="EA7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70" autoAdjust="0"/>
    <p:restoredTop sz="95742" autoAdjust="0"/>
  </p:normalViewPr>
  <p:slideViewPr>
    <p:cSldViewPr snapToGrid="0" showGuides="1">
      <p:cViewPr varScale="1">
        <p:scale>
          <a:sx n="81" d="100"/>
          <a:sy n="81" d="100"/>
        </p:scale>
        <p:origin x="672" y="53"/>
      </p:cViewPr>
      <p:guideLst>
        <p:guide orient="horz" pos="1936"/>
        <p:guide pos="43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6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30C37-F88B-4B66-A50E-57F15739DB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DCE54-4AED-41F3-902F-0DF19FED81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CDCE54-4AED-41F3-902F-0DF19FED81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0"/>
            <a:ext cx="1217295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165340" y="3183890"/>
            <a:ext cx="5026660" cy="2617470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i="1">
                <a:solidFill>
                  <a:srgbClr val="F6F6F6"/>
                </a:solidFill>
                <a:effectLst>
                  <a:reflection blurRad="6350" stA="55000" endA="50" endPos="85000" dist="60007" dir="5400000" sy="-100000" algn="bl" rotWithShape="0"/>
                </a:effectLst>
                <a:latin typeface="MingLiU_HKSCS-ExtB" panose="02020500000000000000" charset="-120"/>
                <a:ea typeface="MingLiU_HKSCS-ExtB" panose="02020500000000000000" charset="-120"/>
              </a:rPr>
              <a:t>Skyland</a:t>
            </a:r>
            <a:endParaRPr lang="en-US" altLang="zh-CN" sz="9600" i="1">
              <a:solidFill>
                <a:srgbClr val="F6F6F6"/>
              </a:solidFill>
              <a:effectLst>
                <a:reflection blurRad="6350" stA="55000" endA="50" endPos="85000" dist="60007" dir="5400000" sy="-100000" algn="bl" rotWithShape="0"/>
              </a:effectLst>
              <a:latin typeface="MingLiU_HKSCS-ExtB" panose="02020500000000000000" charset="-120"/>
              <a:ea typeface="MingLiU_HKSCS-ExtB" panose="02020500000000000000" charset="-120"/>
            </a:endParaRPr>
          </a:p>
        </p:txBody>
      </p: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 rot="10800000">
            <a:off x="1905" y="635"/>
            <a:ext cx="12216765" cy="1571625"/>
          </a:xfrm>
          <a:prstGeom prst="rect">
            <a:avLst/>
          </a:prstGeom>
        </p:spPr>
      </p:pic>
      <p:sp>
        <p:nvSpPr>
          <p:cNvPr id="28" name="矩形 27"/>
          <p:cNvSpPr/>
          <p:nvPr userDrawn="1"/>
        </p:nvSpPr>
        <p:spPr>
          <a:xfrm>
            <a:off x="489585" y="6427470"/>
            <a:ext cx="3209290" cy="25781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indent="0"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© Copyright by </a:t>
            </a:r>
            <a:r>
              <a:rPr 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Skyland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All rights reserved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 rot="8100000" flipV="1">
            <a:off x="3260380" y="6136289"/>
            <a:ext cx="1482053" cy="1482053"/>
          </a:xfrm>
          <a:custGeom>
            <a:avLst/>
            <a:gdLst>
              <a:gd name="connsiteX0" fmla="*/ 139616 w 3315598"/>
              <a:gd name="connsiteY0" fmla="*/ 139616 h 3315598"/>
              <a:gd name="connsiteX1" fmla="*/ 476677 w 3315598"/>
              <a:gd name="connsiteY1" fmla="*/ 0 h 3315598"/>
              <a:gd name="connsiteX2" fmla="*/ 3315598 w 3315598"/>
              <a:gd name="connsiteY2" fmla="*/ 0 h 3315598"/>
              <a:gd name="connsiteX3" fmla="*/ 0 w 3315598"/>
              <a:gd name="connsiteY3" fmla="*/ 3315598 h 3315598"/>
              <a:gd name="connsiteX4" fmla="*/ 0 w 3315598"/>
              <a:gd name="connsiteY4" fmla="*/ 476677 h 3315598"/>
              <a:gd name="connsiteX5" fmla="*/ 139616 w 3315598"/>
              <a:gd name="connsiteY5" fmla="*/ 139616 h 331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5598" h="3315598">
                <a:moveTo>
                  <a:pt x="139616" y="139616"/>
                </a:moveTo>
                <a:cubicBezTo>
                  <a:pt x="225877" y="53354"/>
                  <a:pt x="345046" y="0"/>
                  <a:pt x="476677" y="0"/>
                </a:cubicBezTo>
                <a:lnTo>
                  <a:pt x="3315598" y="0"/>
                </a:lnTo>
                <a:lnTo>
                  <a:pt x="0" y="3315598"/>
                </a:lnTo>
                <a:lnTo>
                  <a:pt x="0" y="476677"/>
                </a:lnTo>
                <a:cubicBezTo>
                  <a:pt x="0" y="345046"/>
                  <a:pt x="53354" y="225877"/>
                  <a:pt x="139616" y="13961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 rot="13500000">
            <a:off x="1089647" y="-627944"/>
            <a:ext cx="1255886" cy="1255885"/>
          </a:xfrm>
          <a:custGeom>
            <a:avLst/>
            <a:gdLst>
              <a:gd name="connsiteX0" fmla="*/ 139616 w 3315598"/>
              <a:gd name="connsiteY0" fmla="*/ 139616 h 3315598"/>
              <a:gd name="connsiteX1" fmla="*/ 476677 w 3315598"/>
              <a:gd name="connsiteY1" fmla="*/ 0 h 3315598"/>
              <a:gd name="connsiteX2" fmla="*/ 3315598 w 3315598"/>
              <a:gd name="connsiteY2" fmla="*/ 0 h 3315598"/>
              <a:gd name="connsiteX3" fmla="*/ 0 w 3315598"/>
              <a:gd name="connsiteY3" fmla="*/ 3315598 h 3315598"/>
              <a:gd name="connsiteX4" fmla="*/ 0 w 3315598"/>
              <a:gd name="connsiteY4" fmla="*/ 476677 h 3315598"/>
              <a:gd name="connsiteX5" fmla="*/ 139616 w 3315598"/>
              <a:gd name="connsiteY5" fmla="*/ 139616 h 331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5598" h="3315598">
                <a:moveTo>
                  <a:pt x="139616" y="139616"/>
                </a:moveTo>
                <a:cubicBezTo>
                  <a:pt x="225877" y="53354"/>
                  <a:pt x="345046" y="0"/>
                  <a:pt x="476677" y="0"/>
                </a:cubicBezTo>
                <a:lnTo>
                  <a:pt x="3315598" y="0"/>
                </a:lnTo>
                <a:lnTo>
                  <a:pt x="0" y="3315598"/>
                </a:lnTo>
                <a:lnTo>
                  <a:pt x="0" y="476677"/>
                </a:lnTo>
                <a:cubicBezTo>
                  <a:pt x="0" y="345046"/>
                  <a:pt x="53354" y="225877"/>
                  <a:pt x="139616" y="13961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任意多边形: 形状 9"/>
          <p:cNvSpPr/>
          <p:nvPr userDrawn="1"/>
        </p:nvSpPr>
        <p:spPr>
          <a:xfrm rot="8100000" flipV="1">
            <a:off x="3679480" y="6136289"/>
            <a:ext cx="1482053" cy="1482053"/>
          </a:xfrm>
          <a:custGeom>
            <a:avLst/>
            <a:gdLst>
              <a:gd name="connsiteX0" fmla="*/ 139616 w 3315598"/>
              <a:gd name="connsiteY0" fmla="*/ 139616 h 3315598"/>
              <a:gd name="connsiteX1" fmla="*/ 476677 w 3315598"/>
              <a:gd name="connsiteY1" fmla="*/ 0 h 3315598"/>
              <a:gd name="connsiteX2" fmla="*/ 3315598 w 3315598"/>
              <a:gd name="connsiteY2" fmla="*/ 0 h 3315598"/>
              <a:gd name="connsiteX3" fmla="*/ 0 w 3315598"/>
              <a:gd name="connsiteY3" fmla="*/ 3315598 h 3315598"/>
              <a:gd name="connsiteX4" fmla="*/ 0 w 3315598"/>
              <a:gd name="connsiteY4" fmla="*/ 476677 h 3315598"/>
              <a:gd name="connsiteX5" fmla="*/ 139616 w 3315598"/>
              <a:gd name="connsiteY5" fmla="*/ 139616 h 331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5598" h="3315598">
                <a:moveTo>
                  <a:pt x="139616" y="139616"/>
                </a:moveTo>
                <a:cubicBezTo>
                  <a:pt x="225877" y="53354"/>
                  <a:pt x="345046" y="0"/>
                  <a:pt x="476677" y="0"/>
                </a:cubicBezTo>
                <a:lnTo>
                  <a:pt x="3315598" y="0"/>
                </a:lnTo>
                <a:lnTo>
                  <a:pt x="0" y="3315598"/>
                </a:lnTo>
                <a:lnTo>
                  <a:pt x="0" y="476677"/>
                </a:lnTo>
                <a:cubicBezTo>
                  <a:pt x="0" y="345046"/>
                  <a:pt x="53354" y="225877"/>
                  <a:pt x="139616" y="13961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任意多边形: 形状 13"/>
          <p:cNvSpPr/>
          <p:nvPr userDrawn="1"/>
        </p:nvSpPr>
        <p:spPr>
          <a:xfrm rot="13500000">
            <a:off x="1569072" y="-626039"/>
            <a:ext cx="1255886" cy="1255885"/>
          </a:xfrm>
          <a:custGeom>
            <a:avLst/>
            <a:gdLst>
              <a:gd name="connsiteX0" fmla="*/ 139616 w 3315598"/>
              <a:gd name="connsiteY0" fmla="*/ 139616 h 3315598"/>
              <a:gd name="connsiteX1" fmla="*/ 476677 w 3315598"/>
              <a:gd name="connsiteY1" fmla="*/ 0 h 3315598"/>
              <a:gd name="connsiteX2" fmla="*/ 3315598 w 3315598"/>
              <a:gd name="connsiteY2" fmla="*/ 0 h 3315598"/>
              <a:gd name="connsiteX3" fmla="*/ 0 w 3315598"/>
              <a:gd name="connsiteY3" fmla="*/ 3315598 h 3315598"/>
              <a:gd name="connsiteX4" fmla="*/ 0 w 3315598"/>
              <a:gd name="connsiteY4" fmla="*/ 476677 h 3315598"/>
              <a:gd name="connsiteX5" fmla="*/ 139616 w 3315598"/>
              <a:gd name="connsiteY5" fmla="*/ 139616 h 331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5598" h="3315598">
                <a:moveTo>
                  <a:pt x="139616" y="139616"/>
                </a:moveTo>
                <a:cubicBezTo>
                  <a:pt x="225877" y="53354"/>
                  <a:pt x="345046" y="0"/>
                  <a:pt x="476677" y="0"/>
                </a:cubicBezTo>
                <a:lnTo>
                  <a:pt x="3315598" y="0"/>
                </a:lnTo>
                <a:lnTo>
                  <a:pt x="0" y="3315598"/>
                </a:lnTo>
                <a:lnTo>
                  <a:pt x="0" y="476677"/>
                </a:lnTo>
                <a:cubicBezTo>
                  <a:pt x="0" y="345046"/>
                  <a:pt x="53354" y="225877"/>
                  <a:pt x="139616" y="13961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E5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 wrap="square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 wrap="square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56" name="矩形 55"/>
          <p:cNvSpPr/>
          <p:nvPr userDrawn="1"/>
        </p:nvSpPr>
        <p:spPr>
          <a:xfrm>
            <a:off x="0" y="0"/>
            <a:ext cx="12192000" cy="712470"/>
          </a:xfrm>
          <a:prstGeom prst="rect">
            <a:avLst/>
          </a:prstGeom>
          <a:solidFill>
            <a:srgbClr val="2B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86055" y="0"/>
            <a:ext cx="11942445" cy="71247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0"/>
            <a:ext cx="12192000" cy="712470"/>
          </a:xfrm>
          <a:prstGeom prst="rect">
            <a:avLst/>
          </a:prstGeom>
          <a:solidFill>
            <a:srgbClr val="2B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86055" y="0"/>
            <a:ext cx="11942445" cy="71247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 rot="2771214">
            <a:off x="8467642" y="1064204"/>
            <a:ext cx="5333949" cy="6283808"/>
          </a:xfrm>
          <a:custGeom>
            <a:avLst/>
            <a:gdLst>
              <a:gd name="connsiteX0" fmla="*/ 148288 w 5333949"/>
              <a:gd name="connsiteY0" fmla="*/ 148288 h 6283808"/>
              <a:gd name="connsiteX1" fmla="*/ 506286 w 5333949"/>
              <a:gd name="connsiteY1" fmla="*/ 0 h 6283808"/>
              <a:gd name="connsiteX2" fmla="*/ 916794 w 5333949"/>
              <a:gd name="connsiteY2" fmla="*/ 0 h 6283808"/>
              <a:gd name="connsiteX3" fmla="*/ 5333949 w 5333949"/>
              <a:gd name="connsiteY3" fmla="*/ 4237839 h 6283808"/>
              <a:gd name="connsiteX4" fmla="*/ 3371037 w 5333949"/>
              <a:gd name="connsiteY4" fmla="*/ 6283808 h 6283808"/>
              <a:gd name="connsiteX5" fmla="*/ 506286 w 5333949"/>
              <a:gd name="connsiteY5" fmla="*/ 6283808 h 6283808"/>
              <a:gd name="connsiteX6" fmla="*/ 0 w 5333949"/>
              <a:gd name="connsiteY6" fmla="*/ 5777522 h 6283808"/>
              <a:gd name="connsiteX7" fmla="*/ 0 w 5333949"/>
              <a:gd name="connsiteY7" fmla="*/ 506286 h 6283808"/>
              <a:gd name="connsiteX8" fmla="*/ 148288 w 5333949"/>
              <a:gd name="connsiteY8" fmla="*/ 148288 h 628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3949" h="6283808">
                <a:moveTo>
                  <a:pt x="148288" y="148288"/>
                </a:moveTo>
                <a:cubicBezTo>
                  <a:pt x="239908" y="56668"/>
                  <a:pt x="366480" y="-1"/>
                  <a:pt x="506286" y="0"/>
                </a:cubicBezTo>
                <a:lnTo>
                  <a:pt x="916794" y="0"/>
                </a:lnTo>
                <a:lnTo>
                  <a:pt x="5333949" y="4237839"/>
                </a:lnTo>
                <a:lnTo>
                  <a:pt x="3371037" y="6283808"/>
                </a:lnTo>
                <a:lnTo>
                  <a:pt x="506286" y="6283808"/>
                </a:lnTo>
                <a:cubicBezTo>
                  <a:pt x="226672" y="6283808"/>
                  <a:pt x="0" y="6057136"/>
                  <a:pt x="0" y="5777522"/>
                </a:cubicBezTo>
                <a:lnTo>
                  <a:pt x="0" y="506286"/>
                </a:lnTo>
                <a:cubicBezTo>
                  <a:pt x="0" y="366479"/>
                  <a:pt x="56669" y="239907"/>
                  <a:pt x="148288" y="148288"/>
                </a:cubicBezTo>
                <a:close/>
              </a:path>
            </a:pathLst>
          </a:custGeom>
          <a:blipFill dpi="0" rotWithShape="0">
            <a:blip r:embed="rId2" cstate="print"/>
            <a:srcRect/>
            <a:stretch>
              <a:fillRect/>
            </a:stretch>
          </a:blipFill>
          <a:ln>
            <a:noFill/>
          </a:ln>
          <a:effectLst>
            <a:innerShdw blurRad="215900">
              <a:schemeClr val="accent5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610855" y="1533727"/>
            <a:ext cx="8356600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610855" y="3839963"/>
            <a:ext cx="8356600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610857" y="3543692"/>
            <a:ext cx="8356600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5" name="任意多边形: 形状 4"/>
          <p:cNvSpPr/>
          <p:nvPr userDrawn="1"/>
        </p:nvSpPr>
        <p:spPr>
          <a:xfrm rot="2700000">
            <a:off x="4764109" y="5200201"/>
            <a:ext cx="3315598" cy="3315598"/>
          </a:xfrm>
          <a:custGeom>
            <a:avLst/>
            <a:gdLst>
              <a:gd name="connsiteX0" fmla="*/ 139616 w 3315598"/>
              <a:gd name="connsiteY0" fmla="*/ 139616 h 3315598"/>
              <a:gd name="connsiteX1" fmla="*/ 476677 w 3315598"/>
              <a:gd name="connsiteY1" fmla="*/ 0 h 3315598"/>
              <a:gd name="connsiteX2" fmla="*/ 3315598 w 3315598"/>
              <a:gd name="connsiteY2" fmla="*/ 0 h 3315598"/>
              <a:gd name="connsiteX3" fmla="*/ 0 w 3315598"/>
              <a:gd name="connsiteY3" fmla="*/ 3315598 h 3315598"/>
              <a:gd name="connsiteX4" fmla="*/ 0 w 3315598"/>
              <a:gd name="connsiteY4" fmla="*/ 476677 h 3315598"/>
              <a:gd name="connsiteX5" fmla="*/ 139616 w 3315598"/>
              <a:gd name="connsiteY5" fmla="*/ 139616 h 331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5598" h="3315598">
                <a:moveTo>
                  <a:pt x="139616" y="139616"/>
                </a:moveTo>
                <a:cubicBezTo>
                  <a:pt x="225877" y="53354"/>
                  <a:pt x="345046" y="0"/>
                  <a:pt x="476677" y="0"/>
                </a:cubicBezTo>
                <a:lnTo>
                  <a:pt x="3315598" y="0"/>
                </a:lnTo>
                <a:lnTo>
                  <a:pt x="0" y="3315598"/>
                </a:lnTo>
                <a:lnTo>
                  <a:pt x="0" y="476677"/>
                </a:lnTo>
                <a:cubicBezTo>
                  <a:pt x="0" y="345046"/>
                  <a:pt x="53354" y="225877"/>
                  <a:pt x="139616" y="139616"/>
                </a:cubicBezTo>
                <a:close/>
              </a:path>
            </a:pathLst>
          </a:custGeom>
          <a:gradFill>
            <a:gsLst>
              <a:gs pos="2000">
                <a:schemeClr val="accent1"/>
              </a:gs>
              <a:gs pos="61000">
                <a:schemeClr val="accent3">
                  <a:alpha val="7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/>
        </p:nvCxnSpPr>
        <p:spPr bwMode="auto">
          <a:xfrm>
            <a:off x="4406701" y="665051"/>
            <a:ext cx="7790073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 bwMode="auto">
          <a:xfrm>
            <a:off x="-8546" y="669325"/>
            <a:ext cx="1218628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2B72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矩形 55"/>
          <p:cNvSpPr/>
          <p:nvPr userDrawn="1"/>
        </p:nvSpPr>
        <p:spPr>
          <a:xfrm>
            <a:off x="0" y="0"/>
            <a:ext cx="10360025" cy="587375"/>
          </a:xfrm>
          <a:prstGeom prst="rect">
            <a:avLst/>
          </a:prstGeom>
          <a:solidFill>
            <a:srgbClr val="2B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/>
        </p:nvSpPr>
        <p:spPr>
          <a:xfrm>
            <a:off x="186055" y="0"/>
            <a:ext cx="10264775" cy="58737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 rot="10800000">
            <a:off x="1905" y="635"/>
            <a:ext cx="12216765" cy="1057275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152445" y="151472"/>
            <a:ext cx="396000" cy="396000"/>
            <a:chOff x="406574" y="236732"/>
            <a:chExt cx="612048" cy="593261"/>
          </a:xfrm>
        </p:grpSpPr>
        <p:sp>
          <p:nvSpPr>
            <p:cNvPr id="3" name="矩形 2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9717975" y="6516343"/>
            <a:ext cx="2183038" cy="134408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© Copyright by </a:t>
            </a:r>
            <a:r>
              <a:rPr lang="en-US" sz="8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Skyland</a:t>
            </a:r>
            <a:r>
              <a:rPr lang="en-US" sz="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All rights reserved</a:t>
            </a:r>
            <a:endParaRPr lang="en-US" sz="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723265"/>
            <a:ext cx="12191365" cy="61341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 rot="10800000">
            <a:off x="1905" y="635"/>
            <a:ext cx="12216765" cy="1057275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152445" y="151472"/>
            <a:ext cx="396000" cy="396000"/>
            <a:chOff x="406574" y="236732"/>
            <a:chExt cx="612048" cy="593261"/>
          </a:xfrm>
        </p:grpSpPr>
        <p:sp>
          <p:nvSpPr>
            <p:cNvPr id="8" name="矩形 7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1928" y="7272298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05928" y="7272298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67528" y="7272298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5" Type="http://schemas.openxmlformats.org/officeDocument/2006/relationships/slideLayout" Target="../slideLayouts/slideLayout10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11.xml"/><Relationship Id="rId29" Type="http://schemas.openxmlformats.org/officeDocument/2006/relationships/image" Target="../media/image17.svg"/><Relationship Id="rId28" Type="http://schemas.openxmlformats.org/officeDocument/2006/relationships/image" Target="../media/image16.png"/><Relationship Id="rId27" Type="http://schemas.openxmlformats.org/officeDocument/2006/relationships/tags" Target="../tags/tag29.xml"/><Relationship Id="rId26" Type="http://schemas.openxmlformats.org/officeDocument/2006/relationships/image" Target="../media/image15.svg"/><Relationship Id="rId25" Type="http://schemas.openxmlformats.org/officeDocument/2006/relationships/image" Target="../media/image14.png"/><Relationship Id="rId24" Type="http://schemas.openxmlformats.org/officeDocument/2006/relationships/tags" Target="../tags/tag28.xml"/><Relationship Id="rId23" Type="http://schemas.openxmlformats.org/officeDocument/2006/relationships/image" Target="../media/image13.svg"/><Relationship Id="rId22" Type="http://schemas.openxmlformats.org/officeDocument/2006/relationships/image" Target="../media/image12.png"/><Relationship Id="rId21" Type="http://schemas.openxmlformats.org/officeDocument/2006/relationships/tags" Target="../tags/tag27.xml"/><Relationship Id="rId20" Type="http://schemas.openxmlformats.org/officeDocument/2006/relationships/image" Target="../media/image11.svg"/><Relationship Id="rId2" Type="http://schemas.openxmlformats.org/officeDocument/2006/relationships/tags" Target="../tags/tag10.xml"/><Relationship Id="rId19" Type="http://schemas.openxmlformats.org/officeDocument/2006/relationships/image" Target="../media/image10.png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/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think-cell Slide" r:id="rId1" imgW="0" imgH="0" progId="">
                  <p:embed/>
                </p:oleObj>
              </mc:Choice>
              <mc:Fallback>
                <p:oleObj name="think-cell Slide" r:id="rId1" imgW="0" imgH="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  <a:sym typeface="Arial" panose="020B060402020209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775017" y="2555557"/>
            <a:ext cx="10457815" cy="230695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6000"/>
              </a:lnSpc>
            </a:pPr>
            <a:r>
              <a:rPr lang="zh-CN" altLang="en-US" sz="4000" dirty="0">
                <a:solidFill>
                  <a:srgbClr val="315B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rPr>
              <a:t>桥梁评价算法系统改造升级</a:t>
            </a:r>
            <a:r>
              <a:rPr lang="zh-CN" altLang="en-US" sz="4000" dirty="0">
                <a:solidFill>
                  <a:srgbClr val="315B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 panose="02000000000000000000" pitchFamily="2" charset="0"/>
              </a:rPr>
              <a:t>初步方案</a:t>
            </a:r>
            <a:endParaRPr lang="zh-CN" altLang="en-US" sz="4000" dirty="0">
              <a:solidFill>
                <a:srgbClr val="315BF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" panose="02000000000000000000" pitchFamily="2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18272" y="3709206"/>
            <a:ext cx="530450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0056495" y="5709285"/>
            <a:ext cx="1558290" cy="932815"/>
            <a:chOff x="15837" y="8991"/>
            <a:chExt cx="2454" cy="1469"/>
          </a:xfrm>
        </p:grpSpPr>
        <p:sp>
          <p:nvSpPr>
            <p:cNvPr id="21" name="矩形 20"/>
            <p:cNvSpPr/>
            <p:nvPr/>
          </p:nvSpPr>
          <p:spPr>
            <a:xfrm>
              <a:off x="16653" y="8991"/>
              <a:ext cx="889" cy="883"/>
            </a:xfrm>
            <a:prstGeom prst="rect">
              <a:avLst/>
            </a:prstGeom>
            <a:solidFill>
              <a:srgbClr val="2B7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5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思源黑体 CN Regular" panose="020B0500000000000000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7689" y="9874"/>
              <a:ext cx="602" cy="5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5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思源黑体 CN Regular" panose="020B0500000000000000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837" y="9717"/>
              <a:ext cx="465" cy="45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59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76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  <a:sym typeface="思源黑体 CN Regular" panose="020B0500000000000000" pitchFamily="34" charset="-122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84"/>
          <p:cNvSpPr/>
          <p:nvPr/>
        </p:nvSpPr>
        <p:spPr>
          <a:xfrm>
            <a:off x="309969" y="329701"/>
            <a:ext cx="3452495" cy="2908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lang="zh-CN" altLang="en-US" sz="2000" dirty="0"/>
              <a:t>现状分析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110490"/>
            <a:ext cx="5078095" cy="66376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934200" y="177165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、调用者在调用评价系统的时候，调用链路比较长，调用相对</a:t>
            </a:r>
            <a:r>
              <a:rPr lang="zh-CN" altLang="en-US"/>
              <a:t>复杂。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、因考虑到系统性能问题，准备计算参数的时候，需要多次进行数据准备和调用，数据准备也相对</a:t>
            </a:r>
            <a:r>
              <a:rPr lang="zh-CN" altLang="en-US"/>
              <a:t>麻烦。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、没有回调机制，使用者不知道计算是否完成，只能不断进行轮询。间接的又可能增加系统的</a:t>
            </a:r>
            <a:r>
              <a:rPr lang="zh-CN" altLang="en-US"/>
              <a:t>负载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84"/>
          <p:cNvSpPr/>
          <p:nvPr/>
        </p:nvSpPr>
        <p:spPr>
          <a:xfrm>
            <a:off x="309969" y="329701"/>
            <a:ext cx="3452495" cy="2908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7000"/>
              </a:lnSpc>
            </a:pPr>
            <a:r>
              <a:rPr lang="zh-CN" altLang="en-US" sz="2000" dirty="0"/>
              <a:t>现状分析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98425"/>
            <a:ext cx="7663815" cy="62464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" y="1202690"/>
            <a:ext cx="5780405" cy="5467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080" y="2219960"/>
            <a:ext cx="2040255" cy="4450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695" y="1407795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系统</a:t>
            </a:r>
            <a:r>
              <a:rPr lang="zh-CN" altLang="en-US">
                <a:highlight>
                  <a:srgbClr val="FFFF00"/>
                </a:highlight>
              </a:rPr>
              <a:t>架构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96870" y="192405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数据库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14540" y="2403475"/>
            <a:ext cx="122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代码</a:t>
            </a:r>
            <a:r>
              <a:rPr lang="zh-CN" altLang="en-US">
                <a:highlight>
                  <a:srgbClr val="FFFF00"/>
                </a:highlight>
              </a:rPr>
              <a:t>结构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98025" y="192405"/>
            <a:ext cx="234696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zh-CN" altLang="en-US"/>
              <a:t>系统数据库【累计</a:t>
            </a:r>
            <a:r>
              <a:rPr lang="en-US" altLang="zh-CN"/>
              <a:t>246</a:t>
            </a:r>
            <a:r>
              <a:rPr lang="zh-CN" altLang="en-US"/>
              <a:t>张表，其中大桥</a:t>
            </a:r>
            <a:r>
              <a:rPr lang="en-US" altLang="zh-CN"/>
              <a:t>141</a:t>
            </a:r>
            <a:r>
              <a:rPr lang="zh-CN" altLang="en-US"/>
              <a:t>张】、系统的架构，以及系统的代码，</a:t>
            </a:r>
            <a:r>
              <a:rPr lang="en-US" altLang="zh-CN"/>
              <a:t>4</a:t>
            </a:r>
            <a:r>
              <a:rPr lang="zh-CN" altLang="en-US"/>
              <a:t>类评价系统都相互耦合在一起，因此没有办法进行独立</a:t>
            </a:r>
            <a:r>
              <a:rPr lang="zh-CN" altLang="en-US"/>
              <a:t>部署。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所有的计算参数，结果数据全部存储在关系型数据库中，随着数量增加，计算效率下降比较</a:t>
            </a:r>
            <a:r>
              <a:rPr lang="zh-CN" altLang="en-US"/>
              <a:t>明显。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同时给前端调用的接口有</a:t>
            </a:r>
            <a:r>
              <a:rPr lang="en-US" altLang="zh-CN"/>
              <a:t>50+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系统消息队列频繁卡死，导致算法侦测不到计算任务，无法进行算法计算，导致系统获取不到评价</a:t>
            </a:r>
            <a:r>
              <a:rPr lang="zh-CN" altLang="en-US"/>
              <a:t>结果。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64"/>
          <p:cNvSpPr/>
          <p:nvPr/>
        </p:nvSpPr>
        <p:spPr>
          <a:xfrm>
            <a:off x="304112" y="332480"/>
            <a:ext cx="4339590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lang="zh-CN" altLang="en-US" sz="2000" dirty="0"/>
              <a:t>系统升级的</a:t>
            </a:r>
            <a:r>
              <a:rPr lang="zh-CN" altLang="en-US" sz="2000" dirty="0"/>
              <a:t>目标</a:t>
            </a:r>
            <a:endParaRPr lang="zh-CN" altLang="en-US" sz="2000" dirty="0"/>
          </a:p>
        </p:txBody>
      </p:sp>
      <p:cxnSp>
        <p:nvCxnSpPr>
          <p:cNvPr id="14" name="直接箭头连接符 13"/>
          <p:cNvCxnSpPr/>
          <p:nvPr>
            <p:custDataLst>
              <p:tags r:id="rId1"/>
            </p:custDataLst>
          </p:nvPr>
        </p:nvCxnSpPr>
        <p:spPr>
          <a:xfrm>
            <a:off x="693738" y="5337175"/>
            <a:ext cx="10800040" cy="0"/>
          </a:xfrm>
          <a:prstGeom prst="straightConnector1">
            <a:avLst/>
          </a:prstGeom>
          <a:ln w="28575">
            <a:solidFill>
              <a:srgbClr val="DDDDDD">
                <a:alpha val="40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2"/>
          <p:cNvSpPr/>
          <p:nvPr>
            <p:custDataLst>
              <p:tags r:id="rId2"/>
            </p:custDataLst>
          </p:nvPr>
        </p:nvSpPr>
        <p:spPr>
          <a:xfrm flipV="1">
            <a:off x="702628" y="1461135"/>
            <a:ext cx="1983204" cy="3361098"/>
          </a:xfrm>
          <a:custGeom>
            <a:avLst/>
            <a:gdLst>
              <a:gd name="connsiteX0" fmla="*/ 166792 w 1825052"/>
              <a:gd name="connsiteY0" fmla="*/ 3107602 h 3107602"/>
              <a:gd name="connsiteX1" fmla="*/ 1658260 w 1825052"/>
              <a:gd name="connsiteY1" fmla="*/ 3107602 h 3107602"/>
              <a:gd name="connsiteX2" fmla="*/ 1825052 w 1825052"/>
              <a:gd name="connsiteY2" fmla="*/ 2940810 h 3107602"/>
              <a:gd name="connsiteX3" fmla="*/ 1825052 w 1825052"/>
              <a:gd name="connsiteY3" fmla="*/ 402182 h 3107602"/>
              <a:gd name="connsiteX4" fmla="*/ 1658260 w 1825052"/>
              <a:gd name="connsiteY4" fmla="*/ 235390 h 3107602"/>
              <a:gd name="connsiteX5" fmla="*/ 1049052 w 1825052"/>
              <a:gd name="connsiteY5" fmla="*/ 235390 h 3107602"/>
              <a:gd name="connsiteX6" fmla="*/ 912526 w 1825052"/>
              <a:gd name="connsiteY6" fmla="*/ 0 h 3107602"/>
              <a:gd name="connsiteX7" fmla="*/ 776000 w 1825052"/>
              <a:gd name="connsiteY7" fmla="*/ 235390 h 3107602"/>
              <a:gd name="connsiteX8" fmla="*/ 166792 w 1825052"/>
              <a:gd name="connsiteY8" fmla="*/ 235390 h 3107602"/>
              <a:gd name="connsiteX9" fmla="*/ 0 w 1825052"/>
              <a:gd name="connsiteY9" fmla="*/ 402182 h 3107602"/>
              <a:gd name="connsiteX10" fmla="*/ 0 w 1825052"/>
              <a:gd name="connsiteY10" fmla="*/ 2940810 h 3107602"/>
              <a:gd name="connsiteX11" fmla="*/ 166792 w 1825052"/>
              <a:gd name="connsiteY11" fmla="*/ 3107602 h 310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052" h="3107602">
                <a:moveTo>
                  <a:pt x="166792" y="3107602"/>
                </a:moveTo>
                <a:lnTo>
                  <a:pt x="1658260" y="3107602"/>
                </a:lnTo>
                <a:cubicBezTo>
                  <a:pt x="1750377" y="3107602"/>
                  <a:pt x="1825052" y="3032927"/>
                  <a:pt x="1825052" y="2940810"/>
                </a:cubicBezTo>
                <a:lnTo>
                  <a:pt x="1825052" y="402182"/>
                </a:lnTo>
                <a:cubicBezTo>
                  <a:pt x="1825052" y="310065"/>
                  <a:pt x="1750377" y="235390"/>
                  <a:pt x="1658260" y="235390"/>
                </a:cubicBezTo>
                <a:lnTo>
                  <a:pt x="1049052" y="235390"/>
                </a:lnTo>
                <a:lnTo>
                  <a:pt x="912526" y="0"/>
                </a:lnTo>
                <a:lnTo>
                  <a:pt x="776000" y="235390"/>
                </a:lnTo>
                <a:lnTo>
                  <a:pt x="166792" y="235390"/>
                </a:lnTo>
                <a:cubicBezTo>
                  <a:pt x="74675" y="235390"/>
                  <a:pt x="0" y="310065"/>
                  <a:pt x="0" y="402182"/>
                </a:cubicBezTo>
                <a:lnTo>
                  <a:pt x="0" y="2940810"/>
                </a:lnTo>
                <a:cubicBezTo>
                  <a:pt x="0" y="3032927"/>
                  <a:pt x="74675" y="3107602"/>
                  <a:pt x="166792" y="310760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866458" y="2805430"/>
            <a:ext cx="1655960" cy="142598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土建、机电、运营、附属设施四类评价算法均可以独立部署，独立</a:t>
            </a: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运行</a:t>
            </a:r>
            <a:endParaRPr lang="zh-CN" altLang="en-US" sz="1200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866458" y="2302510"/>
            <a:ext cx="1655960" cy="4138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去</a:t>
            </a: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耦合</a:t>
            </a:r>
            <a:endParaRPr lang="zh-CN" altLang="en-US" sz="20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6" name="任意多边形: 形状 55"/>
          <p:cNvSpPr/>
          <p:nvPr>
            <p:custDataLst>
              <p:tags r:id="rId5"/>
            </p:custDataLst>
          </p:nvPr>
        </p:nvSpPr>
        <p:spPr>
          <a:xfrm flipV="1">
            <a:off x="2908618" y="1461135"/>
            <a:ext cx="1983204" cy="3361098"/>
          </a:xfrm>
          <a:custGeom>
            <a:avLst/>
            <a:gdLst>
              <a:gd name="connsiteX0" fmla="*/ 166792 w 1825052"/>
              <a:gd name="connsiteY0" fmla="*/ 3107602 h 3107602"/>
              <a:gd name="connsiteX1" fmla="*/ 1658260 w 1825052"/>
              <a:gd name="connsiteY1" fmla="*/ 3107602 h 3107602"/>
              <a:gd name="connsiteX2" fmla="*/ 1825052 w 1825052"/>
              <a:gd name="connsiteY2" fmla="*/ 2940810 h 3107602"/>
              <a:gd name="connsiteX3" fmla="*/ 1825052 w 1825052"/>
              <a:gd name="connsiteY3" fmla="*/ 402182 h 3107602"/>
              <a:gd name="connsiteX4" fmla="*/ 1658260 w 1825052"/>
              <a:gd name="connsiteY4" fmla="*/ 235390 h 3107602"/>
              <a:gd name="connsiteX5" fmla="*/ 1049052 w 1825052"/>
              <a:gd name="connsiteY5" fmla="*/ 235390 h 3107602"/>
              <a:gd name="connsiteX6" fmla="*/ 912526 w 1825052"/>
              <a:gd name="connsiteY6" fmla="*/ 0 h 3107602"/>
              <a:gd name="connsiteX7" fmla="*/ 776000 w 1825052"/>
              <a:gd name="connsiteY7" fmla="*/ 235390 h 3107602"/>
              <a:gd name="connsiteX8" fmla="*/ 166792 w 1825052"/>
              <a:gd name="connsiteY8" fmla="*/ 235390 h 3107602"/>
              <a:gd name="connsiteX9" fmla="*/ 0 w 1825052"/>
              <a:gd name="connsiteY9" fmla="*/ 402182 h 3107602"/>
              <a:gd name="connsiteX10" fmla="*/ 0 w 1825052"/>
              <a:gd name="connsiteY10" fmla="*/ 2940810 h 3107602"/>
              <a:gd name="connsiteX11" fmla="*/ 166792 w 1825052"/>
              <a:gd name="connsiteY11" fmla="*/ 3107602 h 310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052" h="3107602">
                <a:moveTo>
                  <a:pt x="166792" y="3107602"/>
                </a:moveTo>
                <a:lnTo>
                  <a:pt x="1658260" y="3107602"/>
                </a:lnTo>
                <a:cubicBezTo>
                  <a:pt x="1750377" y="3107602"/>
                  <a:pt x="1825052" y="3032927"/>
                  <a:pt x="1825052" y="2940810"/>
                </a:cubicBezTo>
                <a:lnTo>
                  <a:pt x="1825052" y="402182"/>
                </a:lnTo>
                <a:cubicBezTo>
                  <a:pt x="1825052" y="310065"/>
                  <a:pt x="1750377" y="235390"/>
                  <a:pt x="1658260" y="235390"/>
                </a:cubicBezTo>
                <a:lnTo>
                  <a:pt x="1049052" y="235390"/>
                </a:lnTo>
                <a:lnTo>
                  <a:pt x="912526" y="0"/>
                </a:lnTo>
                <a:lnTo>
                  <a:pt x="776000" y="235390"/>
                </a:lnTo>
                <a:lnTo>
                  <a:pt x="166792" y="235390"/>
                </a:lnTo>
                <a:cubicBezTo>
                  <a:pt x="74675" y="235390"/>
                  <a:pt x="0" y="310065"/>
                  <a:pt x="0" y="402182"/>
                </a:cubicBezTo>
                <a:lnTo>
                  <a:pt x="0" y="2940810"/>
                </a:lnTo>
                <a:cubicBezTo>
                  <a:pt x="0" y="3032927"/>
                  <a:pt x="74675" y="3107602"/>
                  <a:pt x="166792" y="310760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3071813" y="2805430"/>
            <a:ext cx="1655960" cy="142598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进行接口合并、简化，缩短</a:t>
            </a: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链路，简化外部使用，利于后期算法的</a:t>
            </a: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推广</a:t>
            </a:r>
            <a:endParaRPr lang="zh-CN" altLang="en-US" sz="1200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3071813" y="2302510"/>
            <a:ext cx="1655960" cy="4138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chemeClr val="accent2"/>
                </a:solidFill>
                <a:latin typeface="+mn-ea"/>
                <a:cs typeface="+mn-ea"/>
              </a:rPr>
              <a:t>简化</a:t>
            </a:r>
            <a:r>
              <a:rPr lang="zh-CN" altLang="en-US" sz="2000" b="1" kern="0">
                <a:solidFill>
                  <a:schemeClr val="accent2"/>
                </a:solidFill>
                <a:latin typeface="+mn-ea"/>
                <a:cs typeface="+mn-ea"/>
              </a:rPr>
              <a:t>调用</a:t>
            </a:r>
            <a:endParaRPr lang="zh-CN" altLang="en-US" sz="2000" b="1" kern="0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62" name="任意多边形: 形状 61"/>
          <p:cNvSpPr/>
          <p:nvPr>
            <p:custDataLst>
              <p:tags r:id="rId8"/>
            </p:custDataLst>
          </p:nvPr>
        </p:nvSpPr>
        <p:spPr>
          <a:xfrm flipV="1">
            <a:off x="5114608" y="1461135"/>
            <a:ext cx="1983204" cy="3361098"/>
          </a:xfrm>
          <a:custGeom>
            <a:avLst/>
            <a:gdLst>
              <a:gd name="connsiteX0" fmla="*/ 166792 w 1825052"/>
              <a:gd name="connsiteY0" fmla="*/ 3107602 h 3107602"/>
              <a:gd name="connsiteX1" fmla="*/ 1658260 w 1825052"/>
              <a:gd name="connsiteY1" fmla="*/ 3107602 h 3107602"/>
              <a:gd name="connsiteX2" fmla="*/ 1825052 w 1825052"/>
              <a:gd name="connsiteY2" fmla="*/ 2940810 h 3107602"/>
              <a:gd name="connsiteX3" fmla="*/ 1825052 w 1825052"/>
              <a:gd name="connsiteY3" fmla="*/ 402182 h 3107602"/>
              <a:gd name="connsiteX4" fmla="*/ 1658260 w 1825052"/>
              <a:gd name="connsiteY4" fmla="*/ 235390 h 3107602"/>
              <a:gd name="connsiteX5" fmla="*/ 1049052 w 1825052"/>
              <a:gd name="connsiteY5" fmla="*/ 235390 h 3107602"/>
              <a:gd name="connsiteX6" fmla="*/ 912526 w 1825052"/>
              <a:gd name="connsiteY6" fmla="*/ 0 h 3107602"/>
              <a:gd name="connsiteX7" fmla="*/ 776000 w 1825052"/>
              <a:gd name="connsiteY7" fmla="*/ 235390 h 3107602"/>
              <a:gd name="connsiteX8" fmla="*/ 166792 w 1825052"/>
              <a:gd name="connsiteY8" fmla="*/ 235390 h 3107602"/>
              <a:gd name="connsiteX9" fmla="*/ 0 w 1825052"/>
              <a:gd name="connsiteY9" fmla="*/ 402182 h 3107602"/>
              <a:gd name="connsiteX10" fmla="*/ 0 w 1825052"/>
              <a:gd name="connsiteY10" fmla="*/ 2940810 h 3107602"/>
              <a:gd name="connsiteX11" fmla="*/ 166792 w 1825052"/>
              <a:gd name="connsiteY11" fmla="*/ 3107602 h 310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052" h="3107602">
                <a:moveTo>
                  <a:pt x="166792" y="3107602"/>
                </a:moveTo>
                <a:lnTo>
                  <a:pt x="1658260" y="3107602"/>
                </a:lnTo>
                <a:cubicBezTo>
                  <a:pt x="1750377" y="3107602"/>
                  <a:pt x="1825052" y="3032927"/>
                  <a:pt x="1825052" y="2940810"/>
                </a:cubicBezTo>
                <a:lnTo>
                  <a:pt x="1825052" y="402182"/>
                </a:lnTo>
                <a:cubicBezTo>
                  <a:pt x="1825052" y="310065"/>
                  <a:pt x="1750377" y="235390"/>
                  <a:pt x="1658260" y="235390"/>
                </a:cubicBezTo>
                <a:lnTo>
                  <a:pt x="1049052" y="235390"/>
                </a:lnTo>
                <a:lnTo>
                  <a:pt x="912526" y="0"/>
                </a:lnTo>
                <a:lnTo>
                  <a:pt x="776000" y="235390"/>
                </a:lnTo>
                <a:lnTo>
                  <a:pt x="166792" y="235390"/>
                </a:lnTo>
                <a:cubicBezTo>
                  <a:pt x="74675" y="235390"/>
                  <a:pt x="0" y="310065"/>
                  <a:pt x="0" y="402182"/>
                </a:cubicBezTo>
                <a:lnTo>
                  <a:pt x="0" y="2940810"/>
                </a:lnTo>
                <a:cubicBezTo>
                  <a:pt x="0" y="3032927"/>
                  <a:pt x="74675" y="3107602"/>
                  <a:pt x="166792" y="310760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5277803" y="2805430"/>
            <a:ext cx="1655960" cy="142598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结合关系型数据库以及高速缓存数据库，提升数据的查询性能，同事优化计算算法。提升计算</a:t>
            </a: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效率</a:t>
            </a:r>
            <a:endParaRPr lang="zh-CN" altLang="en-US" sz="1200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5277803" y="2302510"/>
            <a:ext cx="1655960" cy="4138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性能</a:t>
            </a: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提升</a:t>
            </a:r>
            <a:endParaRPr lang="zh-CN" altLang="en-US" sz="20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1"/>
            </p:custDataLst>
          </p:nvPr>
        </p:nvSpPr>
        <p:spPr>
          <a:xfrm flipV="1">
            <a:off x="9517063" y="1461135"/>
            <a:ext cx="1983204" cy="3361098"/>
          </a:xfrm>
          <a:custGeom>
            <a:avLst/>
            <a:gdLst>
              <a:gd name="connsiteX0" fmla="*/ 166792 w 1825052"/>
              <a:gd name="connsiteY0" fmla="*/ 3107602 h 3107602"/>
              <a:gd name="connsiteX1" fmla="*/ 1658260 w 1825052"/>
              <a:gd name="connsiteY1" fmla="*/ 3107602 h 3107602"/>
              <a:gd name="connsiteX2" fmla="*/ 1825052 w 1825052"/>
              <a:gd name="connsiteY2" fmla="*/ 2940810 h 3107602"/>
              <a:gd name="connsiteX3" fmla="*/ 1825052 w 1825052"/>
              <a:gd name="connsiteY3" fmla="*/ 402182 h 3107602"/>
              <a:gd name="connsiteX4" fmla="*/ 1658260 w 1825052"/>
              <a:gd name="connsiteY4" fmla="*/ 235390 h 3107602"/>
              <a:gd name="connsiteX5" fmla="*/ 1049052 w 1825052"/>
              <a:gd name="connsiteY5" fmla="*/ 235390 h 3107602"/>
              <a:gd name="connsiteX6" fmla="*/ 912526 w 1825052"/>
              <a:gd name="connsiteY6" fmla="*/ 0 h 3107602"/>
              <a:gd name="connsiteX7" fmla="*/ 776000 w 1825052"/>
              <a:gd name="connsiteY7" fmla="*/ 235390 h 3107602"/>
              <a:gd name="connsiteX8" fmla="*/ 166792 w 1825052"/>
              <a:gd name="connsiteY8" fmla="*/ 235390 h 3107602"/>
              <a:gd name="connsiteX9" fmla="*/ 0 w 1825052"/>
              <a:gd name="connsiteY9" fmla="*/ 402182 h 3107602"/>
              <a:gd name="connsiteX10" fmla="*/ 0 w 1825052"/>
              <a:gd name="connsiteY10" fmla="*/ 2940810 h 3107602"/>
              <a:gd name="connsiteX11" fmla="*/ 166792 w 1825052"/>
              <a:gd name="connsiteY11" fmla="*/ 3107602 h 310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052" h="3107602">
                <a:moveTo>
                  <a:pt x="166792" y="3107602"/>
                </a:moveTo>
                <a:lnTo>
                  <a:pt x="1658260" y="3107602"/>
                </a:lnTo>
                <a:cubicBezTo>
                  <a:pt x="1750377" y="3107602"/>
                  <a:pt x="1825052" y="3032927"/>
                  <a:pt x="1825052" y="2940810"/>
                </a:cubicBezTo>
                <a:lnTo>
                  <a:pt x="1825052" y="402182"/>
                </a:lnTo>
                <a:cubicBezTo>
                  <a:pt x="1825052" y="310065"/>
                  <a:pt x="1750377" y="235390"/>
                  <a:pt x="1658260" y="235390"/>
                </a:cubicBezTo>
                <a:lnTo>
                  <a:pt x="1049052" y="235390"/>
                </a:lnTo>
                <a:lnTo>
                  <a:pt x="912526" y="0"/>
                </a:lnTo>
                <a:lnTo>
                  <a:pt x="776000" y="235390"/>
                </a:lnTo>
                <a:lnTo>
                  <a:pt x="166792" y="235390"/>
                </a:lnTo>
                <a:cubicBezTo>
                  <a:pt x="74675" y="235390"/>
                  <a:pt x="0" y="310065"/>
                  <a:pt x="0" y="402182"/>
                </a:cubicBezTo>
                <a:lnTo>
                  <a:pt x="0" y="2940810"/>
                </a:lnTo>
                <a:cubicBezTo>
                  <a:pt x="0" y="3032927"/>
                  <a:pt x="74675" y="3107602"/>
                  <a:pt x="166792" y="310760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>
            <a:off x="9680893" y="2805430"/>
            <a:ext cx="1655960" cy="142598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多项目支持，每个项目可以上传自己的考核</a:t>
            </a: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标准</a:t>
            </a:r>
            <a:endParaRPr lang="zh-CN" altLang="en-US" sz="1200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9680893" y="2302510"/>
            <a:ext cx="1655960" cy="4138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多项目</a:t>
            </a: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支持</a:t>
            </a:r>
            <a:endParaRPr lang="zh-CN" altLang="en-US" sz="20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1632903" y="5277485"/>
            <a:ext cx="120144" cy="120144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8" name="椭圆 37"/>
          <p:cNvSpPr/>
          <p:nvPr>
            <p:custDataLst>
              <p:tags r:id="rId15"/>
            </p:custDataLst>
          </p:nvPr>
        </p:nvSpPr>
        <p:spPr>
          <a:xfrm>
            <a:off x="3840163" y="5277485"/>
            <a:ext cx="120144" cy="120144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9" name="椭圆 38"/>
          <p:cNvSpPr/>
          <p:nvPr>
            <p:custDataLst>
              <p:tags r:id="rId16"/>
            </p:custDataLst>
          </p:nvPr>
        </p:nvSpPr>
        <p:spPr>
          <a:xfrm>
            <a:off x="6042978" y="5277485"/>
            <a:ext cx="120144" cy="120144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0" name="椭圆 39"/>
          <p:cNvSpPr/>
          <p:nvPr>
            <p:custDataLst>
              <p:tags r:id="rId17"/>
            </p:custDataLst>
          </p:nvPr>
        </p:nvSpPr>
        <p:spPr>
          <a:xfrm>
            <a:off x="10443528" y="5277485"/>
            <a:ext cx="120144" cy="120144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7" name="图片 3" descr="343435383038363b343532323337393bc9cfcad0cdcbb3f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46848" y="1646555"/>
            <a:ext cx="494644" cy="494644"/>
          </a:xfrm>
          <a:prstGeom prst="rect">
            <a:avLst/>
          </a:prstGeom>
        </p:spPr>
      </p:pic>
      <p:pic>
        <p:nvPicPr>
          <p:cNvPr id="28" name="图片 13" descr="343435383038363b343532323339363bd5bdc2d4c4bfb1ea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258743" y="1641475"/>
            <a:ext cx="499794" cy="499794"/>
          </a:xfrm>
          <a:prstGeom prst="rect">
            <a:avLst/>
          </a:prstGeom>
        </p:spPr>
      </p:pic>
      <p:pic>
        <p:nvPicPr>
          <p:cNvPr id="30" name="图片 15" descr="343435383038363b343532323430353bcdf8c2e7d3aacffa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50298" y="1641475"/>
            <a:ext cx="499794" cy="499794"/>
          </a:xfrm>
          <a:prstGeom prst="rect">
            <a:avLst/>
          </a:prstGeom>
        </p:spPr>
      </p:pic>
      <p:pic>
        <p:nvPicPr>
          <p:cNvPr id="31" name="图片 17" descr="343435383038363b343532323430323bcdc6b9e3b7bdb0b8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853113" y="1641475"/>
            <a:ext cx="499794" cy="499794"/>
          </a:xfrm>
          <a:prstGeom prst="rect">
            <a:avLst/>
          </a:prstGeom>
        </p:spPr>
      </p:pic>
      <p:sp>
        <p:nvSpPr>
          <p:cNvPr id="32" name="任意多边形: 形状 55"/>
          <p:cNvSpPr/>
          <p:nvPr>
            <p:custDataLst>
              <p:tags r:id="rId30"/>
            </p:custDataLst>
          </p:nvPr>
        </p:nvSpPr>
        <p:spPr>
          <a:xfrm flipV="1">
            <a:off x="7314248" y="1468120"/>
            <a:ext cx="1983204" cy="3361098"/>
          </a:xfrm>
          <a:custGeom>
            <a:avLst/>
            <a:gdLst>
              <a:gd name="connsiteX0" fmla="*/ 166792 w 1825052"/>
              <a:gd name="connsiteY0" fmla="*/ 3107602 h 3107602"/>
              <a:gd name="connsiteX1" fmla="*/ 1658260 w 1825052"/>
              <a:gd name="connsiteY1" fmla="*/ 3107602 h 3107602"/>
              <a:gd name="connsiteX2" fmla="*/ 1825052 w 1825052"/>
              <a:gd name="connsiteY2" fmla="*/ 2940810 h 3107602"/>
              <a:gd name="connsiteX3" fmla="*/ 1825052 w 1825052"/>
              <a:gd name="connsiteY3" fmla="*/ 402182 h 3107602"/>
              <a:gd name="connsiteX4" fmla="*/ 1658260 w 1825052"/>
              <a:gd name="connsiteY4" fmla="*/ 235390 h 3107602"/>
              <a:gd name="connsiteX5" fmla="*/ 1049052 w 1825052"/>
              <a:gd name="connsiteY5" fmla="*/ 235390 h 3107602"/>
              <a:gd name="connsiteX6" fmla="*/ 912526 w 1825052"/>
              <a:gd name="connsiteY6" fmla="*/ 0 h 3107602"/>
              <a:gd name="connsiteX7" fmla="*/ 776000 w 1825052"/>
              <a:gd name="connsiteY7" fmla="*/ 235390 h 3107602"/>
              <a:gd name="connsiteX8" fmla="*/ 166792 w 1825052"/>
              <a:gd name="connsiteY8" fmla="*/ 235390 h 3107602"/>
              <a:gd name="connsiteX9" fmla="*/ 0 w 1825052"/>
              <a:gd name="connsiteY9" fmla="*/ 402182 h 3107602"/>
              <a:gd name="connsiteX10" fmla="*/ 0 w 1825052"/>
              <a:gd name="connsiteY10" fmla="*/ 2940810 h 3107602"/>
              <a:gd name="connsiteX11" fmla="*/ 166792 w 1825052"/>
              <a:gd name="connsiteY11" fmla="*/ 3107602 h 310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052" h="3107602">
                <a:moveTo>
                  <a:pt x="166792" y="3107602"/>
                </a:moveTo>
                <a:lnTo>
                  <a:pt x="1658260" y="3107602"/>
                </a:lnTo>
                <a:cubicBezTo>
                  <a:pt x="1750377" y="3107602"/>
                  <a:pt x="1825052" y="3032927"/>
                  <a:pt x="1825052" y="2940810"/>
                </a:cubicBezTo>
                <a:lnTo>
                  <a:pt x="1825052" y="402182"/>
                </a:lnTo>
                <a:cubicBezTo>
                  <a:pt x="1825052" y="310065"/>
                  <a:pt x="1750377" y="235390"/>
                  <a:pt x="1658260" y="235390"/>
                </a:cubicBezTo>
                <a:lnTo>
                  <a:pt x="1049052" y="235390"/>
                </a:lnTo>
                <a:lnTo>
                  <a:pt x="912526" y="0"/>
                </a:lnTo>
                <a:lnTo>
                  <a:pt x="776000" y="235390"/>
                </a:lnTo>
                <a:lnTo>
                  <a:pt x="166792" y="235390"/>
                </a:lnTo>
                <a:cubicBezTo>
                  <a:pt x="74675" y="235390"/>
                  <a:pt x="0" y="310065"/>
                  <a:pt x="0" y="402182"/>
                </a:cubicBezTo>
                <a:lnTo>
                  <a:pt x="0" y="2940810"/>
                </a:lnTo>
                <a:cubicBezTo>
                  <a:pt x="0" y="3032927"/>
                  <a:pt x="74675" y="3107602"/>
                  <a:pt x="166792" y="3107602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>
            <p:custDataLst>
              <p:tags r:id="rId31"/>
            </p:custDataLst>
          </p:nvPr>
        </p:nvSpPr>
        <p:spPr>
          <a:xfrm>
            <a:off x="7477443" y="2812415"/>
            <a:ext cx="1655960" cy="142598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提升系统稳定性，减少系统各种阻塞，异常停服等</a:t>
            </a: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状况</a:t>
            </a:r>
            <a:endParaRPr lang="zh-CN" altLang="en-US" sz="1200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矩形 33"/>
          <p:cNvSpPr/>
          <p:nvPr>
            <p:custDataLst>
              <p:tags r:id="rId32"/>
            </p:custDataLst>
          </p:nvPr>
        </p:nvSpPr>
        <p:spPr>
          <a:xfrm>
            <a:off x="7477443" y="2309495"/>
            <a:ext cx="1655960" cy="4138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chemeClr val="accent2"/>
                </a:solidFill>
                <a:latin typeface="+mn-ea"/>
                <a:cs typeface="+mn-ea"/>
              </a:rPr>
              <a:t>架构</a:t>
            </a:r>
            <a:r>
              <a:rPr lang="zh-CN" altLang="en-US" sz="2000" b="1" kern="0">
                <a:solidFill>
                  <a:schemeClr val="accent2"/>
                </a:solidFill>
                <a:latin typeface="+mn-ea"/>
                <a:cs typeface="+mn-ea"/>
              </a:rPr>
              <a:t>优化</a:t>
            </a:r>
            <a:endParaRPr lang="zh-CN" altLang="en-US" sz="2000" b="1" kern="0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35" name="椭圆 34"/>
          <p:cNvSpPr/>
          <p:nvPr>
            <p:custDataLst>
              <p:tags r:id="rId33"/>
            </p:custDataLst>
          </p:nvPr>
        </p:nvSpPr>
        <p:spPr>
          <a:xfrm>
            <a:off x="8245793" y="5284470"/>
            <a:ext cx="120144" cy="120144"/>
          </a:xfrm>
          <a:prstGeom prst="ellipse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36" name="图片 15" descr="343435383038363b343532323430353bcdf8c2e7d3aacffa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055928" y="1648460"/>
            <a:ext cx="499794" cy="49979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64"/>
          <p:cNvSpPr/>
          <p:nvPr/>
        </p:nvSpPr>
        <p:spPr>
          <a:xfrm>
            <a:off x="304112" y="332480"/>
            <a:ext cx="4339590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lang="zh-CN" altLang="en-US" sz="2000" dirty="0"/>
              <a:t>算法代码层面</a:t>
            </a:r>
            <a:r>
              <a:rPr lang="zh-CN" altLang="en-US" sz="2000" dirty="0"/>
              <a:t>拆分</a:t>
            </a:r>
            <a:endParaRPr lang="zh-CN" altLang="en-US" sz="2000" dirty="0"/>
          </a:p>
        </p:txBody>
      </p:sp>
      <p:sp>
        <p:nvSpPr>
          <p:cNvPr id="48" name="图形 9"/>
          <p:cNvSpPr/>
          <p:nvPr>
            <p:custDataLst>
              <p:tags r:id="rId1"/>
            </p:custDataLst>
          </p:nvPr>
        </p:nvSpPr>
        <p:spPr>
          <a:xfrm>
            <a:off x="-258000" y="1572063"/>
            <a:ext cx="501758" cy="448130"/>
          </a:xfrm>
          <a:custGeom>
            <a:avLst/>
            <a:gdLst>
              <a:gd name="connsiteX0" fmla="*/ 958463 w 1370981"/>
              <a:gd name="connsiteY0" fmla="*/ -1130 h 1224453"/>
              <a:gd name="connsiteX1" fmla="*/ 1078507 w 1370981"/>
              <a:gd name="connsiteY1" fmla="*/ 68177 h 1224453"/>
              <a:gd name="connsiteX2" fmla="*/ 1351945 w 1370981"/>
              <a:gd name="connsiteY2" fmla="*/ 541789 h 1224453"/>
              <a:gd name="connsiteX3" fmla="*/ 1351945 w 1370981"/>
              <a:gd name="connsiteY3" fmla="*/ 680404 h 1224453"/>
              <a:gd name="connsiteX4" fmla="*/ 1078507 w 1370981"/>
              <a:gd name="connsiteY4" fmla="*/ 1154016 h 1224453"/>
              <a:gd name="connsiteX5" fmla="*/ 958463 w 1370981"/>
              <a:gd name="connsiteY5" fmla="*/ 1223323 h 1224453"/>
              <a:gd name="connsiteX6" fmla="*/ 411586 w 1370981"/>
              <a:gd name="connsiteY6" fmla="*/ 1223323 h 1224453"/>
              <a:gd name="connsiteX7" fmla="*/ 291542 w 1370981"/>
              <a:gd name="connsiteY7" fmla="*/ 1154016 h 1224453"/>
              <a:gd name="connsiteX8" fmla="*/ 18104 w 1370981"/>
              <a:gd name="connsiteY8" fmla="*/ 680404 h 1224453"/>
              <a:gd name="connsiteX9" fmla="*/ 18104 w 1370981"/>
              <a:gd name="connsiteY9" fmla="*/ 541789 h 1224453"/>
              <a:gd name="connsiteX10" fmla="*/ 291542 w 1370981"/>
              <a:gd name="connsiteY10" fmla="*/ 68177 h 1224453"/>
              <a:gd name="connsiteX11" fmla="*/ 411586 w 1370981"/>
              <a:gd name="connsiteY11" fmla="*/ -1130 h 1224453"/>
              <a:gd name="connsiteX12" fmla="*/ 958463 w 1370981"/>
              <a:gd name="connsiteY12" fmla="*/ -1130 h 122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70981" h="1224453">
                <a:moveTo>
                  <a:pt x="958463" y="-1130"/>
                </a:moveTo>
                <a:cubicBezTo>
                  <a:pt x="1007986" y="-1130"/>
                  <a:pt x="1053750" y="25276"/>
                  <a:pt x="1078507" y="68177"/>
                </a:cubicBezTo>
                <a:lnTo>
                  <a:pt x="1351945" y="541789"/>
                </a:lnTo>
                <a:cubicBezTo>
                  <a:pt x="1376705" y="584690"/>
                  <a:pt x="1376705" y="637503"/>
                  <a:pt x="1351945" y="680404"/>
                </a:cubicBezTo>
                <a:lnTo>
                  <a:pt x="1078507" y="1154016"/>
                </a:lnTo>
                <a:cubicBezTo>
                  <a:pt x="1053750" y="1196917"/>
                  <a:pt x="1007986" y="1223323"/>
                  <a:pt x="958463" y="1223323"/>
                </a:cubicBezTo>
                <a:lnTo>
                  <a:pt x="411586" y="1223323"/>
                </a:lnTo>
                <a:cubicBezTo>
                  <a:pt x="362062" y="1223323"/>
                  <a:pt x="316299" y="1196917"/>
                  <a:pt x="291542" y="1154016"/>
                </a:cubicBezTo>
                <a:lnTo>
                  <a:pt x="18104" y="680404"/>
                </a:lnTo>
                <a:cubicBezTo>
                  <a:pt x="-6656" y="637503"/>
                  <a:pt x="-6656" y="584690"/>
                  <a:pt x="18104" y="541789"/>
                </a:cubicBezTo>
                <a:lnTo>
                  <a:pt x="291542" y="68177"/>
                </a:lnTo>
                <a:cubicBezTo>
                  <a:pt x="316299" y="25276"/>
                  <a:pt x="362062" y="-1130"/>
                  <a:pt x="411586" y="-1130"/>
                </a:cubicBezTo>
                <a:lnTo>
                  <a:pt x="958463" y="-1130"/>
                </a:lnTo>
                <a:close/>
              </a:path>
            </a:pathLst>
          </a:custGeom>
          <a:noFill/>
          <a:ln w="9525" cap="flat">
            <a:solidFill>
              <a:schemeClr val="tx2">
                <a:lumMod val="50000"/>
                <a:lumOff val="50000"/>
                <a:alpha val="1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611505" y="2785745"/>
            <a:ext cx="1875155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一个评价算法</a:t>
            </a:r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3323590" y="1491615"/>
            <a:ext cx="1875155" cy="7302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3404235" y="1717675"/>
            <a:ext cx="1725295" cy="302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代码仓库</a:t>
            </a:r>
            <a:r>
              <a:rPr lang="zh-CN" altLang="en-US"/>
              <a:t>独立</a:t>
            </a:r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3323590" y="2798445"/>
            <a:ext cx="1875155" cy="7302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3404235" y="3024505"/>
            <a:ext cx="1725295" cy="302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数据</a:t>
            </a:r>
            <a:r>
              <a:rPr lang="zh-CN" altLang="en-US"/>
              <a:t>库独立</a:t>
            </a:r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3323590" y="4105275"/>
            <a:ext cx="1875155" cy="7302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3404235" y="4331335"/>
            <a:ext cx="1725295" cy="302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部署独立运行</a:t>
            </a:r>
            <a:endParaRPr lang="zh-CN" altLang="en-US"/>
          </a:p>
        </p:txBody>
      </p:sp>
      <p:cxnSp>
        <p:nvCxnSpPr>
          <p:cNvPr id="82" name="肘形连接符 81"/>
          <p:cNvCxnSpPr>
            <a:stCxn id="72" idx="3"/>
            <a:endCxn id="75" idx="1"/>
          </p:cNvCxnSpPr>
          <p:nvPr/>
        </p:nvCxnSpPr>
        <p:spPr>
          <a:xfrm flipV="1">
            <a:off x="2486660" y="1856740"/>
            <a:ext cx="836930" cy="129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72" idx="3"/>
            <a:endCxn id="80" idx="1"/>
          </p:cNvCxnSpPr>
          <p:nvPr/>
        </p:nvCxnSpPr>
        <p:spPr>
          <a:xfrm>
            <a:off x="2486660" y="3150870"/>
            <a:ext cx="836930" cy="13195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2" idx="3"/>
          </p:cNvCxnSpPr>
          <p:nvPr/>
        </p:nvCxnSpPr>
        <p:spPr>
          <a:xfrm>
            <a:off x="2486660" y="3150870"/>
            <a:ext cx="789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textbox 264"/>
          <p:cNvSpPr/>
          <p:nvPr/>
        </p:nvSpPr>
        <p:spPr>
          <a:xfrm>
            <a:off x="6362012" y="337560"/>
            <a:ext cx="4339590" cy="302895"/>
          </a:xfrm>
          <a:prstGeom prst="rect">
            <a:avLst/>
          </a:prstGeom>
        </p:spPr>
        <p:txBody>
          <a:bodyPr vert="horz" wrap="square" lIns="0" tIns="0" rIns="0" bIns="0"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lang="zh-CN" altLang="en-US" sz="2000" dirty="0"/>
              <a:t>系统工程化能力</a:t>
            </a:r>
            <a:r>
              <a:rPr lang="zh-CN" altLang="en-US" sz="2000" dirty="0"/>
              <a:t>提升</a:t>
            </a:r>
            <a:endParaRPr lang="zh-CN" altLang="en-US" sz="2000" dirty="0"/>
          </a:p>
        </p:txBody>
      </p:sp>
      <p:sp>
        <p:nvSpPr>
          <p:cNvPr id="123" name="圆角矩形 122"/>
          <p:cNvSpPr/>
          <p:nvPr/>
        </p:nvSpPr>
        <p:spPr>
          <a:xfrm>
            <a:off x="6362065" y="2912745"/>
            <a:ext cx="1875155" cy="730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工程化</a:t>
            </a:r>
            <a:endParaRPr lang="zh-CN" altLang="en-US"/>
          </a:p>
        </p:txBody>
      </p:sp>
      <p:sp>
        <p:nvSpPr>
          <p:cNvPr id="124" name="圆角矩形 123"/>
          <p:cNvSpPr/>
          <p:nvPr/>
        </p:nvSpPr>
        <p:spPr>
          <a:xfrm>
            <a:off x="9074150" y="1618615"/>
            <a:ext cx="1875155" cy="7302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9154795" y="1844675"/>
            <a:ext cx="1725295" cy="302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容器化</a:t>
            </a:r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9074150" y="2925445"/>
            <a:ext cx="1875155" cy="7302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9154795" y="3151505"/>
            <a:ext cx="1725295" cy="302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高可用性</a:t>
            </a:r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9074150" y="4232275"/>
            <a:ext cx="1875155" cy="73025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9" name="文本框 128"/>
          <p:cNvSpPr txBox="1"/>
          <p:nvPr/>
        </p:nvSpPr>
        <p:spPr>
          <a:xfrm>
            <a:off x="9154795" y="4458335"/>
            <a:ext cx="1725295" cy="302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分布式</a:t>
            </a:r>
            <a:endParaRPr lang="zh-CN" altLang="en-US"/>
          </a:p>
        </p:txBody>
      </p:sp>
      <p:cxnSp>
        <p:nvCxnSpPr>
          <p:cNvPr id="130" name="肘形连接符 129"/>
          <p:cNvCxnSpPr>
            <a:stCxn id="123" idx="3"/>
            <a:endCxn id="124" idx="1"/>
          </p:cNvCxnSpPr>
          <p:nvPr/>
        </p:nvCxnSpPr>
        <p:spPr>
          <a:xfrm flipV="1">
            <a:off x="8237220" y="1983740"/>
            <a:ext cx="836930" cy="1294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stCxn id="123" idx="3"/>
            <a:endCxn id="128" idx="1"/>
          </p:cNvCxnSpPr>
          <p:nvPr/>
        </p:nvCxnSpPr>
        <p:spPr>
          <a:xfrm>
            <a:off x="8237220" y="3277870"/>
            <a:ext cx="836930" cy="13195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3" idx="3"/>
          </p:cNvCxnSpPr>
          <p:nvPr/>
        </p:nvCxnSpPr>
        <p:spPr>
          <a:xfrm>
            <a:off x="8237220" y="3277870"/>
            <a:ext cx="7899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5844540" y="621030"/>
            <a:ext cx="0" cy="5664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64"/>
          <p:cNvSpPr/>
          <p:nvPr/>
        </p:nvSpPr>
        <p:spPr>
          <a:xfrm>
            <a:off x="304112" y="332480"/>
            <a:ext cx="4339590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lang="zh-CN" altLang="en-US" sz="2000" dirty="0"/>
              <a:t>调用链路上</a:t>
            </a:r>
            <a:r>
              <a:rPr lang="zh-CN" altLang="en-US" sz="2000" dirty="0"/>
              <a:t>简化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828040"/>
            <a:ext cx="11029315" cy="58807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64"/>
          <p:cNvSpPr/>
          <p:nvPr/>
        </p:nvSpPr>
        <p:spPr>
          <a:xfrm>
            <a:off x="304112" y="154680"/>
            <a:ext cx="4339590" cy="3028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lang="zh-CN" altLang="en-US" sz="2000" dirty="0"/>
              <a:t>系统</a:t>
            </a:r>
            <a:r>
              <a:rPr lang="zh-CN" altLang="en-US" sz="2000" dirty="0"/>
              <a:t>架构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8295640" y="661035"/>
            <a:ext cx="389572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架构</a:t>
            </a:r>
            <a:r>
              <a:rPr lang="zh-CN" altLang="en-US"/>
              <a:t>特点：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、采用全部</a:t>
            </a:r>
            <a:r>
              <a:rPr lang="en-US" altLang="zh-CN"/>
              <a:t>Python</a:t>
            </a:r>
            <a:r>
              <a:rPr lang="zh-CN" altLang="en-US"/>
              <a:t>生态，避免异构系统的</a:t>
            </a:r>
            <a:r>
              <a:rPr lang="zh-CN" altLang="en-US"/>
              <a:t>复杂度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、用户传参，</a:t>
            </a:r>
            <a:r>
              <a:rPr lang="zh-CN" altLang="en-US"/>
              <a:t>参数保存在高速缓存数据库中，避免应用数据库表爆炸以及存储慢。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、系统配置级别的参数进行数据库存储。比如多项目</a:t>
            </a:r>
            <a:r>
              <a:rPr lang="zh-CN" altLang="en-US"/>
              <a:t>信息、</a:t>
            </a:r>
            <a:r>
              <a:rPr lang="zh-CN" altLang="en-US"/>
              <a:t>权重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、去除队列，通过计算模块主动到</a:t>
            </a:r>
            <a:r>
              <a:rPr lang="en-US" altLang="zh-CN"/>
              <a:t>redis</a:t>
            </a:r>
            <a:r>
              <a:rPr lang="zh-CN" altLang="en-US"/>
              <a:t>中获取需要计算的</a:t>
            </a:r>
            <a:r>
              <a:rPr lang="zh-CN" altLang="en-US"/>
              <a:t>任务。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、用户一次性将需要计算的参数提交，将参数直接缓存到</a:t>
            </a:r>
            <a:r>
              <a:rPr lang="en-US" altLang="zh-CN"/>
              <a:t>redis</a:t>
            </a:r>
            <a:r>
              <a:rPr lang="zh-CN" altLang="en-US"/>
              <a:t>中，避免在写到数据库，导致客户端参数需要分批上</a:t>
            </a:r>
            <a:r>
              <a:rPr lang="zh-CN" altLang="en-US"/>
              <a:t>传。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、计算的结果存储在</a:t>
            </a:r>
            <a:r>
              <a:rPr lang="en-US" altLang="zh-CN"/>
              <a:t>Redis</a:t>
            </a:r>
            <a:r>
              <a:rPr lang="zh-CN" altLang="en-US"/>
              <a:t>中（缓存</a:t>
            </a:r>
            <a:r>
              <a:rPr lang="en-US" altLang="zh-CN"/>
              <a:t>1</a:t>
            </a:r>
            <a:r>
              <a:rPr lang="zh-CN" altLang="en-US"/>
              <a:t>个月），用户查询结果的时候，直接通过缓存的提供结果，减少响应时间。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、提供回调接口，计算完成之后主动通知用户过来查询</a:t>
            </a:r>
            <a:r>
              <a:rPr lang="zh-CN" altLang="en-US"/>
              <a:t>结果。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661035"/>
            <a:ext cx="7463155" cy="60147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ntitled"/>
          <p:cNvPicPr>
            <a:picLocks noChangeAspect="1"/>
          </p:cNvPicPr>
          <p:nvPr/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2385" y="2355215"/>
            <a:ext cx="3658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rgbClr val="4D8CF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HarmonyOS Sans SC Black" panose="00000A00000000000000" charset="-122"/>
              </a:rPr>
              <a:t>THANK</a:t>
            </a:r>
            <a:endParaRPr lang="en-US" altLang="zh-CN" sz="2000">
              <a:solidFill>
                <a:srgbClr val="4D8CFD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HarmonyOS Sans SC Black" panose="00000A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46835" y="4274820"/>
            <a:ext cx="3182620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zh-CN" sz="1100">
                <a:solidFill>
                  <a:srgbClr val="8F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rmonyOS Sans SC" panose="00000500000000000000" charset="-122"/>
              </a:rPr>
              <a:t>tHANK YOU FOR WATCHING</a:t>
            </a:r>
            <a:endParaRPr lang="en-US" altLang="zh-CN" sz="1100">
              <a:solidFill>
                <a:srgbClr val="8F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armonyOS Sans SC" panose="00000500000000000000" charset="-122"/>
            </a:endParaRPr>
          </a:p>
        </p:txBody>
      </p:sp>
      <p:sp>
        <p:nvSpPr>
          <p:cNvPr id="14" name="文本框 13" descr="7b0a20202020227461726765744d6f64756c65223a20226b6f6e6c696e65666f6e7473220a7d0a"/>
          <p:cNvSpPr txBox="1"/>
          <p:nvPr/>
        </p:nvSpPr>
        <p:spPr>
          <a:xfrm>
            <a:off x="1302385" y="2971800"/>
            <a:ext cx="34455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6000" b="1">
                <a:solidFill>
                  <a:srgbClr val="202227"/>
                </a:solidFill>
                <a:effectLst>
                  <a:outerShdw blurRad="889000" dist="152400" dir="2700000" algn="tl" rotWithShape="0">
                    <a:srgbClr val="202227">
                      <a:alpha val="3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HarmonyOS Sans SC Black" panose="00000A00000000000000" charset="-122"/>
              </a:rPr>
              <a:t>感谢观看</a:t>
            </a:r>
            <a:endParaRPr lang="zh-CN" altLang="en-US" sz="6000" b="1">
              <a:solidFill>
                <a:srgbClr val="202227"/>
              </a:solidFill>
              <a:effectLst>
                <a:outerShdw blurRad="889000" dist="152400" dir="2700000" algn="tl" rotWithShape="0">
                  <a:srgbClr val="202227">
                    <a:alpha val="3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HarmonyOS Sans SC Black" panose="00000A00000000000000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 rot="10800000">
            <a:off x="10916285" y="7620"/>
            <a:ext cx="1265555" cy="18110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49" h="6079">
                <a:moveTo>
                  <a:pt x="0" y="0"/>
                </a:moveTo>
                <a:lnTo>
                  <a:pt x="10" y="28"/>
                </a:lnTo>
                <a:cubicBezTo>
                  <a:pt x="262" y="720"/>
                  <a:pt x="577" y="1415"/>
                  <a:pt x="956" y="2099"/>
                </a:cubicBezTo>
                <a:cubicBezTo>
                  <a:pt x="1854" y="3720"/>
                  <a:pt x="2994" y="5067"/>
                  <a:pt x="4224" y="6059"/>
                </a:cubicBezTo>
                <a:lnTo>
                  <a:pt x="4249" y="6079"/>
                </a:lnTo>
                <a:lnTo>
                  <a:pt x="0" y="607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66FF">
                  <a:alpha val="100000"/>
                </a:srgbClr>
              </a:gs>
              <a:gs pos="100000">
                <a:srgbClr val="65A3FF">
                  <a:alpha val="100000"/>
                </a:srgbClr>
              </a:gs>
            </a:gsLst>
            <a:lin ang="72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33213_1*l_h_i*1_1_2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213_1*l_h_f*1_1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UNIT_TEXT_FILL_FORE_SCHEMECOLOR_INDEX_BRIGHTNESS" val="0.25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单击此处添加文本具体内容，简明扼要地阐述您的观点。根据需要可酌情增减文字，单击此处添加文本具体内容。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13_1*l_h_a*1_1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33213_1*l_h_i*1_2_2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13_1*l_h_f*1_2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UNIT_TEXT_FILL_FORE_SCHEMECOLOR_INDEX_BRIGHTNESS" val="0.25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单击此处添加文本具体内容，简明扼要地阐述您的观点。根据需要可酌情增减文字，单击此处添加文本具体内容。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13_1*l_h_a*1_2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33213_1*l_h_i*1_3_2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13_1*l_h_f*1_3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UNIT_TEXT_FILL_FORE_SCHEMECOLOR_INDEX_BRIGHTNESS" val="0.25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单击此处添加文本具体内容，简明扼要地阐述您的观点。根据需要可酌情增减文字，单击此处添加文本具体内容。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213_1*l_h_a*1_3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2"/>
  <p:tag name="KSO_WM_UNIT_ID" val="diagram20233213_1*l_h_i*1_5_2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3213_1*l_h_f*1_5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UNIT_TEXT_FILL_FORE_SCHEMECOLOR_INDEX_BRIGHTNESS" val="0.25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单击此处添加文本具体内容，简明扼要地阐述您的观点。根据需要可酌情增减文字，单击此处添加文本具体内容。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3213_1*l_h_a*1_5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3213_1*l_h_i*1_1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,&quot;colorType&quot;:2,&quot;rgb&quot;:&quot;#dddddd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USE_COLOR_VALUE" val="{&quot;color_scheme&quot;:1,&quot;color_type&quot;:1,&quot;theme_color_indexes&quot;:[5,6,5,6,5,6]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3213_1*l_h_i*1_2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,&quot;colorType&quot;:2,&quot;rgb&quot;:&quot;#dddddd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USE_COLOR_VALUE" val="{&quot;color_scheme&quot;:1,&quot;color_type&quot;:1,&quot;theme_color_indexes&quot;:[5,6,5,6,5,6]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3213_1*l_h_i*1_3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,&quot;colorType&quot;:2,&quot;rgb&quot;:&quot;#dddddd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USE_COLOR_VALUE" val="{&quot;color_scheme&quot;:1,&quot;color_type&quot;:1,&quot;theme_color_indexes&quot;:[5,6,5,6,5,6]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5_1"/>
  <p:tag name="KSO_WM_UNIT_ID" val="diagram20233213_1*l_h_i*1_5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,&quot;colorType&quot;:2,&quot;rgb&quot;:&quot;#dddddd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USE_COLOR_VALUE" val="{&quot;color_scheme&quot;:1,&quot;color_type&quot;:1,&quot;theme_color_indexes&quot;:[5,6,5,6,5,6]}"/>
</p:tagLst>
</file>

<file path=ppt/tags/tag26.xml><?xml version="1.0" encoding="utf-8"?>
<p:tagLst xmlns:p="http://schemas.openxmlformats.org/presentationml/2006/main">
  <p:tag name="KSO_WM_UNIT_VALUE" val="137*137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33213_1*l_h_x*1_1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TRICK" val="1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3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27.xml><?xml version="1.0" encoding="utf-8"?>
<p:tagLst xmlns:p="http://schemas.openxmlformats.org/presentationml/2006/main">
  <p:tag name="KSO_WM_UNIT_VALUE" val="139*139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5_1"/>
  <p:tag name="KSO_WM_UNIT_ID" val="diagram20233213_1*l_h_x*1_5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TRICK" val="1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3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28.xml><?xml version="1.0" encoding="utf-8"?>
<p:tagLst xmlns:p="http://schemas.openxmlformats.org/presentationml/2006/main">
  <p:tag name="KSO_WM_UNIT_VALUE" val="139*139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33213_1*l_h_x*1_2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TRICK" val="1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3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29.xml><?xml version="1.0" encoding="utf-8"?>
<p:tagLst xmlns:p="http://schemas.openxmlformats.org/presentationml/2006/main">
  <p:tag name="KSO_WM_UNIT_VALUE" val="139*139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3_1"/>
  <p:tag name="KSO_WM_UNIT_ID" val="diagram20233213_1*l_h_x*1_3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TRICK" val="1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3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33213_1*l_h_i*1_2_2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13_1*l_h_f*1_2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UNIT_TEXT_FILL_FORE_SCHEMECOLOR_INDEX_BRIGHTNESS" val="0.25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单击此处添加文本具体内容，简明扼要地阐述您的观点。根据需要可酌情增减文字，单击此处添加文本具体内容。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13_1*l_h_a*1_2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PRESET_TEXT" val="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3213_1*l_h_i*1_2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solid&quot;:{&quot;brightness&quot;:0,&quot;colorType&quot;:2,&quot;rgb&quot;:&quot;#dddddd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USE_COLOR_VALUE" val="{&quot;color_scheme&quot;:1,&quot;color_type&quot;:1,&quot;theme_color_indexes&quot;:[5,6,5,6,5,6]}"/>
</p:tagLst>
</file>

<file path=ppt/tags/tag34.xml><?xml version="1.0" encoding="utf-8"?>
<p:tagLst xmlns:p="http://schemas.openxmlformats.org/presentationml/2006/main">
  <p:tag name="KSO_WM_UNIT_VALUE" val="139*139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33213_1*l_h_x*1_2_1"/>
  <p:tag name="KSO_WM_TEMPLATE_CATEGORY" val="diagram"/>
  <p:tag name="KSO_WM_TEMPLATE_INDEX" val="20233213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TRICK" val="1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3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187_3*l_i*1_4"/>
  <p:tag name="KSO_WM_TEMPLATE_CATEGORY" val="diagram"/>
  <p:tag name="KSO_WM_TEMPLATE_INDEX" val="20235187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4"/>
  <p:tag name="KSO_WM_DIAGRAM_VERSION" val="3"/>
  <p:tag name="KSO_WM_DIAGRAM_COLOR_TRICK" val="4"/>
  <p:tag name="KSO_WM_DIAGRAM_COLOR_TEXT_CAN_REMOVE" val="n"/>
  <p:tag name="KSO_WM_UNIT_LINE_FORE_SCHEMECOLOR_INDEX" val="15"/>
  <p:tag name="KSO_WM_DIAGRAM_MAX_ITEMCNT" val="6"/>
  <p:tag name="KSO_WM_DIAGRAM_MIN_ITEMCNT" val="2"/>
  <p:tag name="KSO_WM_DIAGRAM_VIRTUALLY_FRAME" val="{&quot;height&quot;:312.80487060546875,&quot;left&quot;:40.03507222333292,&quot;top&quot;:66.61016312246247,&quot;width&quot;:410.70646972656243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99999976158142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36.xml><?xml version="1.0" encoding="utf-8"?>
<p:tagLst xmlns:p="http://schemas.openxmlformats.org/presentationml/2006/main">
  <p:tag name="COMMONDATA" val="eyJoZGlkIjoiNGM0YmJmNmU1YmI2YmRiMjgxNzUxNWIzYTliOTRhNTIifQ=="/>
  <p:tag name="RESOURCE_RECORD_KEY" val="{&quot;13&quot;:[19971666],&quot;70&quot;:[3327696,3318361,3326188,3318897,3327302,3312662,3332763,3313593,3332738]}"/>
  <p:tag name="resource_record_key" val="{&quot;13&quot;:[19971666],&quot;70&quot;:[3327696,3318361,3326188,3318897,3327302,3312662,3332763,3313593,3332738,3312479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THINKCELLSHAPEDONOTDELETE" val="tA6S0wzOvQ8a50SA42PUNRg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3213_1*l_i*1_1"/>
  <p:tag name="KSO_WM_TEMPLATE_CATEGORY" val="diagram"/>
  <p:tag name="KSO_WM_TEMPLATE_INDEX" val="20233213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EXT_CAN_REMOVE" val="n"/>
  <p:tag name="KSO_WM_DIAGRAM_MAX_ITEMCNT" val="5"/>
  <p:tag name="KSO_WM_DIAGRAM_MIN_ITEMCNT" val="5"/>
  <p:tag name="KSO_WM_DIAGRAM_VIRTUALLY_FRAME" val="{&quot;height&quot;:319.960157480315,&quot;left&quot;:54.62503937007874,&quot;top&quot;:115.04999999999995,&quot;width&quot;:850.9077952755904}"/>
  <p:tag name="KSO_WM_DIAGRAM_COLOR_MATCH_VALUE" val="{&quot;shape&quot;:{&quot;fill&quot;:{&quot;type&quot;:0},&quot;glow&quot;:{&quot;colorType&quot;:0},&quot;line&quot;:{&quot;solidLine&quot;:{&quot;brightness&quot;:0,&quot;colorType&quot;:2,&quot;rgb&quot;:&quot;#dddddd&quot;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USE_COLOR_VALUE" val="{&quot;color_scheme&quot;:1,&quot;color_type&quot;:1,&quot;theme_color_indexes&quot;:[5,6,5,6,5,6]}"/>
</p:tagLst>
</file>

<file path=ppt/theme/theme1.xml><?xml version="1.0" encoding="utf-8"?>
<a:theme xmlns:a="http://schemas.openxmlformats.org/drawingml/2006/main" name="主题5">
  <a:themeElements>
    <a:clrScheme name="金宝主题色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4DFF"/>
      </a:accent1>
      <a:accent2>
        <a:srgbClr val="00BEFF"/>
      </a:accent2>
      <a:accent3>
        <a:srgbClr val="7024EF"/>
      </a:accent3>
      <a:accent4>
        <a:srgbClr val="1CE2FE"/>
      </a:accent4>
      <a:accent5>
        <a:srgbClr val="008EFF"/>
      </a:accent5>
      <a:accent6>
        <a:srgbClr val="65D5FF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金宝主题色">
    <a:dk1>
      <a:srgbClr val="000000"/>
    </a:dk1>
    <a:lt1>
      <a:srgbClr val="FFFFFF"/>
    </a:lt1>
    <a:dk2>
      <a:srgbClr val="768394"/>
    </a:dk2>
    <a:lt2>
      <a:srgbClr val="F0F0F0"/>
    </a:lt2>
    <a:accent1>
      <a:srgbClr val="004DFF"/>
    </a:accent1>
    <a:accent2>
      <a:srgbClr val="00BEFF"/>
    </a:accent2>
    <a:accent3>
      <a:srgbClr val="7024EF"/>
    </a:accent3>
    <a:accent4>
      <a:srgbClr val="1CE2FE"/>
    </a:accent4>
    <a:accent5>
      <a:srgbClr val="008EFF"/>
    </a:accent5>
    <a:accent6>
      <a:srgbClr val="65D5FF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WPS 文字</Application>
  <PresentationFormat>宽屏</PresentationFormat>
  <Paragraphs>88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35" baseType="lpstr">
      <vt:lpstr>Arial</vt:lpstr>
      <vt:lpstr>宋体</vt:lpstr>
      <vt:lpstr>Wingdings</vt:lpstr>
      <vt:lpstr>MingLiU_HKSCS-ExtB</vt:lpstr>
      <vt:lpstr>宋体-繁</vt:lpstr>
      <vt:lpstr>微软雅黑 Light</vt:lpstr>
      <vt:lpstr>Arial</vt:lpstr>
      <vt:lpstr>微软雅黑</vt:lpstr>
      <vt:lpstr>汉仪中黑KW</vt:lpstr>
      <vt:lpstr>汉仪旗黑</vt:lpstr>
      <vt:lpstr>Roboto</vt:lpstr>
      <vt:lpstr>思源黑体 CN Regular</vt:lpstr>
      <vt:lpstr>HarmonyOS Sans SC Black</vt:lpstr>
      <vt:lpstr>HarmonyOS Sans SC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苹方-简</vt:lpstr>
      <vt:lpstr>HarmonyOS Sans SC</vt:lpstr>
      <vt:lpstr>HarmonyOS Sans SC Black</vt:lpstr>
      <vt:lpstr>微软雅黑</vt:lpstr>
      <vt:lpstr>思源黑体 CN Regular</vt:lpstr>
      <vt:lpstr>主题5</vt:lpstr>
      <vt:lpstr>桥梁评价算法系统改造升级初步方案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智慧管理  高效运营   工单管理平台解决方案</dc:title>
  <dc:creator>麦耀泉</dc:creator>
  <cp:lastModifiedBy>郑洪</cp:lastModifiedBy>
  <cp:revision>1519</cp:revision>
  <dcterms:created xsi:type="dcterms:W3CDTF">2025-06-26T02:50:09Z</dcterms:created>
  <dcterms:modified xsi:type="dcterms:W3CDTF">2025-06-26T02:50:09Z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2052-6.15.2.8936</vt:lpwstr>
  </property>
  <property fmtid="{D5CDD505-2E9C-101B-9397-08002B2CF9AE}" pid="3" name="ICV">
    <vt:lpwstr>87DADED2D96DB4660AAA536838C3EE63_43</vt:lpwstr>
  </property>
</Properties>
</file>