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 data</a:t>
            </a:r>
          </a:p>
        </p:txBody>
      </p:sp>
      <p:sp>
        <p:nvSpPr>
          <p:cNvPr id="12" name="Títol de la presentació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Títol de la presentació</a:t>
            </a:r>
          </a:p>
        </p:txBody>
      </p:sp>
      <p:sp>
        <p:nvSpPr>
          <p:cNvPr id="13" name="Nivell del cos u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Subtítol de la presentació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l del cos u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ció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l del cos u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</a:t>
            </a:r>
          </a:p>
        </p:txBody>
      </p:sp>
      <p:sp>
        <p:nvSpPr>
          <p:cNvPr id="108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</a:t>
            </a:r>
          </a:p>
        </p:txBody>
      </p:sp>
      <p:sp>
        <p:nvSpPr>
          <p:cNvPr id="116" name="Nivell del cos u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t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t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t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t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ol de la presentació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Títol de la presentació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 data</a:t>
            </a:r>
          </a:p>
        </p:txBody>
      </p:sp>
      <p:sp>
        <p:nvSpPr>
          <p:cNvPr id="24" name="Nivell del cos u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Subtítol de la presentació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foto alternat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ol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Títol de la diapositiva</a:t>
            </a:r>
          </a:p>
        </p:txBody>
      </p:sp>
      <p:sp>
        <p:nvSpPr>
          <p:cNvPr id="34" name="Nivell del cos u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Peu de foto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la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ol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Títol de la diapositiva</a:t>
            </a:r>
          </a:p>
        </p:txBody>
      </p:sp>
      <p:sp>
        <p:nvSpPr>
          <p:cNvPr id="43" name="Peu de fot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la diapositiva</a:t>
            </a:r>
          </a:p>
        </p:txBody>
      </p:sp>
      <p:sp>
        <p:nvSpPr>
          <p:cNvPr id="44" name="Nivell del cos u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l del cos u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, vinyetes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eu de fot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la diapositiva</a:t>
            </a:r>
          </a:p>
        </p:txBody>
      </p:sp>
      <p:sp>
        <p:nvSpPr>
          <p:cNvPr id="61" name="Nivell del cos u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ol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Títol de la diapositiva</a:t>
            </a:r>
          </a:p>
        </p:txBody>
      </p:sp>
      <p:sp>
        <p:nvSpPr>
          <p:cNvPr id="64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ol de secció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Títol de secció</a:t>
            </a:r>
          </a:p>
        </p:txBody>
      </p:sp>
      <p:sp>
        <p:nvSpPr>
          <p:cNvPr id="72" name="Número de la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ol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Títol de la diapositiva</a:t>
            </a:r>
          </a:p>
        </p:txBody>
      </p:sp>
      <p:sp>
        <p:nvSpPr>
          <p:cNvPr id="80" name="Peu de fot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la diapositiva</a:t>
            </a:r>
          </a:p>
        </p:txBody>
      </p:sp>
      <p:sp>
        <p:nvSpPr>
          <p:cNvPr id="8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ol de l’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Títol de l’agenda</a:t>
            </a:r>
          </a:p>
        </p:txBody>
      </p:sp>
      <p:sp>
        <p:nvSpPr>
          <p:cNvPr id="89" name="Peu de foto de l’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l’agenda</a:t>
            </a:r>
          </a:p>
        </p:txBody>
      </p:sp>
      <p:sp>
        <p:nvSpPr>
          <p:cNvPr id="90" name="Nivell del cos u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Temes de l’agenda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Títol de la diapositiva</a:t>
            </a:r>
          </a:p>
        </p:txBody>
      </p:sp>
      <p:sp>
        <p:nvSpPr>
          <p:cNvPr id="3" name="Nivell del cos u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la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AriadnaPuigventos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witter.com/puigventos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linkedin.com/in/ariadnapuigventosmendoza/" TargetMode="External"/><Relationship Id="rId8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33.png"/><Relationship Id="rId4" Type="http://schemas.openxmlformats.org/officeDocument/2006/relationships/hyperlink" Target="https://towardsdatascience.com/illustrated-guide-to-lstms-and-gru-s-a-step-by-step-explanation-44e9eb85bf21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s://towardsdatascience.com/illustrated-guide-to-lstms-and-gru-s-a-step-by-step-explanation-44e9eb85bf21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hyperlink" Target="https://www.barcelonabeta.org/en/news/news/marc-suarez-calvet-awarded-erc-starting-grant-identify-age-related-blood-factors" TargetMode="External"/><Relationship Id="rId10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riadna Puigventós"/>
          <p:cNvSpPr txBox="1"/>
          <p:nvPr>
            <p:ph type="body" idx="21"/>
          </p:nvPr>
        </p:nvSpPr>
        <p:spPr>
          <a:xfrm>
            <a:off x="1206499" y="10890320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Ariadna Puigventós</a:t>
            </a:r>
          </a:p>
        </p:txBody>
      </p:sp>
      <p:sp>
        <p:nvSpPr>
          <p:cNvPr id="152" name="CNeuronalN Disea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0"/>
              <a:t>C</a:t>
            </a:r>
            <a:r>
              <a:t>Neuronal</a:t>
            </a:r>
            <a:r>
              <a:rPr b="0"/>
              <a:t>N</a:t>
            </a:r>
            <a:r>
              <a:t> Disease</a:t>
            </a:r>
          </a:p>
        </p:txBody>
      </p:sp>
      <p:sp>
        <p:nvSpPr>
          <p:cNvPr id="153" name="Alzheimer Disease Predi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Alzheimer Disease Predictions</a:t>
            </a:r>
          </a:p>
        </p:txBody>
      </p:sp>
      <p:pic>
        <p:nvPicPr>
          <p:cNvPr id="154" name="sample_brain.png" descr="sample_br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5991" y="3415156"/>
            <a:ext cx="7172593" cy="68856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18th March, 2021"/>
          <p:cNvSpPr txBox="1"/>
          <p:nvPr/>
        </p:nvSpPr>
        <p:spPr>
          <a:xfrm>
            <a:off x="1206499" y="8254123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18th March, 2021</a:t>
            </a:r>
          </a:p>
        </p:txBody>
      </p:sp>
      <p:sp>
        <p:nvSpPr>
          <p:cNvPr id="156" name="Data Scientist"/>
          <p:cNvSpPr txBox="1"/>
          <p:nvPr/>
        </p:nvSpPr>
        <p:spPr>
          <a:xfrm>
            <a:off x="1218554" y="11556686"/>
            <a:ext cx="31698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3000"/>
              </a:spcBef>
              <a:defRPr sz="3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Scientist</a:t>
            </a:r>
          </a:p>
        </p:txBody>
      </p:sp>
      <p:sp>
        <p:nvSpPr>
          <p:cNvPr id="157" name="Analytics &amp; Insight Specialist"/>
          <p:cNvSpPr txBox="1"/>
          <p:nvPr/>
        </p:nvSpPr>
        <p:spPr>
          <a:xfrm>
            <a:off x="1218554" y="12116775"/>
            <a:ext cx="52503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3000"/>
              </a:spcBef>
              <a:defRPr sz="3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Analytics &amp; Insight Specialist</a:t>
            </a:r>
          </a:p>
        </p:txBody>
      </p:sp>
      <p:pic>
        <p:nvPicPr>
          <p:cNvPr id="158" name="github.png" descr="github.png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3660" y="11556686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twitter.png" descr="twitter.png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39015" y="10930325"/>
            <a:ext cx="636979" cy="636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inkedin.png" descr="linkedin.png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73660" y="12157537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..first: understand Alzheimer Diseas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..first: understand Alzheimer Disease</a:t>
            </a:r>
          </a:p>
        </p:txBody>
      </p:sp>
      <p:pic>
        <p:nvPicPr>
          <p:cNvPr id="258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261" name="WorkFlow_Final_AD.png" descr="WorkFlow_Final_AD.png"/>
          <p:cNvPicPr>
            <a:picLocks noChangeAspect="1"/>
          </p:cNvPicPr>
          <p:nvPr/>
        </p:nvPicPr>
        <p:blipFill>
          <a:blip r:embed="rId3">
            <a:extLst/>
          </a:blip>
          <a:srcRect l="75003" t="43342" r="8848" b="26669"/>
          <a:stretch>
            <a:fillRect/>
          </a:stretch>
        </p:blipFill>
        <p:spPr>
          <a:xfrm>
            <a:off x="1171512" y="3603542"/>
            <a:ext cx="5758522" cy="72347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Grup"/>
          <p:cNvGrpSpPr/>
          <p:nvPr/>
        </p:nvGrpSpPr>
        <p:grpSpPr>
          <a:xfrm>
            <a:off x="7710213" y="3993988"/>
            <a:ext cx="15251882" cy="7095357"/>
            <a:chOff x="0" y="0"/>
            <a:chExt cx="15251881" cy="7095356"/>
          </a:xfrm>
        </p:grpSpPr>
        <p:pic>
          <p:nvPicPr>
            <p:cNvPr id="262" name="pairplot_num_visits_gender.png" descr="pairplot_num_visits_gender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67174"/>
            <a:stretch>
              <a:fillRect/>
            </a:stretch>
          </p:blipFill>
          <p:spPr>
            <a:xfrm>
              <a:off x="0" y="0"/>
              <a:ext cx="15251882" cy="4502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pairplot_num_visits_gender.png" descr="pairplot_num_visits_gender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81017" r="0" b="0"/>
            <a:stretch>
              <a:fillRect/>
            </a:stretch>
          </p:blipFill>
          <p:spPr>
            <a:xfrm>
              <a:off x="0" y="4491780"/>
              <a:ext cx="15251882" cy="26035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5" name="Línia Línia" descr="Línia Línia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1317" y="5041577"/>
            <a:ext cx="6046819" cy="76201"/>
          </a:xfrm>
          <a:prstGeom prst="rect">
            <a:avLst/>
          </a:prstGeom>
        </p:spPr>
      </p:pic>
      <p:pic>
        <p:nvPicPr>
          <p:cNvPr id="267" name="Línia Línia" descr="Línia Línia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3433454" y="8001900"/>
            <a:ext cx="4846938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..first: understand Alzheimer Diseas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..first: understand Alzheimer Disease</a:t>
            </a:r>
          </a:p>
        </p:txBody>
      </p:sp>
      <p:pic>
        <p:nvPicPr>
          <p:cNvPr id="271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3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274" name="WorkFlow_Final_AD.png" descr="WorkFlow_Final_AD.png"/>
          <p:cNvPicPr>
            <a:picLocks noChangeAspect="1"/>
          </p:cNvPicPr>
          <p:nvPr/>
        </p:nvPicPr>
        <p:blipFill>
          <a:blip r:embed="rId3">
            <a:extLst/>
          </a:blip>
          <a:srcRect l="75003" t="43342" r="8848" b="26669"/>
          <a:stretch>
            <a:fillRect/>
          </a:stretch>
        </p:blipFill>
        <p:spPr>
          <a:xfrm>
            <a:off x="1171512" y="3603542"/>
            <a:ext cx="5758522" cy="7234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gds_mmse_visits_numbering.png" descr="gds_mmse_visits_number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6699" y="3636903"/>
            <a:ext cx="10996737" cy="716791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..first: understand Alzheimer Diseas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..first: understand Alzheimer Disease</a:t>
            </a:r>
          </a:p>
        </p:txBody>
      </p:sp>
      <p:sp>
        <p:nvSpPr>
          <p:cNvPr id="27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280" name="WorkFlow_Final_AD.png" descr="WorkFlow_Final_AD.png"/>
          <p:cNvPicPr>
            <a:picLocks noChangeAspect="1"/>
          </p:cNvPicPr>
          <p:nvPr/>
        </p:nvPicPr>
        <p:blipFill>
          <a:blip r:embed="rId2">
            <a:extLst/>
          </a:blip>
          <a:srcRect l="75003" t="43342" r="8848" b="26669"/>
          <a:stretch>
            <a:fillRect/>
          </a:stretch>
        </p:blipFill>
        <p:spPr>
          <a:xfrm>
            <a:off x="1171512" y="3603542"/>
            <a:ext cx="5758522" cy="72347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1" name="Grup"/>
          <p:cNvGrpSpPr/>
          <p:nvPr/>
        </p:nvGrpSpPr>
        <p:grpSpPr>
          <a:xfrm>
            <a:off x="9596699" y="3636903"/>
            <a:ext cx="14352396" cy="9634683"/>
            <a:chOff x="0" y="0"/>
            <a:chExt cx="14352395" cy="9634682"/>
          </a:xfrm>
        </p:grpSpPr>
        <p:pic>
          <p:nvPicPr>
            <p:cNvPr id="281" name="logo-the-bridge-01.png" descr="logo-the-bridge-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923425" y="8933767"/>
              <a:ext cx="4428971" cy="700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gds_mmse_visits_numbering.png" descr="gds_mmse_visits_numbering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996736" cy="716791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83" name="Forma"/>
            <p:cNvSpPr/>
            <p:nvPr/>
          </p:nvSpPr>
          <p:spPr>
            <a:xfrm>
              <a:off x="2748229" y="2467323"/>
              <a:ext cx="5091072" cy="5119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02" h="16951" fill="norm" stroke="1" extrusionOk="0">
                  <a:moveTo>
                    <a:pt x="5444" y="457"/>
                  </a:moveTo>
                  <a:cubicBezTo>
                    <a:pt x="14187" y="-2280"/>
                    <a:pt x="20896" y="7907"/>
                    <a:pt x="14933" y="14362"/>
                  </a:cubicBezTo>
                  <a:cubicBezTo>
                    <a:pt x="10354" y="19320"/>
                    <a:pt x="1779" y="16803"/>
                    <a:pt x="205" y="9830"/>
                  </a:cubicBezTo>
                  <a:cubicBezTo>
                    <a:pt x="-704" y="5805"/>
                    <a:pt x="1484" y="1696"/>
                    <a:pt x="5444" y="457"/>
                  </a:cubicBezTo>
                  <a:close/>
                </a:path>
              </a:pathLst>
            </a:custGeom>
            <a:noFill/>
            <a:ln w="152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4" name="4"/>
            <p:cNvSpPr txBox="1"/>
            <p:nvPr/>
          </p:nvSpPr>
          <p:spPr>
            <a:xfrm>
              <a:off x="1289964" y="7014016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285" name="6"/>
            <p:cNvSpPr txBox="1"/>
            <p:nvPr/>
          </p:nvSpPr>
          <p:spPr>
            <a:xfrm>
              <a:off x="4155923" y="7014016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86" name="7"/>
            <p:cNvSpPr txBox="1"/>
            <p:nvPr/>
          </p:nvSpPr>
          <p:spPr>
            <a:xfrm>
              <a:off x="4864648" y="7014016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7</a:t>
              </a:r>
            </a:p>
          </p:txBody>
        </p:sp>
        <p:sp>
          <p:nvSpPr>
            <p:cNvPr id="287" name="8"/>
            <p:cNvSpPr txBox="1"/>
            <p:nvPr/>
          </p:nvSpPr>
          <p:spPr>
            <a:xfrm>
              <a:off x="5573374" y="7014016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8</a:t>
              </a:r>
            </a:p>
          </p:txBody>
        </p:sp>
        <p:sp>
          <p:nvSpPr>
            <p:cNvPr id="288" name="10"/>
            <p:cNvSpPr txBox="1"/>
            <p:nvPr/>
          </p:nvSpPr>
          <p:spPr>
            <a:xfrm>
              <a:off x="6937147" y="7014016"/>
              <a:ext cx="453238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10</a:t>
              </a:r>
            </a:p>
          </p:txBody>
        </p:sp>
        <p:sp>
          <p:nvSpPr>
            <p:cNvPr id="289" name="11"/>
            <p:cNvSpPr txBox="1"/>
            <p:nvPr/>
          </p:nvSpPr>
          <p:spPr>
            <a:xfrm>
              <a:off x="8439332" y="7014016"/>
              <a:ext cx="45323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11</a:t>
              </a:r>
            </a:p>
          </p:txBody>
        </p:sp>
        <p:sp>
          <p:nvSpPr>
            <p:cNvPr id="290" name="Visits Numbering"/>
            <p:cNvSpPr txBox="1"/>
            <p:nvPr/>
          </p:nvSpPr>
          <p:spPr>
            <a:xfrm>
              <a:off x="4286635" y="7819696"/>
              <a:ext cx="2423466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Visits Numbering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..work planning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..work planning</a:t>
            </a:r>
          </a:p>
        </p:txBody>
      </p:sp>
      <p:pic>
        <p:nvPicPr>
          <p:cNvPr id="294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grpSp>
        <p:nvGrpSpPr>
          <p:cNvPr id="299" name="Grup"/>
          <p:cNvGrpSpPr/>
          <p:nvPr/>
        </p:nvGrpSpPr>
        <p:grpSpPr>
          <a:xfrm>
            <a:off x="3336752" y="2540677"/>
            <a:ext cx="17087848" cy="10057276"/>
            <a:chOff x="0" y="0"/>
            <a:chExt cx="17087846" cy="10057275"/>
          </a:xfrm>
        </p:grpSpPr>
        <p:pic>
          <p:nvPicPr>
            <p:cNvPr id="297" name="WorkFlow_Final_AD.png" descr="WorkFlow_Final_AD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45" t="18528" r="8848" b="0"/>
            <a:stretch>
              <a:fillRect/>
            </a:stretch>
          </p:blipFill>
          <p:spPr>
            <a:xfrm>
              <a:off x="0" y="0"/>
              <a:ext cx="16495873" cy="10002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8" name="Rectangle"/>
            <p:cNvSpPr/>
            <p:nvPr/>
          </p:nvSpPr>
          <p:spPr>
            <a:xfrm>
              <a:off x="9092835" y="6756790"/>
              <a:ext cx="7995012" cy="33004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00" name="Rectangle"/>
          <p:cNvSpPr/>
          <p:nvPr/>
        </p:nvSpPr>
        <p:spPr>
          <a:xfrm>
            <a:off x="17156109" y="5277695"/>
            <a:ext cx="2883716" cy="4149355"/>
          </a:xfrm>
          <a:prstGeom prst="rect">
            <a:avLst/>
          </a:prstGeom>
          <a:ln w="152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1" name="tick.png" descr="ti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90431" y="5083156"/>
            <a:ext cx="1681302" cy="1288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..work planning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..work planning</a:t>
            </a:r>
          </a:p>
        </p:txBody>
      </p:sp>
      <p:pic>
        <p:nvPicPr>
          <p:cNvPr id="304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307" name="WorkFlow_Final_AD.png" descr="WorkFlow_Final_AD.png"/>
          <p:cNvPicPr>
            <a:picLocks noChangeAspect="1"/>
          </p:cNvPicPr>
          <p:nvPr/>
        </p:nvPicPr>
        <p:blipFill>
          <a:blip r:embed="rId3">
            <a:extLst/>
          </a:blip>
          <a:srcRect l="245" t="18528" r="8848" b="0"/>
          <a:stretch>
            <a:fillRect/>
          </a:stretch>
        </p:blipFill>
        <p:spPr>
          <a:xfrm>
            <a:off x="3336752" y="2540677"/>
            <a:ext cx="16495874" cy="10002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..hyphotesis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..hyphotesis</a:t>
            </a:r>
          </a:p>
        </p:txBody>
      </p:sp>
      <p:sp>
        <p:nvSpPr>
          <p:cNvPr id="310" name="Whether the disease of the patient correlates…"/>
          <p:cNvSpPr txBox="1"/>
          <p:nvPr/>
        </p:nvSpPr>
        <p:spPr>
          <a:xfrm>
            <a:off x="4519118" y="5339258"/>
            <a:ext cx="15975966" cy="24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/>
            </a:pPr>
            <a:r>
              <a:t>Whether </a:t>
            </a:r>
            <a:r>
              <a:rPr>
                <a:solidFill>
                  <a:srgbClr val="000000"/>
                </a:solidFill>
              </a:rPr>
              <a:t>the disease of the patient correlates </a:t>
            </a:r>
            <a:endParaRPr>
              <a:solidFill>
                <a:srgbClr val="000000"/>
              </a:solidFill>
            </a:endParaRPr>
          </a:p>
          <a:p>
            <a:pPr>
              <a:defRPr b="1" sz="5000"/>
            </a:pPr>
            <a:r>
              <a:rPr>
                <a:solidFill>
                  <a:srgbClr val="000000"/>
                </a:solidFill>
              </a:rPr>
              <a:t>with the number of visits</a:t>
            </a:r>
            <a:r>
              <a:t> the patient have </a:t>
            </a:r>
          </a:p>
          <a:p>
            <a:pPr>
              <a:defRPr b="1" sz="5000"/>
            </a:pPr>
            <a:r>
              <a:t>(or has had them) to know the capacity of a hospital.</a:t>
            </a:r>
          </a:p>
        </p:txBody>
      </p:sp>
      <p:pic>
        <p:nvPicPr>
          <p:cNvPr id="311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..prediction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..prediction</a:t>
            </a:r>
          </a:p>
        </p:txBody>
      </p:sp>
      <p:sp>
        <p:nvSpPr>
          <p:cNvPr id="316" name="How serious is the patient’s diagnosis (GDS Scale Score)…"/>
          <p:cNvSpPr txBox="1"/>
          <p:nvPr/>
        </p:nvSpPr>
        <p:spPr>
          <a:xfrm>
            <a:off x="3781449" y="3739512"/>
            <a:ext cx="17257396" cy="240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/>
            </a:pPr>
            <a:r>
              <a:t>How </a:t>
            </a:r>
            <a:r>
              <a:rPr>
                <a:solidFill>
                  <a:srgbClr val="000000"/>
                </a:solidFill>
              </a:rPr>
              <a:t>serious is the patient’s diagnosis (GDS Scale Score)</a:t>
            </a:r>
          </a:p>
          <a:p>
            <a:pPr>
              <a:defRPr b="1" sz="5000"/>
            </a:pPr>
            <a:r>
              <a:t>because for allowing to know </a:t>
            </a:r>
            <a:r>
              <a:rPr>
                <a:solidFill>
                  <a:srgbClr val="000000"/>
                </a:solidFill>
              </a:rPr>
              <a:t>MMSE Score</a:t>
            </a:r>
            <a:r>
              <a:t> </a:t>
            </a:r>
          </a:p>
          <a:p>
            <a:pPr>
              <a:defRPr b="1" sz="5000"/>
            </a:pPr>
            <a:r>
              <a:t>and which the patient is part of </a:t>
            </a:r>
            <a:r>
              <a:rPr>
                <a:solidFill>
                  <a:srgbClr val="000000"/>
                </a:solidFill>
              </a:rPr>
              <a:t>Research Group </a:t>
            </a:r>
            <a:r>
              <a:t>as well.</a:t>
            </a:r>
          </a:p>
        </p:txBody>
      </p:sp>
      <p:pic>
        <p:nvPicPr>
          <p:cNvPr id="317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320" name="Regressor…"/>
          <p:cNvSpPr txBox="1"/>
          <p:nvPr/>
        </p:nvSpPr>
        <p:spPr>
          <a:xfrm>
            <a:off x="6852601" y="7373643"/>
            <a:ext cx="3418841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/>
            </a:pPr>
            <a:r>
              <a:t>Regressor </a:t>
            </a:r>
          </a:p>
          <a:p>
            <a:pPr>
              <a:defRPr b="1" sz="5000"/>
            </a:pPr>
            <a:r>
              <a:t>Problem</a:t>
            </a:r>
          </a:p>
        </p:txBody>
      </p:sp>
      <p:sp>
        <p:nvSpPr>
          <p:cNvPr id="321" name="Classifier…"/>
          <p:cNvSpPr txBox="1"/>
          <p:nvPr/>
        </p:nvSpPr>
        <p:spPr>
          <a:xfrm>
            <a:off x="14223424" y="7373643"/>
            <a:ext cx="313499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/>
            </a:pPr>
            <a:r>
              <a:t>Classifier </a:t>
            </a:r>
          </a:p>
          <a:p>
            <a:pPr>
              <a:defRPr b="1" sz="5000"/>
            </a:pPr>
            <a:r>
              <a:t>Problem</a:t>
            </a:r>
          </a:p>
        </p:txBody>
      </p:sp>
      <p:sp>
        <p:nvSpPr>
          <p:cNvPr id="322" name="MMSE Score"/>
          <p:cNvSpPr txBox="1"/>
          <p:nvPr/>
        </p:nvSpPr>
        <p:spPr>
          <a:xfrm>
            <a:off x="6328384" y="9899794"/>
            <a:ext cx="40309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/>
            </a:lvl1pPr>
          </a:lstStyle>
          <a:p>
            <a:pPr/>
            <a:r>
              <a:t>MMSE Score</a:t>
            </a:r>
          </a:p>
        </p:txBody>
      </p:sp>
      <p:sp>
        <p:nvSpPr>
          <p:cNvPr id="323" name="GDS Scale Score"/>
          <p:cNvSpPr txBox="1"/>
          <p:nvPr/>
        </p:nvSpPr>
        <p:spPr>
          <a:xfrm>
            <a:off x="13327564" y="9730124"/>
            <a:ext cx="526605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/>
            </a:lvl1pPr>
          </a:lstStyle>
          <a:p>
            <a:pPr/>
            <a:r>
              <a:t>GDS Scale Score</a:t>
            </a:r>
          </a:p>
        </p:txBody>
      </p:sp>
      <p:sp>
        <p:nvSpPr>
          <p:cNvPr id="324" name="{"/>
          <p:cNvSpPr txBox="1"/>
          <p:nvPr/>
        </p:nvSpPr>
        <p:spPr>
          <a:xfrm>
            <a:off x="4762162" y="6453609"/>
            <a:ext cx="1383031" cy="454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/>
            </a:lvl1pPr>
          </a:lstStyle>
          <a:p>
            <a:pPr/>
            <a:r>
              <a:t>{</a:t>
            </a:r>
          </a:p>
        </p:txBody>
      </p:sp>
      <p:sp>
        <p:nvSpPr>
          <p:cNvPr id="325" name="..y"/>
          <p:cNvSpPr txBox="1"/>
          <p:nvPr/>
        </p:nvSpPr>
        <p:spPr>
          <a:xfrm>
            <a:off x="3127154" y="8284162"/>
            <a:ext cx="21971001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..method workflow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..method workflow</a:t>
            </a:r>
          </a:p>
        </p:txBody>
      </p:sp>
      <p:pic>
        <p:nvPicPr>
          <p:cNvPr id="328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331" name="Method_Workflow.png" descr="Method_Workflow.png"/>
          <p:cNvPicPr>
            <a:picLocks noChangeAspect="1"/>
          </p:cNvPicPr>
          <p:nvPr/>
        </p:nvPicPr>
        <p:blipFill>
          <a:blip r:embed="rId3">
            <a:extLst/>
          </a:blip>
          <a:srcRect l="0" t="0" r="50447" b="0"/>
          <a:stretch>
            <a:fillRect/>
          </a:stretch>
        </p:blipFill>
        <p:spPr>
          <a:xfrm>
            <a:off x="4795080" y="2497094"/>
            <a:ext cx="7070141" cy="978486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Rectangle"/>
          <p:cNvSpPr/>
          <p:nvPr/>
        </p:nvSpPr>
        <p:spPr>
          <a:xfrm>
            <a:off x="10975274" y="10440510"/>
            <a:ext cx="1538998" cy="19151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3" name="..1"/>
          <p:cNvSpPr txBox="1"/>
          <p:nvPr/>
        </p:nvSpPr>
        <p:spPr>
          <a:xfrm>
            <a:off x="1212307" y="2951676"/>
            <a:ext cx="140627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..1</a:t>
            </a:r>
          </a:p>
        </p:txBody>
      </p:sp>
      <p:pic>
        <p:nvPicPr>
          <p:cNvPr id="334" name="Captura de Pantalla 2021-03-17 a les 22.35.04.png" descr="Captura de Pantalla 2021-03-17 a les 22.35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63106" y="5723045"/>
            <a:ext cx="7731680" cy="329690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35" name="Rectangle"/>
          <p:cNvSpPr/>
          <p:nvPr/>
        </p:nvSpPr>
        <p:spPr>
          <a:xfrm>
            <a:off x="13887641" y="8231359"/>
            <a:ext cx="8386601" cy="1041401"/>
          </a:xfrm>
          <a:prstGeom prst="rect">
            <a:avLst/>
          </a:prstGeom>
          <a:ln w="1778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6" name="Regressor…"/>
          <p:cNvSpPr txBox="1"/>
          <p:nvPr/>
        </p:nvSpPr>
        <p:spPr>
          <a:xfrm>
            <a:off x="18341683" y="3301563"/>
            <a:ext cx="341884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/>
            </a:pPr>
            <a:r>
              <a:t>Regressor </a:t>
            </a:r>
          </a:p>
          <a:p>
            <a:pPr>
              <a:defRPr b="1" sz="5000"/>
            </a:pPr>
            <a:r>
              <a:t>Problem</a:t>
            </a:r>
          </a:p>
        </p:txBody>
      </p:sp>
      <p:sp>
        <p:nvSpPr>
          <p:cNvPr id="337" name="MMSE…"/>
          <p:cNvSpPr txBox="1"/>
          <p:nvPr/>
        </p:nvSpPr>
        <p:spPr>
          <a:xfrm>
            <a:off x="14964169" y="3113788"/>
            <a:ext cx="226631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/>
            </a:pPr>
            <a:r>
              <a:t>MMSE </a:t>
            </a:r>
          </a:p>
          <a:p>
            <a:pPr>
              <a:defRPr b="1" sz="5000"/>
            </a:pPr>
            <a:r>
              <a:t>Score</a:t>
            </a:r>
          </a:p>
        </p:txBody>
      </p:sp>
      <p:sp>
        <p:nvSpPr>
          <p:cNvPr id="338" name="{"/>
          <p:cNvSpPr txBox="1"/>
          <p:nvPr/>
        </p:nvSpPr>
        <p:spPr>
          <a:xfrm>
            <a:off x="17427692" y="2135368"/>
            <a:ext cx="960121" cy="306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pPr/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..method workflow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..method workflow</a:t>
            </a:r>
          </a:p>
        </p:txBody>
      </p:sp>
      <p:pic>
        <p:nvPicPr>
          <p:cNvPr id="341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344" name="..2"/>
          <p:cNvSpPr txBox="1"/>
          <p:nvPr/>
        </p:nvSpPr>
        <p:spPr>
          <a:xfrm>
            <a:off x="19076132" y="2562799"/>
            <a:ext cx="140627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..2</a:t>
            </a:r>
          </a:p>
        </p:txBody>
      </p:sp>
      <p:grpSp>
        <p:nvGrpSpPr>
          <p:cNvPr id="350" name="Grup"/>
          <p:cNvGrpSpPr/>
          <p:nvPr/>
        </p:nvGrpSpPr>
        <p:grpSpPr>
          <a:xfrm>
            <a:off x="4545228" y="2497094"/>
            <a:ext cx="14517889" cy="10064205"/>
            <a:chOff x="0" y="0"/>
            <a:chExt cx="14517887" cy="10064204"/>
          </a:xfrm>
        </p:grpSpPr>
        <p:pic>
          <p:nvPicPr>
            <p:cNvPr id="345" name="Method_Workflow.png" descr="Method_Workflow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9851" y="0"/>
              <a:ext cx="14268037" cy="97848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8" name="Grup"/>
            <p:cNvGrpSpPr/>
            <p:nvPr/>
          </p:nvGrpSpPr>
          <p:grpSpPr>
            <a:xfrm>
              <a:off x="0" y="7960043"/>
              <a:ext cx="4446278" cy="1881934"/>
              <a:chOff x="0" y="0"/>
              <a:chExt cx="4446277" cy="1881932"/>
            </a:xfrm>
          </p:grpSpPr>
          <p:pic>
            <p:nvPicPr>
              <p:cNvPr id="346" name="Captura de Pantalla 2021-03-17 a les 22.35.04.png" descr="Captura de Pantalla 2021-03-17 a les 22.35.04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46041" y="0"/>
                <a:ext cx="4099062" cy="1747903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347" name="Rectangle"/>
              <p:cNvSpPr/>
              <p:nvPr/>
            </p:nvSpPr>
            <p:spPr>
              <a:xfrm>
                <a:off x="0" y="1329819"/>
                <a:ext cx="4446278" cy="552114"/>
              </a:xfrm>
              <a:prstGeom prst="rect">
                <a:avLst/>
              </a:prstGeom>
              <a:noFill/>
              <a:ln w="177800" cap="flat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349" name="Rectangle"/>
            <p:cNvSpPr/>
            <p:nvPr/>
          </p:nvSpPr>
          <p:spPr>
            <a:xfrm>
              <a:off x="6478522" y="7579837"/>
              <a:ext cx="5334032" cy="248436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..method workflow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..method workflow</a:t>
            </a:r>
          </a:p>
        </p:txBody>
      </p:sp>
      <p:pic>
        <p:nvPicPr>
          <p:cNvPr id="353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356" name="RNN Classifier:…"/>
          <p:cNvSpPr txBox="1"/>
          <p:nvPr/>
        </p:nvSpPr>
        <p:spPr>
          <a:xfrm>
            <a:off x="1903649" y="3236084"/>
            <a:ext cx="7191376" cy="195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3000"/>
            </a:pPr>
            <a:r>
              <a:t>RNN Classifier: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Optimizer: Adam</a:t>
            </a:r>
          </a:p>
          <a:p>
            <a:pPr marL="381000" indent="-381000" algn="l">
              <a:buSzPct val="123000"/>
              <a:buChar char="•"/>
              <a:defRPr sz="3000"/>
            </a:pPr>
            <a:r>
              <a:t>Loss: Sparse_categorical_crossentropy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Metrics: accuracy</a:t>
            </a:r>
          </a:p>
        </p:txBody>
      </p:sp>
      <p:pic>
        <p:nvPicPr>
          <p:cNvPr id="357" name="Captura de Pantalla 2021-03-17 a les 23.13.45.png" descr="Captura de Pantalla 2021-03-17 a les 23.13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974" y="5708359"/>
            <a:ext cx="9778022" cy="61402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58" name="RNN Classifier:…"/>
          <p:cNvSpPr txBox="1"/>
          <p:nvPr/>
        </p:nvSpPr>
        <p:spPr>
          <a:xfrm>
            <a:off x="13665162" y="3236084"/>
            <a:ext cx="7191376" cy="195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3000"/>
            </a:pPr>
            <a:r>
              <a:t>RNN Classifier: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Optimizer: RMSprop</a:t>
            </a:r>
          </a:p>
          <a:p>
            <a:pPr marL="381000" indent="-381000" algn="l">
              <a:buSzPct val="123000"/>
              <a:buChar char="•"/>
              <a:defRPr sz="3000"/>
            </a:pPr>
            <a:r>
              <a:t>Loss: Sparse_categorical_crossentropy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Metrics: accuracy + MAE</a:t>
            </a:r>
          </a:p>
        </p:txBody>
      </p:sp>
      <p:sp>
        <p:nvSpPr>
          <p:cNvPr id="359" name="Rectangle"/>
          <p:cNvSpPr/>
          <p:nvPr/>
        </p:nvSpPr>
        <p:spPr>
          <a:xfrm>
            <a:off x="5097985" y="8308678"/>
            <a:ext cx="12179586" cy="561216"/>
          </a:xfrm>
          <a:prstGeom prst="rect">
            <a:avLst/>
          </a:prstGeom>
          <a:ln w="1397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165" name="..index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..index</a:t>
            </a:r>
          </a:p>
        </p:txBody>
      </p:sp>
      <p:sp>
        <p:nvSpPr>
          <p:cNvPr id="166" name="Abstract project…"/>
          <p:cNvSpPr txBox="1"/>
          <p:nvPr>
            <p:ph type="body" idx="1"/>
          </p:nvPr>
        </p:nvSpPr>
        <p:spPr>
          <a:xfrm>
            <a:off x="1206499" y="3413661"/>
            <a:ext cx="21971001" cy="8256012"/>
          </a:xfrm>
          <a:prstGeom prst="rect">
            <a:avLst/>
          </a:prstGeom>
        </p:spPr>
        <p:txBody>
          <a:bodyPr/>
          <a:lstStyle/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Abstract project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Work planning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Understand Alzheimer Disease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Hypothesis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Prediction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Method workflow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Bonus track theory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Next steps</a:t>
            </a:r>
          </a:p>
          <a:p>
            <a:pPr marL="684529" indent="-684529" defTabSz="1877520">
              <a:spcBef>
                <a:spcPts val="3400"/>
              </a:spcBef>
              <a:buSzPct val="100000"/>
              <a:buAutoNum type="arabicPeriod" startAt="1"/>
              <a:defRPr sz="3696">
                <a:solidFill>
                  <a:srgbClr val="5E5E5E"/>
                </a:solidFill>
              </a:defRPr>
            </a:pPr>
            <a:r>
              <a:t>Spend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..method workflow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..method workflow</a:t>
            </a:r>
          </a:p>
        </p:txBody>
      </p:sp>
      <p:pic>
        <p:nvPicPr>
          <p:cNvPr id="362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365" name="Captura de Pantalla 2021-03-17 a les 22.55.57.png" descr="Captura de Pantalla 2021-03-17 a les 22.55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896" y="5541930"/>
            <a:ext cx="8207194" cy="369863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66" name="RNN Classifier:…"/>
          <p:cNvSpPr txBox="1"/>
          <p:nvPr/>
        </p:nvSpPr>
        <p:spPr>
          <a:xfrm>
            <a:off x="1903649" y="3236084"/>
            <a:ext cx="7191376" cy="195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3000"/>
            </a:pPr>
            <a:r>
              <a:t>RNN Classifier: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Optimizer: Adam</a:t>
            </a:r>
          </a:p>
          <a:p>
            <a:pPr marL="381000" indent="-381000" algn="l">
              <a:buSzPct val="123000"/>
              <a:buChar char="•"/>
              <a:defRPr sz="3000"/>
            </a:pPr>
            <a:r>
              <a:t>Loss: Sparse_categorical_crossentropy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Metrics: accuracy</a:t>
            </a:r>
          </a:p>
        </p:txBody>
      </p:sp>
      <p:grpSp>
        <p:nvGrpSpPr>
          <p:cNvPr id="369" name="Grup"/>
          <p:cNvGrpSpPr/>
          <p:nvPr/>
        </p:nvGrpSpPr>
        <p:grpSpPr>
          <a:xfrm>
            <a:off x="12794942" y="5491056"/>
            <a:ext cx="10474043" cy="6375341"/>
            <a:chOff x="0" y="0"/>
            <a:chExt cx="10474042" cy="6375339"/>
          </a:xfrm>
        </p:grpSpPr>
        <p:pic>
          <p:nvPicPr>
            <p:cNvPr id="367" name="Captura de Pantalla 2021-03-17 a les 23.20.15.png" descr="Captura de Pantalla 2021-03-17 a les 23.20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469" y="0"/>
              <a:ext cx="10371104" cy="3602866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368" name="Captura de Pantalla 2021-03-17 a les 23.20.47.png" descr="Captura de Pantalla 2021-03-17 a les 23.20.47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9128" r="0" b="0"/>
            <a:stretch>
              <a:fillRect/>
            </a:stretch>
          </p:blipFill>
          <p:spPr>
            <a:xfrm>
              <a:off x="-1" y="3669755"/>
              <a:ext cx="10474044" cy="270558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70" name="Línia Línia" descr="Línia Línia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5463069" y="8673970"/>
            <a:ext cx="5010789" cy="563574"/>
          </a:xfrm>
          <a:prstGeom prst="rect">
            <a:avLst/>
          </a:prstGeom>
        </p:spPr>
      </p:pic>
      <p:pic>
        <p:nvPicPr>
          <p:cNvPr id="372" name="Línia Línia" descr="Línia Línia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14356250" y="10934572"/>
            <a:ext cx="1241546" cy="563575"/>
          </a:xfrm>
          <a:prstGeom prst="rect">
            <a:avLst/>
          </a:prstGeom>
        </p:spPr>
      </p:pic>
      <p:sp>
        <p:nvSpPr>
          <p:cNvPr id="374" name="RNN Classifier:…"/>
          <p:cNvSpPr txBox="1"/>
          <p:nvPr/>
        </p:nvSpPr>
        <p:spPr>
          <a:xfrm>
            <a:off x="13665162" y="3236084"/>
            <a:ext cx="7191376" cy="195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3000"/>
            </a:pPr>
            <a:r>
              <a:t>RNN Classifier: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Optimizer: RMSprop</a:t>
            </a:r>
          </a:p>
          <a:p>
            <a:pPr marL="381000" indent="-381000" algn="l">
              <a:buSzPct val="123000"/>
              <a:buChar char="•"/>
              <a:defRPr sz="3000"/>
            </a:pPr>
            <a:r>
              <a:t>Loss: Sparse_categorical_crossentropy</a:t>
            </a:r>
          </a:p>
          <a:p>
            <a:pPr marL="381000" indent="-381000" algn="l">
              <a:buSzPct val="123000"/>
              <a:buChar char="•"/>
              <a:defRPr b="1" sz="3000"/>
            </a:pPr>
            <a:r>
              <a:t>Metrics: accuracy + MAE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..method workflow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..method workflow</a:t>
            </a:r>
          </a:p>
        </p:txBody>
      </p:sp>
      <p:pic>
        <p:nvPicPr>
          <p:cNvPr id="377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380" name="Method_Workflow.png" descr="Method_Workfl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5080" y="2497094"/>
            <a:ext cx="14268037" cy="978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..2"/>
          <p:cNvSpPr txBox="1"/>
          <p:nvPr/>
        </p:nvSpPr>
        <p:spPr>
          <a:xfrm>
            <a:off x="18300498" y="2562799"/>
            <a:ext cx="140627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..2</a:t>
            </a:r>
          </a:p>
        </p:txBody>
      </p:sp>
      <p:sp>
        <p:nvSpPr>
          <p:cNvPr id="382" name="1.92"/>
          <p:cNvSpPr txBox="1"/>
          <p:nvPr/>
        </p:nvSpPr>
        <p:spPr>
          <a:xfrm>
            <a:off x="9679620" y="11595159"/>
            <a:ext cx="8557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1.92</a:t>
            </a:r>
          </a:p>
        </p:txBody>
      </p:sp>
      <p:sp>
        <p:nvSpPr>
          <p:cNvPr id="383" name="83%"/>
          <p:cNvSpPr txBox="1"/>
          <p:nvPr/>
        </p:nvSpPr>
        <p:spPr>
          <a:xfrm>
            <a:off x="11732514" y="11769475"/>
            <a:ext cx="91897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83%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..method workflow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..method workflow</a:t>
            </a:r>
          </a:p>
        </p:txBody>
      </p:sp>
      <p:pic>
        <p:nvPicPr>
          <p:cNvPr id="386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389" name="Method_Workflow.png" descr="Method_Workfl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5080" y="2497094"/>
            <a:ext cx="14268037" cy="978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..2"/>
          <p:cNvSpPr txBox="1"/>
          <p:nvPr/>
        </p:nvSpPr>
        <p:spPr>
          <a:xfrm>
            <a:off x="18300498" y="2562799"/>
            <a:ext cx="140627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..2</a:t>
            </a:r>
          </a:p>
        </p:txBody>
      </p:sp>
      <p:sp>
        <p:nvSpPr>
          <p:cNvPr id="391" name="2.45"/>
          <p:cNvSpPr txBox="1"/>
          <p:nvPr/>
        </p:nvSpPr>
        <p:spPr>
          <a:xfrm>
            <a:off x="9679620" y="11595159"/>
            <a:ext cx="8557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2.45</a:t>
            </a:r>
          </a:p>
        </p:txBody>
      </p:sp>
      <p:sp>
        <p:nvSpPr>
          <p:cNvPr id="392" name="83%"/>
          <p:cNvSpPr txBox="1"/>
          <p:nvPr/>
        </p:nvSpPr>
        <p:spPr>
          <a:xfrm>
            <a:off x="11732514" y="11769475"/>
            <a:ext cx="91897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83%</a:t>
            </a:r>
          </a:p>
        </p:txBody>
      </p:sp>
      <p:pic>
        <p:nvPicPr>
          <p:cNvPr id="393" name="Captura de Pantalla 2021-03-17 a les 23.38.08.png" descr="Captura de Pantalla 2021-03-17 a les 23.38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3640" y="11509801"/>
            <a:ext cx="7240309" cy="731165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y_pred_CNN_C_RMSprop"/>
          <p:cNvSpPr txBox="1"/>
          <p:nvPr/>
        </p:nvSpPr>
        <p:spPr>
          <a:xfrm>
            <a:off x="1967685" y="11026842"/>
            <a:ext cx="3384678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y_pred_CNN_C_RMSprop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..bonus track theory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..bonus track theory</a:t>
            </a:r>
          </a:p>
        </p:txBody>
      </p:sp>
      <p:pic>
        <p:nvPicPr>
          <p:cNvPr id="397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400" name="RNN LSTM, what’s happening?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i="1" sz="5500">
                <a:solidFill>
                  <a:srgbClr val="000000"/>
                </a:solidFill>
              </a:defRPr>
            </a:lvl1pPr>
          </a:lstStyle>
          <a:p>
            <a:pPr/>
            <a:r>
              <a:t>RNN LSTM, what’s happening?</a:t>
            </a:r>
          </a:p>
        </p:txBody>
      </p:sp>
      <p:pic>
        <p:nvPicPr>
          <p:cNvPr id="401" name="Captura de Pantalla 2021-03-17 a les 23.28.24.png" descr="Captura de Pantalla 2021-03-17 a les 23.28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9178" y="4651341"/>
            <a:ext cx="9814906" cy="4943065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ource: townrdsdatascience">
            <a:hlinkClick r:id="rId4" invalidUrl="" action="" tgtFrame="" tooltip="" history="1" highlightClick="0" endSnd="0"/>
          </p:cNvPr>
          <p:cNvSpPr txBox="1"/>
          <p:nvPr/>
        </p:nvSpPr>
        <p:spPr>
          <a:xfrm>
            <a:off x="1605368" y="12391808"/>
            <a:ext cx="2703475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Source: townrdsdatascience</a:t>
            </a:r>
          </a:p>
        </p:txBody>
      </p:sp>
      <p:pic>
        <p:nvPicPr>
          <p:cNvPr id="403" name="Captura de Pantalla 2021-03-17 a les 23.40.53.png" descr="Captura de Pantalla 2021-03-17 a les 23.40.53.png"/>
          <p:cNvPicPr>
            <a:picLocks noChangeAspect="1"/>
          </p:cNvPicPr>
          <p:nvPr/>
        </p:nvPicPr>
        <p:blipFill>
          <a:blip r:embed="rId5">
            <a:extLst/>
          </a:blip>
          <a:srcRect l="0" t="57568" r="0" b="0"/>
          <a:stretch>
            <a:fillRect/>
          </a:stretch>
        </p:blipFill>
        <p:spPr>
          <a:xfrm>
            <a:off x="15310409" y="6285455"/>
            <a:ext cx="7364549" cy="228416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404" name="Línia Línia" descr="Línia Línia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11818142" y="6828666"/>
            <a:ext cx="2855478" cy="119759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..bonus track theory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..bonus track theory</a:t>
            </a:r>
          </a:p>
        </p:txBody>
      </p:sp>
      <p:pic>
        <p:nvPicPr>
          <p:cNvPr id="408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411" name="RNN LSTM, what’s happening?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i="1" sz="5500">
                <a:solidFill>
                  <a:srgbClr val="000000"/>
                </a:solidFill>
              </a:defRPr>
            </a:lvl1pPr>
          </a:lstStyle>
          <a:p>
            <a:pPr/>
            <a:r>
              <a:t>RNN LSTM, what’s happening?</a:t>
            </a:r>
          </a:p>
        </p:txBody>
      </p:sp>
      <p:sp>
        <p:nvSpPr>
          <p:cNvPr id="412" name="Source: townrdsdatascience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1605368" y="12391808"/>
            <a:ext cx="2703475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Source: townrdsdatascience</a:t>
            </a:r>
          </a:p>
        </p:txBody>
      </p:sp>
      <p:sp>
        <p:nvSpPr>
          <p:cNvPr id="413" name="STM short-term-memory tries to hold back keywords in a temporal series (past and present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E5E5E"/>
                </a:solidFill>
              </a:defRPr>
            </a:pPr>
            <a:r>
              <a:t>STM short-term-memory tries to hold back keywords in a temporal series (past and present).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They have internal mechanisms called gates that an regulate the flow of information. 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They carry relevant information throughout of the sequence, so the earlier steps can make it’s way to later time steps, reducing the effects of STM.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..next steps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..next steps</a:t>
            </a:r>
          </a:p>
        </p:txBody>
      </p:sp>
      <p:pic>
        <p:nvPicPr>
          <p:cNvPr id="416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419" name="Predict visits numbering by MMSE/GDS with all images per patient/vis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E5E5E"/>
                </a:solidFill>
              </a:defRPr>
            </a:pPr>
            <a:r>
              <a:t>Predict visits numbering by MMSE/GDS with all images per patient/visit.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Keep going with LSTM practical model with AD project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Regarding this project with ethics issues in medicine and another human fields.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Get hardware and software resources.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Upload a predicted image to the API 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..thanks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..thanks</a:t>
            </a:r>
          </a:p>
        </p:txBody>
      </p:sp>
      <p:pic>
        <p:nvPicPr>
          <p:cNvPr id="422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4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425" name="al Covid-19…"/>
          <p:cNvSpPr txBox="1"/>
          <p:nvPr>
            <p:ph type="body" idx="1"/>
          </p:nvPr>
        </p:nvSpPr>
        <p:spPr>
          <a:xfrm>
            <a:off x="1036830" y="3413661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>
                <a:solidFill>
                  <a:srgbClr val="5E5E5E"/>
                </a:solidFill>
              </a:defRPr>
            </a:pPr>
            <a:r>
              <a:t>al Covid-19</a:t>
            </a:r>
          </a:p>
          <a:p>
            <a:pPr marL="0" indent="0" algn="ctr">
              <a:buSzTx/>
              <a:buNone/>
              <a:defRPr>
                <a:solidFill>
                  <a:srgbClr val="5E5E5E"/>
                </a:solidFill>
              </a:defRPr>
            </a:pPr>
            <a:r>
              <a:t>al mal tiempo</a:t>
            </a:r>
          </a:p>
          <a:p>
            <a:pPr marL="0" indent="0" algn="ctr">
              <a:buSzTx/>
              <a:buNone/>
              <a:defRPr>
                <a:solidFill>
                  <a:srgbClr val="5E5E5E"/>
                </a:solidFill>
              </a:defRPr>
            </a:pPr>
            <a:r>
              <a:t>al AVE</a:t>
            </a:r>
          </a:p>
          <a:p>
            <a:pPr marL="0" indent="0" algn="ctr">
              <a:buSzTx/>
              <a:buNone/>
              <a:defRPr>
                <a:solidFill>
                  <a:srgbClr val="5E5E5E"/>
                </a:solidFill>
              </a:defRPr>
            </a:pPr>
            <a:r>
              <a:t>a Apple Support</a:t>
            </a:r>
          </a:p>
          <a:p>
            <a:pPr marL="0" indent="0" algn="ctr">
              <a:buSzTx/>
              <a:buNone/>
              <a:defRPr>
                <a:solidFill>
                  <a:srgbClr val="5E5E5E"/>
                </a:solidFill>
              </a:defRPr>
            </a:pPr>
          </a:p>
          <a:p>
            <a:pPr marL="0" indent="0" algn="ctr">
              <a:buSzTx/>
              <a:buNone/>
              <a:defRPr i="1">
                <a:solidFill>
                  <a:srgbClr val="5E5E5E"/>
                </a:solidFill>
              </a:defRPr>
            </a:pPr>
            <a:r>
              <a:t>…y no menos importante a…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¡A vosotros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¡A vosotros!</a:t>
            </a:r>
          </a:p>
        </p:txBody>
      </p:sp>
      <p:sp>
        <p:nvSpPr>
          <p:cNvPr id="428" name="Gabriel, Clara, Dio, tocayo, Javis, Álex, Mar de amore, Xelitas, Alfonso,…"/>
          <p:cNvSpPr txBox="1"/>
          <p:nvPr>
            <p:ph type="subTitle" sz="quarter" idx="1"/>
          </p:nvPr>
        </p:nvSpPr>
        <p:spPr>
          <a:xfrm>
            <a:off x="964114" y="7728126"/>
            <a:ext cx="21971001" cy="1692579"/>
          </a:xfrm>
          <a:prstGeom prst="rect">
            <a:avLst/>
          </a:prstGeom>
        </p:spPr>
        <p:txBody>
          <a:bodyPr/>
          <a:lstStyle/>
          <a:p>
            <a:pPr algn="ctr" defTabSz="2438338">
              <a:spcBef>
                <a:spcPts val="4500"/>
              </a:spcBef>
              <a:defRPr b="0" i="1" sz="3000">
                <a:solidFill>
                  <a:srgbClr val="FFFFFF"/>
                </a:solidFill>
              </a:defRPr>
            </a:pPr>
            <a:r>
              <a:t>Gabriel, Clara, Dio, tocayo, Javis, Álex, Mar de amore, Xelitas, Alfonso, </a:t>
            </a:r>
          </a:p>
          <a:p>
            <a:pPr algn="ctr" defTabSz="2438338">
              <a:spcBef>
                <a:spcPts val="4500"/>
              </a:spcBef>
              <a:defRPr b="0" i="1" sz="3000">
                <a:solidFill>
                  <a:srgbClr val="FFFFFF"/>
                </a:solidFill>
              </a:defRPr>
            </a:pPr>
            <a:r>
              <a:t>Leo-nil, Migueles, Estela, Juan I, ==lentejas (Robert), María, Kapilin, Anais, Andreea.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ínia"/>
          <p:cNvSpPr/>
          <p:nvPr/>
        </p:nvSpPr>
        <p:spPr>
          <a:xfrm flipH="1">
            <a:off x="19715162" y="6865234"/>
            <a:ext cx="967508" cy="14261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Línia"/>
          <p:cNvSpPr/>
          <p:nvPr/>
        </p:nvSpPr>
        <p:spPr>
          <a:xfrm>
            <a:off x="20703254" y="6675411"/>
            <a:ext cx="1214036" cy="15778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0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173" name="..abstract project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..abstract project</a:t>
            </a:r>
          </a:p>
        </p:txBody>
      </p:sp>
      <p:pic>
        <p:nvPicPr>
          <p:cNvPr id="174" name="bdd.png" descr="bd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14908" y="2298913"/>
            <a:ext cx="2256859" cy="22568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up"/>
          <p:cNvGrpSpPr/>
          <p:nvPr/>
        </p:nvGrpSpPr>
        <p:grpSpPr>
          <a:xfrm>
            <a:off x="19423451" y="5791320"/>
            <a:ext cx="2639774" cy="1105672"/>
            <a:chOff x="0" y="0"/>
            <a:chExt cx="2639772" cy="1105671"/>
          </a:xfrm>
        </p:grpSpPr>
        <p:sp>
          <p:nvSpPr>
            <p:cNvPr id="175" name="Rectangle"/>
            <p:cNvSpPr/>
            <p:nvPr/>
          </p:nvSpPr>
          <p:spPr>
            <a:xfrm>
              <a:off x="18918" y="0"/>
              <a:ext cx="2620855" cy="105347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76" name="ida_logo.png" descr="ida_logo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2199"/>
              <a:ext cx="2581483" cy="1053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Línia"/>
          <p:cNvSpPr/>
          <p:nvPr/>
        </p:nvSpPr>
        <p:spPr>
          <a:xfrm>
            <a:off x="20735267" y="4726088"/>
            <a:ext cx="1" cy="700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9" name="cerebro.png" descr="cerebr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26253" y="8511016"/>
            <a:ext cx="1921443" cy="1921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linico.png" descr="clinic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023963" y="8384016"/>
            <a:ext cx="1921442" cy="192144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Clinic Dataset…"/>
          <p:cNvSpPr txBox="1"/>
          <p:nvPr/>
        </p:nvSpPr>
        <p:spPr>
          <a:xfrm>
            <a:off x="21023963" y="10652654"/>
            <a:ext cx="1921442" cy="104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/>
            </a:pPr>
            <a:r>
              <a:t>Clinic Dataset</a:t>
            </a:r>
          </a:p>
          <a:p>
            <a:pPr>
              <a:defRPr sz="2100"/>
            </a:pPr>
            <a:r>
              <a:t>(Numérico/categórico)</a:t>
            </a:r>
          </a:p>
        </p:txBody>
      </p:sp>
      <p:sp>
        <p:nvSpPr>
          <p:cNvPr id="182" name="Image Axial Dataset"/>
          <p:cNvSpPr txBox="1"/>
          <p:nvPr/>
        </p:nvSpPr>
        <p:spPr>
          <a:xfrm>
            <a:off x="18581675" y="10811404"/>
            <a:ext cx="1921442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Image Axial Dataset</a:t>
            </a:r>
          </a:p>
        </p:txBody>
      </p:sp>
      <p:sp>
        <p:nvSpPr>
          <p:cNvPr id="183" name="+"/>
          <p:cNvSpPr txBox="1"/>
          <p:nvPr/>
        </p:nvSpPr>
        <p:spPr>
          <a:xfrm>
            <a:off x="17564417" y="3208656"/>
            <a:ext cx="87630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solidFill>
                  <a:srgbClr val="000000"/>
                </a:solidFill>
              </a:defRPr>
            </a:lvl1pPr>
          </a:lstStyle>
          <a:p>
            <a:pPr/>
            <a:r>
              <a:t>+</a:t>
            </a:r>
          </a:p>
        </p:txBody>
      </p:sp>
      <p:pic>
        <p:nvPicPr>
          <p:cNvPr id="184" name="questions.png" descr="question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72153" y="2562799"/>
            <a:ext cx="2408940" cy="240894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Entrevista al Dr. Neurólogo del Hospital del Mar de Barcelona"/>
          <p:cNvSpPr txBox="1"/>
          <p:nvPr/>
        </p:nvSpPr>
        <p:spPr>
          <a:xfrm>
            <a:off x="9215901" y="5233413"/>
            <a:ext cx="1921442" cy="168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Entrevista al Dr. Neurólogo del Hospital del Mar de Barcelona</a:t>
            </a:r>
          </a:p>
        </p:txBody>
      </p:sp>
      <p:sp>
        <p:nvSpPr>
          <p:cNvPr id="186" name="+"/>
          <p:cNvSpPr txBox="1"/>
          <p:nvPr/>
        </p:nvSpPr>
        <p:spPr>
          <a:xfrm>
            <a:off x="12195951" y="3208656"/>
            <a:ext cx="87630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0">
                <a:solidFill>
                  <a:srgbClr val="000000"/>
                </a:solidFill>
              </a:defRPr>
            </a:lvl1pPr>
          </a:lstStyle>
          <a:p>
            <a:pPr/>
            <a:r>
              <a:t>+</a:t>
            </a:r>
          </a:p>
        </p:txBody>
      </p:sp>
      <p:pic>
        <p:nvPicPr>
          <p:cNvPr id="187" name="logos-fundació-maragall_en.png" descr="logos-fundació-maragall_e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194829" y="2998737"/>
            <a:ext cx="2247011" cy="162686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Neurologist, researcher and leader the HEBE project"/>
          <p:cNvSpPr txBox="1"/>
          <p:nvPr/>
        </p:nvSpPr>
        <p:spPr>
          <a:xfrm>
            <a:off x="14357613" y="5392163"/>
            <a:ext cx="1921442" cy="136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/>
            </a:pPr>
            <a:r>
              <a:t>Neurologist, researcher and leader the </a:t>
            </a:r>
            <a:r>
              <a:rPr u="sng">
                <a:hlinkClick r:id="rId9" invalidUrl="" action="" tgtFrame="" tooltip="" history="1" highlightClick="0" endSnd="0"/>
              </a:rPr>
              <a:t>HEBE project</a:t>
            </a:r>
          </a:p>
        </p:txBody>
      </p:sp>
      <p:sp>
        <p:nvSpPr>
          <p:cNvPr id="189" name="All starts with this tweet.…"/>
          <p:cNvSpPr txBox="1"/>
          <p:nvPr/>
        </p:nvSpPr>
        <p:spPr>
          <a:xfrm>
            <a:off x="1445987" y="5659396"/>
            <a:ext cx="4794505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All starts with this tweet.</a:t>
            </a:r>
          </a:p>
          <a:p>
            <a:pPr/>
            <a:r>
              <a:t>She’s Anthropologist &amp; ethics in AI</a:t>
            </a:r>
          </a:p>
        </p:txBody>
      </p:sp>
      <p:pic>
        <p:nvPicPr>
          <p:cNvPr id="190" name="Captura de Pantalla 2021-03-17 a les 20.12.09.png" descr="Captura de Pantalla 2021-03-17 a les 20.12.0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97895" y="3531753"/>
            <a:ext cx="5232401" cy="15748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91" name="Línia"/>
          <p:cNvSpPr/>
          <p:nvPr/>
        </p:nvSpPr>
        <p:spPr>
          <a:xfrm>
            <a:off x="3843240" y="7041905"/>
            <a:ext cx="1" cy="13913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It is talking about the ethic of AI in medicine and their evolution and Human tasks in companies."/>
          <p:cNvSpPr txBox="1"/>
          <p:nvPr/>
        </p:nvSpPr>
        <p:spPr>
          <a:xfrm>
            <a:off x="1213493" y="8771687"/>
            <a:ext cx="5401205" cy="14001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It is talking about the ethic of AI in medicine and their evolution and Human tasks in companies.</a:t>
            </a:r>
          </a:p>
        </p:txBody>
      </p:sp>
      <p:sp>
        <p:nvSpPr>
          <p:cNvPr id="193" name="Línia"/>
          <p:cNvSpPr/>
          <p:nvPr/>
        </p:nvSpPr>
        <p:spPr>
          <a:xfrm>
            <a:off x="6646922" y="9416915"/>
            <a:ext cx="35246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ínia"/>
          <p:cNvSpPr/>
          <p:nvPr/>
        </p:nvSpPr>
        <p:spPr>
          <a:xfrm flipV="1">
            <a:off x="10176623" y="7041905"/>
            <a:ext cx="1" cy="24089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199" name="..abstract project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..abstract project</a:t>
            </a:r>
          </a:p>
        </p:txBody>
      </p:sp>
      <p:pic>
        <p:nvPicPr>
          <p:cNvPr id="200" name="cerebro.png" descr="cerebr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896" y="2940924"/>
            <a:ext cx="1921442" cy="1921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clinico.png" descr="clinic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73839" y="2940924"/>
            <a:ext cx="1921443" cy="192144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Clinic Dataset…"/>
          <p:cNvSpPr txBox="1"/>
          <p:nvPr/>
        </p:nvSpPr>
        <p:spPr>
          <a:xfrm>
            <a:off x="12273840" y="5044439"/>
            <a:ext cx="1921442" cy="104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/>
            </a:pPr>
            <a:r>
              <a:t>Clinic Dataset</a:t>
            </a:r>
          </a:p>
          <a:p>
            <a:pPr>
              <a:defRPr sz="2100"/>
            </a:pPr>
            <a:r>
              <a:t>(Numérico/categórico)</a:t>
            </a:r>
          </a:p>
        </p:txBody>
      </p:sp>
      <p:sp>
        <p:nvSpPr>
          <p:cNvPr id="203" name="Image Axial Dataset"/>
          <p:cNvSpPr txBox="1"/>
          <p:nvPr/>
        </p:nvSpPr>
        <p:spPr>
          <a:xfrm>
            <a:off x="501896" y="5047403"/>
            <a:ext cx="1921442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Image Axial Dataset</a:t>
            </a:r>
          </a:p>
        </p:txBody>
      </p:sp>
      <p:pic>
        <p:nvPicPr>
          <p:cNvPr id="204" name="grid_brains_bdd.png" descr="grid_brains_bdd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20528"/>
          <a:stretch>
            <a:fillRect/>
          </a:stretch>
        </p:blipFill>
        <p:spPr>
          <a:xfrm>
            <a:off x="2217186" y="4596672"/>
            <a:ext cx="9715501" cy="755952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5" name="Captura de Pantalla 2021-03-17 a les 22.53.40.png" descr="Captura de Pantalla 2021-03-17 a les 22.53.40.png"/>
          <p:cNvPicPr>
            <a:picLocks noChangeAspect="1"/>
          </p:cNvPicPr>
          <p:nvPr/>
        </p:nvPicPr>
        <p:blipFill>
          <a:blip r:embed="rId6">
            <a:extLst/>
          </a:blip>
          <a:srcRect l="0" t="0" r="25942" b="0"/>
          <a:stretch>
            <a:fillRect/>
          </a:stretch>
        </p:blipFill>
        <p:spPr>
          <a:xfrm>
            <a:off x="12397063" y="6284366"/>
            <a:ext cx="11079486" cy="25146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..work planning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..work planning</a:t>
            </a:r>
          </a:p>
        </p:txBody>
      </p:sp>
      <p:pic>
        <p:nvPicPr>
          <p:cNvPr id="208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grpSp>
        <p:nvGrpSpPr>
          <p:cNvPr id="214" name="Grup"/>
          <p:cNvGrpSpPr/>
          <p:nvPr/>
        </p:nvGrpSpPr>
        <p:grpSpPr>
          <a:xfrm>
            <a:off x="3336752" y="2540677"/>
            <a:ext cx="17793602" cy="10057276"/>
            <a:chOff x="0" y="0"/>
            <a:chExt cx="17793600" cy="10057275"/>
          </a:xfrm>
        </p:grpSpPr>
        <p:pic>
          <p:nvPicPr>
            <p:cNvPr id="211" name="WorkFlow_Final_AD.png" descr="WorkFlow_Final_AD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45" t="18528" r="8848" b="0"/>
            <a:stretch>
              <a:fillRect/>
            </a:stretch>
          </p:blipFill>
          <p:spPr>
            <a:xfrm>
              <a:off x="0" y="0"/>
              <a:ext cx="16495873" cy="10002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Rectangle"/>
            <p:cNvSpPr/>
            <p:nvPr/>
          </p:nvSpPr>
          <p:spPr>
            <a:xfrm>
              <a:off x="9092835" y="6756790"/>
              <a:ext cx="7995012" cy="33004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" name="Rectangle"/>
            <p:cNvSpPr/>
            <p:nvPr/>
          </p:nvSpPr>
          <p:spPr>
            <a:xfrm>
              <a:off x="13364630" y="3091726"/>
              <a:ext cx="4428971" cy="42103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5" name="2267 images"/>
          <p:cNvSpPr txBox="1"/>
          <p:nvPr/>
        </p:nvSpPr>
        <p:spPr>
          <a:xfrm>
            <a:off x="7493501" y="10651073"/>
            <a:ext cx="193151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2267 images</a:t>
            </a:r>
          </a:p>
        </p:txBody>
      </p:sp>
      <p:sp>
        <p:nvSpPr>
          <p:cNvPr id="216" name="310 images"/>
          <p:cNvSpPr txBox="1"/>
          <p:nvPr/>
        </p:nvSpPr>
        <p:spPr>
          <a:xfrm>
            <a:off x="14904090" y="4524522"/>
            <a:ext cx="17620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310 images</a:t>
            </a:r>
          </a:p>
        </p:txBody>
      </p:sp>
      <p:sp>
        <p:nvSpPr>
          <p:cNvPr id="217" name="256 x 256 x 1"/>
          <p:cNvSpPr txBox="1"/>
          <p:nvPr/>
        </p:nvSpPr>
        <p:spPr>
          <a:xfrm>
            <a:off x="7481614" y="11044543"/>
            <a:ext cx="19552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256 x 256 x 1</a:t>
            </a:r>
          </a:p>
        </p:txBody>
      </p:sp>
      <p:sp>
        <p:nvSpPr>
          <p:cNvPr id="218" name="192 x 192 x 1"/>
          <p:cNvSpPr txBox="1"/>
          <p:nvPr/>
        </p:nvSpPr>
        <p:spPr>
          <a:xfrm>
            <a:off x="14883669" y="4942231"/>
            <a:ext cx="19552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192 x 192 x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..work planning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..work planning</a:t>
            </a:r>
          </a:p>
        </p:txBody>
      </p:sp>
      <p:pic>
        <p:nvPicPr>
          <p:cNvPr id="221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grpSp>
        <p:nvGrpSpPr>
          <p:cNvPr id="226" name="Grup"/>
          <p:cNvGrpSpPr/>
          <p:nvPr/>
        </p:nvGrpSpPr>
        <p:grpSpPr>
          <a:xfrm>
            <a:off x="3336752" y="2540677"/>
            <a:ext cx="17087848" cy="10057276"/>
            <a:chOff x="0" y="0"/>
            <a:chExt cx="17087846" cy="10057275"/>
          </a:xfrm>
        </p:grpSpPr>
        <p:pic>
          <p:nvPicPr>
            <p:cNvPr id="224" name="WorkFlow_Final_AD.png" descr="WorkFlow_Final_AD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45" t="18528" r="8848" b="0"/>
            <a:stretch>
              <a:fillRect/>
            </a:stretch>
          </p:blipFill>
          <p:spPr>
            <a:xfrm>
              <a:off x="0" y="0"/>
              <a:ext cx="16495873" cy="10002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Rectangle"/>
            <p:cNvSpPr/>
            <p:nvPr/>
          </p:nvSpPr>
          <p:spPr>
            <a:xfrm>
              <a:off x="9092835" y="6756790"/>
              <a:ext cx="7995012" cy="33004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..first: understand Alzheimer Diseas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..first: understand Alzheimer Disease</a:t>
            </a:r>
          </a:p>
        </p:txBody>
      </p:sp>
      <p:pic>
        <p:nvPicPr>
          <p:cNvPr id="229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sp>
        <p:nvSpPr>
          <p:cNvPr id="232" name="{AD: Alzheimer Disease: 2, MCI: Normal Cognitive: 1}"/>
          <p:cNvSpPr txBox="1"/>
          <p:nvPr/>
        </p:nvSpPr>
        <p:spPr>
          <a:xfrm>
            <a:off x="7231276" y="4335167"/>
            <a:ext cx="8429207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100"/>
            </a:lvl1pPr>
          </a:lstStyle>
          <a:p>
            <a:pPr/>
            <a:r>
              <a:t>{AD: Alzheimer Disease: 2, MCI: Normal Cognitive: 1}</a:t>
            </a:r>
          </a:p>
        </p:txBody>
      </p:sp>
      <p:pic>
        <p:nvPicPr>
          <p:cNvPr id="233" name="WorkFlow_Final_AD.png" descr="WorkFlow_Final_AD.png"/>
          <p:cNvPicPr>
            <a:picLocks noChangeAspect="1"/>
          </p:cNvPicPr>
          <p:nvPr/>
        </p:nvPicPr>
        <p:blipFill>
          <a:blip r:embed="rId3">
            <a:extLst/>
          </a:blip>
          <a:srcRect l="75003" t="43342" r="8848" b="26669"/>
          <a:stretch>
            <a:fillRect/>
          </a:stretch>
        </p:blipFill>
        <p:spPr>
          <a:xfrm>
            <a:off x="1171511" y="3603542"/>
            <a:ext cx="5758522" cy="7234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Visits_numbering.png" descr="Visits_number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74155" y="4826000"/>
            <a:ext cx="4508501" cy="4064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35" name="Línia"/>
          <p:cNvSpPr/>
          <p:nvPr/>
        </p:nvSpPr>
        <p:spPr>
          <a:xfrm>
            <a:off x="7068343" y="6222999"/>
            <a:ext cx="79252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Psichomotricity tests…"/>
          <p:cNvSpPr txBox="1"/>
          <p:nvPr/>
        </p:nvSpPr>
        <p:spPr>
          <a:xfrm>
            <a:off x="8279908" y="7162949"/>
            <a:ext cx="5502122" cy="339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 u="sng"/>
            </a:pPr>
            <a:r>
              <a:t>Psichomotricity tests</a:t>
            </a:r>
          </a:p>
          <a:p>
            <a:pPr>
              <a:defRPr b="1" sz="2100"/>
            </a:pPr>
          </a:p>
          <a:p>
            <a:pPr>
              <a:defRPr b="1" sz="2100"/>
            </a:pPr>
            <a:r>
              <a:t>MMSE: [26 - 30] —&gt; GDS Scale Score 1</a:t>
            </a:r>
          </a:p>
          <a:p>
            <a:pPr>
              <a:defRPr b="1" sz="2100"/>
            </a:pPr>
            <a:r>
              <a:t>MMSE: [25 - 29] —&gt; GDS Scale Score 2</a:t>
            </a:r>
          </a:p>
          <a:p>
            <a:pPr>
              <a:defRPr b="1" sz="2100"/>
            </a:pPr>
            <a:r>
              <a:t>MMSE: [20 - 27] —&gt; GDS Scale Score 3</a:t>
            </a:r>
          </a:p>
          <a:p>
            <a:pPr>
              <a:defRPr b="1" sz="2100"/>
            </a:pPr>
            <a:r>
              <a:t>MMSE: [18 - 23] —&gt; GDS Scale Score 4</a:t>
            </a:r>
          </a:p>
          <a:p>
            <a:pPr>
              <a:defRPr b="1" sz="2100"/>
            </a:pPr>
            <a:r>
              <a:t>MMSE: [16 - 20] —&gt; GDS Scale Score 5</a:t>
            </a:r>
          </a:p>
          <a:p>
            <a:pPr>
              <a:defRPr b="1" sz="2100"/>
            </a:pPr>
            <a:r>
              <a:t>MMSE: [10 - 19] —&gt; GDS Scale Score 6</a:t>
            </a:r>
          </a:p>
          <a:p>
            <a:pPr>
              <a:defRPr b="1" sz="2100"/>
            </a:pPr>
            <a:r>
              <a:t>MMSE: [5 - 15] —&gt; GDS Scale Score 7</a:t>
            </a:r>
          </a:p>
          <a:p>
            <a:pPr>
              <a:defRPr b="1" sz="2100"/>
            </a:pPr>
            <a:r>
              <a:t>MMSE: [0 - 12] —&gt; GDS Scale Score 8</a:t>
            </a:r>
          </a:p>
        </p:txBody>
      </p:sp>
      <p:sp>
        <p:nvSpPr>
          <p:cNvPr id="237" name="Línia"/>
          <p:cNvSpPr/>
          <p:nvPr/>
        </p:nvSpPr>
        <p:spPr>
          <a:xfrm>
            <a:off x="6722750" y="8226552"/>
            <a:ext cx="1506246" cy="6890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ínia"/>
          <p:cNvSpPr/>
          <p:nvPr/>
        </p:nvSpPr>
        <p:spPr>
          <a:xfrm flipV="1">
            <a:off x="6593572" y="9286217"/>
            <a:ext cx="1764224" cy="671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# It allows a MAE &lt; 3 points"/>
          <p:cNvSpPr txBox="1"/>
          <p:nvPr/>
        </p:nvSpPr>
        <p:spPr>
          <a:xfrm>
            <a:off x="8616953" y="11250652"/>
            <a:ext cx="4828033" cy="561555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700">
                <a:solidFill>
                  <a:srgbClr val="000000"/>
                </a:solidFill>
              </a:defRPr>
            </a:lvl1pPr>
          </a:lstStyle>
          <a:p>
            <a:pPr/>
            <a:r>
              <a:t># It allows a MAE &lt; 3 points</a:t>
            </a:r>
          </a:p>
        </p:txBody>
      </p:sp>
      <p:sp>
        <p:nvSpPr>
          <p:cNvPr id="240" name="Línia"/>
          <p:cNvSpPr/>
          <p:nvPr/>
        </p:nvSpPr>
        <p:spPr>
          <a:xfrm>
            <a:off x="10829248" y="10525138"/>
            <a:ext cx="1" cy="6123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..first: understand Alzheimer Diseas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..first: understand Alzheimer Disease</a:t>
            </a:r>
          </a:p>
        </p:txBody>
      </p:sp>
      <p:pic>
        <p:nvPicPr>
          <p:cNvPr id="243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246" name="WorkFlow_Final_AD.png" descr="WorkFlow_Final_AD.png"/>
          <p:cNvPicPr>
            <a:picLocks noChangeAspect="1"/>
          </p:cNvPicPr>
          <p:nvPr/>
        </p:nvPicPr>
        <p:blipFill>
          <a:blip r:embed="rId3">
            <a:extLst/>
          </a:blip>
          <a:srcRect l="75003" t="43342" r="8848" b="26669"/>
          <a:stretch>
            <a:fillRect/>
          </a:stretch>
        </p:blipFill>
        <p:spPr>
          <a:xfrm>
            <a:off x="1171512" y="3603542"/>
            <a:ext cx="5758522" cy="7234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correlation_matrix.png" descr="correlation_matri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5819" y="3468929"/>
            <a:ext cx="12872761" cy="8145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..first: understand Alzheimer Diseas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..first: understand Alzheimer Disease</a:t>
            </a:r>
          </a:p>
        </p:txBody>
      </p:sp>
      <p:pic>
        <p:nvPicPr>
          <p:cNvPr id="250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CNeuronalN Disease, 18th March"/>
          <p:cNvSpPr txBox="1"/>
          <p:nvPr/>
        </p:nvSpPr>
        <p:spPr>
          <a:xfrm>
            <a:off x="18647268" y="566778"/>
            <a:ext cx="4828033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  <a:r>
              <a:rPr b="1"/>
              <a:t>Neuronal</a:t>
            </a:r>
            <a:r>
              <a:t>N </a:t>
            </a:r>
            <a:r>
              <a:rPr b="1"/>
              <a:t>Disease</a:t>
            </a:r>
            <a:r>
              <a:t>, 18th March</a:t>
            </a:r>
          </a:p>
        </p:txBody>
      </p:sp>
      <p:pic>
        <p:nvPicPr>
          <p:cNvPr id="253" name="WorkFlow_Final_AD.png" descr="WorkFlow_Final_AD.png"/>
          <p:cNvPicPr>
            <a:picLocks noChangeAspect="1"/>
          </p:cNvPicPr>
          <p:nvPr/>
        </p:nvPicPr>
        <p:blipFill>
          <a:blip r:embed="rId3">
            <a:extLst/>
          </a:blip>
          <a:srcRect l="75003" t="43342" r="8848" b="26669"/>
          <a:stretch>
            <a:fillRect/>
          </a:stretch>
        </p:blipFill>
        <p:spPr>
          <a:xfrm>
            <a:off x="1171512" y="3603542"/>
            <a:ext cx="5758522" cy="7234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correlation_matrix.png" descr="correlation_matri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5819" y="3468929"/>
            <a:ext cx="12872761" cy="8145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red cross.png" descr="red cros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59573" y="3468929"/>
            <a:ext cx="5880101" cy="588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