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i data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i data</a:t>
            </a:r>
          </a:p>
        </p:txBody>
      </p:sp>
      <p:sp>
        <p:nvSpPr>
          <p:cNvPr id="12" name="Títol de la presentació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Títol de la presentació</a:t>
            </a:r>
          </a:p>
        </p:txBody>
      </p:sp>
      <p:sp>
        <p:nvSpPr>
          <p:cNvPr id="13" name="Nivell del cos u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Subtítol de la presentació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ivell del cos u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Declaració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formació import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ivell del cos u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Informació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Informació</a:t>
            </a:r>
          </a:p>
        </p:txBody>
      </p:sp>
      <p:sp>
        <p:nvSpPr>
          <p:cNvPr id="108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ó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Atribució</a:t>
            </a:r>
          </a:p>
        </p:txBody>
      </p:sp>
      <p:sp>
        <p:nvSpPr>
          <p:cNvPr id="116" name="Nivell del cos u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“Cita destacable”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t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t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t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t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ol i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ítol de la presentació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Títol de la presentació</a:t>
            </a:r>
          </a:p>
        </p:txBody>
      </p:sp>
      <p:sp>
        <p:nvSpPr>
          <p:cNvPr id="23" name="Autor i data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i data</a:t>
            </a:r>
          </a:p>
        </p:txBody>
      </p:sp>
      <p:sp>
        <p:nvSpPr>
          <p:cNvPr id="24" name="Nivell del cos u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Subtítol de la presentació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ol i foto alternati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ol de la diapositiva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Títol de la diapositiva</a:t>
            </a:r>
          </a:p>
        </p:txBody>
      </p:sp>
      <p:sp>
        <p:nvSpPr>
          <p:cNvPr id="34" name="Nivell del cos u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Peu de foto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la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ol i vinye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ol de la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Títol de la diapositiva</a:t>
            </a:r>
          </a:p>
        </p:txBody>
      </p:sp>
      <p:sp>
        <p:nvSpPr>
          <p:cNvPr id="43" name="Peu de foto de la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Peu de foto de la diapositiva</a:t>
            </a:r>
          </a:p>
        </p:txBody>
      </p:sp>
      <p:sp>
        <p:nvSpPr>
          <p:cNvPr id="44" name="Nivell del cos u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en vinyetes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nye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l del cos u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 en vinyetes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ol, vinyetes i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eu de foto de la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Peu de foto de la diapositiva</a:t>
            </a:r>
          </a:p>
        </p:txBody>
      </p:sp>
      <p:sp>
        <p:nvSpPr>
          <p:cNvPr id="61" name="Nivell del cos u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 en vinyetes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ítol de la diapositiva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Títol de la diapositiva</a:t>
            </a:r>
          </a:p>
        </p:txBody>
      </p:sp>
      <p:sp>
        <p:nvSpPr>
          <p:cNvPr id="64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ol de secció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Títol de secció</a:t>
            </a:r>
          </a:p>
        </p:txBody>
      </p:sp>
      <p:sp>
        <p:nvSpPr>
          <p:cNvPr id="72" name="Número de la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ol de la diapositiva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Títol de la diapositiva</a:t>
            </a:r>
          </a:p>
        </p:txBody>
      </p:sp>
      <p:sp>
        <p:nvSpPr>
          <p:cNvPr id="80" name="Peu de foto de la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Peu de foto de la diapositiva</a:t>
            </a:r>
          </a:p>
        </p:txBody>
      </p:sp>
      <p:sp>
        <p:nvSpPr>
          <p:cNvPr id="81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ol de l’agenda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Títol de l’agenda</a:t>
            </a:r>
          </a:p>
        </p:txBody>
      </p:sp>
      <p:sp>
        <p:nvSpPr>
          <p:cNvPr id="89" name="Peu de foto de l’agend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Peu de foto de l’agenda</a:t>
            </a:r>
          </a:p>
        </p:txBody>
      </p:sp>
      <p:sp>
        <p:nvSpPr>
          <p:cNvPr id="90" name="Nivell del cos u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Temes de l’agenda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úmero de la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de la diapositiva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Títol de la diapositiva</a:t>
            </a:r>
          </a:p>
        </p:txBody>
      </p:sp>
      <p:sp>
        <p:nvSpPr>
          <p:cNvPr id="3" name="Nivell del cos u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 en vinyetes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la diapositiva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3.png"/><Relationship Id="rId4" Type="http://schemas.openxmlformats.org/officeDocument/2006/relationships/image" Target="../media/image2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3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3" Type="http://schemas.openxmlformats.org/officeDocument/2006/relationships/image" Target="../media/image3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32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33.png"/><Relationship Id="rId11" Type="http://schemas.openxmlformats.org/officeDocument/2006/relationships/image" Target="../media/image35.png"/><Relationship Id="rId12" Type="http://schemas.openxmlformats.org/officeDocument/2006/relationships/image" Target="../media/image3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png"/><Relationship Id="rId3" Type="http://schemas.openxmlformats.org/officeDocument/2006/relationships/image" Target="../media/image3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4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undodeportivo.com/atletismo/20190307/46894079804/por-que-los-atletas-africanos-ganan-siempre-en-maraton.html" TargetMode="External"/><Relationship Id="rId3" Type="http://schemas.openxmlformats.org/officeDocument/2006/relationships/hyperlink" Target="https://journals.plos.org/plosone/article?id=10.1371/journal.pone.0037407" TargetMode="External"/><Relationship Id="rId4" Type="http://schemas.openxmlformats.org/officeDocument/2006/relationships/hyperlink" Target="https://storage.googleapis.com/plos-corpus-prod/10.1371/journal.pone.0037407/1/pone.0037407.t001.PNG_L?X-Goog-Algorithm=GOOG4-RSA-SHA256&amp;X-Goog-Credential=wombat-sa@plos-prod.iam.gserviceaccount.com/20210104/auto/storage/goog4_request&amp;X-Goog-Date=20210104T120003Z&amp;X-Goog-Expires=3600&amp;X-Goog-SignedHeaders=host&amp;X-Goog-Signature=204e1d91242beca873bf22711c430c93608b88299ec22a9570f188e13727f862f6efa775ebf743cc5911c3f4a6740a541e13c6d2db8346a76e2ad37d24aef0781a6a5f13d91966c26bc96ec2ee69784205a47098d9fbe651f54c3e78ccc6940da4347a09eceda17096d8e9fe567058bc3ee15649e7612b6c11d5de02226fc4cc477f17d2029f492136089319dab29af8abf9d0bd1917ec83ae282d3538d716c29c3e808eb707100a1d10ce69de66aa1acf459bc1f8281b62eecc3e58a6d43174aa128d3840a6d1cd457638d1f41db31e0b12d0c69b5d456bda319e72a0e54178095d72c1e1600b40fa4cb64f93b9b1ee79b603be8034ef7c3572f2aea557402b" TargetMode="External"/><Relationship Id="rId5" Type="http://schemas.openxmlformats.org/officeDocument/2006/relationships/hyperlink" Target="https://www.efdeportes.com/efd148/la-superioridad-de-los-atletas-africanos.htm" TargetMode="External"/><Relationship Id="rId6" Type="http://schemas.openxmlformats.org/officeDocument/2006/relationships/hyperlink" Target="http://www.data.world.com" TargetMode="External"/><Relationship Id="rId7" Type="http://schemas.openxmlformats.org/officeDocument/2006/relationships/hyperlink" Target="http://www.kaggle.com" TargetMode="External"/><Relationship Id="rId8" Type="http://schemas.openxmlformats.org/officeDocument/2006/relationships/hyperlink" Target="https://github.com/ali-ce/datasets/blob/master/Marathon-Majors/Winners.csv" TargetMode="External"/><Relationship Id="rId9" Type="http://schemas.openxmlformats.org/officeDocument/2006/relationships/hyperlink" Target="https://data.world/newns92/abbott-world-marathon-majors-winners" TargetMode="External"/><Relationship Id="rId10" Type="http://schemas.openxmlformats.org/officeDocument/2006/relationships/hyperlink" Target="https://data.world/johayes13/summer-winter-olympic-games" TargetMode="External"/><Relationship Id="rId11" Type="http://schemas.openxmlformats.org/officeDocument/2006/relationships/hyperlink" Target="https://www.kaggle.com/heesoo37/120-years-of-olympic-history-athletes-and-results?select=noc_regions.csv" TargetMode="External"/><Relationship Id="rId12" Type="http://schemas.openxmlformats.org/officeDocument/2006/relationships/hyperlink" Target="https://developers.google.com/public-data/docs/canonical/countries_csv" TargetMode="External"/><Relationship Id="rId13" Type="http://schemas.openxmlformats.org/officeDocument/2006/relationships/hyperlink" Target="https://stackoverflow.com/questions/38229357/how-to-sum-time-in-a-dataframe" TargetMode="External"/><Relationship Id="rId14" Type="http://schemas.openxmlformats.org/officeDocument/2006/relationships/hyperlink" Target="https://stackoverflow.com/questions/12065885/filter-dataframe-rows-if-value-in-column-is-in-a-set-list-of-values" TargetMode="External"/><Relationship Id="rId15" Type="http://schemas.openxmlformats.org/officeDocument/2006/relationships/hyperlink" Target="https://towardsdatascience.com/exploratory-data-analysis-in-python-c9a77dfa39ce" TargetMode="External"/><Relationship Id="rId16" Type="http://schemas.openxmlformats.org/officeDocument/2006/relationships/hyperlink" Target="https://mode.com/example-gallery/python_histogram/" TargetMode="External"/><Relationship Id="rId17" Type="http://schemas.openxmlformats.org/officeDocument/2006/relationships/hyperlink" Target="https://pbpython.com/pandas_dtypes.html" TargetMode="External"/><Relationship Id="rId18" Type="http://schemas.openxmlformats.org/officeDocument/2006/relationships/hyperlink" Target="https://pandas.pydata.org/pandas-docs/stable/reference/api/pandas.DataFrame.hist.html" TargetMode="External"/><Relationship Id="rId19" Type="http://schemas.openxmlformats.org/officeDocument/2006/relationships/hyperlink" Target="https://pandas.pydata.org/pandas-docs/" TargetMode="External"/><Relationship Id="rId20" Type="http://schemas.openxmlformats.org/officeDocument/2006/relationships/hyperlink" Target="https://matplotlib.org/gallery/pie_and_polar_charts/pie_features.html#sphx-glr-gallery-pie-and-polar-charts-pie-features-py" TargetMode="External"/><Relationship Id="rId21" Type="http://schemas.openxmlformats.org/officeDocument/2006/relationships/hyperlink" Target="https://datatofish.com/pie-chart-matplotlib/" TargetMode="External"/><Relationship Id="rId22" Type="http://schemas.openxmlformats.org/officeDocument/2006/relationships/hyperlink" Target="https://www.delftstack.com/es/howto/matplotlib/how-to-change-the-figure-size-in-matplotlib/" TargetMode="External"/><Relationship Id="rId23" Type="http://schemas.openxmlformats.org/officeDocument/2006/relationships/hyperlink" Target="https://stackoverflow.com/questions/57314529/multiple-pie-charts-from-pandas-dataframe" TargetMode="External"/><Relationship Id="rId24" Type="http://schemas.openxmlformats.org/officeDocument/2006/relationships/hyperlink" Target="https://likegeeks.com/es/matrix-correlacion-python/" TargetMode="External"/><Relationship Id="rId25" Type="http://schemas.openxmlformats.org/officeDocument/2006/relationships/hyperlink" Target="https://seaborn.pydata.org/examples/grouped_barplot.html" TargetMode="External"/><Relationship Id="rId26" Type="http://schemas.openxmlformats.org/officeDocument/2006/relationships/hyperlink" Target="https://opensource.com/article/19/7/create-pull-request-github" TargetMode="External"/><Relationship Id="rId27" Type="http://schemas.openxmlformats.org/officeDocument/2006/relationships/hyperlink" Target="https://scikit-learn.org/stable/modules/generated/sklearn.preprocessing.OneHotEncoder.html" TargetMode="External"/><Relationship Id="rId28" Type="http://schemas.openxmlformats.org/officeDocument/2006/relationships/hyperlink" Target="https://stackoverflow.com/questions/54052471/mapping-values-in-place-for-example-with-gender-from-string-to-int-in-pandas-d" TargetMode="External"/><Relationship Id="rId29" Type="http://schemas.openxmlformats.org/officeDocument/2006/relationships/hyperlink" Target="https://stackoverflow.com/questions/29432629/plot-correlation-matrix-using-pandas" TargetMode="External"/><Relationship Id="rId30" Type="http://schemas.openxmlformats.org/officeDocument/2006/relationships/hyperlink" Target="https://towardsdatascience.com/label-encoder-and-onehot-encoder-in-python-83d32288b592" TargetMode="External"/><Relationship Id="rId31" Type="http://schemas.openxmlformats.org/officeDocument/2006/relationships/hyperlink" Target="https://stackoverflow.com/questions/41463763/merge-2-dataframes-with-same-values-in-a-column" TargetMode="External"/><Relationship Id="rId32" Type="http://schemas.openxmlformats.org/officeDocument/2006/relationships/hyperlink" Target="https://stackoverflow.com/questions/48587997/matplotlib-pie-graph-with-all-other-categories" TargetMode="External"/><Relationship Id="rId33" Type="http://schemas.openxmlformats.org/officeDocument/2006/relationships/hyperlink" Target="https://realpython.com/pandas-merge-join-and-concat/" TargetMode="External"/><Relationship Id="rId34" Type="http://schemas.openxmlformats.org/officeDocument/2006/relationships/hyperlink" Target="https://stackoverflow.com/questions/31405860/three-python-modules-calling-one-another" TargetMode="External"/><Relationship Id="rId35" Type="http://schemas.openxmlformats.org/officeDocument/2006/relationships/hyperlink" Target="https://www.statology.org/how-to-read-a-correlation-matrix/" TargetMode="External"/><Relationship Id="rId36" Type="http://schemas.openxmlformats.org/officeDocument/2006/relationships/hyperlink" Target="https://towardsdatascience.com/pie-charts-in-python-302de204966c" TargetMode="External"/><Relationship Id="rId37" Type="http://schemas.openxmlformats.org/officeDocument/2006/relationships/image" Target="../media/image2.jpeg"/><Relationship Id="rId38" Type="http://schemas.openxmlformats.org/officeDocument/2006/relationships/image" Target="../media/image8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or i dat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Títol de la presentació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Subtítol de la presentació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4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100" y="1250461"/>
            <a:ext cx="24053800" cy="115814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6.png" descr="6.png"/>
          <p:cNvPicPr>
            <a:picLocks noChangeAspect="1"/>
          </p:cNvPicPr>
          <p:nvPr/>
        </p:nvPicPr>
        <p:blipFill>
          <a:blip r:embed="rId2">
            <a:extLst/>
          </a:blip>
          <a:srcRect l="3930" t="6329" r="6385" b="53647"/>
          <a:stretch>
            <a:fillRect/>
          </a:stretch>
        </p:blipFill>
        <p:spPr>
          <a:xfrm>
            <a:off x="1434899" y="1698766"/>
            <a:ext cx="16367884" cy="35169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logo-the-bridge-01.png" descr="logo-the-bridge-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520124" y="12570670"/>
            <a:ext cx="4428971" cy="7009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Línia Línia" descr="Línia Línia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49473" y="2506937"/>
            <a:ext cx="5958988" cy="139701"/>
          </a:xfrm>
          <a:prstGeom prst="rect">
            <a:avLst/>
          </a:prstGeom>
        </p:spPr>
      </p:pic>
      <p:sp>
        <p:nvSpPr>
          <p:cNvPr id="226" name="Línia"/>
          <p:cNvSpPr/>
          <p:nvPr/>
        </p:nvSpPr>
        <p:spPr>
          <a:xfrm>
            <a:off x="1118218" y="12987932"/>
            <a:ext cx="18528206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7" name="Best Marathons Majors, 10th, January"/>
          <p:cNvSpPr txBox="1"/>
          <p:nvPr/>
        </p:nvSpPr>
        <p:spPr>
          <a:xfrm>
            <a:off x="18406934" y="567388"/>
            <a:ext cx="530870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Best Marathons Majors, 10th, January</a:t>
            </a:r>
          </a:p>
        </p:txBody>
      </p:sp>
      <p:pic>
        <p:nvPicPr>
          <p:cNvPr id="228" name="Hist_Countries_winners.png" descr="Hist_Countries_winner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91428" y="5640999"/>
            <a:ext cx="20284976" cy="65511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7.png" descr="7.png"/>
          <p:cNvPicPr>
            <a:picLocks noChangeAspect="1"/>
          </p:cNvPicPr>
          <p:nvPr/>
        </p:nvPicPr>
        <p:blipFill>
          <a:blip r:embed="rId2">
            <a:extLst/>
          </a:blip>
          <a:srcRect l="4111" t="7058" r="57220" b="19798"/>
          <a:stretch>
            <a:fillRect/>
          </a:stretch>
        </p:blipFill>
        <p:spPr>
          <a:xfrm>
            <a:off x="1255443" y="1502961"/>
            <a:ext cx="9429074" cy="85875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logo-the-bridge-01.png" descr="logo-the-bridge-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520124" y="12570670"/>
            <a:ext cx="4428971" cy="7009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Línia Línia" descr="Línia Línia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1142" y="2386701"/>
            <a:ext cx="7355606" cy="139701"/>
          </a:xfrm>
          <a:prstGeom prst="rect">
            <a:avLst/>
          </a:prstGeom>
        </p:spPr>
      </p:pic>
      <p:sp>
        <p:nvSpPr>
          <p:cNvPr id="234" name="Línia"/>
          <p:cNvSpPr/>
          <p:nvPr/>
        </p:nvSpPr>
        <p:spPr>
          <a:xfrm>
            <a:off x="1118218" y="12987932"/>
            <a:ext cx="18528206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5" name="Best Marathons Majors, 10th, January"/>
          <p:cNvSpPr txBox="1"/>
          <p:nvPr/>
        </p:nvSpPr>
        <p:spPr>
          <a:xfrm>
            <a:off x="18406934" y="567388"/>
            <a:ext cx="530870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Best Marathons Majors, 10th, January</a:t>
            </a:r>
          </a:p>
        </p:txBody>
      </p:sp>
      <p:pic>
        <p:nvPicPr>
          <p:cNvPr id="236" name="hist_gender_column.png" descr="hist_gender_colum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078425" y="2902506"/>
            <a:ext cx="11868228" cy="77944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3. All St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 All Steps</a:t>
            </a:r>
          </a:p>
        </p:txBody>
      </p:sp>
      <p:sp>
        <p:nvSpPr>
          <p:cNvPr id="239" name="ANALYZ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32684" indent="-732684" defTabSz="393192">
              <a:lnSpc>
                <a:spcPts val="8600"/>
              </a:lnSpc>
              <a:spcBef>
                <a:spcPts val="2500"/>
              </a:spcBef>
              <a:buSzPct val="100000"/>
              <a:buAutoNum type="arabicPeriod" startAt="3"/>
              <a:defRPr b="1" sz="3956">
                <a:latin typeface="Helvetica"/>
                <a:ea typeface="Helvetica"/>
                <a:cs typeface="Helvetica"/>
                <a:sym typeface="Helvetica"/>
              </a:defRPr>
            </a:pPr>
            <a:r>
              <a:t>ANALYZING</a:t>
            </a:r>
          </a:p>
          <a:p>
            <a:pPr lvl="1" marL="1497224" indent="-732684" defTabSz="393192">
              <a:lnSpc>
                <a:spcPts val="8600"/>
              </a:lnSpc>
              <a:spcBef>
                <a:spcPts val="2500"/>
              </a:spcBef>
              <a:buSzPct val="100000"/>
              <a:buAutoNum type="arabicPeriod" startAt="1"/>
              <a:defRPr sz="3956">
                <a:latin typeface="Helvetica"/>
                <a:ea typeface="Helvetica"/>
                <a:cs typeface="Helvetica"/>
                <a:sym typeface="Helvetica"/>
              </a:defRPr>
            </a:pPr>
            <a:r>
              <a:t>In the case </a:t>
            </a:r>
            <a:r>
              <a:rPr b="1"/>
              <a:t>Correlation Matrix </a:t>
            </a:r>
            <a:r>
              <a:t>it has needed to tell different sub-steps:</a:t>
            </a:r>
          </a:p>
          <a:p>
            <a:pPr lvl="2" marL="2261764" indent="-732684" defTabSz="393192">
              <a:lnSpc>
                <a:spcPts val="8600"/>
              </a:lnSpc>
              <a:spcBef>
                <a:spcPts val="2500"/>
              </a:spcBef>
              <a:buSzPct val="100000"/>
              <a:buAutoNum type="arabicPeriod" startAt="1"/>
              <a:defRPr sz="3956">
                <a:latin typeface="Helvetica"/>
                <a:ea typeface="Helvetica"/>
                <a:cs typeface="Helvetica"/>
                <a:sym typeface="Helvetica"/>
              </a:defRPr>
            </a:pPr>
            <a:r>
              <a:t>The columns in the DF were object type, so it needed to change the type to integer to show correlation matrix.</a:t>
            </a:r>
          </a:p>
          <a:p>
            <a:pPr lvl="2" marL="2261764" indent="-732684" defTabSz="393192">
              <a:lnSpc>
                <a:spcPts val="8600"/>
              </a:lnSpc>
              <a:spcBef>
                <a:spcPts val="2500"/>
              </a:spcBef>
              <a:buSzPct val="100000"/>
              <a:buAutoNum type="arabicPeriod" startAt="1"/>
              <a:defRPr sz="3956">
                <a:latin typeface="Helvetica"/>
                <a:ea typeface="Helvetica"/>
                <a:cs typeface="Helvetica"/>
                <a:sym typeface="Helvetica"/>
              </a:defRPr>
            </a:pPr>
            <a:r>
              <a:t>But, it was not possible from object to category or object to integer, so it </a:t>
            </a:r>
            <a:r>
              <a:t>did an Encode each column: </a:t>
            </a:r>
            <a:r>
              <a:rPr b="1"/>
              <a:t>encoding the gender (like boolean) to Male is 0 and Female is 1; encoding the country to 37 codes and encoding the marathon city to 6 codes</a:t>
            </a:r>
            <a:r>
              <a:t>.</a:t>
            </a:r>
          </a:p>
          <a:p>
            <a:pPr lvl="2" marL="2261764" indent="-732684" defTabSz="393192">
              <a:lnSpc>
                <a:spcPts val="8600"/>
              </a:lnSpc>
              <a:spcBef>
                <a:spcPts val="2500"/>
              </a:spcBef>
              <a:buSzPct val="100000"/>
              <a:buAutoNum type="arabicPeriod" startAt="1"/>
              <a:defRPr sz="3956">
                <a:latin typeface="Helvetica"/>
                <a:ea typeface="Helvetica"/>
                <a:cs typeface="Helvetica"/>
                <a:sym typeface="Helvetica"/>
              </a:defRPr>
            </a:pPr>
            <a:r>
              <a:t>It created 3 new columns with encoding values, respectively.</a:t>
            </a:r>
          </a:p>
          <a:p>
            <a:pPr lvl="2" marL="2261764" indent="-732684" defTabSz="393192">
              <a:lnSpc>
                <a:spcPts val="8600"/>
              </a:lnSpc>
              <a:spcBef>
                <a:spcPts val="2500"/>
              </a:spcBef>
              <a:buSzPct val="100000"/>
              <a:buAutoNum type="arabicPeriod" startAt="1"/>
              <a:defRPr sz="3956">
                <a:latin typeface="Helvetica"/>
                <a:ea typeface="Helvetica"/>
                <a:cs typeface="Helvetica"/>
                <a:sym typeface="Helvetica"/>
              </a:defRPr>
            </a:pPr>
            <a:r>
              <a:t>At the end, the time column has been changed from object to split string and after it was changed to float64 by seconds.</a:t>
            </a:r>
          </a:p>
        </p:txBody>
      </p:sp>
      <p:pic>
        <p:nvPicPr>
          <p:cNvPr id="240" name="logo-the-bridge-01.png" descr="logo-the-bridge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0124" y="12570670"/>
            <a:ext cx="4428971" cy="7009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Línia Línia" descr="Línia Línia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1142" y="2386701"/>
            <a:ext cx="5641950" cy="139701"/>
          </a:xfrm>
          <a:prstGeom prst="rect">
            <a:avLst/>
          </a:prstGeom>
        </p:spPr>
      </p:pic>
      <p:sp>
        <p:nvSpPr>
          <p:cNvPr id="243" name="Línia"/>
          <p:cNvSpPr/>
          <p:nvPr/>
        </p:nvSpPr>
        <p:spPr>
          <a:xfrm>
            <a:off x="1118218" y="12987932"/>
            <a:ext cx="18528206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4" name="Best Marathons Majors, 10th, January"/>
          <p:cNvSpPr txBox="1"/>
          <p:nvPr/>
        </p:nvSpPr>
        <p:spPr>
          <a:xfrm>
            <a:off x="18406934" y="567388"/>
            <a:ext cx="530870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Best Marathons Majors, 10th, January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Captura de Pantalla 2021-01-09 a les 21.37.11.png" descr="Captura de Pantalla 2021-01-09 a les 21.37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3487" y="4174447"/>
            <a:ext cx="20297026" cy="7817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logo-the-bridge-01.png" descr="logo-the-bridge-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520124" y="12570670"/>
            <a:ext cx="4428971" cy="700916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Línia"/>
          <p:cNvSpPr/>
          <p:nvPr/>
        </p:nvSpPr>
        <p:spPr>
          <a:xfrm>
            <a:off x="1118218" y="12987932"/>
            <a:ext cx="18528206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9" name="Best Marathons Majors, 10th, January"/>
          <p:cNvSpPr txBox="1"/>
          <p:nvPr/>
        </p:nvSpPr>
        <p:spPr>
          <a:xfrm>
            <a:off x="18406934" y="567388"/>
            <a:ext cx="530870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Best Marathons Majors, 10th, January</a:t>
            </a:r>
          </a:p>
        </p:txBody>
      </p:sp>
      <p:sp>
        <p:nvSpPr>
          <p:cNvPr id="250" name="ANALYZING…"/>
          <p:cNvSpPr txBox="1"/>
          <p:nvPr/>
        </p:nvSpPr>
        <p:spPr>
          <a:xfrm>
            <a:off x="1206500" y="1843770"/>
            <a:ext cx="21971001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851958" indent="-851958" algn="l" defTabSz="457200">
              <a:lnSpc>
                <a:spcPts val="10000"/>
              </a:lnSpc>
              <a:spcBef>
                <a:spcPts val="3000"/>
              </a:spcBef>
              <a:buSzPct val="100000"/>
              <a:buAutoNum type="arabicPeriod" startAt="3"/>
              <a:defRPr b="1" sz="4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ANALYZING</a:t>
            </a:r>
          </a:p>
          <a:p>
            <a:pPr algn="l" defTabSz="457200">
              <a:lnSpc>
                <a:spcPts val="10000"/>
              </a:lnSpc>
              <a:spcBef>
                <a:spcPts val="3000"/>
              </a:spcBef>
              <a:defRPr sz="4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DataFrame with 3 encoded new columns:</a:t>
            </a:r>
          </a:p>
        </p:txBody>
      </p:sp>
      <p:pic>
        <p:nvPicPr>
          <p:cNvPr id="251" name="Línia Línia" descr="Línia Línia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13473" y="3613115"/>
            <a:ext cx="4428971" cy="1397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8.png" descr="8.png"/>
          <p:cNvPicPr>
            <a:picLocks noChangeAspect="1"/>
          </p:cNvPicPr>
          <p:nvPr/>
        </p:nvPicPr>
        <p:blipFill>
          <a:blip r:embed="rId2">
            <a:extLst/>
          </a:blip>
          <a:srcRect l="3625" t="6878" r="59346" b="15660"/>
          <a:stretch>
            <a:fillRect/>
          </a:stretch>
        </p:blipFill>
        <p:spPr>
          <a:xfrm>
            <a:off x="1164773" y="1551077"/>
            <a:ext cx="8328268" cy="83886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logo-the-bridge-01.png" descr="logo-the-bridge-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520124" y="12570670"/>
            <a:ext cx="4428971" cy="7009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Línia Línia" descr="Línia Línia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1142" y="2386701"/>
            <a:ext cx="6602321" cy="139701"/>
          </a:xfrm>
          <a:prstGeom prst="rect">
            <a:avLst/>
          </a:prstGeom>
        </p:spPr>
      </p:pic>
      <p:sp>
        <p:nvSpPr>
          <p:cNvPr id="258" name="Línia"/>
          <p:cNvSpPr/>
          <p:nvPr/>
        </p:nvSpPr>
        <p:spPr>
          <a:xfrm>
            <a:off x="1118218" y="12987932"/>
            <a:ext cx="18528206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9" name="Best Marathons Majors, 10th, January"/>
          <p:cNvSpPr txBox="1"/>
          <p:nvPr/>
        </p:nvSpPr>
        <p:spPr>
          <a:xfrm>
            <a:off x="18406934" y="567388"/>
            <a:ext cx="530870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Best Marathons Majors, 10th, January</a:t>
            </a:r>
          </a:p>
        </p:txBody>
      </p:sp>
      <p:pic>
        <p:nvPicPr>
          <p:cNvPr id="260" name="correlation_matrix_all_dataframe.png" descr="correlation_matrix_all_datafram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430443" y="6612962"/>
            <a:ext cx="11549348" cy="5557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Captura de Pantalla 2021-01-07 a les 18.54.07.png" descr="Captura de Pantalla 2021-01-07 a les 18.54.07.png"/>
          <p:cNvPicPr>
            <a:picLocks noChangeAspect="1"/>
          </p:cNvPicPr>
          <p:nvPr/>
        </p:nvPicPr>
        <p:blipFill>
          <a:blip r:embed="rId6">
            <a:extLst/>
          </a:blip>
          <a:srcRect l="1455" t="26078" r="0" b="0"/>
          <a:stretch>
            <a:fillRect/>
          </a:stretch>
        </p:blipFill>
        <p:spPr>
          <a:xfrm>
            <a:off x="13437705" y="1407858"/>
            <a:ext cx="8804371" cy="4825907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1:1"/>
          <p:cNvSpPr/>
          <p:nvPr/>
        </p:nvSpPr>
        <p:spPr>
          <a:xfrm>
            <a:off x="12422704" y="379497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9.png" descr="9.png"/>
          <p:cNvPicPr>
            <a:picLocks noChangeAspect="1"/>
          </p:cNvPicPr>
          <p:nvPr/>
        </p:nvPicPr>
        <p:blipFill>
          <a:blip r:embed="rId2">
            <a:extLst/>
          </a:blip>
          <a:srcRect l="4131" t="6921" r="56713" b="42084"/>
          <a:stretch>
            <a:fillRect/>
          </a:stretch>
        </p:blipFill>
        <p:spPr>
          <a:xfrm>
            <a:off x="1205837" y="1459301"/>
            <a:ext cx="8743000" cy="54824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logo-the-bridge-01.png" descr="logo-the-bridge-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520124" y="12570670"/>
            <a:ext cx="4428971" cy="7009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Línia Línia" descr="Línia Línia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1142" y="2386701"/>
            <a:ext cx="6375604" cy="139701"/>
          </a:xfrm>
          <a:prstGeom prst="rect">
            <a:avLst/>
          </a:prstGeom>
        </p:spPr>
      </p:pic>
      <p:sp>
        <p:nvSpPr>
          <p:cNvPr id="268" name="Línia"/>
          <p:cNvSpPr/>
          <p:nvPr/>
        </p:nvSpPr>
        <p:spPr>
          <a:xfrm>
            <a:off x="1118218" y="12987932"/>
            <a:ext cx="18528206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9" name="Best Marathons Majors, 10th, January"/>
          <p:cNvSpPr txBox="1"/>
          <p:nvPr/>
        </p:nvSpPr>
        <p:spPr>
          <a:xfrm>
            <a:off x="18406934" y="567388"/>
            <a:ext cx="530870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Best Marathons Majors, 10th, January</a:t>
            </a:r>
          </a:p>
        </p:txBody>
      </p:sp>
      <p:pic>
        <p:nvPicPr>
          <p:cNvPr id="270" name="correlation_matrix_dataframe_since1960.png" descr="correlation_matrix_dataframe_since196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61712" y="2391920"/>
            <a:ext cx="14615415" cy="70325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3. All St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 All Steps</a:t>
            </a:r>
          </a:p>
        </p:txBody>
      </p:sp>
      <p:sp>
        <p:nvSpPr>
          <p:cNvPr id="273" name="RESEARCHING"/>
          <p:cNvSpPr txBox="1"/>
          <p:nvPr>
            <p:ph type="body" sz="quarter" idx="1"/>
          </p:nvPr>
        </p:nvSpPr>
        <p:spPr>
          <a:xfrm>
            <a:off x="1206499" y="4248504"/>
            <a:ext cx="5791235" cy="914635"/>
          </a:xfrm>
          <a:prstGeom prst="rect">
            <a:avLst/>
          </a:prstGeom>
        </p:spPr>
        <p:txBody>
          <a:bodyPr/>
          <a:lstStyle>
            <a:lvl1pPr marL="851958" indent="-851958" defTabSz="457200">
              <a:lnSpc>
                <a:spcPts val="10000"/>
              </a:lnSpc>
              <a:spcBef>
                <a:spcPts val="3000"/>
              </a:spcBef>
              <a:buSzPct val="100000"/>
              <a:buAutoNum type="arabicPeriod" startAt="3"/>
              <a:defRPr b="1" sz="4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RESEARCHING</a:t>
            </a:r>
          </a:p>
        </p:txBody>
      </p:sp>
      <p:pic>
        <p:nvPicPr>
          <p:cNvPr id="274" name="logo-the-bridge-01.png" descr="logo-the-bridge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0124" y="12570670"/>
            <a:ext cx="4428971" cy="7009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Línia Línia" descr="Línia Línia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1142" y="2386701"/>
            <a:ext cx="5641950" cy="139701"/>
          </a:xfrm>
          <a:prstGeom prst="rect">
            <a:avLst/>
          </a:prstGeom>
        </p:spPr>
      </p:pic>
      <p:sp>
        <p:nvSpPr>
          <p:cNvPr id="277" name="Línia"/>
          <p:cNvSpPr/>
          <p:nvPr/>
        </p:nvSpPr>
        <p:spPr>
          <a:xfrm>
            <a:off x="1118218" y="12987932"/>
            <a:ext cx="18528206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8" name="Best Marathons Majors, 10th, January"/>
          <p:cNvSpPr txBox="1"/>
          <p:nvPr/>
        </p:nvSpPr>
        <p:spPr>
          <a:xfrm>
            <a:off x="18406934" y="567388"/>
            <a:ext cx="530870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Best Marathons Majors, 10th, January</a:t>
            </a:r>
          </a:p>
        </p:txBody>
      </p:sp>
      <p:sp>
        <p:nvSpPr>
          <p:cNvPr id="279" name="ELIUD KIPCHOGE…"/>
          <p:cNvSpPr txBox="1"/>
          <p:nvPr/>
        </p:nvSpPr>
        <p:spPr>
          <a:xfrm>
            <a:off x="9581736" y="4552341"/>
            <a:ext cx="6107308" cy="2993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457200">
              <a:lnSpc>
                <a:spcPts val="8100"/>
              </a:lnSpc>
              <a:spcBef>
                <a:spcPts val="3000"/>
              </a:spcBef>
              <a:defRPr b="1" sz="3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ELIUD KIPCHOGE</a:t>
            </a:r>
            <a:endParaRPr b="0"/>
          </a:p>
          <a:p>
            <a:pPr defTabSz="457200">
              <a:lnSpc>
                <a:spcPts val="6300"/>
              </a:lnSpc>
              <a:spcBef>
                <a:spcPts val="2100"/>
              </a:spcBef>
              <a:defRPr b="1" sz="2733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London, 2019 (2:02:37)</a:t>
            </a:r>
            <a:endParaRPr b="0"/>
          </a:p>
          <a:p>
            <a:pPr defTabSz="457200">
              <a:lnSpc>
                <a:spcPts val="6300"/>
              </a:lnSpc>
              <a:spcBef>
                <a:spcPts val="2100"/>
              </a:spcBef>
              <a:defRPr sz="2733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Cleaned, cooked, garden duties and slept in an humiliate way.</a:t>
            </a:r>
          </a:p>
        </p:txBody>
      </p:sp>
      <p:sp>
        <p:nvSpPr>
          <p:cNvPr id="280" name="DENNIS KIMETTO…"/>
          <p:cNvSpPr txBox="1"/>
          <p:nvPr/>
        </p:nvSpPr>
        <p:spPr>
          <a:xfrm>
            <a:off x="3569902" y="8575892"/>
            <a:ext cx="6107308" cy="2993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448055">
              <a:lnSpc>
                <a:spcPts val="7900"/>
              </a:lnSpc>
              <a:spcBef>
                <a:spcPts val="2900"/>
              </a:spcBef>
              <a:defRPr b="1" sz="294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DENNIS KIMETTO</a:t>
            </a:r>
          </a:p>
          <a:p>
            <a:pPr defTabSz="448055">
              <a:lnSpc>
                <a:spcPts val="7900"/>
              </a:lnSpc>
              <a:spcBef>
                <a:spcPts val="2900"/>
              </a:spcBef>
              <a:defRPr b="1" sz="294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Berlin, 2014 (2:02:57)</a:t>
            </a:r>
          </a:p>
          <a:p>
            <a:pPr defTabSz="448055">
              <a:lnSpc>
                <a:spcPts val="7900"/>
              </a:lnSpc>
              <a:spcBef>
                <a:spcPts val="2900"/>
              </a:spcBef>
              <a:defRPr sz="294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Grow up in a farm community and trained with runners team. </a:t>
            </a:r>
          </a:p>
        </p:txBody>
      </p:sp>
      <p:sp>
        <p:nvSpPr>
          <p:cNvPr id="281" name="GEOFFREY MUTAI…"/>
          <p:cNvSpPr txBox="1"/>
          <p:nvPr/>
        </p:nvSpPr>
        <p:spPr>
          <a:xfrm>
            <a:off x="16586275" y="8575892"/>
            <a:ext cx="6107308" cy="2993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397763">
              <a:lnSpc>
                <a:spcPts val="7000"/>
              </a:lnSpc>
              <a:spcBef>
                <a:spcPts val="2600"/>
              </a:spcBef>
              <a:defRPr b="1" sz="261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GEOFFREY MUTAI</a:t>
            </a:r>
            <a:endParaRPr b="0"/>
          </a:p>
          <a:p>
            <a:pPr defTabSz="397763">
              <a:lnSpc>
                <a:spcPts val="5500"/>
              </a:lnSpc>
              <a:spcBef>
                <a:spcPts val="1800"/>
              </a:spcBef>
              <a:defRPr b="1" sz="2377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Boston, 2011 (2:03:02)</a:t>
            </a:r>
            <a:endParaRPr b="0"/>
          </a:p>
          <a:p>
            <a:pPr defTabSz="397763">
              <a:lnSpc>
                <a:spcPts val="5500"/>
              </a:lnSpc>
              <a:spcBef>
                <a:spcPts val="1800"/>
              </a:spcBef>
              <a:defRPr sz="2377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Didn’t wear shoes until he was teenager. Applied to a competition and he was accepted as long as he could maintenance the level.</a:t>
            </a:r>
          </a:p>
        </p:txBody>
      </p:sp>
      <p:pic>
        <p:nvPicPr>
          <p:cNvPr id="282" name="Captura de Pantalla 2021-01-09 a les 23.29.15.png" descr="Captura de Pantalla 2021-01-09 a les 23.29.1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407543" y="1858107"/>
            <a:ext cx="1847052" cy="25838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Captura de Pantalla 2021-01-09 a les 23.29.52.png" descr="Captura de Pantalla 2021-01-09 a les 23.29.5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31798" y="5977989"/>
            <a:ext cx="2628358" cy="2423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Captura de Pantalla 2021-01-09 a les 23.30.47.png" descr="Captura de Pantalla 2021-01-09 a les 23.30.47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933257" y="5941615"/>
            <a:ext cx="2185453" cy="24614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Captura de Pantalla 2021-01-09 a les 23.32.17.png" descr="Captura de Pantalla 2021-01-09 a les 23.32.1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016186" y="3672864"/>
            <a:ext cx="1280771" cy="7431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Captura de Pantalla 2021-01-09 a les 23.32.17.png" descr="Captura de Pantalla 2021-01-09 a les 23.32.1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054863" y="7712817"/>
            <a:ext cx="1280771" cy="7431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Captura de Pantalla 2021-01-09 a les 23.32.17.png" descr="Captura de Pantalla 2021-01-09 a les 23.32.1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7538286" y="7695162"/>
            <a:ext cx="1280772" cy="7431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10.png" descr="10.png"/>
          <p:cNvPicPr>
            <a:picLocks noChangeAspect="1"/>
          </p:cNvPicPr>
          <p:nvPr/>
        </p:nvPicPr>
        <p:blipFill>
          <a:blip r:embed="rId8">
            <a:extLst/>
          </a:blip>
          <a:srcRect l="4047" t="8253" r="83188" b="83400"/>
          <a:stretch>
            <a:fillRect/>
          </a:stretch>
        </p:blipFill>
        <p:spPr>
          <a:xfrm>
            <a:off x="20152467" y="1298003"/>
            <a:ext cx="3164431" cy="9962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nike.png" descr="nik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671975" y="7264041"/>
            <a:ext cx="1318188" cy="4613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adidas.png" descr="adidas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968613" y="11689636"/>
            <a:ext cx="882544" cy="7431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adidas.png" descr="adidas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9584711" y="11689636"/>
            <a:ext cx="882544" cy="7431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3. All St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 All Steps</a:t>
            </a:r>
          </a:p>
        </p:txBody>
      </p:sp>
      <p:sp>
        <p:nvSpPr>
          <p:cNvPr id="294" name="RESEARCHING"/>
          <p:cNvSpPr txBox="1"/>
          <p:nvPr>
            <p:ph type="body" sz="quarter" idx="1"/>
          </p:nvPr>
        </p:nvSpPr>
        <p:spPr>
          <a:xfrm>
            <a:off x="1206500" y="4248504"/>
            <a:ext cx="5791234" cy="914635"/>
          </a:xfrm>
          <a:prstGeom prst="rect">
            <a:avLst/>
          </a:prstGeom>
        </p:spPr>
        <p:txBody>
          <a:bodyPr/>
          <a:lstStyle>
            <a:lvl1pPr marL="851958" indent="-851958" defTabSz="457200">
              <a:lnSpc>
                <a:spcPts val="10000"/>
              </a:lnSpc>
              <a:spcBef>
                <a:spcPts val="3000"/>
              </a:spcBef>
              <a:buSzPct val="100000"/>
              <a:buAutoNum type="arabicPeriod" startAt="3"/>
              <a:defRPr b="1" sz="4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RESEARCHING</a:t>
            </a:r>
          </a:p>
        </p:txBody>
      </p:sp>
      <p:pic>
        <p:nvPicPr>
          <p:cNvPr id="295" name="logo-the-bridge-01.png" descr="logo-the-bridge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0124" y="12570670"/>
            <a:ext cx="4428971" cy="7009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Línia Línia" descr="Línia Línia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1142" y="2386701"/>
            <a:ext cx="5641950" cy="139701"/>
          </a:xfrm>
          <a:prstGeom prst="rect">
            <a:avLst/>
          </a:prstGeom>
        </p:spPr>
      </p:pic>
      <p:sp>
        <p:nvSpPr>
          <p:cNvPr id="298" name="Línia"/>
          <p:cNvSpPr/>
          <p:nvPr/>
        </p:nvSpPr>
        <p:spPr>
          <a:xfrm>
            <a:off x="1118218" y="12987932"/>
            <a:ext cx="18528206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9" name="Best Marathons Majors, 10th, January"/>
          <p:cNvSpPr txBox="1"/>
          <p:nvPr/>
        </p:nvSpPr>
        <p:spPr>
          <a:xfrm>
            <a:off x="18406934" y="567388"/>
            <a:ext cx="530870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Best Marathons Majors, 10th, January</a:t>
            </a:r>
          </a:p>
        </p:txBody>
      </p:sp>
      <p:sp>
        <p:nvSpPr>
          <p:cNvPr id="300" name="PAULA RADCLIFFE…"/>
          <p:cNvSpPr txBox="1"/>
          <p:nvPr/>
        </p:nvSpPr>
        <p:spPr>
          <a:xfrm>
            <a:off x="9581736" y="4552341"/>
            <a:ext cx="6107308" cy="2993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457200">
              <a:lnSpc>
                <a:spcPts val="8100"/>
              </a:lnSpc>
              <a:spcBef>
                <a:spcPts val="3000"/>
              </a:spcBef>
              <a:defRPr b="1" sz="3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PAULA RADCLIFFE</a:t>
            </a:r>
          </a:p>
          <a:p>
            <a:pPr defTabSz="457200">
              <a:lnSpc>
                <a:spcPts val="8100"/>
              </a:lnSpc>
              <a:spcBef>
                <a:spcPts val="3000"/>
              </a:spcBef>
              <a:defRPr b="1" sz="3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London, 2003 (2:15:25)</a:t>
            </a:r>
            <a:endParaRPr b="0"/>
          </a:p>
          <a:p>
            <a:pPr defTabSz="457200">
              <a:lnSpc>
                <a:spcPts val="6300"/>
              </a:lnSpc>
              <a:spcBef>
                <a:spcPts val="2100"/>
              </a:spcBef>
              <a:defRPr sz="2733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Run since she was 12 years old in an Athletic Club.</a:t>
            </a:r>
          </a:p>
        </p:txBody>
      </p:sp>
      <p:sp>
        <p:nvSpPr>
          <p:cNvPr id="301" name="TIRUNESH DIBABA…"/>
          <p:cNvSpPr txBox="1"/>
          <p:nvPr/>
        </p:nvSpPr>
        <p:spPr>
          <a:xfrm>
            <a:off x="16586275" y="8575892"/>
            <a:ext cx="6107309" cy="2993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457200">
              <a:lnSpc>
                <a:spcPts val="8100"/>
              </a:lnSpc>
              <a:spcBef>
                <a:spcPts val="3000"/>
              </a:spcBef>
              <a:defRPr b="1" sz="3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TIRUNESH DIBABA</a:t>
            </a:r>
            <a:endParaRPr b="0"/>
          </a:p>
          <a:p>
            <a:pPr defTabSz="457200">
              <a:lnSpc>
                <a:spcPts val="6300"/>
              </a:lnSpc>
              <a:spcBef>
                <a:spcPts val="2100"/>
              </a:spcBef>
              <a:defRPr b="1" sz="2733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Chicago, 2017 (2:18:31)</a:t>
            </a:r>
            <a:endParaRPr b="0"/>
          </a:p>
          <a:p>
            <a:pPr defTabSz="457200">
              <a:lnSpc>
                <a:spcPts val="6300"/>
              </a:lnSpc>
              <a:spcBef>
                <a:spcPts val="2100"/>
              </a:spcBef>
              <a:defRPr sz="2733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From athletic family and she was child she already trained in the highest area in Ethiopia. </a:t>
            </a:r>
          </a:p>
        </p:txBody>
      </p:sp>
      <p:sp>
        <p:nvSpPr>
          <p:cNvPr id="302" name="MARY KEITANY…"/>
          <p:cNvSpPr txBox="1"/>
          <p:nvPr/>
        </p:nvSpPr>
        <p:spPr>
          <a:xfrm>
            <a:off x="2982228" y="8575892"/>
            <a:ext cx="6107308" cy="2993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416052">
              <a:lnSpc>
                <a:spcPts val="7300"/>
              </a:lnSpc>
              <a:spcBef>
                <a:spcPts val="2700"/>
              </a:spcBef>
              <a:defRPr b="1" sz="273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MARY KEITANY</a:t>
            </a:r>
          </a:p>
          <a:p>
            <a:pPr defTabSz="416052">
              <a:lnSpc>
                <a:spcPts val="7300"/>
              </a:lnSpc>
              <a:spcBef>
                <a:spcPts val="2700"/>
              </a:spcBef>
              <a:defRPr b="1" sz="273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London, 2017 (2:17:00)</a:t>
            </a:r>
            <a:endParaRPr b="0"/>
          </a:p>
          <a:p>
            <a:pPr defTabSz="416052">
              <a:lnSpc>
                <a:spcPts val="5800"/>
              </a:lnSpc>
              <a:spcBef>
                <a:spcPts val="1900"/>
              </a:spcBef>
              <a:defRPr sz="2487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When she was child had to walk more than 2km without shoes to get some water and 10km to go the school.</a:t>
            </a:r>
          </a:p>
        </p:txBody>
      </p:sp>
      <p:pic>
        <p:nvPicPr>
          <p:cNvPr id="303" name="Captura de Pantalla 2021-01-09 a les 23.32.17.png" descr="Captura de Pantalla 2021-01-09 a les 23.32.1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71983" y="7736864"/>
            <a:ext cx="1280771" cy="7431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Captura de Pantalla 2021-01-09 a les 23.33.27.png" descr="Captura de Pantalla 2021-01-09 a les 23.33.2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215713" y="2334286"/>
            <a:ext cx="2296510" cy="216943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Captura de Pantalla 2021-01-09 a les 23.33.55.png" descr="Captura de Pantalla 2021-01-09 a les 23.33.5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758558" y="3995710"/>
            <a:ext cx="1280771" cy="53035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Captura de Pantalla 2021-01-09 a les 23.34.36.png" descr="Captura de Pantalla 2021-01-09 a les 23.34.36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816965" y="6028324"/>
            <a:ext cx="2464420" cy="2476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Captura de Pantalla 2021-01-09 a les 23.35.19.png" descr="Captura de Pantalla 2021-01-09 a les 23.35.19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9138577" y="6019538"/>
            <a:ext cx="2118179" cy="243735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Captura de Pantalla 2021-01-09 a les 23.38.05.png" descr="Captura de Pantalla 2021-01-09 a les 23.38.05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7580591" y="7983257"/>
            <a:ext cx="1303155" cy="53035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10.png" descr="10.png"/>
          <p:cNvPicPr>
            <a:picLocks noChangeAspect="1"/>
          </p:cNvPicPr>
          <p:nvPr/>
        </p:nvPicPr>
        <p:blipFill>
          <a:blip r:embed="rId10">
            <a:extLst/>
          </a:blip>
          <a:srcRect l="4941" t="18392" r="82124" b="73863"/>
          <a:stretch>
            <a:fillRect/>
          </a:stretch>
        </p:blipFill>
        <p:spPr>
          <a:xfrm>
            <a:off x="20239581" y="1365075"/>
            <a:ext cx="2990213" cy="862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adidas.png" descr="adidas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5607903" y="11665588"/>
            <a:ext cx="882543" cy="7431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nike.png" descr="nike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2346053" y="7594827"/>
            <a:ext cx="1318188" cy="461367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nike.png" descr="nike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9538572" y="11688752"/>
            <a:ext cx="1318189" cy="4613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6 Best Marathons Majors.png" descr="6 Best Marathons Majors.png"/>
          <p:cNvPicPr>
            <a:picLocks noChangeAspect="1"/>
          </p:cNvPicPr>
          <p:nvPr/>
        </p:nvPicPr>
        <p:blipFill>
          <a:blip r:embed="rId2">
            <a:extLst/>
          </a:blip>
          <a:srcRect l="3735" t="6960" r="58174" b="12383"/>
          <a:stretch>
            <a:fillRect/>
          </a:stretch>
        </p:blipFill>
        <p:spPr>
          <a:xfrm>
            <a:off x="1137130" y="1521744"/>
            <a:ext cx="8728366" cy="8899012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logo-the-bridge-01.png" descr="logo-the-bridge-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520124" y="12570670"/>
            <a:ext cx="4428971" cy="7009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Línia Línia" descr="Línia Línia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1142" y="2386701"/>
            <a:ext cx="3989900" cy="139701"/>
          </a:xfrm>
          <a:prstGeom prst="rect">
            <a:avLst/>
          </a:prstGeom>
        </p:spPr>
      </p:pic>
      <p:sp>
        <p:nvSpPr>
          <p:cNvPr id="318" name="Línia"/>
          <p:cNvSpPr/>
          <p:nvPr/>
        </p:nvSpPr>
        <p:spPr>
          <a:xfrm>
            <a:off x="1118218" y="12987932"/>
            <a:ext cx="18528206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9" name="Best Marathons Majors, 10th, January"/>
          <p:cNvSpPr txBox="1"/>
          <p:nvPr/>
        </p:nvSpPr>
        <p:spPr>
          <a:xfrm>
            <a:off x="18406934" y="567388"/>
            <a:ext cx="530870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Best Marathons Majors, 10th, January</a:t>
            </a:r>
          </a:p>
        </p:txBody>
      </p:sp>
      <p:pic>
        <p:nvPicPr>
          <p:cNvPr id="320" name="Pie_Time_Spent.png" descr="Pie_Time_Spent.png"/>
          <p:cNvPicPr>
            <a:picLocks noChangeAspect="1"/>
          </p:cNvPicPr>
          <p:nvPr/>
        </p:nvPicPr>
        <p:blipFill>
          <a:blip r:embed="rId5">
            <a:extLst/>
          </a:blip>
          <a:srcRect l="0" t="0" r="17840" b="0"/>
          <a:stretch>
            <a:fillRect/>
          </a:stretch>
        </p:blipFill>
        <p:spPr>
          <a:xfrm>
            <a:off x="10524239" y="3545013"/>
            <a:ext cx="13067761" cy="6901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Pie_Time_Spent.png" descr="Pie_Time_Spent.png"/>
          <p:cNvPicPr>
            <a:picLocks noChangeAspect="1"/>
          </p:cNvPicPr>
          <p:nvPr/>
        </p:nvPicPr>
        <p:blipFill>
          <a:blip r:embed="rId5">
            <a:extLst/>
          </a:blip>
          <a:srcRect l="65869" t="13480" r="530" b="51056"/>
          <a:stretch>
            <a:fillRect/>
          </a:stretch>
        </p:blipFill>
        <p:spPr>
          <a:xfrm>
            <a:off x="19425789" y="1765300"/>
            <a:ext cx="4617486" cy="2114689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Rectangle"/>
          <p:cNvSpPr/>
          <p:nvPr/>
        </p:nvSpPr>
        <p:spPr>
          <a:xfrm>
            <a:off x="20979373" y="4443497"/>
            <a:ext cx="2748210" cy="25699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4. Conclu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 Conclusions</a:t>
            </a:r>
          </a:p>
        </p:txBody>
      </p:sp>
      <p:sp>
        <p:nvSpPr>
          <p:cNvPr id="325" name="The hypothesis is confirmed because there are more than cases shows that African, overcoat Kenyan, athletes win most best world marathons.…"/>
          <p:cNvSpPr txBox="1"/>
          <p:nvPr>
            <p:ph type="body" idx="1"/>
          </p:nvPr>
        </p:nvSpPr>
        <p:spPr>
          <a:xfrm>
            <a:off x="1206499" y="3413661"/>
            <a:ext cx="22295796" cy="8949822"/>
          </a:xfrm>
          <a:prstGeom prst="rect">
            <a:avLst/>
          </a:prstGeom>
        </p:spPr>
        <p:txBody>
          <a:bodyPr/>
          <a:lstStyle/>
          <a:p>
            <a:pPr lvl="1" marL="1497224" indent="-732684" defTabSz="393192">
              <a:lnSpc>
                <a:spcPts val="8600"/>
              </a:lnSpc>
              <a:spcBef>
                <a:spcPts val="2500"/>
              </a:spcBef>
              <a:buSzPct val="100000"/>
              <a:buAutoNum type="arabicPeriod" startAt="1"/>
              <a:defRPr sz="3956">
                <a:latin typeface="Helvetica"/>
                <a:ea typeface="Helvetica"/>
                <a:cs typeface="Helvetica"/>
                <a:sym typeface="Helvetica"/>
              </a:defRPr>
            </a:pPr>
            <a:r>
              <a:t>The hypothesis is confirmed because there are more than cases shows that African, overcoat Kenyan, athletes win most best world marathons.</a:t>
            </a:r>
          </a:p>
          <a:p>
            <a:pPr lvl="1" marL="1497224" indent="-732684" defTabSz="393192">
              <a:lnSpc>
                <a:spcPts val="8600"/>
              </a:lnSpc>
              <a:spcBef>
                <a:spcPts val="2500"/>
              </a:spcBef>
              <a:buSzPct val="100000"/>
              <a:buAutoNum type="arabicPeriod" startAt="1"/>
              <a:defRPr sz="3956">
                <a:latin typeface="Helvetica"/>
                <a:ea typeface="Helvetica"/>
                <a:cs typeface="Helvetica"/>
                <a:sym typeface="Helvetica"/>
              </a:defRPr>
            </a:pPr>
            <a:r>
              <a:t>There are touchpoint:</a:t>
            </a:r>
          </a:p>
          <a:p>
            <a:pPr lvl="2" marL="2261764" indent="-732684" defTabSz="393192">
              <a:lnSpc>
                <a:spcPts val="8600"/>
              </a:lnSpc>
              <a:spcBef>
                <a:spcPts val="2500"/>
              </a:spcBef>
              <a:buSzPct val="100000"/>
              <a:buAutoNum type="arabicPeriod" startAt="1"/>
              <a:defRPr sz="3956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African countries have had a lot of difference to compete</a:t>
            </a:r>
            <a:r>
              <a:t> in marathons and another competitions as well (dataset 3). </a:t>
            </a:r>
          </a:p>
          <a:p>
            <a:pPr lvl="2" marL="2261764" indent="-732684" defTabSz="393192">
              <a:lnSpc>
                <a:spcPts val="8600"/>
              </a:lnSpc>
              <a:spcBef>
                <a:spcPts val="2500"/>
              </a:spcBef>
              <a:buSzPct val="100000"/>
              <a:buAutoNum type="arabicPeriod" startAt="1"/>
              <a:defRPr sz="3956">
                <a:latin typeface="Helvetica"/>
                <a:ea typeface="Helvetica"/>
                <a:cs typeface="Helvetica"/>
                <a:sym typeface="Helvetica"/>
              </a:defRPr>
            </a:pPr>
            <a:r>
              <a:t>There are </a:t>
            </a:r>
            <a:r>
              <a:rPr b="1"/>
              <a:t>less variety between African athletes</a:t>
            </a:r>
            <a:r>
              <a:t> than north athletes.</a:t>
            </a:r>
          </a:p>
          <a:p>
            <a:pPr lvl="2" marL="2261764" indent="-732684" defTabSz="393192">
              <a:lnSpc>
                <a:spcPts val="8600"/>
              </a:lnSpc>
              <a:spcBef>
                <a:spcPts val="2500"/>
              </a:spcBef>
              <a:buSzPct val="100000"/>
              <a:buAutoNum type="arabicPeriod" startAt="1"/>
              <a:defRPr sz="3956">
                <a:latin typeface="Helvetica"/>
                <a:ea typeface="Helvetica"/>
                <a:cs typeface="Helvetica"/>
                <a:sym typeface="Helvetica"/>
              </a:defRPr>
            </a:pPr>
            <a:r>
              <a:t>The</a:t>
            </a:r>
            <a:r>
              <a:rPr b="1"/>
              <a:t> median time is 2 hours 46 minutes</a:t>
            </a:r>
            <a:r>
              <a:t>, it is rare value to get a race with only 2 hours.</a:t>
            </a:r>
          </a:p>
          <a:p>
            <a:pPr lvl="2" marL="2261764" indent="-732684" defTabSz="393192">
              <a:lnSpc>
                <a:spcPts val="8600"/>
              </a:lnSpc>
              <a:spcBef>
                <a:spcPts val="2500"/>
              </a:spcBef>
              <a:buSzPct val="100000"/>
              <a:buAutoNum type="arabicPeriod" startAt="1"/>
              <a:defRPr sz="3956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Gender vs Time is strongly positive correlation</a:t>
            </a:r>
            <a:r>
              <a:t>, but not much with country.</a:t>
            </a:r>
          </a:p>
          <a:p>
            <a:pPr lvl="2" marL="2261764" indent="-732684" defTabSz="393192">
              <a:lnSpc>
                <a:spcPts val="8600"/>
              </a:lnSpc>
              <a:spcBef>
                <a:spcPts val="2500"/>
              </a:spcBef>
              <a:buSzPct val="100000"/>
              <a:buAutoNum type="arabicPeriod" startAt="1"/>
              <a:defRPr sz="3956">
                <a:latin typeface="Helvetica"/>
                <a:ea typeface="Helvetica"/>
                <a:cs typeface="Helvetica"/>
                <a:sym typeface="Helvetica"/>
              </a:defRPr>
            </a:pPr>
            <a:r>
              <a:t>Two brands more used by </a:t>
            </a:r>
            <a:r>
              <a:rPr b="1"/>
              <a:t>African athletes are Nike or Adidas</a:t>
            </a:r>
            <a:r>
              <a:t>. </a:t>
            </a:r>
          </a:p>
          <a:p>
            <a:pPr lvl="2" marL="2261764" indent="-732684" defTabSz="393192">
              <a:lnSpc>
                <a:spcPts val="8600"/>
              </a:lnSpc>
              <a:spcBef>
                <a:spcPts val="2500"/>
              </a:spcBef>
              <a:buSzPct val="100000"/>
              <a:buAutoNum type="arabicPeriod" startAt="1"/>
              <a:defRPr sz="3956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Altitude of the countries could be an influence</a:t>
            </a:r>
            <a:r>
              <a:t> for the best runners (2 dataset).</a:t>
            </a:r>
          </a:p>
        </p:txBody>
      </p:sp>
      <p:pic>
        <p:nvPicPr>
          <p:cNvPr id="326" name="logo-the-bridge-01.png" descr="logo-the-bridge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0124" y="12570670"/>
            <a:ext cx="4428971" cy="7009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Línia Línia" descr="Línia Línia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1142" y="2386701"/>
            <a:ext cx="7439668" cy="139701"/>
          </a:xfrm>
          <a:prstGeom prst="rect">
            <a:avLst/>
          </a:prstGeom>
        </p:spPr>
      </p:pic>
      <p:sp>
        <p:nvSpPr>
          <p:cNvPr id="329" name="Línia"/>
          <p:cNvSpPr/>
          <p:nvPr/>
        </p:nvSpPr>
        <p:spPr>
          <a:xfrm>
            <a:off x="1118218" y="12987932"/>
            <a:ext cx="18528206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0" name="Best Marathons Majors, 10th, January"/>
          <p:cNvSpPr txBox="1"/>
          <p:nvPr/>
        </p:nvSpPr>
        <p:spPr>
          <a:xfrm>
            <a:off x="18406934" y="567388"/>
            <a:ext cx="530870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Best Marathons Majors, 10th, January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2.png" descr="2.png"/>
          <p:cNvPicPr>
            <a:picLocks noChangeAspect="1"/>
          </p:cNvPicPr>
          <p:nvPr/>
        </p:nvPicPr>
        <p:blipFill>
          <a:blip r:embed="rId2">
            <a:extLst/>
          </a:blip>
          <a:srcRect l="7893" t="8417" r="59148" b="8417"/>
          <a:stretch>
            <a:fillRect/>
          </a:stretch>
        </p:blipFill>
        <p:spPr>
          <a:xfrm>
            <a:off x="1566168" y="575015"/>
            <a:ext cx="8719391" cy="10593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logo-the-bridge-01.png" descr="logo-the-bridge-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520124" y="12570670"/>
            <a:ext cx="4428971" cy="7009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Línia Línia" descr="Línia Línia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94929" y="3351901"/>
            <a:ext cx="7452801" cy="139701"/>
          </a:xfrm>
          <a:prstGeom prst="rect">
            <a:avLst/>
          </a:prstGeom>
        </p:spPr>
      </p:pic>
      <p:sp>
        <p:nvSpPr>
          <p:cNvPr id="160" name="Línia"/>
          <p:cNvSpPr/>
          <p:nvPr/>
        </p:nvSpPr>
        <p:spPr>
          <a:xfrm>
            <a:off x="1118218" y="12987932"/>
            <a:ext cx="18528206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1" name="Best Marathons Majors, 10th, January"/>
          <p:cNvSpPr txBox="1"/>
          <p:nvPr/>
        </p:nvSpPr>
        <p:spPr>
          <a:xfrm>
            <a:off x="18406934" y="567388"/>
            <a:ext cx="530870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Best Marathons Majors, 10th, January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4. Conclu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 Conclusions</a:t>
            </a:r>
          </a:p>
        </p:txBody>
      </p:sp>
      <p:sp>
        <p:nvSpPr>
          <p:cNvPr id="333" name="What would you change if you need to do another EDA project?…"/>
          <p:cNvSpPr txBox="1"/>
          <p:nvPr>
            <p:ph type="body" idx="1"/>
          </p:nvPr>
        </p:nvSpPr>
        <p:spPr>
          <a:xfrm>
            <a:off x="1206500" y="3413661"/>
            <a:ext cx="22295795" cy="8949822"/>
          </a:xfrm>
          <a:prstGeom prst="rect">
            <a:avLst/>
          </a:prstGeom>
        </p:spPr>
        <p:txBody>
          <a:bodyPr/>
          <a:lstStyle/>
          <a:p>
            <a:pPr lvl="1" marL="1584272" indent="-775282" defTabSz="416052">
              <a:lnSpc>
                <a:spcPts val="7500"/>
              </a:lnSpc>
              <a:spcBef>
                <a:spcPts val="2700"/>
              </a:spcBef>
              <a:buSzPct val="100000"/>
              <a:buAutoNum type="arabicPeriod" startAt="1"/>
              <a:defRPr sz="2912">
                <a:latin typeface="Helvetica"/>
                <a:ea typeface="Helvetica"/>
                <a:cs typeface="Helvetica"/>
                <a:sym typeface="Helvetica"/>
              </a:defRPr>
            </a:pPr>
            <a:r>
              <a:t>What would you change if you need to do another EDA project?</a:t>
            </a:r>
          </a:p>
          <a:p>
            <a:pPr lvl="2" marL="2393262" indent="-775282" defTabSz="416052">
              <a:lnSpc>
                <a:spcPts val="9100"/>
              </a:lnSpc>
              <a:spcBef>
                <a:spcPts val="2700"/>
              </a:spcBef>
              <a:buSzPct val="100000"/>
              <a:buAutoNum type="arabicPeriod" startAt="1"/>
              <a:defRPr sz="4186">
                <a:latin typeface="Helvetica"/>
                <a:ea typeface="Helvetica"/>
                <a:cs typeface="Helvetica"/>
                <a:sym typeface="Helvetica"/>
              </a:defRPr>
            </a:pPr>
            <a:r>
              <a:t>This subject was so much interesting and funny because it could extend more data about brand shoes sales or if the altitude influences really for African Athletes. </a:t>
            </a:r>
          </a:p>
          <a:p>
            <a:pPr lvl="2" marL="2393262" indent="-775282" defTabSz="416052">
              <a:lnSpc>
                <a:spcPts val="9100"/>
              </a:lnSpc>
              <a:spcBef>
                <a:spcPts val="2700"/>
              </a:spcBef>
              <a:buSzPct val="100000"/>
              <a:buAutoNum type="arabicPeriod" startAt="1"/>
              <a:defRPr sz="4186">
                <a:latin typeface="Helvetica"/>
                <a:ea typeface="Helvetica"/>
                <a:cs typeface="Helvetica"/>
                <a:sym typeface="Helvetica"/>
              </a:defRPr>
            </a:pPr>
            <a:r>
              <a:t>In addition, it is knowing that marathons cause and increase the temperatures of cities. </a:t>
            </a:r>
          </a:p>
          <a:p>
            <a:pPr lvl="1" marL="1584272" indent="-775282" defTabSz="416052">
              <a:lnSpc>
                <a:spcPts val="7500"/>
              </a:lnSpc>
              <a:spcBef>
                <a:spcPts val="2700"/>
              </a:spcBef>
              <a:buSzPct val="100000"/>
              <a:buAutoNum type="arabicPeriod" startAt="1"/>
              <a:defRPr sz="2912">
                <a:latin typeface="Helvetica"/>
                <a:ea typeface="Helvetica"/>
                <a:cs typeface="Helvetica"/>
                <a:sym typeface="Helvetica"/>
              </a:defRPr>
            </a:pPr>
            <a:r>
              <a:t>What do you learn doing this project?</a:t>
            </a:r>
          </a:p>
          <a:p>
            <a:pPr lvl="2" marL="2393262" indent="-775282" defTabSz="416052">
              <a:lnSpc>
                <a:spcPts val="9100"/>
              </a:lnSpc>
              <a:spcBef>
                <a:spcPts val="2700"/>
              </a:spcBef>
              <a:buSzPct val="100000"/>
              <a:buAutoNum type="arabicPeriod" startAt="1"/>
              <a:defRPr sz="4186">
                <a:latin typeface="Helvetica"/>
                <a:ea typeface="Helvetica"/>
                <a:cs typeface="Helvetica"/>
                <a:sym typeface="Helvetica"/>
              </a:defRPr>
            </a:pPr>
            <a:r>
              <a:t>First of all, starting the project, set up all functions in the modules. </a:t>
            </a:r>
          </a:p>
          <a:p>
            <a:pPr lvl="2" marL="2393262" indent="-775282" defTabSz="416052">
              <a:lnSpc>
                <a:spcPts val="9100"/>
              </a:lnSpc>
              <a:spcBef>
                <a:spcPts val="2700"/>
              </a:spcBef>
              <a:buSzPct val="100000"/>
              <a:buAutoNum type="arabicPeriod" startAt="1"/>
              <a:defRPr sz="4186">
                <a:latin typeface="Helvetica"/>
                <a:ea typeface="Helvetica"/>
                <a:cs typeface="Helvetica"/>
                <a:sym typeface="Helvetica"/>
              </a:defRPr>
            </a:pPr>
            <a:r>
              <a:t>After, a lot of new methods, functions and searching in Google. </a:t>
            </a:r>
          </a:p>
          <a:p>
            <a:pPr lvl="2" marL="2393262" indent="-775282" defTabSz="416052">
              <a:lnSpc>
                <a:spcPts val="9100"/>
              </a:lnSpc>
              <a:spcBef>
                <a:spcPts val="2700"/>
              </a:spcBef>
              <a:buSzPct val="100000"/>
              <a:buAutoNum type="arabicPeriod" startAt="1"/>
              <a:defRPr sz="4186">
                <a:latin typeface="Helvetica"/>
                <a:ea typeface="Helvetica"/>
                <a:cs typeface="Helvetica"/>
                <a:sym typeface="Helvetica"/>
              </a:defRPr>
            </a:pPr>
            <a:r>
              <a:t>At the end, how the visualization data can show and verify some theories, and learning it’s possible to get an idea and extend it to predict the consequences.</a:t>
            </a:r>
          </a:p>
        </p:txBody>
      </p:sp>
      <p:pic>
        <p:nvPicPr>
          <p:cNvPr id="334" name="logo-the-bridge-01.png" descr="logo-the-bridge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0124" y="12570670"/>
            <a:ext cx="4428971" cy="7009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Línia Línia" descr="Línia Línia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1142" y="2386701"/>
            <a:ext cx="7439668" cy="139701"/>
          </a:xfrm>
          <a:prstGeom prst="rect">
            <a:avLst/>
          </a:prstGeom>
        </p:spPr>
      </p:pic>
      <p:sp>
        <p:nvSpPr>
          <p:cNvPr id="337" name="Línia"/>
          <p:cNvSpPr/>
          <p:nvPr/>
        </p:nvSpPr>
        <p:spPr>
          <a:xfrm>
            <a:off x="1118218" y="12987932"/>
            <a:ext cx="18528206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8" name="Best Marathons Majors, 10th, January"/>
          <p:cNvSpPr txBox="1"/>
          <p:nvPr/>
        </p:nvSpPr>
        <p:spPr>
          <a:xfrm>
            <a:off x="18406934" y="567388"/>
            <a:ext cx="530870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Best Marathons Majors, 10th, January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5. Webgraph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5. Webgraphy</a:t>
            </a:r>
          </a:p>
        </p:txBody>
      </p:sp>
      <p:sp>
        <p:nvSpPr>
          <p:cNvPr id="341" name="General Information to Inspiration…"/>
          <p:cNvSpPr txBox="1"/>
          <p:nvPr/>
        </p:nvSpPr>
        <p:spPr>
          <a:xfrm>
            <a:off x="1274508" y="2423691"/>
            <a:ext cx="12005692" cy="10167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1" sz="1500">
                <a:solidFill>
                  <a:srgbClr val="000000"/>
                </a:solidFill>
              </a:defRPr>
            </a:pPr>
            <a:r>
              <a:t>General Information to Inspiration</a:t>
            </a:r>
          </a:p>
          <a:p>
            <a:pPr marL="114300" indent="-114300" algn="l" defTabSz="457200">
              <a:buSzPct val="100000"/>
              <a:buChar char="•"/>
              <a:defRPr sz="1500">
                <a:solidFill>
                  <a:srgbClr val="000000"/>
                </a:solidFill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https://www.mundodeportivo.com/atletismo/20190307/46894079804/por-que-los-atletas-africanos-ganan-siempre-en-maraton.html</a:t>
            </a:r>
            <a:r>
              <a:t> </a:t>
            </a:r>
          </a:p>
          <a:p>
            <a:pPr marL="114300" indent="-114300" algn="l" defTabSz="457200">
              <a:buSzPct val="100000"/>
              <a:buChar char="•"/>
              <a:defRPr sz="1500">
                <a:solidFill>
                  <a:srgbClr val="000000"/>
                </a:solidFill>
              </a:defRPr>
            </a:pPr>
            <a:r>
              <a:rPr u="sng">
                <a:hlinkClick r:id="rId3" invalidUrl="" action="" tgtFrame="" tooltip="" history="1" highlightClick="0" endSnd="0"/>
              </a:rPr>
              <a:t>https://journals.plos.org/plosone/article?id=10.1371/journal.pone.0037407</a:t>
            </a:r>
            <a:r>
              <a:t> </a:t>
            </a:r>
          </a:p>
          <a:p>
            <a:pPr marL="114300" indent="-114300" algn="l" defTabSz="457200">
              <a:buSzPct val="100000"/>
              <a:buChar char="•"/>
              <a:defRPr sz="1500">
                <a:solidFill>
                  <a:srgbClr val="000000"/>
                </a:solidFill>
              </a:defRPr>
            </a:pPr>
            <a:r>
              <a:rPr u="sng">
                <a:hlinkClick r:id="rId4" invalidUrl="" action="" tgtFrame="" tooltip="" history="1" highlightClick="0" endSnd="0"/>
              </a:rPr>
              <a:t>Impact of Environmental on marathon running performance</a:t>
            </a:r>
          </a:p>
          <a:p>
            <a:pPr marL="114300" indent="-114300" algn="l" defTabSz="457200">
              <a:buSzPct val="100000"/>
              <a:buChar char="•"/>
              <a:defRPr sz="1500">
                <a:solidFill>
                  <a:srgbClr val="000000"/>
                </a:solidFill>
              </a:defRPr>
            </a:pPr>
            <a:r>
              <a:rPr u="sng">
                <a:hlinkClick r:id="rId5" invalidUrl="" action="" tgtFrame="" tooltip="" history="1" highlightClick="0" endSnd="0"/>
              </a:rPr>
              <a:t>https://www.efdeportes.com/efd148/la-superioridad-de-los-atletas-africanos.htm</a:t>
            </a:r>
            <a:r>
              <a:t> </a:t>
            </a:r>
          </a:p>
          <a:p>
            <a:pPr algn="l" defTabSz="457200">
              <a:defRPr sz="1500">
                <a:solidFill>
                  <a:srgbClr val="000000"/>
                </a:solidFill>
              </a:defRPr>
            </a:pPr>
          </a:p>
          <a:p>
            <a:pPr algn="l" defTabSz="457200">
              <a:defRPr sz="1500">
                <a:solidFill>
                  <a:srgbClr val="000000"/>
                </a:solidFill>
              </a:defRPr>
            </a:pPr>
          </a:p>
          <a:p>
            <a:pPr algn="l" defTabSz="457200">
              <a:defRPr b="1" sz="1500">
                <a:solidFill>
                  <a:srgbClr val="000000"/>
                </a:solidFill>
              </a:defRPr>
            </a:pPr>
            <a:r>
              <a:t>Datasets Search</a:t>
            </a:r>
          </a:p>
          <a:p>
            <a:pPr marL="114300" indent="-114300" algn="l" defTabSz="457200">
              <a:buSzPct val="100000"/>
              <a:buChar char="•"/>
              <a:defRPr sz="1500">
                <a:solidFill>
                  <a:srgbClr val="000000"/>
                </a:solidFill>
              </a:defRPr>
            </a:pPr>
            <a:r>
              <a:rPr u="sng">
                <a:hlinkClick r:id="rId6" invalidUrl="" action="" tgtFrame="" tooltip="" history="1" highlightClick="0" endSnd="0"/>
              </a:rPr>
              <a:t>www.data.world.com</a:t>
            </a:r>
            <a:r>
              <a:t> </a:t>
            </a:r>
          </a:p>
          <a:p>
            <a:pPr marL="114300" indent="-114300" algn="l" defTabSz="457200">
              <a:buSzPct val="100000"/>
              <a:buChar char="•"/>
              <a:defRPr sz="1500">
                <a:solidFill>
                  <a:srgbClr val="000000"/>
                </a:solidFill>
              </a:defRPr>
            </a:pPr>
            <a:r>
              <a:rPr u="sng">
                <a:hlinkClick r:id="rId7" invalidUrl="" action="" tgtFrame="" tooltip="" history="1" highlightClick="0" endSnd="0"/>
              </a:rPr>
              <a:t>www.kaggle.com</a:t>
            </a:r>
            <a:r>
              <a:t> </a:t>
            </a:r>
          </a:p>
          <a:p>
            <a:pPr algn="l" defTabSz="457200">
              <a:defRPr sz="1500">
                <a:solidFill>
                  <a:srgbClr val="000000"/>
                </a:solidFill>
              </a:defRPr>
            </a:pPr>
          </a:p>
          <a:p>
            <a:pPr algn="l" defTabSz="457200">
              <a:defRPr sz="1500">
                <a:solidFill>
                  <a:srgbClr val="000000"/>
                </a:solidFill>
              </a:defRPr>
            </a:pPr>
          </a:p>
          <a:p>
            <a:pPr algn="l" defTabSz="457200">
              <a:defRPr b="1" sz="1500">
                <a:solidFill>
                  <a:srgbClr val="000000"/>
                </a:solidFill>
              </a:defRPr>
            </a:pPr>
            <a:r>
              <a:t>Recollect Data</a:t>
            </a:r>
          </a:p>
          <a:p>
            <a:pPr marL="114300" indent="-114300" algn="l" defTabSz="457200">
              <a:buSzPct val="100000"/>
              <a:buChar char="•"/>
              <a:defRPr sz="1500">
                <a:solidFill>
                  <a:srgbClr val="000000"/>
                </a:solidFill>
              </a:defRPr>
            </a:pPr>
            <a:r>
              <a:rPr u="sng">
                <a:hlinkClick r:id="rId8" invalidUrl="" action="" tgtFrame="" tooltip="" history="1" highlightClick="0" endSnd="0"/>
              </a:rPr>
              <a:t>https://github.com/ali-ce/datasets/blob/master/Marathon-Majors/Winners.csv</a:t>
            </a:r>
          </a:p>
          <a:p>
            <a:pPr marL="114300" indent="-114300" algn="l" defTabSz="457200">
              <a:buSzPct val="100000"/>
              <a:buChar char="•"/>
              <a:defRPr sz="1500">
                <a:solidFill>
                  <a:srgbClr val="000000"/>
                </a:solidFill>
              </a:defRPr>
            </a:pPr>
            <a:r>
              <a:rPr u="sng">
                <a:hlinkClick r:id="rId9" invalidUrl="" action="" tgtFrame="" tooltip="" history="1" highlightClick="0" endSnd="0"/>
              </a:rPr>
              <a:t>https://data.world/newns92/abbott-world-marathon-majors-winners</a:t>
            </a:r>
          </a:p>
          <a:p>
            <a:pPr marL="114300" indent="-114300" algn="l" defTabSz="457200">
              <a:buSzPct val="100000"/>
              <a:buChar char="•"/>
              <a:defRPr sz="1500">
                <a:solidFill>
                  <a:srgbClr val="000000"/>
                </a:solidFill>
              </a:defRPr>
            </a:pPr>
            <a:r>
              <a:rPr u="sng">
                <a:hlinkClick r:id="rId10" invalidUrl="" action="" tgtFrame="" tooltip="" history="1" highlightClick="0" endSnd="0"/>
              </a:rPr>
              <a:t>https://data.world/johayes13/summer-winter-olympic-games</a:t>
            </a:r>
          </a:p>
          <a:p>
            <a:pPr marL="114300" indent="-114300" algn="l" defTabSz="457200">
              <a:buSzPct val="100000"/>
              <a:buChar char="•"/>
              <a:defRPr sz="1500">
                <a:solidFill>
                  <a:srgbClr val="000000"/>
                </a:solidFill>
              </a:defRPr>
            </a:pPr>
            <a:r>
              <a:rPr u="sng">
                <a:hlinkClick r:id="rId11" invalidUrl="" action="" tgtFrame="" tooltip="" history="1" highlightClick="0" endSnd="0"/>
              </a:rPr>
              <a:t>https://www.kaggle.com/heesoo37/120-years-of-olympic-history-athletes-and-results?select=noc_regions.csv</a:t>
            </a:r>
            <a:r>
              <a:t> </a:t>
            </a:r>
          </a:p>
          <a:p>
            <a:pPr marL="114300" indent="-114300" algn="l" defTabSz="457200">
              <a:buSzPct val="100000"/>
              <a:buChar char="•"/>
              <a:defRPr sz="1500">
                <a:solidFill>
                  <a:srgbClr val="000000"/>
                </a:solidFill>
              </a:defRPr>
            </a:pPr>
            <a:r>
              <a:rPr u="sng">
                <a:hlinkClick r:id="rId12" invalidUrl="" action="" tgtFrame="" tooltip="" history="1" highlightClick="0" endSnd="0"/>
              </a:rPr>
              <a:t>https://developers.google.com/public-data/docs/canonical/countries_csv</a:t>
            </a:r>
            <a:r>
              <a:t> </a:t>
            </a:r>
          </a:p>
          <a:p>
            <a:pPr algn="l" defTabSz="457200">
              <a:defRPr sz="1500">
                <a:solidFill>
                  <a:srgbClr val="000000"/>
                </a:solidFill>
              </a:defRPr>
            </a:pPr>
          </a:p>
          <a:p>
            <a:pPr algn="l" defTabSz="457200">
              <a:defRPr sz="1500">
                <a:solidFill>
                  <a:srgbClr val="000000"/>
                </a:solidFill>
              </a:defRPr>
            </a:pPr>
          </a:p>
          <a:p>
            <a:pPr algn="l" defTabSz="457200">
              <a:defRPr b="1" sz="1500">
                <a:solidFill>
                  <a:srgbClr val="000000"/>
                </a:solidFill>
              </a:defRPr>
            </a:pPr>
            <a:r>
              <a:t>Code webpages to work project</a:t>
            </a:r>
          </a:p>
          <a:p>
            <a:pPr marL="114300" indent="-114300" algn="l" defTabSz="457200">
              <a:buSzPct val="100000"/>
              <a:buChar char="•"/>
              <a:defRPr sz="1500">
                <a:solidFill>
                  <a:srgbClr val="000000"/>
                </a:solidFill>
              </a:defRPr>
            </a:pPr>
            <a:r>
              <a:rPr u="sng">
                <a:hlinkClick r:id="rId13" invalidUrl="" action="" tgtFrame="" tooltip="" history="1" highlightClick="0" endSnd="0"/>
              </a:rPr>
              <a:t>https://stackoverflow.com/questions/38229357/how-to-sum-time-in-a-dataframe</a:t>
            </a:r>
          </a:p>
          <a:p>
            <a:pPr marL="114300" indent="-114300" algn="l" defTabSz="457200">
              <a:buSzPct val="100000"/>
              <a:buChar char="•"/>
              <a:defRPr sz="1500">
                <a:solidFill>
                  <a:srgbClr val="000000"/>
                </a:solidFill>
              </a:defRPr>
            </a:pPr>
            <a:r>
              <a:rPr u="sng">
                <a:hlinkClick r:id="rId14" invalidUrl="" action="" tgtFrame="" tooltip="" history="1" highlightClick="0" endSnd="0"/>
              </a:rPr>
              <a:t>https://stackoverflow.com/questions/12065885/filter-dataframe-rows-if-value-in-column-is-in-a-set-list-of-values</a:t>
            </a:r>
          </a:p>
          <a:p>
            <a:pPr marL="114300" indent="-114300" algn="l" defTabSz="457200">
              <a:buSzPct val="100000"/>
              <a:buChar char="•"/>
              <a:defRPr sz="1500">
                <a:solidFill>
                  <a:srgbClr val="000000"/>
                </a:solidFill>
              </a:defRPr>
            </a:pPr>
            <a:r>
              <a:rPr u="sng">
                <a:hlinkClick r:id="rId15" invalidUrl="" action="" tgtFrame="" tooltip="" history="1" highlightClick="0" endSnd="0"/>
              </a:rPr>
              <a:t>https://towardsdatascience.com/exploratory-data-analysis-in-python-c9a77dfa39ce</a:t>
            </a:r>
          </a:p>
          <a:p>
            <a:pPr marL="114300" indent="-114300" algn="l" defTabSz="457200">
              <a:buSzPct val="100000"/>
              <a:buChar char="•"/>
              <a:defRPr sz="1500">
                <a:solidFill>
                  <a:srgbClr val="000000"/>
                </a:solidFill>
              </a:defRPr>
            </a:pPr>
            <a:r>
              <a:rPr u="sng">
                <a:hlinkClick r:id="rId16" invalidUrl="" action="" tgtFrame="" tooltip="" history="1" highlightClick="0" endSnd="0"/>
              </a:rPr>
              <a:t>https://mode.com/example-gallery/python_histogram/</a:t>
            </a:r>
          </a:p>
          <a:p>
            <a:pPr marL="114300" indent="-114300" algn="l" defTabSz="457200">
              <a:buSzPct val="100000"/>
              <a:buChar char="•"/>
              <a:defRPr sz="1500">
                <a:solidFill>
                  <a:srgbClr val="000000"/>
                </a:solidFill>
              </a:defRPr>
            </a:pPr>
            <a:r>
              <a:rPr u="sng">
                <a:hlinkClick r:id="rId17" invalidUrl="" action="" tgtFrame="" tooltip="" history="1" highlightClick="0" endSnd="0"/>
              </a:rPr>
              <a:t>https://pbpython.com/pandas_dtypes.html</a:t>
            </a:r>
          </a:p>
          <a:p>
            <a:pPr marL="114300" indent="-114300" algn="l" defTabSz="457200">
              <a:buSzPct val="100000"/>
              <a:buChar char="•"/>
              <a:defRPr sz="1500">
                <a:solidFill>
                  <a:srgbClr val="000000"/>
                </a:solidFill>
              </a:defRPr>
            </a:pPr>
            <a:r>
              <a:rPr u="sng">
                <a:hlinkClick r:id="rId18" invalidUrl="" action="" tgtFrame="" tooltip="" history="1" highlightClick="0" endSnd="0"/>
              </a:rPr>
              <a:t>https://pandas.pydata.org/pandas-docs/stable/reference/api/pandas.DataFrame.hist.html</a:t>
            </a:r>
          </a:p>
          <a:p>
            <a:pPr marL="114300" indent="-114300" algn="l" defTabSz="457200">
              <a:buSzPct val="100000"/>
              <a:buChar char="•"/>
              <a:defRPr sz="1500">
                <a:solidFill>
                  <a:srgbClr val="000000"/>
                </a:solidFill>
              </a:defRPr>
            </a:pPr>
            <a:r>
              <a:rPr u="sng">
                <a:hlinkClick r:id="rId19" invalidUrl="" action="" tgtFrame="" tooltip="" history="1" highlightClick="0" endSnd="0"/>
              </a:rPr>
              <a:t>https://pandas.pydata.org/pandas-docs/</a:t>
            </a:r>
          </a:p>
          <a:p>
            <a:pPr marL="114300" indent="-114300" algn="l" defTabSz="457200">
              <a:buSzPct val="100000"/>
              <a:buChar char="•"/>
              <a:defRPr sz="1500">
                <a:solidFill>
                  <a:srgbClr val="000000"/>
                </a:solidFill>
              </a:defRPr>
            </a:pPr>
            <a:r>
              <a:rPr u="sng">
                <a:hlinkClick r:id="rId20" invalidUrl="" action="" tgtFrame="" tooltip="" history="1" highlightClick="0" endSnd="0"/>
              </a:rPr>
              <a:t>https://matplotlib.org/gallery/pie_and_polar_charts/pie_features.html#sphx-glr-gallery-pie-and-polar-charts-pie-features-py</a:t>
            </a:r>
          </a:p>
          <a:p>
            <a:pPr marL="114300" indent="-114300" algn="l" defTabSz="457200">
              <a:buSzPct val="100000"/>
              <a:buChar char="•"/>
              <a:defRPr sz="1500">
                <a:solidFill>
                  <a:srgbClr val="000000"/>
                </a:solidFill>
              </a:defRPr>
            </a:pPr>
            <a:r>
              <a:rPr u="sng">
                <a:hlinkClick r:id="rId21" invalidUrl="" action="" tgtFrame="" tooltip="" history="1" highlightClick="0" endSnd="0"/>
              </a:rPr>
              <a:t>https://datatofish.com/pie-chart-matplotlib/</a:t>
            </a:r>
            <a:r>
              <a:t> </a:t>
            </a:r>
          </a:p>
          <a:p>
            <a:pPr marL="114300" indent="-114300" algn="l" defTabSz="457200">
              <a:buSzPct val="100000"/>
              <a:buChar char="•"/>
              <a:defRPr sz="1500">
                <a:solidFill>
                  <a:srgbClr val="000000"/>
                </a:solidFill>
              </a:defRPr>
            </a:pPr>
            <a:r>
              <a:rPr u="sng">
                <a:hlinkClick r:id="rId22" invalidUrl="" action="" tgtFrame="" tooltip="" history="1" highlightClick="0" endSnd="0"/>
              </a:rPr>
              <a:t>https://www.delftstack.com/es/howto/matplotlib/how-to-change-the-figure-size-in-matplotlib/</a:t>
            </a:r>
            <a:r>
              <a:t> </a:t>
            </a:r>
          </a:p>
          <a:p>
            <a:pPr marL="114300" indent="-114300" algn="l" defTabSz="457200">
              <a:buSzPct val="100000"/>
              <a:buChar char="•"/>
              <a:defRPr sz="1500">
                <a:solidFill>
                  <a:srgbClr val="000000"/>
                </a:solidFill>
              </a:defRPr>
            </a:pPr>
            <a:r>
              <a:rPr u="sng">
                <a:hlinkClick r:id="rId23" invalidUrl="" action="" tgtFrame="" tooltip="" history="1" highlightClick="0" endSnd="0"/>
              </a:rPr>
              <a:t>https://stackoverflow.com/questions/57314529/multiple-pie-charts-from-pandas-dataframe</a:t>
            </a:r>
          </a:p>
          <a:p>
            <a:pPr marL="114300" indent="-114300" algn="l" defTabSz="457200">
              <a:buSzPct val="100000"/>
              <a:buChar char="•"/>
              <a:defRPr sz="1500">
                <a:solidFill>
                  <a:srgbClr val="000000"/>
                </a:solidFill>
              </a:defRPr>
            </a:pPr>
            <a:r>
              <a:rPr u="sng">
                <a:hlinkClick r:id="rId24" invalidUrl="" action="" tgtFrame="" tooltip="" history="1" highlightClick="0" endSnd="0"/>
              </a:rPr>
              <a:t>https://likegeeks.com/es/matrix-correlacion-python/</a:t>
            </a:r>
            <a:r>
              <a:t> </a:t>
            </a:r>
          </a:p>
          <a:p>
            <a:pPr marL="114300" indent="-114300" algn="l" defTabSz="457200">
              <a:buSzPct val="100000"/>
              <a:buChar char="•"/>
              <a:defRPr sz="1500">
                <a:solidFill>
                  <a:srgbClr val="000000"/>
                </a:solidFill>
              </a:defRPr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hlinkClick r:id="rId25" invalidUrl="" action="" tgtFrame="" tooltip="" history="1" highlightClick="0" endSnd="0"/>
              </a:rPr>
              <a:t>https://seaborn.pydata.org/examples/grouped_barplot.html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</a:t>
            </a:r>
          </a:p>
          <a:p>
            <a:pPr marL="114300" indent="-114300" algn="l" defTabSz="457200">
              <a:buSzPct val="100000"/>
              <a:buChar char="•"/>
              <a:defRPr sz="1500">
                <a:solidFill>
                  <a:srgbClr val="000000"/>
                </a:solidFill>
              </a:defRPr>
            </a:pPr>
            <a:r>
              <a:rPr u="sng">
                <a:hlinkClick r:id="rId26" invalidUrl="" action="" tgtFrame="" tooltip="" history="1" highlightClick="0" endSnd="0"/>
              </a:rPr>
              <a:t>https://opensource.com/article/19/7/create-pull-request-github</a:t>
            </a:r>
          </a:p>
          <a:p>
            <a:pPr marL="114300" indent="-114300" algn="l" defTabSz="457200">
              <a:buSzPct val="100000"/>
              <a:buChar char="•"/>
              <a:defRPr sz="1500">
                <a:solidFill>
                  <a:srgbClr val="000000"/>
                </a:solidFill>
              </a:defRPr>
            </a:pPr>
            <a:r>
              <a:rPr u="sng">
                <a:hlinkClick r:id="rId27" invalidUrl="" action="" tgtFrame="" tooltip="" history="1" highlightClick="0" endSnd="0"/>
              </a:rPr>
              <a:t>https://scikit-learn.org/stable/modules/generated/sklearn.preprocessing.OneHotEncoder.html</a:t>
            </a:r>
            <a:r>
              <a:t> </a:t>
            </a:r>
          </a:p>
          <a:p>
            <a:pPr marL="114300" indent="-114300" algn="l" defTabSz="457200">
              <a:buSzPct val="100000"/>
              <a:buChar char="•"/>
              <a:defRPr sz="1500">
                <a:solidFill>
                  <a:srgbClr val="000000"/>
                </a:solidFill>
              </a:defRPr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hlinkClick r:id="rId28" invalidUrl="" action="" tgtFrame="" tooltip="" history="1" highlightClick="0" endSnd="0"/>
              </a:rPr>
              <a:t>https://stackoverflow.com/questions/54052471/mapping-values-in-place-for-example-with-gender-from-string-to-int-in-pandas-d</a:t>
            </a:r>
            <a:endParaRPr b="1"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marL="114300" indent="-114300" algn="l" defTabSz="457200">
              <a:buSzPct val="100000"/>
              <a:buChar char="•"/>
              <a:defRPr sz="1500">
                <a:solidFill>
                  <a:srgbClr val="000000"/>
                </a:solidFill>
              </a:defRPr>
            </a:pPr>
            <a:r>
              <a:rPr u="sng">
                <a:hlinkClick r:id="rId29" invalidUrl="" action="" tgtFrame="" tooltip="" history="1" highlightClick="0" endSnd="0"/>
              </a:rPr>
              <a:t>https://stackoverflow.com/questions/29432629/plot-correlation-matrix-using-pandas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</a:t>
            </a:r>
            <a:endParaRPr b="1"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marL="114300" indent="-114300" algn="l" defTabSz="457200">
              <a:buSzPct val="100000"/>
              <a:buChar char="•"/>
              <a:defRPr sz="1500">
                <a:solidFill>
                  <a:srgbClr val="000000"/>
                </a:solidFill>
              </a:defRPr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hlinkClick r:id="rId30" invalidUrl="" action="" tgtFrame="" tooltip="" history="1" highlightClick="0" endSnd="0"/>
              </a:rPr>
              <a:t>https://towardsdatascience.com/label-encoder-and-onehot-encoder-in-python-83d32288b592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</a:t>
            </a:r>
          </a:p>
          <a:p>
            <a:pPr marL="114300" indent="-114300" algn="l" defTabSz="457200">
              <a:buSzPct val="100000"/>
              <a:buChar char="•"/>
              <a:defRPr sz="1500">
                <a:solidFill>
                  <a:srgbClr val="000000"/>
                </a:solidFill>
              </a:defRPr>
            </a:pPr>
            <a:r>
              <a:rPr u="sng">
                <a:hlinkClick r:id="rId31" invalidUrl="" action="" tgtFrame="" tooltip="" history="1" highlightClick="0" endSnd="0"/>
              </a:rPr>
              <a:t>https://stackoverflow.com/questions/41463763/merge-2-dataframes-with-same-values-in-a-column</a:t>
            </a:r>
          </a:p>
          <a:p>
            <a:pPr marL="114300" indent="-114300" algn="l" defTabSz="457200">
              <a:buSzPct val="100000"/>
              <a:buChar char="•"/>
              <a:defRPr sz="1500">
                <a:solidFill>
                  <a:srgbClr val="000000"/>
                </a:solidFill>
              </a:defRPr>
            </a:pPr>
            <a:r>
              <a:rPr u="sng">
                <a:hlinkClick r:id="rId32" invalidUrl="" action="" tgtFrame="" tooltip="" history="1" highlightClick="0" endSnd="0"/>
              </a:rPr>
              <a:t>https://stackoverflow.com/questions/48587997/matplotlib-pie-graph-with-all-other-categories</a:t>
            </a:r>
            <a:r>
              <a:t> </a:t>
            </a:r>
          </a:p>
          <a:p>
            <a:pPr marL="114300" indent="-114300" algn="l" defTabSz="457200">
              <a:buSzPct val="100000"/>
              <a:buChar char="•"/>
              <a:defRPr sz="1500">
                <a:solidFill>
                  <a:srgbClr val="000000"/>
                </a:solidFill>
              </a:defRPr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hlinkClick r:id="rId33" invalidUrl="" action="" tgtFrame="" tooltip="" history="1" highlightClick="0" endSnd="0"/>
              </a:rPr>
              <a:t>https://realpython.com/pandas-merge-join-and-concat/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</a:t>
            </a:r>
          </a:p>
          <a:p>
            <a:pPr marL="114300" indent="-114300" algn="l" defTabSz="457200">
              <a:buSzPct val="100000"/>
              <a:buChar char="•"/>
              <a:defRPr sz="1500">
                <a:solidFill>
                  <a:srgbClr val="000000"/>
                </a:solidFill>
              </a:defRPr>
            </a:pPr>
            <a:r>
              <a:rPr u="sng">
                <a:hlinkClick r:id="rId34" invalidUrl="" action="" tgtFrame="" tooltip="" history="1" highlightClick="0" endSnd="0"/>
              </a:rPr>
              <a:t>https://stackoverflow.com/questions/31405860/three-python-modules-calling-one-another</a:t>
            </a:r>
            <a:r>
              <a:t> </a:t>
            </a:r>
          </a:p>
          <a:p>
            <a:pPr marL="114300" indent="-114300" algn="l" defTabSz="457200">
              <a:buSzPct val="100000"/>
              <a:buChar char="•"/>
              <a:defRPr sz="1500">
                <a:solidFill>
                  <a:srgbClr val="000000"/>
                </a:solidFill>
              </a:defRPr>
            </a:pPr>
            <a:r>
              <a:rPr u="sng">
                <a:hlinkClick r:id="rId35" invalidUrl="" action="" tgtFrame="" tooltip="" history="1" highlightClick="0" endSnd="0"/>
              </a:rPr>
              <a:t>https://www.statology.org/how-to-read-a-correlation-matrix/</a:t>
            </a:r>
            <a:r>
              <a:t> </a:t>
            </a:r>
          </a:p>
          <a:p>
            <a:pPr marL="114300" indent="-114300" algn="l" defTabSz="457200">
              <a:buSzPct val="100000"/>
              <a:buChar char="•"/>
              <a:defRPr sz="1500">
                <a:solidFill>
                  <a:srgbClr val="000000"/>
                </a:solidFill>
              </a:defRPr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hlinkClick r:id="rId36" invalidUrl="" action="" tgtFrame="" tooltip="" history="1" highlightClick="0" endSnd="0"/>
              </a:rPr>
              <a:t>https://towardsdatascience.com/pie-charts-in-python-302de204966c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</a:t>
            </a:r>
            <a:endParaRPr b="1"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marL="114300" indent="-114300" algn="l" defTabSz="457200">
              <a:buSzPct val="100000"/>
              <a:buChar char="•"/>
              <a:defRPr sz="1500">
                <a:solidFill>
                  <a:srgbClr val="000000"/>
                </a:solidFill>
              </a:defRPr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https://markdown.es/sintaxis-markdown/#parrafos</a:t>
            </a:r>
          </a:p>
        </p:txBody>
      </p:sp>
      <p:pic>
        <p:nvPicPr>
          <p:cNvPr id="342" name="logo.jpeg" descr="logo.jpeg"/>
          <p:cNvPicPr>
            <a:picLocks noChangeAspect="1"/>
          </p:cNvPicPr>
          <p:nvPr/>
        </p:nvPicPr>
        <p:blipFill>
          <a:blip r:embed="rId37">
            <a:extLst/>
          </a:blip>
          <a:stretch>
            <a:fillRect/>
          </a:stretch>
        </p:blipFill>
        <p:spPr>
          <a:xfrm>
            <a:off x="22615769" y="12039449"/>
            <a:ext cx="1450932" cy="1450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43" name="Línia Línia" descr="Línia Línia"/>
          <p:cNvPicPr>
            <a:picLocks noChangeAspect="0"/>
          </p:cNvPicPr>
          <p:nvPr/>
        </p:nvPicPr>
        <p:blipFill>
          <a:blip r:embed="rId38">
            <a:extLst/>
          </a:blip>
          <a:stretch>
            <a:fillRect/>
          </a:stretch>
        </p:blipFill>
        <p:spPr>
          <a:xfrm>
            <a:off x="1112810" y="2025991"/>
            <a:ext cx="5641950" cy="1397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Autor i dat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7" name="Títol de la presentació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8" name="Subtítol de la presentació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49" name="23.png" descr="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100" y="1280894"/>
            <a:ext cx="24053800" cy="115814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1. Subject &amp; Datas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Subject &amp; Datasets</a:t>
            </a:r>
          </a:p>
        </p:txBody>
      </p:sp>
      <p:sp>
        <p:nvSpPr>
          <p:cNvPr id="164" name="The subject is about where the best marathons majors are from in athletics categor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10000"/>
              </a:lnSpc>
              <a:spcBef>
                <a:spcPts val="3000"/>
              </a:spcBef>
              <a:buSzTx/>
              <a:buNone/>
              <a:defRPr sz="4600">
                <a:latin typeface="Helvetica"/>
                <a:ea typeface="Helvetica"/>
                <a:cs typeface="Helvetica"/>
                <a:sym typeface="Helvetica"/>
              </a:defRPr>
            </a:pPr>
            <a:r>
              <a:t>The subject is about </a:t>
            </a:r>
            <a:r>
              <a:rPr b="1"/>
              <a:t>where the best marathons majors are from</a:t>
            </a:r>
            <a:r>
              <a:t> in athletics category.</a:t>
            </a:r>
          </a:p>
          <a:p>
            <a:pPr marL="851958" indent="-851958" defTabSz="457200">
              <a:lnSpc>
                <a:spcPts val="10000"/>
              </a:lnSpc>
              <a:spcBef>
                <a:spcPts val="3000"/>
              </a:spcBef>
              <a:buSzPct val="100000"/>
              <a:buAutoNum type="arabicPeriod" startAt="1"/>
              <a:defRPr sz="46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851958" indent="-851958" defTabSz="457200">
              <a:lnSpc>
                <a:spcPts val="10000"/>
              </a:lnSpc>
              <a:spcBef>
                <a:spcPts val="3000"/>
              </a:spcBef>
              <a:buSzPct val="100000"/>
              <a:buAutoNum type="arabicPeriod" startAt="1"/>
              <a:defRPr sz="4600">
                <a:latin typeface="Helvetica"/>
                <a:ea typeface="Helvetica"/>
                <a:cs typeface="Helvetica"/>
                <a:sym typeface="Helvetica"/>
              </a:defRPr>
            </a:pPr>
            <a:r>
              <a:t>Main dataset is about 6 Best Marathons Majors by Countries.</a:t>
            </a:r>
          </a:p>
          <a:p>
            <a:pPr marL="851958" indent="-851958" defTabSz="457200">
              <a:lnSpc>
                <a:spcPts val="10000"/>
              </a:lnSpc>
              <a:spcBef>
                <a:spcPts val="3000"/>
              </a:spcBef>
              <a:buSzPct val="100000"/>
              <a:buAutoNum type="arabicPeriod" startAt="1"/>
              <a:defRPr sz="4600">
                <a:latin typeface="Helvetica"/>
                <a:ea typeface="Helvetica"/>
                <a:cs typeface="Helvetica"/>
                <a:sym typeface="Helvetica"/>
              </a:defRPr>
            </a:pPr>
            <a:r>
              <a:t>The second one is about latitude of each Country dataset which compete in marathons.</a:t>
            </a:r>
          </a:p>
          <a:p>
            <a:pPr marL="851958" indent="-851958" defTabSz="457200">
              <a:lnSpc>
                <a:spcPts val="10000"/>
              </a:lnSpc>
              <a:spcBef>
                <a:spcPts val="3000"/>
              </a:spcBef>
              <a:buSzPct val="100000"/>
              <a:buAutoNum type="arabicPeriod" startAt="1"/>
              <a:defRPr sz="4600">
                <a:latin typeface="Helvetica"/>
                <a:ea typeface="Helvetica"/>
                <a:cs typeface="Helvetica"/>
                <a:sym typeface="Helvetica"/>
              </a:defRPr>
            </a:pPr>
            <a:r>
              <a:t>The third dataset is only to reconfirm the global idea with 120 Olympic Games dataset by Countries and categories.</a:t>
            </a:r>
          </a:p>
        </p:txBody>
      </p:sp>
      <p:pic>
        <p:nvPicPr>
          <p:cNvPr id="165" name="logo-the-bridge-01.png" descr="logo-the-bridge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0125" y="12570670"/>
            <a:ext cx="4428971" cy="7009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Línia Línia" descr="Línia Línia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1142" y="2386701"/>
            <a:ext cx="10841003" cy="139701"/>
          </a:xfrm>
          <a:prstGeom prst="rect">
            <a:avLst/>
          </a:prstGeom>
        </p:spPr>
      </p:pic>
      <p:sp>
        <p:nvSpPr>
          <p:cNvPr id="168" name="Línia"/>
          <p:cNvSpPr/>
          <p:nvPr/>
        </p:nvSpPr>
        <p:spPr>
          <a:xfrm>
            <a:off x="1118218" y="12987932"/>
            <a:ext cx="18528208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9" name="Best Marathons Majors, 10th, January"/>
          <p:cNvSpPr txBox="1"/>
          <p:nvPr/>
        </p:nvSpPr>
        <p:spPr>
          <a:xfrm>
            <a:off x="18406934" y="567388"/>
            <a:ext cx="530870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Best Marathons Majors, 10th, January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2. Hypothe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Hypothesis</a:t>
            </a:r>
          </a:p>
        </p:txBody>
      </p:sp>
      <p:pic>
        <p:nvPicPr>
          <p:cNvPr id="172" name="logo-the-bridge-01.png" descr="logo-the-bridge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0124" y="12570670"/>
            <a:ext cx="4428971" cy="7009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Línia Línia" descr="Línia Línia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1142" y="2386701"/>
            <a:ext cx="6850984" cy="139701"/>
          </a:xfrm>
          <a:prstGeom prst="rect">
            <a:avLst/>
          </a:prstGeom>
        </p:spPr>
      </p:pic>
      <p:sp>
        <p:nvSpPr>
          <p:cNvPr id="175" name="Línia"/>
          <p:cNvSpPr/>
          <p:nvPr/>
        </p:nvSpPr>
        <p:spPr>
          <a:xfrm>
            <a:off x="1118218" y="12987932"/>
            <a:ext cx="18528206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6" name="Best Marathons Majors, 10th, January"/>
          <p:cNvSpPr txBox="1"/>
          <p:nvPr/>
        </p:nvSpPr>
        <p:spPr>
          <a:xfrm>
            <a:off x="18406934" y="567388"/>
            <a:ext cx="530870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Best Marathons Majors, 10th, January</a:t>
            </a:r>
          </a:p>
        </p:txBody>
      </p:sp>
      <p:pic>
        <p:nvPicPr>
          <p:cNvPr id="177" name="3.png" descr="3.png"/>
          <p:cNvPicPr>
            <a:picLocks noChangeAspect="1"/>
          </p:cNvPicPr>
          <p:nvPr/>
        </p:nvPicPr>
        <p:blipFill>
          <a:blip r:embed="rId4">
            <a:extLst/>
          </a:blip>
          <a:srcRect l="3715" t="22749" r="45410" b="17327"/>
          <a:stretch>
            <a:fillRect/>
          </a:stretch>
        </p:blipFill>
        <p:spPr>
          <a:xfrm>
            <a:off x="1234289" y="4004865"/>
            <a:ext cx="10599324" cy="60110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cover.jpg" descr="cover.jpg"/>
          <p:cNvPicPr>
            <a:picLocks noChangeAspect="1"/>
          </p:cNvPicPr>
          <p:nvPr/>
        </p:nvPicPr>
        <p:blipFill>
          <a:blip r:embed="rId5">
            <a:extLst/>
          </a:blip>
          <a:srcRect l="13288" t="64" r="13956" b="64"/>
          <a:stretch>
            <a:fillRect/>
          </a:stretch>
        </p:blipFill>
        <p:spPr>
          <a:xfrm>
            <a:off x="12899763" y="4308326"/>
            <a:ext cx="9852984" cy="60112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3. All St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 All Steps</a:t>
            </a:r>
          </a:p>
        </p:txBody>
      </p:sp>
      <p:sp>
        <p:nvSpPr>
          <p:cNvPr id="181" name="SET U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51958" indent="-851958" defTabSz="457200">
              <a:lnSpc>
                <a:spcPts val="10000"/>
              </a:lnSpc>
              <a:spcBef>
                <a:spcPts val="3000"/>
              </a:spcBef>
              <a:buSzPct val="100000"/>
              <a:buAutoNum type="arabicPeriod" startAt="1"/>
              <a:defRPr b="1" sz="4600">
                <a:latin typeface="Helvetica"/>
                <a:ea typeface="Helvetica"/>
                <a:cs typeface="Helvetica"/>
                <a:sym typeface="Helvetica"/>
              </a:defRPr>
            </a:pPr>
            <a:r>
              <a:t>SET UP</a:t>
            </a:r>
          </a:p>
          <a:p>
            <a:pPr lvl="1" marL="1740958" indent="-851958" defTabSz="457200">
              <a:lnSpc>
                <a:spcPts val="10000"/>
              </a:lnSpc>
              <a:spcBef>
                <a:spcPts val="3000"/>
              </a:spcBef>
              <a:buSzPct val="100000"/>
              <a:buAutoNum type="arabicPeriod" startAt="1"/>
              <a:defRPr sz="4600">
                <a:latin typeface="Helvetica"/>
                <a:ea typeface="Helvetica"/>
                <a:cs typeface="Helvetica"/>
                <a:sym typeface="Helvetica"/>
              </a:defRPr>
            </a:pPr>
            <a:r>
              <a:t>It worked with different tests files in notebook/ folder where there are different operations, correct and fail code.</a:t>
            </a:r>
          </a:p>
          <a:p>
            <a:pPr lvl="1" marL="1740958" indent="-851958" defTabSz="457200">
              <a:lnSpc>
                <a:spcPts val="10000"/>
              </a:lnSpc>
              <a:spcBef>
                <a:spcPts val="3000"/>
              </a:spcBef>
              <a:buSzPct val="100000"/>
              <a:buAutoNum type="arabicPeriod" startAt="1"/>
              <a:defRPr sz="4600">
                <a:latin typeface="Helvetica"/>
                <a:ea typeface="Helvetica"/>
                <a:cs typeface="Helvetica"/>
                <a:sym typeface="Helvetica"/>
              </a:defRPr>
            </a:pPr>
            <a:r>
              <a:t>After, when the code returned correctly, it was transferred and copied in each module appropriate with its function in utils/ folders.</a:t>
            </a:r>
          </a:p>
          <a:p>
            <a:pPr lvl="1" marL="1740958" indent="-851958" defTabSz="457200">
              <a:lnSpc>
                <a:spcPts val="10000"/>
              </a:lnSpc>
              <a:spcBef>
                <a:spcPts val="3000"/>
              </a:spcBef>
              <a:buSzPct val="100000"/>
              <a:buAutoNum type="arabicPeriod" startAt="1"/>
              <a:defRPr sz="4600">
                <a:latin typeface="Helvetica"/>
                <a:ea typeface="Helvetica"/>
                <a:cs typeface="Helvetica"/>
                <a:sym typeface="Helvetica"/>
              </a:defRPr>
            </a:pPr>
            <a:r>
              <a:t>Imported every function to main.ipynb file in src/ folder.</a:t>
            </a:r>
          </a:p>
        </p:txBody>
      </p:sp>
      <p:pic>
        <p:nvPicPr>
          <p:cNvPr id="182" name="logo-the-bridge-01.png" descr="logo-the-bridge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0124" y="12570670"/>
            <a:ext cx="4428971" cy="7009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Línia Línia" descr="Línia Línia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1142" y="2386701"/>
            <a:ext cx="5641950" cy="139701"/>
          </a:xfrm>
          <a:prstGeom prst="rect">
            <a:avLst/>
          </a:prstGeom>
        </p:spPr>
      </p:pic>
      <p:sp>
        <p:nvSpPr>
          <p:cNvPr id="185" name="Línia"/>
          <p:cNvSpPr/>
          <p:nvPr/>
        </p:nvSpPr>
        <p:spPr>
          <a:xfrm>
            <a:off x="1118218" y="12987932"/>
            <a:ext cx="18528206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6" name="Best Marathons Majors, 10th, January"/>
          <p:cNvSpPr txBox="1"/>
          <p:nvPr/>
        </p:nvSpPr>
        <p:spPr>
          <a:xfrm>
            <a:off x="18406934" y="567388"/>
            <a:ext cx="530870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Best Marathons Majors, 10th, January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3. All St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 All Steps</a:t>
            </a:r>
          </a:p>
        </p:txBody>
      </p:sp>
      <p:sp>
        <p:nvSpPr>
          <p:cNvPr id="189" name="DATA WRANGL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51958" indent="-851958" defTabSz="457200">
              <a:lnSpc>
                <a:spcPts val="10000"/>
              </a:lnSpc>
              <a:spcBef>
                <a:spcPts val="3000"/>
              </a:spcBef>
              <a:buSzPct val="100000"/>
              <a:buAutoNum type="arabicPeriod" startAt="2"/>
              <a:defRPr b="1" sz="4600">
                <a:latin typeface="Helvetica"/>
                <a:ea typeface="Helvetica"/>
                <a:cs typeface="Helvetica"/>
                <a:sym typeface="Helvetica"/>
              </a:defRPr>
            </a:pPr>
            <a:r>
              <a:t>DATA WRANGLING</a:t>
            </a:r>
          </a:p>
          <a:p>
            <a:pPr lvl="1" marL="1740958" indent="-851958" defTabSz="457200">
              <a:lnSpc>
                <a:spcPts val="10000"/>
              </a:lnSpc>
              <a:spcBef>
                <a:spcPts val="3000"/>
              </a:spcBef>
              <a:buSzPct val="100000"/>
              <a:buAutoNum type="arabicPeriod" startAt="1"/>
              <a:defRPr sz="4600">
                <a:latin typeface="Helvetica"/>
                <a:ea typeface="Helvetica"/>
                <a:cs typeface="Helvetica"/>
                <a:sym typeface="Helvetica"/>
              </a:defRPr>
            </a:pPr>
            <a:r>
              <a:t>The main dataset was cleaned and changed type of majority columns to astype category or float64, even in one case did an encoding.</a:t>
            </a:r>
          </a:p>
          <a:p>
            <a:pPr lvl="1" marL="1740958" indent="-851958" defTabSz="457200">
              <a:lnSpc>
                <a:spcPts val="10000"/>
              </a:lnSpc>
              <a:spcBef>
                <a:spcPts val="3000"/>
              </a:spcBef>
              <a:buSzPct val="100000"/>
              <a:buAutoNum type="arabicPeriod" startAt="1"/>
              <a:defRPr sz="4600">
                <a:latin typeface="Helvetica"/>
                <a:ea typeface="Helvetica"/>
                <a:cs typeface="Helvetica"/>
                <a:sym typeface="Helvetica"/>
              </a:defRPr>
            </a:pPr>
            <a:r>
              <a:t>There were not any duplicates but it </a:t>
            </a:r>
            <a:r>
              <a:rPr b="1"/>
              <a:t>detected some outliers</a:t>
            </a:r>
            <a:r>
              <a:t> in variable “Time”. It was necessary to change of Time Column from object type </a:t>
            </a:r>
            <a:r>
              <a:rPr b="1"/>
              <a:t>to float64 with method “to_timedelta64[s].</a:t>
            </a:r>
            <a:endParaRPr b="1"/>
          </a:p>
          <a:p>
            <a:pPr lvl="1" marL="1740958" indent="-851958" defTabSz="457200">
              <a:lnSpc>
                <a:spcPts val="10000"/>
              </a:lnSpc>
              <a:spcBef>
                <a:spcPts val="3000"/>
              </a:spcBef>
              <a:buSzPct val="100000"/>
              <a:buAutoNum type="arabicPeriod" startAt="1"/>
              <a:defRPr sz="4600">
                <a:latin typeface="Helvetica"/>
                <a:ea typeface="Helvetica"/>
                <a:cs typeface="Helvetica"/>
                <a:sym typeface="Helvetica"/>
              </a:defRPr>
            </a:pPr>
            <a:r>
              <a:t>It applied different methods to confirm the hypothesis like </a:t>
            </a:r>
            <a:r>
              <a:rPr b="1"/>
              <a:t>head(), tail() and most repeated values</a:t>
            </a:r>
            <a:r>
              <a:t> who won more than one time.</a:t>
            </a:r>
          </a:p>
        </p:txBody>
      </p:sp>
      <p:pic>
        <p:nvPicPr>
          <p:cNvPr id="190" name="logo-the-bridge-01.png" descr="logo-the-bridge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0124" y="12570670"/>
            <a:ext cx="4428971" cy="7009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Línia Línia" descr="Línia Línia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1142" y="2386701"/>
            <a:ext cx="5641950" cy="139701"/>
          </a:xfrm>
          <a:prstGeom prst="rect">
            <a:avLst/>
          </a:prstGeom>
        </p:spPr>
      </p:pic>
      <p:sp>
        <p:nvSpPr>
          <p:cNvPr id="193" name="Línia"/>
          <p:cNvSpPr/>
          <p:nvPr/>
        </p:nvSpPr>
        <p:spPr>
          <a:xfrm>
            <a:off x="1118218" y="12987932"/>
            <a:ext cx="18528206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4" name="Best Marathons Majors, 10th, January"/>
          <p:cNvSpPr txBox="1"/>
          <p:nvPr/>
        </p:nvSpPr>
        <p:spPr>
          <a:xfrm>
            <a:off x="18406934" y="567388"/>
            <a:ext cx="530870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Best Marathons Majors, 10th, January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4.png" descr="4.png"/>
          <p:cNvPicPr>
            <a:picLocks noChangeAspect="1"/>
          </p:cNvPicPr>
          <p:nvPr/>
        </p:nvPicPr>
        <p:blipFill>
          <a:blip r:embed="rId2">
            <a:extLst/>
          </a:blip>
          <a:srcRect l="3760" t="6643" r="56728" b="9423"/>
          <a:stretch>
            <a:fillRect/>
          </a:stretch>
        </p:blipFill>
        <p:spPr>
          <a:xfrm>
            <a:off x="1427283" y="1519705"/>
            <a:ext cx="9002922" cy="9208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logo-the-bridge-01.png" descr="logo-the-bridge-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520124" y="12570670"/>
            <a:ext cx="4428971" cy="7009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Línia Línia" descr="Línia Línia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1142" y="2386701"/>
            <a:ext cx="3492048" cy="139701"/>
          </a:xfrm>
          <a:prstGeom prst="rect">
            <a:avLst/>
          </a:prstGeom>
        </p:spPr>
      </p:pic>
      <p:sp>
        <p:nvSpPr>
          <p:cNvPr id="200" name="Línia"/>
          <p:cNvSpPr/>
          <p:nvPr/>
        </p:nvSpPr>
        <p:spPr>
          <a:xfrm>
            <a:off x="1118218" y="12987932"/>
            <a:ext cx="18528206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1" name="Best Marathons Majors, 10th, January"/>
          <p:cNvSpPr txBox="1"/>
          <p:nvPr/>
        </p:nvSpPr>
        <p:spPr>
          <a:xfrm>
            <a:off x="18406934" y="567388"/>
            <a:ext cx="530870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Best Marathons Majors, 10th, January</a:t>
            </a:r>
          </a:p>
        </p:txBody>
      </p:sp>
      <p:pic>
        <p:nvPicPr>
          <p:cNvPr id="202" name="4.png" descr="4.png"/>
          <p:cNvPicPr>
            <a:picLocks noChangeAspect="1"/>
          </p:cNvPicPr>
          <p:nvPr/>
        </p:nvPicPr>
        <p:blipFill>
          <a:blip r:embed="rId2">
            <a:extLst/>
          </a:blip>
          <a:srcRect l="50559" t="41398" r="20197" b="41398"/>
          <a:stretch>
            <a:fillRect/>
          </a:stretch>
        </p:blipFill>
        <p:spPr>
          <a:xfrm>
            <a:off x="11316231" y="1805967"/>
            <a:ext cx="5952398" cy="16859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detect_outliers_majors.png" descr="detect_outliers_major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295836" y="3387628"/>
            <a:ext cx="11121708" cy="82821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3. All St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 All Steps</a:t>
            </a:r>
          </a:p>
        </p:txBody>
      </p:sp>
      <p:sp>
        <p:nvSpPr>
          <p:cNvPr id="206" name="ANALYZ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51958" indent="-851958" defTabSz="457200">
              <a:lnSpc>
                <a:spcPts val="10000"/>
              </a:lnSpc>
              <a:spcBef>
                <a:spcPts val="3000"/>
              </a:spcBef>
              <a:buSzPct val="100000"/>
              <a:buAutoNum type="arabicPeriod" startAt="3"/>
              <a:defRPr b="1" sz="4600">
                <a:latin typeface="Helvetica"/>
                <a:ea typeface="Helvetica"/>
                <a:cs typeface="Helvetica"/>
                <a:sym typeface="Helvetica"/>
              </a:defRPr>
            </a:pPr>
            <a:r>
              <a:t>ANALYZING</a:t>
            </a:r>
          </a:p>
          <a:p>
            <a:pPr lvl="1" marL="1740958" indent="-851958" defTabSz="457200">
              <a:lnSpc>
                <a:spcPts val="10000"/>
              </a:lnSpc>
              <a:spcBef>
                <a:spcPts val="3000"/>
              </a:spcBef>
              <a:buSzPct val="100000"/>
              <a:buAutoNum type="arabicPeriod" startAt="1"/>
              <a:defRPr sz="4600">
                <a:latin typeface="Helvetica"/>
                <a:ea typeface="Helvetica"/>
                <a:cs typeface="Helvetica"/>
                <a:sym typeface="Helvetica"/>
              </a:defRPr>
            </a:pPr>
            <a:r>
              <a:t>A </a:t>
            </a:r>
            <a:r>
              <a:rPr b="1"/>
              <a:t>pie chart</a:t>
            </a:r>
            <a:r>
              <a:t> for showing the </a:t>
            </a:r>
            <a:r>
              <a:rPr b="1"/>
              <a:t>top 10 countries and the rest of the countries in a new row “others”</a:t>
            </a:r>
            <a:r>
              <a:t> category must be to concat the main dataset with a new DataFrame with the new row.</a:t>
            </a:r>
          </a:p>
          <a:p>
            <a:pPr lvl="1" marL="1740958" indent="-851958" defTabSz="457200">
              <a:lnSpc>
                <a:spcPts val="10000"/>
              </a:lnSpc>
              <a:spcBef>
                <a:spcPts val="3000"/>
              </a:spcBef>
              <a:buSzPct val="100000"/>
              <a:buAutoNum type="arabicPeriod" startAt="1"/>
              <a:defRPr sz="4600">
                <a:latin typeface="Helvetica"/>
                <a:ea typeface="Helvetica"/>
                <a:cs typeface="Helvetica"/>
                <a:sym typeface="Helvetica"/>
              </a:defRPr>
            </a:pPr>
            <a:r>
              <a:t>An</a:t>
            </a:r>
            <a:r>
              <a:rPr b="1"/>
              <a:t> histogram to reconfirm</a:t>
            </a:r>
            <a:r>
              <a:t> the hypothesis and in this case it must be with 36 bins (not 5) because it was better to demonstrate.</a:t>
            </a:r>
          </a:p>
          <a:p>
            <a:pPr lvl="1" marL="1740958" indent="-851958" defTabSz="457200">
              <a:lnSpc>
                <a:spcPts val="10000"/>
              </a:lnSpc>
              <a:spcBef>
                <a:spcPts val="3000"/>
              </a:spcBef>
              <a:buSzPct val="100000"/>
              <a:buAutoNum type="arabicPeriod" startAt="1"/>
              <a:defRPr sz="4600">
                <a:latin typeface="Helvetica"/>
                <a:ea typeface="Helvetica"/>
                <a:cs typeface="Helvetica"/>
                <a:sym typeface="Helvetica"/>
              </a:defRPr>
            </a:pPr>
            <a:r>
              <a:t>An</a:t>
            </a:r>
            <a:r>
              <a:rPr b="1"/>
              <a:t> histogram</a:t>
            </a:r>
            <a:r>
              <a:t> to show the </a:t>
            </a:r>
            <a:r>
              <a:rPr b="1"/>
              <a:t>difference or equality between gender</a:t>
            </a:r>
            <a:r>
              <a:t>. It must be to change type from object to category.</a:t>
            </a:r>
          </a:p>
        </p:txBody>
      </p:sp>
      <p:pic>
        <p:nvPicPr>
          <p:cNvPr id="207" name="logo-the-bridge-01.png" descr="logo-the-bridge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0124" y="12570670"/>
            <a:ext cx="4428971" cy="7009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Línia Línia" descr="Línia Línia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1142" y="2386701"/>
            <a:ext cx="5641950" cy="139701"/>
          </a:xfrm>
          <a:prstGeom prst="rect">
            <a:avLst/>
          </a:prstGeom>
        </p:spPr>
      </p:pic>
      <p:sp>
        <p:nvSpPr>
          <p:cNvPr id="210" name="Línia"/>
          <p:cNvSpPr/>
          <p:nvPr/>
        </p:nvSpPr>
        <p:spPr>
          <a:xfrm>
            <a:off x="1118218" y="12987932"/>
            <a:ext cx="18528206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1" name="Best Marathons Majors, 10th, January"/>
          <p:cNvSpPr txBox="1"/>
          <p:nvPr/>
        </p:nvSpPr>
        <p:spPr>
          <a:xfrm>
            <a:off x="18406934" y="567388"/>
            <a:ext cx="530870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Best Marathons Majors, 10th, January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5.png" descr="5.png"/>
          <p:cNvPicPr>
            <a:picLocks noChangeAspect="1"/>
          </p:cNvPicPr>
          <p:nvPr/>
        </p:nvPicPr>
        <p:blipFill>
          <a:blip r:embed="rId2">
            <a:extLst/>
          </a:blip>
          <a:srcRect l="3790" t="6925" r="56689" b="4100"/>
          <a:stretch>
            <a:fillRect/>
          </a:stretch>
        </p:blipFill>
        <p:spPr>
          <a:xfrm>
            <a:off x="1276211" y="1603003"/>
            <a:ext cx="8490190" cy="9203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logo-the-bridge-01.png" descr="logo-the-bridge-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520124" y="12570670"/>
            <a:ext cx="4428971" cy="7009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Línia Línia" descr="Línia Línia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1142" y="2386701"/>
            <a:ext cx="5641950" cy="139701"/>
          </a:xfrm>
          <a:prstGeom prst="rect">
            <a:avLst/>
          </a:prstGeom>
        </p:spPr>
      </p:pic>
      <p:sp>
        <p:nvSpPr>
          <p:cNvPr id="217" name="Línia"/>
          <p:cNvSpPr/>
          <p:nvPr/>
        </p:nvSpPr>
        <p:spPr>
          <a:xfrm>
            <a:off x="1118218" y="12987932"/>
            <a:ext cx="18528206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8" name="Best Marathons Majors, 10th, January"/>
          <p:cNvSpPr txBox="1"/>
          <p:nvPr/>
        </p:nvSpPr>
        <p:spPr>
          <a:xfrm>
            <a:off x="18406934" y="567388"/>
            <a:ext cx="530870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Best Marathons Majors, 10th, January</a:t>
            </a:r>
          </a:p>
        </p:txBody>
      </p:sp>
      <p:pic>
        <p:nvPicPr>
          <p:cNvPr id="219" name="Pie_Top_10_Countries.png" descr="Pie_Top_10_Countries.png"/>
          <p:cNvPicPr>
            <a:picLocks noChangeAspect="1"/>
          </p:cNvPicPr>
          <p:nvPr/>
        </p:nvPicPr>
        <p:blipFill>
          <a:blip r:embed="rId5">
            <a:extLst/>
          </a:blip>
          <a:srcRect l="83327" t="13733" r="0" b="49264"/>
          <a:stretch>
            <a:fillRect/>
          </a:stretch>
        </p:blipFill>
        <p:spPr>
          <a:xfrm>
            <a:off x="21506499" y="1552129"/>
            <a:ext cx="2357140" cy="31366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Pie_Top_10_Countries.png" descr="Pie_Top_10_Countries.png"/>
          <p:cNvPicPr>
            <a:picLocks noChangeAspect="1"/>
          </p:cNvPicPr>
          <p:nvPr/>
        </p:nvPicPr>
        <p:blipFill>
          <a:blip r:embed="rId5">
            <a:extLst/>
          </a:blip>
          <a:srcRect l="7937" t="0" r="30544" b="0"/>
          <a:stretch>
            <a:fillRect/>
          </a:stretch>
        </p:blipFill>
        <p:spPr>
          <a:xfrm>
            <a:off x="10639523" y="1271458"/>
            <a:ext cx="10862495" cy="105874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