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FranklinGothic-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italic.fntdata"/><Relationship Id="rId6" Type="http://schemas.openxmlformats.org/officeDocument/2006/relationships/slide" Target="slides/slide1.xml"/><Relationship Id="rId18"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rPr>
              <a:t>S.Ariakash</a:t>
            </a:r>
            <a:endParaRPr b="1" sz="2000">
              <a:solidFill>
                <a:srgbClr val="1482AB"/>
              </a:solidFill>
              <a:latin typeface="Arial"/>
              <a:ea typeface="Arial"/>
              <a:cs typeface="Arial"/>
              <a:sym typeface="Arial"/>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rPr>
              <a:t>Dr.Sivandhi Aditanar College Of </a:t>
            </a:r>
            <a:r>
              <a:rPr b="1" lang="en-US" sz="2000">
                <a:solidFill>
                  <a:srgbClr val="1482AB"/>
                </a:solidFill>
              </a:rPr>
              <a:t>Engineering</a:t>
            </a:r>
            <a:endParaRPr b="1" sz="2000">
              <a:solidFill>
                <a:srgbClr val="1482AB"/>
              </a:solidFill>
              <a:latin typeface="Arial"/>
              <a:ea typeface="Arial"/>
              <a:cs typeface="Arial"/>
              <a:sym typeface="Arial"/>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latin typeface="Arial"/>
                <a:ea typeface="Arial"/>
                <a:cs typeface="Arial"/>
                <a:sym typeface="Arial"/>
              </a:rPr>
              <a:t>B</a:t>
            </a:r>
            <a:r>
              <a:rPr b="1" lang="en-US" sz="2000">
                <a:solidFill>
                  <a:srgbClr val="1482AB"/>
                </a:solidFill>
                <a:latin typeface="Arial"/>
                <a:ea typeface="Arial"/>
                <a:cs typeface="Arial"/>
                <a:sym typeface="Arial"/>
              </a:rPr>
              <a:t>.</a:t>
            </a:r>
            <a:r>
              <a:rPr b="1" lang="en-US" sz="2000">
                <a:solidFill>
                  <a:srgbClr val="1482AB"/>
                </a:solidFill>
              </a:rPr>
              <a:t>TECH/IT</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2" name="Google Shape;152;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US"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604803" y="1218582"/>
            <a:ext cx="11029615" cy="4673324"/>
          </a:xfrm>
          <a:prstGeom prst="rect">
            <a:avLst/>
          </a:prstGeom>
          <a:noFill/>
          <a:ln>
            <a:noFill/>
          </a:ln>
        </p:spPr>
        <p:txBody>
          <a:bodyPr anchorCtr="0" anchor="ctr" bIns="45700" lIns="91425" spcFirstLastPara="1" rIns="91425" wrap="square" tIns="45700">
            <a:normAutofit lnSpcReduction="10000"/>
          </a:bodyPr>
          <a:lstStyle/>
          <a:p>
            <a:pPr indent="0" lvl="0" marL="0" rtl="0" algn="just">
              <a:lnSpc>
                <a:spcPct val="110000"/>
              </a:lnSpc>
              <a:spcBef>
                <a:spcPts val="0"/>
              </a:spcBef>
              <a:spcAft>
                <a:spcPts val="0"/>
              </a:spcAft>
              <a:buSzPts val="2944"/>
              <a:buNone/>
            </a:pPr>
            <a:r>
              <a:rPr lang="en-US" sz="32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Preprocessing:</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Deployment:</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305435" lvl="1" marL="629920" rtl="0" algn="l">
              <a:spcBef>
                <a:spcPts val="840"/>
              </a:spcBef>
              <a:spcAft>
                <a:spcPts val="0"/>
              </a:spcAft>
              <a:buSzPts val="1104"/>
              <a:buChar char="◼"/>
            </a:pPr>
            <a:r>
              <a:rPr lang="en-US" sz="1200"/>
              <a:t>Result:</a:t>
            </a:r>
            <a:endParaRPr sz="1200"/>
          </a:p>
          <a:p>
            <a:pPr indent="0" lvl="0" marL="0" rtl="0" algn="l">
              <a:lnSpc>
                <a:spcPct val="110000"/>
              </a:lnSpc>
              <a:spcBef>
                <a:spcPts val="920"/>
              </a:spcBef>
              <a:spcAft>
                <a:spcPts val="0"/>
              </a:spcAft>
              <a:buSzPts val="1472"/>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The "System Approach" section outlines the overall strategy and methodology for developing and implementing the rental bike prediction system. Here's a suggested structure for this section:</a:t>
            </a:r>
            <a:endParaRPr/>
          </a:p>
          <a:p>
            <a:pPr indent="-305435" lvl="0" marL="305435" rtl="0" algn="l">
              <a:lnSpc>
                <a:spcPct val="110000"/>
              </a:lnSpc>
              <a:spcBef>
                <a:spcPts val="960"/>
              </a:spcBef>
              <a:spcAft>
                <a:spcPts val="0"/>
              </a:spcAft>
              <a:buSzPts val="1656"/>
              <a:buChar char="◼"/>
            </a:pPr>
            <a:r>
              <a:rPr b="1" lang="en-US" sz="1800">
                <a:solidFill>
                  <a:srgbClr val="0F0F0F"/>
                </a:solidFill>
              </a:rPr>
              <a:t>System requirements</a:t>
            </a:r>
            <a:endParaRPr/>
          </a:p>
          <a:p>
            <a:pPr indent="-305435" lvl="0" marL="305435" rtl="0" algn="l">
              <a:lnSpc>
                <a:spcPct val="110000"/>
              </a:lnSpc>
              <a:spcBef>
                <a:spcPts val="960"/>
              </a:spcBef>
              <a:spcAft>
                <a:spcPts val="0"/>
              </a:spcAft>
              <a:buSzPts val="1656"/>
              <a:buChar char="◼"/>
            </a:pPr>
            <a:r>
              <a:rPr b="1" lang="en-US" sz="1800">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lang="en-US" sz="1400"/>
              <a:t>In the Algorithm section, describe the machine learning algorithm chosen for predicting bike counts. Here's an example structure for this section:</a:t>
            </a:r>
            <a:endParaRPr sz="1400"/>
          </a:p>
          <a:p>
            <a:pPr indent="-305435" lvl="0" marL="305435" rtl="0" algn="l">
              <a:lnSpc>
                <a:spcPct val="110000"/>
              </a:lnSpc>
              <a:spcBef>
                <a:spcPts val="880"/>
              </a:spcBef>
              <a:spcAft>
                <a:spcPts val="0"/>
              </a:spcAft>
              <a:buSzPts val="1288"/>
              <a:buChar char="◼"/>
            </a:pPr>
            <a:r>
              <a:rPr b="1" lang="en-US" sz="1400"/>
              <a:t>Algorithm Selection:</a:t>
            </a:r>
            <a:endParaRPr sz="1400"/>
          </a:p>
          <a:p>
            <a:pPr indent="-305435" lvl="1" marL="629920" rtl="0" algn="l">
              <a:spcBef>
                <a:spcPts val="880"/>
              </a:spcBef>
              <a:spcAft>
                <a:spcPts val="0"/>
              </a:spcAft>
              <a:buSzPts val="1288"/>
              <a:buChar char="◼"/>
            </a:pPr>
            <a:r>
              <a:rPr lang="en-US"/>
              <a:t>Provide a brief overview of the chosen algorithm (e.g., time-series forecasting model, like ARIMA or LSTM) and justify its selection based on the problem statement and data characteristics.</a:t>
            </a:r>
            <a:endParaRPr/>
          </a:p>
          <a:p>
            <a:pPr indent="-305435" lvl="0" marL="305435" rtl="0" algn="l">
              <a:lnSpc>
                <a:spcPct val="110000"/>
              </a:lnSpc>
              <a:spcBef>
                <a:spcPts val="880"/>
              </a:spcBef>
              <a:spcAft>
                <a:spcPts val="0"/>
              </a:spcAft>
              <a:buSzPts val="1288"/>
              <a:buChar char="◼"/>
            </a:pPr>
            <a:r>
              <a:rPr b="1" lang="en-US" sz="1400"/>
              <a:t>Data Input:</a:t>
            </a:r>
            <a:endParaRPr sz="1400"/>
          </a:p>
          <a:p>
            <a:pPr indent="-305435" lvl="1" marL="629920" rtl="0" algn="l">
              <a:spcBef>
                <a:spcPts val="880"/>
              </a:spcBef>
              <a:spcAft>
                <a:spcPts val="0"/>
              </a:spcAft>
              <a:buSzPts val="1288"/>
              <a:buChar char="◼"/>
            </a:pPr>
            <a:r>
              <a:rPr lang="en-US"/>
              <a:t>Specify the input features used by the algorithm, such as historical bike rental data, weather conditions, day of the week, and any other relevant factors.</a:t>
            </a:r>
            <a:endParaRPr/>
          </a:p>
          <a:p>
            <a:pPr indent="-305435" lvl="0" marL="305435" rtl="0" algn="l">
              <a:lnSpc>
                <a:spcPct val="110000"/>
              </a:lnSpc>
              <a:spcBef>
                <a:spcPts val="880"/>
              </a:spcBef>
              <a:spcAft>
                <a:spcPts val="0"/>
              </a:spcAft>
              <a:buSzPts val="1288"/>
              <a:buChar char="◼"/>
            </a:pPr>
            <a:r>
              <a:rPr b="1" lang="en-US" sz="1400"/>
              <a:t>Training Process:</a:t>
            </a:r>
            <a:endParaRPr sz="1400"/>
          </a:p>
          <a:p>
            <a:pPr indent="-305435" lvl="1" marL="629920" rtl="0" algn="l">
              <a:spcBef>
                <a:spcPts val="880"/>
              </a:spcBef>
              <a:spcAft>
                <a:spcPts val="0"/>
              </a:spcAft>
              <a:buSzPts val="1288"/>
              <a:buChar char="◼"/>
            </a:pPr>
            <a:r>
              <a:rPr lang="en-US"/>
              <a:t>Explain how the algorithm is trained using historical data. Highlight any specific considerations or techniques employed, such as cross-validation or hyperparameter tuning.</a:t>
            </a:r>
            <a:endParaRPr/>
          </a:p>
          <a:p>
            <a:pPr indent="-305435" lvl="0" marL="305435" rtl="0" algn="l">
              <a:lnSpc>
                <a:spcPct val="110000"/>
              </a:lnSpc>
              <a:spcBef>
                <a:spcPts val="880"/>
              </a:spcBef>
              <a:spcAft>
                <a:spcPts val="0"/>
              </a:spcAft>
              <a:buSzPts val="1288"/>
              <a:buChar char="◼"/>
            </a:pPr>
            <a:r>
              <a:rPr b="1" lang="en-US" sz="1400"/>
              <a:t>Prediction Process:</a:t>
            </a:r>
            <a:endParaRPr sz="1400"/>
          </a:p>
          <a:p>
            <a:pPr indent="-305435" lvl="1" marL="629920" rtl="0" algn="l">
              <a:spcBef>
                <a:spcPts val="880"/>
              </a:spcBef>
              <a:spcAft>
                <a:spcPts val="0"/>
              </a:spcAft>
              <a:buSzPts val="1288"/>
              <a:buChar char="◼"/>
            </a:pPr>
            <a:r>
              <a:rPr lang="en-US"/>
              <a:t>Detail how the trained algorithm makes predictions for future bike counts. Discuss any real-time data inputs considered during the prediction phase.</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US"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0" name="Google Shape;140;p2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305435" lvl="0" marL="305435" rtl="0" algn="l">
              <a:lnSpc>
                <a:spcPct val="110000"/>
              </a:lnSpc>
              <a:spcBef>
                <a:spcPts val="1000"/>
              </a:spcBef>
              <a:spcAft>
                <a:spcPts val="0"/>
              </a:spcAft>
              <a:buSzPts val="1840"/>
              <a:buChar char="◼"/>
            </a:pPr>
            <a:r>
              <a:rPr lang="en-US"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indent="-206121" lvl="0" marL="305435" rtl="0" algn="l">
              <a:lnSpc>
                <a:spcPct val="110000"/>
              </a:lnSpc>
              <a:spcBef>
                <a:spcPts val="940"/>
              </a:spcBef>
              <a:spcAft>
                <a:spcPts val="0"/>
              </a:spcAft>
              <a:buSzPts val="1564"/>
              <a:buNone/>
            </a:pPr>
            <a:r>
              <a:t/>
            </a:r>
            <a:endParaRPr/>
          </a:p>
        </p:txBody>
      </p:sp>
      <p:sp>
        <p:nvSpPr>
          <p:cNvPr id="146" name="Google Shape;146;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