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notesMasterIdLst>
    <p:notesMasterId r:id="rId25"/>
  </p:notesMasterIdLst>
  <p:handoutMasterIdLst>
    <p:handoutMasterId r:id="rId26"/>
  </p:handoutMasterIdLst>
  <p:sldIdLst>
    <p:sldId id="259" r:id="rId2"/>
    <p:sldId id="272" r:id="rId3"/>
    <p:sldId id="264" r:id="rId4"/>
    <p:sldId id="273" r:id="rId5"/>
    <p:sldId id="293" r:id="rId6"/>
    <p:sldId id="294" r:id="rId7"/>
    <p:sldId id="301" r:id="rId8"/>
    <p:sldId id="261" r:id="rId9"/>
    <p:sldId id="262" r:id="rId10"/>
    <p:sldId id="303" r:id="rId11"/>
    <p:sldId id="283" r:id="rId12"/>
    <p:sldId id="266" r:id="rId13"/>
    <p:sldId id="292" r:id="rId14"/>
    <p:sldId id="288" r:id="rId15"/>
    <p:sldId id="295" r:id="rId16"/>
    <p:sldId id="284" r:id="rId17"/>
    <p:sldId id="287" r:id="rId18"/>
    <p:sldId id="290" r:id="rId19"/>
    <p:sldId id="291" r:id="rId20"/>
    <p:sldId id="296" r:id="rId21"/>
    <p:sldId id="297" r:id="rId22"/>
    <p:sldId id="298"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6" d="100"/>
          <a:sy n="76" d="100"/>
        </p:scale>
        <p:origin x="714" y="45"/>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11/12/2022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14</a:t>
            </a:fld>
            <a:endParaRPr lang="en-US" dirty="0"/>
          </a:p>
        </p:txBody>
      </p:sp>
    </p:spTree>
    <p:extLst>
      <p:ext uri="{BB962C8B-B14F-4D97-AF65-F5344CB8AC3E}">
        <p14:creationId xmlns:p14="http://schemas.microsoft.com/office/powerpoint/2010/main" val="4136852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214253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F766-AA98-D3E9-0BED-5FC1F6B2E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7076D3-11A4-258C-B89B-F07370235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24CA4A0-AE6E-383E-B329-2C0F85D118D5}"/>
              </a:ext>
            </a:extLst>
          </p:cNvPr>
          <p:cNvSpPr>
            <a:spLocks noGrp="1"/>
          </p:cNvSpPr>
          <p:nvPr>
            <p:ph type="dt" sz="half" idx="10"/>
          </p:nvPr>
        </p:nvSpPr>
        <p:spPr/>
        <p:txBody>
          <a:bodyPr/>
          <a:lstStyle/>
          <a:p>
            <a:fld id="{4F4E1331-F5CD-4E71-B1C7-4856D44EFED8}" type="datetimeFigureOut">
              <a:rPr lang="en-CA" smtClean="0"/>
              <a:t>2022-11-12</a:t>
            </a:fld>
            <a:endParaRPr lang="en-CA"/>
          </a:p>
        </p:txBody>
      </p:sp>
      <p:sp>
        <p:nvSpPr>
          <p:cNvPr id="5" name="Footer Placeholder 4">
            <a:extLst>
              <a:ext uri="{FF2B5EF4-FFF2-40B4-BE49-F238E27FC236}">
                <a16:creationId xmlns:a16="http://schemas.microsoft.com/office/drawing/2014/main" id="{711A32AB-1FED-6E3F-1C6A-7466E047D30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4C2816-DA03-801A-18F0-3997637A2BE2}"/>
              </a:ext>
            </a:extLst>
          </p:cNvPr>
          <p:cNvSpPr>
            <a:spLocks noGrp="1"/>
          </p:cNvSpPr>
          <p:nvPr>
            <p:ph type="sldNum" sz="quarter" idx="12"/>
          </p:nvPr>
        </p:nvSpPr>
        <p:spPr/>
        <p:txBody>
          <a:bodyPr/>
          <a:lstStyle/>
          <a:p>
            <a:fld id="{FB67E3B9-D6C6-46FB-B2BD-1E71F16DA8CB}" type="slidenum">
              <a:rPr lang="en-CA" smtClean="0"/>
              <a:t>‹#›</a:t>
            </a:fld>
            <a:endParaRPr lang="en-CA"/>
          </a:p>
        </p:txBody>
      </p:sp>
      <p:sp>
        <p:nvSpPr>
          <p:cNvPr id="7" name="Freeform: Shape 6">
            <a:extLst>
              <a:ext uri="{FF2B5EF4-FFF2-40B4-BE49-F238E27FC236}">
                <a16:creationId xmlns:a16="http://schemas.microsoft.com/office/drawing/2014/main" id="{EEEAF1FB-76F7-DD1A-941C-B0A40E1F2924}"/>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7">
            <a:extLst>
              <a:ext uri="{FF2B5EF4-FFF2-40B4-BE49-F238E27FC236}">
                <a16:creationId xmlns:a16="http://schemas.microsoft.com/office/drawing/2014/main" id="{13E93BF1-EEC9-AEE0-42C1-FDD18C382C88}"/>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DCAAED2A-3306-5984-E466-7F25681564E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551E91B0-C6B6-89D5-63B1-49FD79BE588F}"/>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8994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D1A5-F81C-CFAD-9E04-2B446888879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D72B9ED-33A6-1571-3079-B0B6A39C2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B35580-CD69-C3A6-2A12-53AE51BB981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BD077B5-63A2-6047-4F1D-8CE9D46A38B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EB94168-F051-5221-140B-0CDC100A34DD}"/>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87239687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15B91-5E8A-39AC-9301-41D3E8D299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BC8331-7AA0-DD12-291C-9E6434F30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956C790-C102-7429-45AA-F47EC13BFED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6DB635A-1244-A3F8-9992-081511C8D7E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14EABF6-55FE-763D-551A-B0F9071FB6FA}"/>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86979309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0003763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859023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52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54F1-EAC8-E4FD-2BAB-715720F6DE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D606099-0678-B030-794A-203044AB2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811D06F-7877-C676-5770-F0BB5ACD9BE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70F500B-3798-67A1-C8E4-199FF2B23B7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CCAEFB2-79B1-6967-0C87-D475D3AAE3C9}"/>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7" name="Freeform: Shape 6">
            <a:extLst>
              <a:ext uri="{FF2B5EF4-FFF2-40B4-BE49-F238E27FC236}">
                <a16:creationId xmlns:a16="http://schemas.microsoft.com/office/drawing/2014/main" id="{CC5D2BD6-05FF-294D-52E5-475E3D47B82D}"/>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2D8FA71D-3180-C8A9-B273-4F151A11F846}"/>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1250524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4A81-79AE-5072-5E75-B55013A1BE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8C44E95-D14E-176B-4240-C233EE09D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9AF32E-64FE-4C69-4133-59C98E026A35}"/>
              </a:ext>
            </a:extLst>
          </p:cNvPr>
          <p:cNvSpPr>
            <a:spLocks noGrp="1"/>
          </p:cNvSpPr>
          <p:nvPr>
            <p:ph type="dt" sz="half" idx="10"/>
          </p:nvPr>
        </p:nvSpPr>
        <p:spPr/>
        <p:txBody>
          <a:bodyPr/>
          <a:lstStyle/>
          <a:p>
            <a:fld id="{4F4E1331-F5CD-4E71-B1C7-4856D44EFED8}" type="datetimeFigureOut">
              <a:rPr lang="en-CA" smtClean="0"/>
              <a:t>2022-11-12</a:t>
            </a:fld>
            <a:endParaRPr lang="en-CA"/>
          </a:p>
        </p:txBody>
      </p:sp>
      <p:sp>
        <p:nvSpPr>
          <p:cNvPr id="5" name="Footer Placeholder 4">
            <a:extLst>
              <a:ext uri="{FF2B5EF4-FFF2-40B4-BE49-F238E27FC236}">
                <a16:creationId xmlns:a16="http://schemas.microsoft.com/office/drawing/2014/main" id="{EEE8F0C9-E303-3382-71A2-25A2A8F64E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3ADEA8-8641-30EE-A051-288C1B7EE158}"/>
              </a:ext>
            </a:extLst>
          </p:cNvPr>
          <p:cNvSpPr>
            <a:spLocks noGrp="1"/>
          </p:cNvSpPr>
          <p:nvPr>
            <p:ph type="sldNum" sz="quarter" idx="12"/>
          </p:nvPr>
        </p:nvSpPr>
        <p:spPr/>
        <p:txBody>
          <a:bodyPr/>
          <a:lstStyle/>
          <a:p>
            <a:fld id="{FB67E3B9-D6C6-46FB-B2BD-1E71F16DA8CB}" type="slidenum">
              <a:rPr lang="en-CA" smtClean="0"/>
              <a:t>‹#›</a:t>
            </a:fld>
            <a:endParaRPr lang="en-CA"/>
          </a:p>
        </p:txBody>
      </p:sp>
      <p:sp>
        <p:nvSpPr>
          <p:cNvPr id="7" name="Freeform: Shape 6">
            <a:extLst>
              <a:ext uri="{FF2B5EF4-FFF2-40B4-BE49-F238E27FC236}">
                <a16:creationId xmlns:a16="http://schemas.microsoft.com/office/drawing/2014/main" id="{08303776-1E54-01BD-FDB1-5F2350830D45}"/>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69A4DE03-BC61-B3E4-8C40-39935B0F0A54}"/>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8B7D6298-E804-13D9-823E-175D01DCCDEC}"/>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F981C491-D218-B789-F54A-7D610634808B}"/>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BF3EEA19-5DA7-0629-EAC1-1E4B0A15C906}"/>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6873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D2FC-1119-E058-6FB4-BCA4BC489E9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8F2413C-291F-493D-FAF0-14041BE69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7FA89F9-86C0-2552-BDEF-B23631D38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C08F14C-18BB-DF80-B24C-F8C4E80E4C1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0F8A5CD-3F02-1ACF-4C65-7E4E9DBFF64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E2AD236-F927-0F9E-8EB1-5C166E60B174}"/>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7">
            <a:extLst>
              <a:ext uri="{FF2B5EF4-FFF2-40B4-BE49-F238E27FC236}">
                <a16:creationId xmlns:a16="http://schemas.microsoft.com/office/drawing/2014/main" id="{8C77FE3B-7105-DE45-B3F7-876C674ADBEC}"/>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6F2B3307-FEAA-E825-9B24-459CA8303B1F}"/>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2996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BBC6-811C-08E9-F554-5C390B5236F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B6D8593-0C6B-4976-7FBF-FA11853E3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D1B70-1A71-FCB1-84DD-8EA2504B0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0100F44-770B-3138-710A-EE89393EC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0A8DD9-F668-93F0-EAD1-FD8A976D3A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C780856-B94C-00D6-F912-24377C57EE8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81771EF2-D146-B62A-3D9F-429A31E5F2CC}"/>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76ED2B0D-EDDD-C990-734E-83F8F398B4FA}"/>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0" name="Freeform: Shape 9">
            <a:extLst>
              <a:ext uri="{FF2B5EF4-FFF2-40B4-BE49-F238E27FC236}">
                <a16:creationId xmlns:a16="http://schemas.microsoft.com/office/drawing/2014/main" id="{321E4078-F759-3502-3695-6347C85C3FE4}"/>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966B481F-03BB-B24A-43B6-8B760D813648}"/>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3450C12-9853-9986-7887-2B4C4F75F0C7}"/>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3" name="Straight Connector 12">
            <a:extLst>
              <a:ext uri="{FF2B5EF4-FFF2-40B4-BE49-F238E27FC236}">
                <a16:creationId xmlns:a16="http://schemas.microsoft.com/office/drawing/2014/main" id="{27A4F659-6278-33C9-4996-460D306B6CFE}"/>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508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2CE2-F2DF-B615-5010-F3B763BB0D1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7A462E2-2A05-C781-9A15-AB12430F081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C0C8AE11-006B-7B4C-48AD-7575878E54F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82931A3-334B-6CA7-9906-4557D436B48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57141975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4679E-0252-C1A4-71E1-AF15B1D4D95F}"/>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D804C76-59D4-D97A-7128-ABBB6C20A5F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61B4BF4-1912-DE8E-AF7A-3D4E61B00AD3}"/>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08031941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072C-492B-F4FC-5602-08868ED9E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A650633-FD86-5706-C71C-2D73E52E19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B976A55-20E5-E35F-1BD9-0AED83CF9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96225-7298-CA04-242D-BAA577C59D7B}"/>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D5BF49A-8438-6FBB-4C79-226EA892241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D1A08A7-33E5-E96C-3474-AFC197E17160}"/>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7">
            <a:extLst>
              <a:ext uri="{FF2B5EF4-FFF2-40B4-BE49-F238E27FC236}">
                <a16:creationId xmlns:a16="http://schemas.microsoft.com/office/drawing/2014/main" id="{D01DDA01-C846-BE7E-F596-4192B10FAD8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63EBBE06-43AE-F481-9D8F-010F7543147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8790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1798-4081-B8EC-97A5-BDA21AFD9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109446-C88B-BA29-4FD1-73D8E2FAF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9DDE6F7-2AA0-748A-6A9E-AC353407A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37BE2-A8AE-A546-F36F-A16CC7B9BAF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3094E0A-CDB5-D420-5581-4E11261C23E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9F035B8-0F32-8A1C-872B-A13903263F48}"/>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8" name="Picture 7" descr="Shape, circle&#10;&#10;Description automatically generated">
            <a:extLst>
              <a:ext uri="{FF2B5EF4-FFF2-40B4-BE49-F238E27FC236}">
                <a16:creationId xmlns:a16="http://schemas.microsoft.com/office/drawing/2014/main" id="{01344FBE-9BE2-95BE-5BB3-CFDD99A5DE8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9" name="Freeform: Shape 8">
            <a:extLst>
              <a:ext uri="{FF2B5EF4-FFF2-40B4-BE49-F238E27FC236}">
                <a16:creationId xmlns:a16="http://schemas.microsoft.com/office/drawing/2014/main" id="{A4DF5082-A46F-BA37-794D-BDAFB53073D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5838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3BF5DD-B2B7-54D6-261D-A89C69F42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4BAC716-3C91-6522-2192-1D07049F8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85A5024-C09E-90F4-2B50-CB5631B73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783401F0-E1C0-F62F-A869-2DFFFBDA9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85AFB67C-C282-8ACF-CD78-306957639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B4751-880F-D840-AAA9-3A15815CC996}" type="slidenum">
              <a:rPr lang="en-US" smtClean="0"/>
              <a:pPr/>
              <a:t>‹#›</a:t>
            </a:fld>
            <a:endParaRPr lang="en-US" dirty="0"/>
          </a:p>
        </p:txBody>
      </p:sp>
      <p:cxnSp>
        <p:nvCxnSpPr>
          <p:cNvPr id="7" name="Straight Connector 6">
            <a:extLst>
              <a:ext uri="{FF2B5EF4-FFF2-40B4-BE49-F238E27FC236}">
                <a16:creationId xmlns:a16="http://schemas.microsoft.com/office/drawing/2014/main" id="{7441D4A4-6CF5-FDBC-0247-6EDFC66D2BB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14450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9" r:id="rId14"/>
    <p:sldLayoutId id="2147483657" r:id="rId15"/>
    <p:sldLayoutId id="2147483653" r:id="rId16"/>
    <p:sldLayoutId id="2147483652" r:id="rId17"/>
    <p:sldLayoutId id="2147483655" r:id="rId1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g21.atlassian.net/jira/software/projects/DAB103/boards/1" TargetMode="External"/><Relationship Id="rId2" Type="http://schemas.openxmlformats.org/officeDocument/2006/relationships/hyperlink" Target="http://github.com/users/ArialGaofei/projects/1/views/1"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ctdatacollaborative.org/global-dataset-0"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 Id="rId5" Type="http://schemas.openxmlformats.org/officeDocument/2006/relationships/hyperlink" Target="https://github.com/WeijiaZ1013" TargetMode="External"/><Relationship Id="rId4" Type="http://schemas.openxmlformats.org/officeDocument/2006/relationships/hyperlink" Target="https://github.com/ArialGaofe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150.statcan.gc.ca/n1/pub/85-002-x/2022001/article/00010-eng.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88564" y="1147516"/>
            <a:ext cx="6542323" cy="1325563"/>
          </a:xfrm>
        </p:spPr>
        <p:txBody>
          <a:bodyPr vert="horz" lIns="91440" tIns="45720" rIns="91440" bIns="45720" rtlCol="0" anchor="ctr">
            <a:normAutofit/>
          </a:bodyPr>
          <a:lstStyle/>
          <a:p>
            <a:r>
              <a:rPr lang="en-CA" sz="4400" b="1" dirty="0"/>
              <a:t>Group 07 Project web site:</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762000" y="3180521"/>
            <a:ext cx="11074750" cy="2927669"/>
          </a:xfrm>
        </p:spPr>
        <p:txBody>
          <a:bodyPr vert="horz" lIns="91440" tIns="45720" rIns="91440" bIns="45720" rtlCol="0" anchor="t">
            <a:normAutofit/>
          </a:bodyPr>
          <a:lstStyle/>
          <a:p>
            <a:r>
              <a:rPr lang="en-US" sz="2400" dirty="0">
                <a:hlinkClick r:id="rId2"/>
              </a:rPr>
              <a:t>GitHub: http://github.com/users/ArialGaofei/projects/1/views/1</a:t>
            </a:r>
            <a:endParaRPr lang="en-US" sz="2400" dirty="0"/>
          </a:p>
          <a:p>
            <a:r>
              <a:rPr lang="en-US" sz="2400" dirty="0">
                <a:hlinkClick r:id="rId3"/>
              </a:rPr>
              <a:t>Jira: https://fg21.atlassian.net/jira/software/projects/DAB103/boards/1</a:t>
            </a:r>
            <a:endParaRPr lang="en-US" sz="2400" dirty="0"/>
          </a:p>
          <a:p>
            <a:endParaRPr lang="en-US" sz="3200" dirty="0"/>
          </a:p>
          <a:p>
            <a:pPr>
              <a:spcAft>
                <a:spcPts val="600"/>
              </a:spcAft>
            </a:pPr>
            <a:endParaRPr lang="en-US" sz="20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762001" y="6199632"/>
            <a:ext cx="3867496" cy="365760"/>
          </a:xfrm>
        </p:spPr>
        <p:txBody>
          <a:bodyPr vert="horz" lIns="91440" tIns="45720" rIns="91440" bIns="45720" rtlCol="0" anchor="ctr">
            <a:normAutofit/>
          </a:bodyPr>
          <a:lstStyle/>
          <a:p>
            <a:pPr>
              <a:spcAft>
                <a:spcPts val="600"/>
              </a:spcAft>
              <a:defRPr/>
            </a:pPr>
            <a:r>
              <a:rPr lang="en-US" sz="1100">
                <a:solidFill>
                  <a:schemeClr val="tx1">
                    <a:alpha val="80000"/>
                  </a:schemeClr>
                </a:solidFill>
                <a:latin typeface="Calibri" panose="020F0502020204030204"/>
              </a:rPr>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6053666" y="6199632"/>
            <a:ext cx="4802755" cy="365760"/>
          </a:xfrm>
        </p:spPr>
        <p:txBody>
          <a:bodyPr vert="horz" lIns="91440" tIns="45720" rIns="91440" bIns="45720" rtlCol="0" anchor="ctr">
            <a:normAutofit/>
          </a:bodyPr>
          <a:lstStyle/>
          <a:p>
            <a:pPr algn="r">
              <a:spcAft>
                <a:spcPts val="600"/>
              </a:spcAft>
              <a:defRPr/>
            </a:pPr>
            <a:r>
              <a:rPr lang="en-US" sz="1100" kern="1200">
                <a:solidFill>
                  <a:schemeClr val="tx1">
                    <a:alpha val="80000"/>
                  </a:schemeClr>
                </a:solidFill>
                <a:latin typeface="Calibri" panose="020F0502020204030204"/>
                <a:ea typeface="+mn-ea"/>
                <a:cs typeface="+mn-cs"/>
              </a:rPr>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00232" y="6108192"/>
            <a:ext cx="548640" cy="548640"/>
          </a:xfrm>
          <a:prstGeom prst="ellipse">
            <a:avLst/>
          </a:prstGeom>
          <a:solidFill>
            <a:srgbClr val="674C55"/>
          </a:solidFill>
        </p:spPr>
        <p:txBody>
          <a:bodyPr vert="horz" lIns="91440" tIns="45720" rIns="91440" bIns="45720" rtlCol="0" anchor="ctr">
            <a:normAutofit/>
          </a:bodyPr>
          <a:lstStyle/>
          <a:p>
            <a:pPr algn="ctr">
              <a:spcAft>
                <a:spcPts val="600"/>
              </a:spcAft>
              <a:defRPr/>
            </a:pPr>
            <a:fld id="{58FB4751-880F-D840-AAA9-3A15815CC996}" type="slidenum">
              <a:rPr lang="en-US" sz="1500">
                <a:solidFill>
                  <a:srgbClr val="FFFFFF"/>
                </a:solidFill>
                <a:latin typeface="Calibri" panose="020F0502020204030204"/>
              </a:rPr>
              <a:pPr algn="ctr">
                <a:spcAft>
                  <a:spcPts val="600"/>
                </a:spcAft>
                <a:defRPr/>
              </a:pPr>
              <a:t>1</a:t>
            </a:fld>
            <a:endParaRPr lang="en-US" sz="1500">
              <a:solidFill>
                <a:srgbClr val="FFFFFF"/>
              </a:solidFill>
              <a:latin typeface="Calibri" panose="020F0502020204030204"/>
            </a:endParaRPr>
          </a:p>
        </p:txBody>
      </p:sp>
    </p:spTree>
    <p:extLst>
      <p:ext uri="{BB962C8B-B14F-4D97-AF65-F5344CB8AC3E}">
        <p14:creationId xmlns:p14="http://schemas.microsoft.com/office/powerpoint/2010/main" val="3435077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down)">
                                      <p:cBhvr>
                                        <p:cTn id="7" dur="580">
                                          <p:stCondLst>
                                            <p:cond delay="0"/>
                                          </p:stCondLst>
                                        </p:cTn>
                                        <p:tgtEl>
                                          <p:spTgt spid="27">
                                            <p:txEl>
                                              <p:pRg st="0" end="0"/>
                                            </p:txEl>
                                          </p:spTgt>
                                        </p:tgtEl>
                                      </p:cBhvr>
                                    </p:animEffect>
                                    <p:anim calcmode="lin" valueType="num">
                                      <p:cBhvr>
                                        <p:cTn id="8" dur="1822" tmFilter="0,0; 0.14,0.36; 0.43,0.73; 0.71,0.91; 1.0,1.0">
                                          <p:stCondLst>
                                            <p:cond delay="0"/>
                                          </p:stCondLst>
                                        </p:cTn>
                                        <p:tgtEl>
                                          <p:spTgt spid="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
                                            <p:txEl>
                                              <p:pRg st="0" end="0"/>
                                            </p:txEl>
                                          </p:spTgt>
                                        </p:tgtEl>
                                      </p:cBhvr>
                                      <p:to x="100000" y="60000"/>
                                    </p:animScale>
                                    <p:animScale>
                                      <p:cBhvr>
                                        <p:cTn id="14" dur="166" decel="50000">
                                          <p:stCondLst>
                                            <p:cond delay="676"/>
                                          </p:stCondLst>
                                        </p:cTn>
                                        <p:tgtEl>
                                          <p:spTgt spid="27">
                                            <p:txEl>
                                              <p:pRg st="0" end="0"/>
                                            </p:txEl>
                                          </p:spTgt>
                                        </p:tgtEl>
                                      </p:cBhvr>
                                      <p:to x="100000" y="100000"/>
                                    </p:animScale>
                                    <p:animScale>
                                      <p:cBhvr>
                                        <p:cTn id="15" dur="26">
                                          <p:stCondLst>
                                            <p:cond delay="1312"/>
                                          </p:stCondLst>
                                        </p:cTn>
                                        <p:tgtEl>
                                          <p:spTgt spid="27">
                                            <p:txEl>
                                              <p:pRg st="0" end="0"/>
                                            </p:txEl>
                                          </p:spTgt>
                                        </p:tgtEl>
                                      </p:cBhvr>
                                      <p:to x="100000" y="80000"/>
                                    </p:animScale>
                                    <p:animScale>
                                      <p:cBhvr>
                                        <p:cTn id="16" dur="166" decel="50000">
                                          <p:stCondLst>
                                            <p:cond delay="1338"/>
                                          </p:stCondLst>
                                        </p:cTn>
                                        <p:tgtEl>
                                          <p:spTgt spid="27">
                                            <p:txEl>
                                              <p:pRg st="0" end="0"/>
                                            </p:txEl>
                                          </p:spTgt>
                                        </p:tgtEl>
                                      </p:cBhvr>
                                      <p:to x="100000" y="100000"/>
                                    </p:animScale>
                                    <p:animScale>
                                      <p:cBhvr>
                                        <p:cTn id="17" dur="26">
                                          <p:stCondLst>
                                            <p:cond delay="1642"/>
                                          </p:stCondLst>
                                        </p:cTn>
                                        <p:tgtEl>
                                          <p:spTgt spid="27">
                                            <p:txEl>
                                              <p:pRg st="0" end="0"/>
                                            </p:txEl>
                                          </p:spTgt>
                                        </p:tgtEl>
                                      </p:cBhvr>
                                      <p:to x="100000" y="90000"/>
                                    </p:animScale>
                                    <p:animScale>
                                      <p:cBhvr>
                                        <p:cTn id="18" dur="166" decel="50000">
                                          <p:stCondLst>
                                            <p:cond delay="1668"/>
                                          </p:stCondLst>
                                        </p:cTn>
                                        <p:tgtEl>
                                          <p:spTgt spid="27">
                                            <p:txEl>
                                              <p:pRg st="0" end="0"/>
                                            </p:txEl>
                                          </p:spTgt>
                                        </p:tgtEl>
                                      </p:cBhvr>
                                      <p:to x="100000" y="100000"/>
                                    </p:animScale>
                                    <p:animScale>
                                      <p:cBhvr>
                                        <p:cTn id="19" dur="26">
                                          <p:stCondLst>
                                            <p:cond delay="1808"/>
                                          </p:stCondLst>
                                        </p:cTn>
                                        <p:tgtEl>
                                          <p:spTgt spid="27">
                                            <p:txEl>
                                              <p:pRg st="0" end="0"/>
                                            </p:txEl>
                                          </p:spTgt>
                                        </p:tgtEl>
                                      </p:cBhvr>
                                      <p:to x="100000" y="95000"/>
                                    </p:animScale>
                                    <p:animScale>
                                      <p:cBhvr>
                                        <p:cTn id="20" dur="166" decel="50000">
                                          <p:stCondLst>
                                            <p:cond delay="1834"/>
                                          </p:stCondLst>
                                        </p:cTn>
                                        <p:tgtEl>
                                          <p:spTgt spid="2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Effect transition="in" filter="wipe(down)">
                                      <p:cBhvr>
                                        <p:cTn id="25" dur="580">
                                          <p:stCondLst>
                                            <p:cond delay="0"/>
                                          </p:stCondLst>
                                        </p:cTn>
                                        <p:tgtEl>
                                          <p:spTgt spid="27">
                                            <p:txEl>
                                              <p:pRg st="1" end="1"/>
                                            </p:txEl>
                                          </p:spTgt>
                                        </p:tgtEl>
                                      </p:cBhvr>
                                    </p:animEffect>
                                    <p:anim calcmode="lin" valueType="num">
                                      <p:cBhvr>
                                        <p:cTn id="26" dur="1822" tmFilter="0,0; 0.14,0.36; 0.43,0.73; 0.71,0.91; 1.0,1.0">
                                          <p:stCondLst>
                                            <p:cond delay="0"/>
                                          </p:stCondLst>
                                        </p:cTn>
                                        <p:tgtEl>
                                          <p:spTgt spid="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7">
                                            <p:txEl>
                                              <p:pRg st="1" end="1"/>
                                            </p:txEl>
                                          </p:spTgt>
                                        </p:tgtEl>
                                      </p:cBhvr>
                                      <p:to x="100000" y="60000"/>
                                    </p:animScale>
                                    <p:animScale>
                                      <p:cBhvr>
                                        <p:cTn id="32" dur="166" decel="50000">
                                          <p:stCondLst>
                                            <p:cond delay="676"/>
                                          </p:stCondLst>
                                        </p:cTn>
                                        <p:tgtEl>
                                          <p:spTgt spid="27">
                                            <p:txEl>
                                              <p:pRg st="1" end="1"/>
                                            </p:txEl>
                                          </p:spTgt>
                                        </p:tgtEl>
                                      </p:cBhvr>
                                      <p:to x="100000" y="100000"/>
                                    </p:animScale>
                                    <p:animScale>
                                      <p:cBhvr>
                                        <p:cTn id="33" dur="26">
                                          <p:stCondLst>
                                            <p:cond delay="1312"/>
                                          </p:stCondLst>
                                        </p:cTn>
                                        <p:tgtEl>
                                          <p:spTgt spid="27">
                                            <p:txEl>
                                              <p:pRg st="1" end="1"/>
                                            </p:txEl>
                                          </p:spTgt>
                                        </p:tgtEl>
                                      </p:cBhvr>
                                      <p:to x="100000" y="80000"/>
                                    </p:animScale>
                                    <p:animScale>
                                      <p:cBhvr>
                                        <p:cTn id="34" dur="166" decel="50000">
                                          <p:stCondLst>
                                            <p:cond delay="1338"/>
                                          </p:stCondLst>
                                        </p:cTn>
                                        <p:tgtEl>
                                          <p:spTgt spid="27">
                                            <p:txEl>
                                              <p:pRg st="1" end="1"/>
                                            </p:txEl>
                                          </p:spTgt>
                                        </p:tgtEl>
                                      </p:cBhvr>
                                      <p:to x="100000" y="100000"/>
                                    </p:animScale>
                                    <p:animScale>
                                      <p:cBhvr>
                                        <p:cTn id="35" dur="26">
                                          <p:stCondLst>
                                            <p:cond delay="1642"/>
                                          </p:stCondLst>
                                        </p:cTn>
                                        <p:tgtEl>
                                          <p:spTgt spid="27">
                                            <p:txEl>
                                              <p:pRg st="1" end="1"/>
                                            </p:txEl>
                                          </p:spTgt>
                                        </p:tgtEl>
                                      </p:cBhvr>
                                      <p:to x="100000" y="90000"/>
                                    </p:animScale>
                                    <p:animScale>
                                      <p:cBhvr>
                                        <p:cTn id="36" dur="166" decel="50000">
                                          <p:stCondLst>
                                            <p:cond delay="1668"/>
                                          </p:stCondLst>
                                        </p:cTn>
                                        <p:tgtEl>
                                          <p:spTgt spid="27">
                                            <p:txEl>
                                              <p:pRg st="1" end="1"/>
                                            </p:txEl>
                                          </p:spTgt>
                                        </p:tgtEl>
                                      </p:cBhvr>
                                      <p:to x="100000" y="100000"/>
                                    </p:animScale>
                                    <p:animScale>
                                      <p:cBhvr>
                                        <p:cTn id="37" dur="26">
                                          <p:stCondLst>
                                            <p:cond delay="1808"/>
                                          </p:stCondLst>
                                        </p:cTn>
                                        <p:tgtEl>
                                          <p:spTgt spid="27">
                                            <p:txEl>
                                              <p:pRg st="1" end="1"/>
                                            </p:txEl>
                                          </p:spTgt>
                                        </p:tgtEl>
                                      </p:cBhvr>
                                      <p:to x="100000" y="95000"/>
                                    </p:animScale>
                                    <p:animScale>
                                      <p:cBhvr>
                                        <p:cTn id="38" dur="166" decel="50000">
                                          <p:stCondLst>
                                            <p:cond delay="1834"/>
                                          </p:stCondLst>
                                        </p:cTn>
                                        <p:tgtEl>
                                          <p:spTgt spid="2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47590" y="280635"/>
            <a:ext cx="5314536" cy="1325563"/>
          </a:xfrm>
        </p:spPr>
        <p:txBody>
          <a:bodyPr vert="horz" lIns="91440" tIns="45720" rIns="91440" bIns="45720" rtlCol="0" anchor="ctr">
            <a:normAutofit/>
          </a:bodyPr>
          <a:lstStyle/>
          <a:p>
            <a:pPr marL="0" marR="0" lvl="0" indent="0" fontAlgn="auto">
              <a:spcAft>
                <a:spcPts val="0"/>
              </a:spcAft>
              <a:buClrTx/>
              <a:buSzTx/>
              <a:tabLst/>
              <a:defRPr/>
            </a:pPr>
            <a:r>
              <a:rPr lang="en-US" sz="4100" b="1" dirty="0"/>
              <a:t> </a:t>
            </a:r>
            <a:r>
              <a:rPr lang="en-CA" sz="4400" b="1" dirty="0">
                <a:solidFill>
                  <a:srgbClr val="1F4E79"/>
                </a:solidFill>
                <a:effectLst/>
                <a:latin typeface="Calibri" panose="020F0502020204030204" pitchFamily="34" charset="0"/>
                <a:ea typeface="Times New Roman" panose="02020603050405020304" pitchFamily="18" charset="0"/>
                <a:cs typeface="Calibri" panose="020F0502020204030204" pitchFamily="34" charset="0"/>
              </a:rPr>
              <a:t>Analysis Questions</a:t>
            </a:r>
            <a:endParaRPr lang="en-US" sz="4100" b="1" dirty="0">
              <a:effectLst/>
            </a:endParaRP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762000" y="2014330"/>
            <a:ext cx="11074750" cy="4093861"/>
          </a:xfrm>
        </p:spPr>
        <p:txBody>
          <a:bodyPr vert="horz" lIns="91440" tIns="45720" rIns="91440" bIns="45720" rtlCol="0" anchor="t">
            <a:normAutofit/>
          </a:bodyPr>
          <a:lstStyle/>
          <a:p>
            <a:pPr marL="342900" lvl="0" indent="-342900">
              <a:spcBef>
                <a:spcPts val="500"/>
              </a:spcBef>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Which age groups &amp; gender is impacted the most?</a:t>
            </a:r>
            <a:endParaRPr lang="en-CA" sz="20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endParaRPr lang="en-CA" sz="2000" dirty="0">
              <a:solidFill>
                <a:srgbClr val="000000"/>
              </a:solidFill>
              <a:effectLst/>
              <a:latin typeface="Calibri" panose="020F0502020204030204" pitchFamily="34" charset="0"/>
              <a:ea typeface="Times New Roman" panose="02020603050405020304" pitchFamily="18" charset="0"/>
            </a:endParaRPr>
          </a:p>
          <a:p>
            <a:pPr marL="342900" lvl="0" indent="-342900">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Which countries are impacted the most?</a:t>
            </a:r>
          </a:p>
          <a:p>
            <a:pPr marL="342900" lvl="0" indent="-342900">
              <a:buFont typeface="Symbol" panose="05050102010706020507" pitchFamily="18" charset="2"/>
              <a:buChar char=""/>
            </a:pPr>
            <a:endParaRPr lang="en-CA" sz="20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What are the top categories of human trafficking among Forced Labour,</a:t>
            </a:r>
          </a:p>
          <a:p>
            <a:pPr lvl="0"/>
            <a:r>
              <a:rPr lang="en-CA" sz="2000" dirty="0">
                <a:solidFill>
                  <a:srgbClr val="000000"/>
                </a:solidFill>
                <a:effectLst/>
                <a:latin typeface="Calibri" panose="020F0502020204030204" pitchFamily="34" charset="0"/>
                <a:ea typeface="Times New Roman" panose="02020603050405020304" pitchFamily="18" charset="0"/>
              </a:rPr>
              <a:t> Sexual Exploit, Sex and Labour, Forced Marriage, Forced Military, </a:t>
            </a:r>
          </a:p>
          <a:p>
            <a:pPr lvl="0"/>
            <a:r>
              <a:rPr lang="en-CA" sz="2000" dirty="0">
                <a:solidFill>
                  <a:srgbClr val="000000"/>
                </a:solidFill>
                <a:effectLst/>
                <a:latin typeface="Calibri" panose="020F0502020204030204" pitchFamily="34" charset="0"/>
                <a:ea typeface="Times New Roman" panose="02020603050405020304" pitchFamily="18" charset="0"/>
              </a:rPr>
              <a:t>Organ Removal, Slavery and Practices.</a:t>
            </a:r>
          </a:p>
          <a:p>
            <a:pPr lvl="0"/>
            <a:endParaRPr lang="en-CA" sz="20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At what degree this human trafficking practice have been done.</a:t>
            </a:r>
            <a:endParaRPr lang="en-CA" sz="2000" dirty="0">
              <a:effectLst/>
              <a:latin typeface="Times New Roman" panose="02020603050405020304" pitchFamily="18" charset="0"/>
              <a:ea typeface="Times New Roman" panose="02020603050405020304" pitchFamily="18" charset="0"/>
            </a:endParaRPr>
          </a:p>
          <a:p>
            <a:pPr indent="-228600">
              <a:spcAft>
                <a:spcPts val="600"/>
              </a:spcAft>
              <a:buFont typeface="Arial" panose="020B0604020202020204" pitchFamily="34" charset="0"/>
              <a:buChar char="•"/>
            </a:pPr>
            <a:endParaRPr lang="en-US" sz="20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762001" y="6199632"/>
            <a:ext cx="3867496" cy="365760"/>
          </a:xfrm>
        </p:spPr>
        <p:txBody>
          <a:bodyPr vert="horz" lIns="91440" tIns="45720" rIns="91440" bIns="45720" rtlCol="0" anchor="ctr">
            <a:normAutofit/>
          </a:bodyPr>
          <a:lstStyle/>
          <a:p>
            <a:pPr>
              <a:spcAft>
                <a:spcPts val="600"/>
              </a:spcAft>
              <a:defRPr/>
            </a:pPr>
            <a:r>
              <a:rPr lang="en-US" sz="1100">
                <a:solidFill>
                  <a:schemeClr val="tx1">
                    <a:alpha val="80000"/>
                  </a:schemeClr>
                </a:solidFill>
                <a:latin typeface="Calibri" panose="020F0502020204030204"/>
              </a:rPr>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6053666" y="6199632"/>
            <a:ext cx="4802755" cy="365760"/>
          </a:xfrm>
        </p:spPr>
        <p:txBody>
          <a:bodyPr vert="horz" lIns="91440" tIns="45720" rIns="91440" bIns="45720" rtlCol="0" anchor="ctr">
            <a:normAutofit/>
          </a:bodyPr>
          <a:lstStyle/>
          <a:p>
            <a:pPr algn="r">
              <a:spcAft>
                <a:spcPts val="600"/>
              </a:spcAft>
              <a:defRPr/>
            </a:pPr>
            <a:r>
              <a:rPr lang="en-US" sz="1100" kern="1200">
                <a:solidFill>
                  <a:schemeClr val="tx1">
                    <a:alpha val="80000"/>
                  </a:schemeClr>
                </a:solidFill>
                <a:latin typeface="Calibri" panose="020F0502020204030204"/>
                <a:ea typeface="+mn-ea"/>
                <a:cs typeface="+mn-cs"/>
              </a:rPr>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00232" y="6108192"/>
            <a:ext cx="548640" cy="548640"/>
          </a:xfrm>
          <a:prstGeom prst="ellipse">
            <a:avLst/>
          </a:prstGeom>
          <a:solidFill>
            <a:srgbClr val="674C55"/>
          </a:solidFill>
        </p:spPr>
        <p:txBody>
          <a:bodyPr vert="horz" lIns="91440" tIns="45720" rIns="91440" bIns="45720" rtlCol="0" anchor="ctr">
            <a:normAutofit/>
          </a:bodyPr>
          <a:lstStyle/>
          <a:p>
            <a:pPr algn="ctr">
              <a:spcAft>
                <a:spcPts val="600"/>
              </a:spcAft>
              <a:defRPr/>
            </a:pPr>
            <a:fld id="{58FB4751-880F-D840-AAA9-3A15815CC996}" type="slidenum">
              <a:rPr lang="en-US" sz="1500">
                <a:solidFill>
                  <a:srgbClr val="FFFFFF"/>
                </a:solidFill>
                <a:latin typeface="Calibri" panose="020F0502020204030204"/>
              </a:rPr>
              <a:pPr algn="ctr">
                <a:spcAft>
                  <a:spcPts val="600"/>
                </a:spcAft>
                <a:defRPr/>
              </a:pPr>
              <a:t>10</a:t>
            </a:fld>
            <a:endParaRPr lang="en-US" sz="1500">
              <a:solidFill>
                <a:srgbClr val="FFFFFF"/>
              </a:solidFill>
              <a:latin typeface="Calibri" panose="020F0502020204030204"/>
            </a:endParaRPr>
          </a:p>
        </p:txBody>
      </p:sp>
    </p:spTree>
    <p:extLst>
      <p:ext uri="{BB962C8B-B14F-4D97-AF65-F5344CB8AC3E}">
        <p14:creationId xmlns:p14="http://schemas.microsoft.com/office/powerpoint/2010/main" val="3497134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p:cTn id="7" dur="5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 calcmode="lin" valueType="num">
                                      <p:cBhvr>
                                        <p:cTn id="12" dur="5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7">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7">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xEl>
                                              <p:pRg st="4" end="4"/>
                                            </p:txEl>
                                          </p:spTgt>
                                        </p:tgtEl>
                                        <p:attrNameLst>
                                          <p:attrName>style.visibility</p:attrName>
                                        </p:attrNameLst>
                                      </p:cBhvr>
                                      <p:to>
                                        <p:strVal val="visible"/>
                                      </p:to>
                                    </p:set>
                                    <p:anim calcmode="lin" valueType="num">
                                      <p:cBhvr>
                                        <p:cTn id="17" dur="500" fill="hold"/>
                                        <p:tgtEl>
                                          <p:spTgt spid="27">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7">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7">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7">
                                            <p:txEl>
                                              <p:pRg st="5" end="5"/>
                                            </p:txEl>
                                          </p:spTgt>
                                        </p:tgtEl>
                                        <p:attrNameLst>
                                          <p:attrName>style.visibility</p:attrName>
                                        </p:attrNameLst>
                                      </p:cBhvr>
                                      <p:to>
                                        <p:strVal val="visible"/>
                                      </p:to>
                                    </p:set>
                                    <p:anim calcmode="lin" valueType="num">
                                      <p:cBhvr>
                                        <p:cTn id="22" dur="500" fill="hold"/>
                                        <p:tgtEl>
                                          <p:spTgt spid="27">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27">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27">
                                            <p:txEl>
                                              <p:pRg st="5" end="5"/>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7">
                                            <p:txEl>
                                              <p:pRg st="6" end="6"/>
                                            </p:txEl>
                                          </p:spTgt>
                                        </p:tgtEl>
                                        <p:attrNameLst>
                                          <p:attrName>style.visibility</p:attrName>
                                        </p:attrNameLst>
                                      </p:cBhvr>
                                      <p:to>
                                        <p:strVal val="visible"/>
                                      </p:to>
                                    </p:set>
                                    <p:anim calcmode="lin" valueType="num">
                                      <p:cBhvr>
                                        <p:cTn id="27" dur="500" fill="hold"/>
                                        <p:tgtEl>
                                          <p:spTgt spid="27">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27">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27">
                                            <p:txEl>
                                              <p:pRg st="6" end="6"/>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27">
                                            <p:txEl>
                                              <p:pRg st="8" end="8"/>
                                            </p:txEl>
                                          </p:spTgt>
                                        </p:tgtEl>
                                        <p:attrNameLst>
                                          <p:attrName>style.visibility</p:attrName>
                                        </p:attrNameLst>
                                      </p:cBhvr>
                                      <p:to>
                                        <p:strVal val="visible"/>
                                      </p:to>
                                    </p:set>
                                    <p:anim calcmode="lin" valueType="num">
                                      <p:cBhvr>
                                        <p:cTn id="32" dur="500" fill="hold"/>
                                        <p:tgtEl>
                                          <p:spTgt spid="27">
                                            <p:txEl>
                                              <p:pRg st="8" end="8"/>
                                            </p:txEl>
                                          </p:spTgt>
                                        </p:tgtEl>
                                        <p:attrNameLst>
                                          <p:attrName>ppt_w</p:attrName>
                                        </p:attrNameLst>
                                      </p:cBhvr>
                                      <p:tavLst>
                                        <p:tav tm="0">
                                          <p:val>
                                            <p:fltVal val="0"/>
                                          </p:val>
                                        </p:tav>
                                        <p:tav tm="100000">
                                          <p:val>
                                            <p:strVal val="#ppt_w"/>
                                          </p:val>
                                        </p:tav>
                                      </p:tavLst>
                                    </p:anim>
                                    <p:anim calcmode="lin" valueType="num">
                                      <p:cBhvr>
                                        <p:cTn id="33" dur="500" fill="hold"/>
                                        <p:tgtEl>
                                          <p:spTgt spid="27">
                                            <p:txEl>
                                              <p:pRg st="8" end="8"/>
                                            </p:txEl>
                                          </p:spTgt>
                                        </p:tgtEl>
                                        <p:attrNameLst>
                                          <p:attrName>ppt_h</p:attrName>
                                        </p:attrNameLst>
                                      </p:cBhvr>
                                      <p:tavLst>
                                        <p:tav tm="0">
                                          <p:val>
                                            <p:fltVal val="0"/>
                                          </p:val>
                                        </p:tav>
                                        <p:tav tm="100000">
                                          <p:val>
                                            <p:strVal val="#ppt_h"/>
                                          </p:val>
                                        </p:tav>
                                      </p:tavLst>
                                    </p:anim>
                                    <p:animEffect transition="in" filter="fade">
                                      <p:cBhvr>
                                        <p:cTn id="34"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CA" dirty="0"/>
              <a:t>Dataset Description </a:t>
            </a:r>
            <a:br>
              <a:rPr lang="en-CA"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Tree>
    <p:extLst>
      <p:ext uri="{BB962C8B-B14F-4D97-AF65-F5344CB8AC3E}">
        <p14:creationId xmlns:p14="http://schemas.microsoft.com/office/powerpoint/2010/main" val="42139913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435395" y="606669"/>
            <a:ext cx="10515600" cy="944646"/>
          </a:xfrm>
        </p:spPr>
        <p:txBody>
          <a:bodyPr>
            <a:normAutofit fontScale="90000"/>
          </a:bodyPr>
          <a:lstStyle/>
          <a:p>
            <a:br>
              <a:rPr lang="en-CA" sz="1800" dirty="0">
                <a:effectLst/>
                <a:latin typeface="Calibri" panose="020F0502020204030204" pitchFamily="34" charset="0"/>
                <a:ea typeface="Calibri" panose="020F0502020204030204" pitchFamily="34" charset="0"/>
                <a:cs typeface="Mangal" panose="02040503050203030202" pitchFamily="18" charset="0"/>
              </a:rPr>
            </a:br>
            <a:r>
              <a:rPr lang="en-CA" b="1" dirty="0"/>
              <a:t>Dataset Description </a:t>
            </a:r>
            <a:br>
              <a:rPr lang="en-CA"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5" name="Content Placeholder 4">
            <a:extLst>
              <a:ext uri="{FF2B5EF4-FFF2-40B4-BE49-F238E27FC236}">
                <a16:creationId xmlns:a16="http://schemas.microsoft.com/office/drawing/2014/main" id="{360893A1-EA0E-B7BF-C170-39817357DF7A}"/>
              </a:ext>
            </a:extLst>
          </p:cNvPr>
          <p:cNvSpPr>
            <a:spLocks noGrp="1"/>
          </p:cNvSpPr>
          <p:nvPr>
            <p:ph idx="1"/>
          </p:nvPr>
        </p:nvSpPr>
        <p:spPr>
          <a:xfrm>
            <a:off x="542600" y="1551315"/>
            <a:ext cx="10515600" cy="4504928"/>
          </a:xfrm>
        </p:spPr>
        <p:txBody>
          <a:bodyPr>
            <a:normAutofit/>
          </a:bodyPr>
          <a:lstStyle/>
          <a:p>
            <a:pPr marL="342900" lvl="0" indent="-342900">
              <a:lnSpc>
                <a:spcPct val="150000"/>
              </a:lnSpc>
              <a:buFont typeface="Symbol" panose="05050102010706020507" pitchFamily="18" charset="2"/>
              <a:buChar char=""/>
            </a:pPr>
            <a:r>
              <a:rPr lang="en-US" sz="2000" dirty="0"/>
              <a:t>This is the first synthetic dataset of victim of trafficking case records.</a:t>
            </a:r>
            <a:endParaRPr lang="en-CA" sz="2000" dirty="0">
              <a:solidFill>
                <a:srgbClr val="000000"/>
              </a:solidFill>
              <a:latin typeface="Calibri" panose="020F0502020204030204" pitchFamily="34"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t>These data consist of information on identified and reported victims of human trafficking. </a:t>
            </a:r>
            <a:r>
              <a:rPr lang="en-CA" sz="2000" dirty="0">
                <a:solidFill>
                  <a:srgbClr val="000000"/>
                </a:solidFill>
                <a:effectLst/>
                <a:latin typeface="Calibri" panose="020F0502020204030204" pitchFamily="34" charset="0"/>
                <a:ea typeface="Times New Roman" panose="02020603050405020304" pitchFamily="18" charset="0"/>
              </a:rPr>
              <a:t>The analysis will be based on the</a:t>
            </a:r>
            <a:r>
              <a:rPr lang="en-CA" sz="2000" dirty="0">
                <a:solidFill>
                  <a:srgbClr val="333333"/>
                </a:solidFill>
                <a:effectLst/>
                <a:latin typeface="Calibri" panose="020F0502020204030204" pitchFamily="34" charset="0"/>
                <a:ea typeface="Times New Roman" panose="02020603050405020304" pitchFamily="18" charset="0"/>
              </a:rPr>
              <a:t> global dataset of victims of human trafficking obtained from the </a:t>
            </a:r>
            <a:r>
              <a:rPr lang="en-CA" sz="2000" dirty="0">
                <a:solidFill>
                  <a:srgbClr val="000000"/>
                </a:solidFill>
                <a:effectLst/>
                <a:latin typeface="Calibri" panose="020F0502020204030204" pitchFamily="34" charset="0"/>
                <a:ea typeface="Times New Roman" panose="02020603050405020304" pitchFamily="18" charset="0"/>
              </a:rPr>
              <a:t>Counter Trafficking Data Collaborative website.</a:t>
            </a:r>
            <a:endParaRPr lang="en-CA" sz="20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Dataset Link: </a:t>
            </a:r>
            <a:r>
              <a:rPr lang="en-CA" sz="2000" i="1" u="sng" dirty="0">
                <a:solidFill>
                  <a:srgbClr val="000000"/>
                </a:solidFill>
                <a:effectLst/>
                <a:latin typeface="Calibri" panose="020F0502020204030204" pitchFamily="34" charset="0"/>
                <a:ea typeface="Times New Roman" panose="02020603050405020304" pitchFamily="18" charset="0"/>
                <a:hlinkClick r:id="rId3"/>
              </a:rPr>
              <a:t>https://www.ctdatacollaborative.org/global-dataset-0</a:t>
            </a:r>
            <a:endParaRPr lang="en-CA" sz="20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The dataset contains 19051 rows and 37 variables </a:t>
            </a:r>
            <a:r>
              <a:rPr lang="en-CA" sz="2000" dirty="0">
                <a:solidFill>
                  <a:srgbClr val="000000"/>
                </a:solidFill>
                <a:latin typeface="Calibri" panose="020F0502020204030204" pitchFamily="34" charset="0"/>
                <a:ea typeface="Times New Roman" panose="02020603050405020304" pitchFamily="18" charset="0"/>
              </a:rPr>
              <a:t>in</a:t>
            </a:r>
            <a:r>
              <a:rPr lang="en-CA" sz="2000" dirty="0">
                <a:solidFill>
                  <a:srgbClr val="000000"/>
                </a:solidFill>
                <a:effectLst/>
                <a:latin typeface="Calibri" panose="020F0502020204030204" pitchFamily="34" charset="0"/>
                <a:ea typeface="Times New Roman" panose="02020603050405020304" pitchFamily="18" charset="0"/>
              </a:rPr>
              <a:t> either ‘</a:t>
            </a:r>
            <a:r>
              <a:rPr lang="en-CA" sz="2000" dirty="0">
                <a:solidFill>
                  <a:srgbClr val="000000"/>
                </a:solidFill>
                <a:latin typeface="Calibri" panose="020F0502020204030204" pitchFamily="34" charset="0"/>
                <a:ea typeface="Times New Roman" panose="02020603050405020304" pitchFamily="18" charset="0"/>
              </a:rPr>
              <a:t>float64</a:t>
            </a:r>
            <a:r>
              <a:rPr lang="en-CA" sz="2000" dirty="0">
                <a:solidFill>
                  <a:srgbClr val="000000"/>
                </a:solidFill>
                <a:effectLst/>
                <a:latin typeface="Calibri" panose="020F0502020204030204" pitchFamily="34" charset="0"/>
                <a:ea typeface="Times New Roman" panose="02020603050405020304" pitchFamily="18" charset="0"/>
              </a:rPr>
              <a:t>’, or ‘object’.</a:t>
            </a:r>
            <a:endParaRPr lang="en-CA" sz="20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CA" sz="2000" dirty="0">
                <a:solidFill>
                  <a:srgbClr val="000000"/>
                </a:solidFill>
                <a:effectLst/>
                <a:latin typeface="Calibri" panose="020F0502020204030204" pitchFamily="34" charset="0"/>
                <a:ea typeface="Times New Roman" panose="02020603050405020304" pitchFamily="18" charset="0"/>
              </a:rPr>
              <a:t>For the transformation step we will be checking the null values, deleting rows with all Nan, </a:t>
            </a:r>
            <a:r>
              <a:rPr lang="en-CA" sz="2000" dirty="0">
                <a:solidFill>
                  <a:srgbClr val="000000"/>
                </a:solidFill>
                <a:latin typeface="Calibri" panose="020F0502020204030204" pitchFamily="34" charset="0"/>
                <a:ea typeface="Times New Roman" panose="02020603050405020304" pitchFamily="18" charset="0"/>
              </a:rPr>
              <a:t>converting data type and trying to find a way to display many Boolean columns</a:t>
            </a:r>
            <a:r>
              <a:rPr lang="en-CA" sz="2000" dirty="0">
                <a:solidFill>
                  <a:srgbClr val="000000"/>
                </a:solidFill>
                <a:effectLst/>
                <a:latin typeface="Calibri" panose="020F0502020204030204" pitchFamily="34" charset="0"/>
                <a:ea typeface="Times New Roman" panose="02020603050405020304" pitchFamily="18" charset="0"/>
              </a:rPr>
              <a:t>.</a:t>
            </a:r>
            <a:endParaRPr lang="en-CA" sz="20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12341335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439615" y="510452"/>
            <a:ext cx="10515600" cy="676656"/>
          </a:xfrm>
        </p:spPr>
        <p:txBody>
          <a:bodyPr>
            <a:normAutofit/>
          </a:bodyPr>
          <a:lstStyle/>
          <a:p>
            <a:r>
              <a:rPr lang="en-US" sz="3200" b="1" dirty="0"/>
              <a:t>Exploratory Data Analysis of the Dataset</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12" name="TextBox 11">
            <a:extLst>
              <a:ext uri="{FF2B5EF4-FFF2-40B4-BE49-F238E27FC236}">
                <a16:creationId xmlns:a16="http://schemas.microsoft.com/office/drawing/2014/main" id="{2A2942EA-A18A-5A2A-C32A-E86EB665DDB3}"/>
              </a:ext>
            </a:extLst>
          </p:cNvPr>
          <p:cNvSpPr txBox="1"/>
          <p:nvPr/>
        </p:nvSpPr>
        <p:spPr>
          <a:xfrm>
            <a:off x="924950" y="5338583"/>
            <a:ext cx="10030265" cy="1200329"/>
          </a:xfrm>
          <a:prstGeom prst="rect">
            <a:avLst/>
          </a:prstGeom>
          <a:noFill/>
        </p:spPr>
        <p:txBody>
          <a:bodyPr wrap="square" rtlCol="0">
            <a:spAutoFit/>
          </a:bodyPr>
          <a:lstStyle/>
          <a:p>
            <a:r>
              <a:rPr lang="en-CA" sz="1800" dirty="0">
                <a:solidFill>
                  <a:srgbClr val="000000"/>
                </a:solidFill>
                <a:effectLst/>
                <a:latin typeface="Calibri" panose="020F0502020204030204" pitchFamily="34" charset="0"/>
                <a:ea typeface="Calibri" panose="020F0502020204030204" pitchFamily="34" charset="0"/>
              </a:rPr>
              <a:t>Over the past decade, the number of human trafficking victims has increased from 30,000 to nearly 120,000 worldwide, whereas due to travel restrictions caused by the COVID-19 pandemic, the number of trafficking victims declined.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pic>
        <p:nvPicPr>
          <p:cNvPr id="5" name="Picture 4">
            <a:extLst>
              <a:ext uri="{FF2B5EF4-FFF2-40B4-BE49-F238E27FC236}">
                <a16:creationId xmlns:a16="http://schemas.microsoft.com/office/drawing/2014/main" id="{E2A4F490-5217-E04E-461B-5BB8F0A52586}"/>
              </a:ext>
            </a:extLst>
          </p:cNvPr>
          <p:cNvPicPr>
            <a:picLocks noChangeAspect="1"/>
          </p:cNvPicPr>
          <p:nvPr/>
        </p:nvPicPr>
        <p:blipFill>
          <a:blip r:embed="rId2"/>
          <a:stretch>
            <a:fillRect/>
          </a:stretch>
        </p:blipFill>
        <p:spPr>
          <a:xfrm>
            <a:off x="1236785" y="1026406"/>
            <a:ext cx="7503453" cy="4391300"/>
          </a:xfrm>
          <a:prstGeom prst="rect">
            <a:avLst/>
          </a:prstGeom>
        </p:spPr>
      </p:pic>
    </p:spTree>
    <p:extLst>
      <p:ext uri="{BB962C8B-B14F-4D97-AF65-F5344CB8AC3E}">
        <p14:creationId xmlns:p14="http://schemas.microsoft.com/office/powerpoint/2010/main" val="156594515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CA" sz="4000" dirty="0">
                <a:solidFill>
                  <a:srgbClr val="000000"/>
                </a:solidFill>
                <a:latin typeface="Calibri" panose="020F0502020204030204" pitchFamily="34" charset="0"/>
                <a:ea typeface="Times New Roman" panose="02020603050405020304" pitchFamily="18" charset="0"/>
              </a:rPr>
              <a:t>V</a:t>
            </a:r>
            <a:r>
              <a:rPr lang="en-CA" sz="4000" dirty="0">
                <a:solidFill>
                  <a:srgbClr val="000000"/>
                </a:solidFill>
                <a:effectLst/>
                <a:latin typeface="Calibri" panose="020F0502020204030204" pitchFamily="34" charset="0"/>
                <a:ea typeface="Times New Roman" panose="02020603050405020304" pitchFamily="18" charset="0"/>
              </a:rPr>
              <a:t>isualization of Gender distribution</a:t>
            </a:r>
            <a:endParaRPr lang="en-CA" sz="4000" dirty="0">
              <a:effectLst/>
              <a:latin typeface="Times New Roman" panose="02020603050405020304" pitchFamily="18" charset="0"/>
              <a:ea typeface="Times New Roman" panose="02020603050405020304" pitchFamily="18" charset="0"/>
            </a:endParaRPr>
          </a:p>
        </p:txBody>
      </p:sp>
      <p:sp>
        <p:nvSpPr>
          <p:cNvPr id="94" name="Rectangle 9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6" name="Rectangle 9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26" name="Picture 2">
            <a:extLst>
              <a:ext uri="{FF2B5EF4-FFF2-40B4-BE49-F238E27FC236}">
                <a16:creationId xmlns:a16="http://schemas.microsoft.com/office/drawing/2014/main" id="{4202CF2C-2344-5394-8946-E9C052743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76" y="1740792"/>
            <a:ext cx="7591425" cy="486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717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05B5-CE0B-9D64-2511-B68EC387253B}"/>
              </a:ext>
            </a:extLst>
          </p:cNvPr>
          <p:cNvSpPr>
            <a:spLocks noGrp="1"/>
          </p:cNvSpPr>
          <p:nvPr>
            <p:ph type="title"/>
          </p:nvPr>
        </p:nvSpPr>
        <p:spPr>
          <a:xfrm>
            <a:off x="634858" y="67861"/>
            <a:ext cx="10515600" cy="1325563"/>
          </a:xfrm>
        </p:spPr>
        <p:txBody>
          <a:bodyPr/>
          <a:lstStyle/>
          <a:p>
            <a:r>
              <a:rPr lang="en-US" altLang="zh-CN" dirty="0"/>
              <a:t>Gender</a:t>
            </a:r>
            <a:r>
              <a:rPr lang="en-CA" altLang="zh-CN" dirty="0"/>
              <a:t> distribution by year</a:t>
            </a:r>
            <a:endParaRPr lang="en-CA" dirty="0"/>
          </a:p>
        </p:txBody>
      </p:sp>
      <p:sp>
        <p:nvSpPr>
          <p:cNvPr id="4" name="Date Placeholder 3">
            <a:extLst>
              <a:ext uri="{FF2B5EF4-FFF2-40B4-BE49-F238E27FC236}">
                <a16:creationId xmlns:a16="http://schemas.microsoft.com/office/drawing/2014/main" id="{5E3CBB26-A2F5-3C82-A458-9D16B0B9289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3CE35B7-C076-7370-B357-001A8BA97EC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0A4FEED-807B-2220-DD55-087E5517F611}"/>
              </a:ext>
            </a:extLst>
          </p:cNvPr>
          <p:cNvSpPr>
            <a:spLocks noGrp="1"/>
          </p:cNvSpPr>
          <p:nvPr>
            <p:ph type="sldNum" sz="quarter" idx="12"/>
          </p:nvPr>
        </p:nvSpPr>
        <p:spPr/>
        <p:txBody>
          <a:bodyPr/>
          <a:lstStyle/>
          <a:p>
            <a:fld id="{58FB4751-880F-D840-AAA9-3A15815CC996}" type="slidenum">
              <a:rPr lang="en-US" smtClean="0"/>
              <a:t>15</a:t>
            </a:fld>
            <a:endParaRPr lang="en-US" dirty="0"/>
          </a:p>
        </p:txBody>
      </p:sp>
      <p:pic>
        <p:nvPicPr>
          <p:cNvPr id="2052" name="Picture 4">
            <a:extLst>
              <a:ext uri="{FF2B5EF4-FFF2-40B4-BE49-F238E27FC236}">
                <a16:creationId xmlns:a16="http://schemas.microsoft.com/office/drawing/2014/main" id="{D76313AE-4510-54E5-4230-B358CCFA4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22" y="914400"/>
            <a:ext cx="10768593" cy="544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20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CA" sz="4000" dirty="0">
                <a:solidFill>
                  <a:srgbClr val="000000"/>
                </a:solidFill>
                <a:effectLst/>
                <a:latin typeface="Calibri" panose="020F0502020204030204" pitchFamily="34" charset="0"/>
                <a:ea typeface="Times New Roman" panose="02020603050405020304" pitchFamily="18" charset="0"/>
              </a:rPr>
              <a:t>Age </a:t>
            </a:r>
            <a:r>
              <a:rPr lang="en-CA" sz="4000" dirty="0">
                <a:solidFill>
                  <a:srgbClr val="000000"/>
                </a:solidFill>
                <a:latin typeface="Calibri" panose="020F0502020204030204" pitchFamily="34" charset="0"/>
                <a:ea typeface="Times New Roman" panose="02020603050405020304" pitchFamily="18" charset="0"/>
              </a:rPr>
              <a:t>broad</a:t>
            </a:r>
            <a:r>
              <a:rPr lang="en-CA" sz="4000" dirty="0">
                <a:solidFill>
                  <a:srgbClr val="000000"/>
                </a:solidFill>
                <a:effectLst/>
                <a:latin typeface="Calibri" panose="020F0502020204030204" pitchFamily="34" charset="0"/>
                <a:ea typeface="Times New Roman" panose="02020603050405020304" pitchFamily="18" charset="0"/>
              </a:rPr>
              <a:t> distribution and percentage</a:t>
            </a:r>
            <a:endParaRPr lang="en-CA" sz="4000" dirty="0">
              <a:effectLst/>
              <a:latin typeface="Times New Roman" panose="02020603050405020304" pitchFamily="18" charset="0"/>
              <a:ea typeface="Times New Roman" panose="02020603050405020304" pitchFamily="18" charset="0"/>
            </a:endParaRPr>
          </a:p>
        </p:txBody>
      </p:sp>
      <p:sp>
        <p:nvSpPr>
          <p:cNvPr id="94" name="Rectangle 9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6" name="Rectangle 9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8E75A440-AF2D-F799-F274-3FB9D114CBEA}"/>
              </a:ext>
            </a:extLst>
          </p:cNvPr>
          <p:cNvPicPr>
            <a:picLocks noChangeAspect="1"/>
          </p:cNvPicPr>
          <p:nvPr/>
        </p:nvPicPr>
        <p:blipFill>
          <a:blip r:embed="rId3"/>
          <a:stretch>
            <a:fillRect/>
          </a:stretch>
        </p:blipFill>
        <p:spPr>
          <a:xfrm>
            <a:off x="425557" y="1915150"/>
            <a:ext cx="6200530" cy="4397269"/>
          </a:xfrm>
          <a:prstGeom prst="rect">
            <a:avLst/>
          </a:prstGeom>
        </p:spPr>
      </p:pic>
      <p:pic>
        <p:nvPicPr>
          <p:cNvPr id="2052" name="Picture 4">
            <a:extLst>
              <a:ext uri="{FF2B5EF4-FFF2-40B4-BE49-F238E27FC236}">
                <a16:creationId xmlns:a16="http://schemas.microsoft.com/office/drawing/2014/main" id="{79C63910-7132-823E-134A-F2D3E2FACA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922" y="2241639"/>
            <a:ext cx="4770782" cy="3562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6340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457000" y="464538"/>
            <a:ext cx="10515600" cy="676656"/>
          </a:xfrm>
        </p:spPr>
        <p:txBody>
          <a:bodyPr>
            <a:normAutofit/>
          </a:bodyPr>
          <a:lstStyle/>
          <a:p>
            <a:r>
              <a:rPr lang="en-US" sz="3200" b="1" dirty="0"/>
              <a:t>Age broad By Gender</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12" name="TextBox 11">
            <a:extLst>
              <a:ext uri="{FF2B5EF4-FFF2-40B4-BE49-F238E27FC236}">
                <a16:creationId xmlns:a16="http://schemas.microsoft.com/office/drawing/2014/main" id="{2A2942EA-A18A-5A2A-C32A-E86EB665DDB3}"/>
              </a:ext>
            </a:extLst>
          </p:cNvPr>
          <p:cNvSpPr txBox="1"/>
          <p:nvPr/>
        </p:nvSpPr>
        <p:spPr>
          <a:xfrm>
            <a:off x="699668" y="5851912"/>
            <a:ext cx="10030265" cy="369332"/>
          </a:xfrm>
          <a:prstGeom prst="rect">
            <a:avLst/>
          </a:prstGeom>
          <a:noFill/>
        </p:spPr>
        <p:txBody>
          <a:bodyPr wrap="square" rtlCol="0">
            <a:spAutoFit/>
          </a:bodyPr>
          <a:lstStyle/>
          <a:p>
            <a:r>
              <a:rPr lang="en-CA" b="1" dirty="0">
                <a:latin typeface="Calibri" panose="020F0502020204030204" pitchFamily="34" charset="0"/>
                <a:ea typeface="Calibri" panose="020F0502020204030204" pitchFamily="34" charset="0"/>
                <a:cs typeface="Times New Roman" panose="02020603050405020304" pitchFamily="18" charset="0"/>
              </a:rPr>
              <a:t>Obviously</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t>women and girls represent the majority of victims.</a:t>
            </a:r>
            <a:endParaRPr lang="en-CA" dirty="0"/>
          </a:p>
        </p:txBody>
      </p:sp>
      <p:pic>
        <p:nvPicPr>
          <p:cNvPr id="3074" name="Picture 2">
            <a:extLst>
              <a:ext uri="{FF2B5EF4-FFF2-40B4-BE49-F238E27FC236}">
                <a16:creationId xmlns:a16="http://schemas.microsoft.com/office/drawing/2014/main" id="{0FA7F5D2-5B78-470C-6FFA-70362F9F3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668" y="1141194"/>
            <a:ext cx="10461926" cy="457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073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normAutofit/>
          </a:bodyPr>
          <a:lstStyle/>
          <a:p>
            <a:r>
              <a:rPr lang="en-US" sz="3200" b="1" dirty="0"/>
              <a:t>Indicates the reported duration of trafficking in months</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18</a:t>
            </a:fld>
            <a:endParaRPr lang="en-US" dirty="0"/>
          </a:p>
        </p:txBody>
      </p:sp>
      <p:sp>
        <p:nvSpPr>
          <p:cNvPr id="12" name="TextBox 11">
            <a:extLst>
              <a:ext uri="{FF2B5EF4-FFF2-40B4-BE49-F238E27FC236}">
                <a16:creationId xmlns:a16="http://schemas.microsoft.com/office/drawing/2014/main" id="{2A2942EA-A18A-5A2A-C32A-E86EB665DDB3}"/>
              </a:ext>
            </a:extLst>
          </p:cNvPr>
          <p:cNvSpPr txBox="1"/>
          <p:nvPr/>
        </p:nvSpPr>
        <p:spPr>
          <a:xfrm>
            <a:off x="1080867" y="5161234"/>
            <a:ext cx="10030265" cy="1064650"/>
          </a:xfrm>
          <a:prstGeom prst="rect">
            <a:avLst/>
          </a:prstGeom>
          <a:noFill/>
        </p:spPr>
        <p:txBody>
          <a:bodyPr wrap="square" rtlCol="0">
            <a:spAutoFit/>
          </a:bodyPr>
          <a:lstStyle/>
          <a:p>
            <a:pPr algn="just">
              <a:lnSpc>
                <a:spcPct val="107000"/>
              </a:lnSpc>
              <a:spcAft>
                <a:spcPts val="800"/>
              </a:spcAft>
            </a:pPr>
            <a:r>
              <a:rPr lang="en-CA"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Analysis result</a:t>
            </a:r>
            <a:r>
              <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From the pie chart above, it is evident that the duration of victims’ trafficking is mainly concentrated in the stage of 0-12. The numbers of data fits a normal distribution.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pic>
        <p:nvPicPr>
          <p:cNvPr id="5124" name="Picture 4">
            <a:extLst>
              <a:ext uri="{FF2B5EF4-FFF2-40B4-BE49-F238E27FC236}">
                <a16:creationId xmlns:a16="http://schemas.microsoft.com/office/drawing/2014/main" id="{4A277F41-4A02-53D3-054B-F884F83A6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49" y="1718127"/>
            <a:ext cx="5665702" cy="304866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A5C6EBFA-65C3-F530-7748-EC857BB7D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652" y="1718127"/>
            <a:ext cx="4876799" cy="304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1523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214532" y="285367"/>
            <a:ext cx="10515600" cy="676656"/>
          </a:xfrm>
        </p:spPr>
        <p:txBody>
          <a:bodyPr>
            <a:normAutofit/>
          </a:bodyPr>
          <a:lstStyle/>
          <a:p>
            <a:r>
              <a:rPr lang="en-CA" sz="3200" dirty="0">
                <a:latin typeface="Calibri" panose="020F0502020204030204" pitchFamily="34" charset="0"/>
                <a:ea typeface="Calibri" panose="020F0502020204030204" pitchFamily="34" charset="0"/>
                <a:cs typeface="Times New Roman" panose="02020603050405020304" pitchFamily="18" charset="0"/>
              </a:rPr>
              <a:t>The distribution of human trafficking in different countries</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19</a:t>
            </a:fld>
            <a:endParaRPr lang="en-US" dirty="0"/>
          </a:p>
        </p:txBody>
      </p:sp>
      <p:pic>
        <p:nvPicPr>
          <p:cNvPr id="6146" name="Picture 2">
            <a:extLst>
              <a:ext uri="{FF2B5EF4-FFF2-40B4-BE49-F238E27FC236}">
                <a16:creationId xmlns:a16="http://schemas.microsoft.com/office/drawing/2014/main" id="{F901C963-54C1-8FAC-ECD9-BDC94C6CA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77" y="850673"/>
            <a:ext cx="10666423" cy="543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052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170942" y="2281270"/>
            <a:ext cx="10476621" cy="1147730"/>
          </a:xfrm>
        </p:spPr>
        <p:txBody>
          <a:bodyPr>
            <a:noAutofit/>
          </a:bodyPr>
          <a:lstStyle/>
          <a:p>
            <a:pPr>
              <a:lnSpc>
                <a:spcPct val="200000"/>
              </a:lnSpc>
            </a:pPr>
            <a:r>
              <a:rPr lang="en-US" altLang="zh-CN" sz="4800" b="1" dirty="0">
                <a:solidFill>
                  <a:srgbClr val="000000"/>
                </a:solidFill>
                <a:latin typeface="Calibri" panose="020F0502020204030204" pitchFamily="34" charset="0"/>
                <a:ea typeface="Calibri" panose="020F0502020204030204" pitchFamily="34" charset="0"/>
              </a:rPr>
              <a:t>Data</a:t>
            </a:r>
            <a:r>
              <a:rPr lang="en-CA" altLang="zh-CN" sz="4800" b="1" dirty="0">
                <a:solidFill>
                  <a:srgbClr val="000000"/>
                </a:solidFill>
                <a:latin typeface="Calibri" panose="020F0502020204030204" pitchFamily="34" charset="0"/>
                <a:ea typeface="Calibri" panose="020F0502020204030204" pitchFamily="34" charset="0"/>
              </a:rPr>
              <a:t> analysis for </a:t>
            </a:r>
            <a:r>
              <a:rPr lang="en-CA" sz="4800" b="1" dirty="0">
                <a:solidFill>
                  <a:srgbClr val="000000"/>
                </a:solidFill>
                <a:latin typeface="Calibri" panose="020F0502020204030204" pitchFamily="34" charset="0"/>
                <a:ea typeface="Calibri" panose="020F0502020204030204" pitchFamily="34" charset="0"/>
              </a:rPr>
              <a:t>H</a:t>
            </a:r>
            <a:r>
              <a:rPr lang="en-CA" sz="4800" b="1" dirty="0">
                <a:solidFill>
                  <a:srgbClr val="000000"/>
                </a:solidFill>
                <a:effectLst/>
                <a:latin typeface="Calibri" panose="020F0502020204030204" pitchFamily="34" charset="0"/>
                <a:ea typeface="Calibri" panose="020F0502020204030204" pitchFamily="34" charset="0"/>
              </a:rPr>
              <a:t>uman trafficking </a:t>
            </a:r>
            <a:endParaRPr lang="en-US" sz="4800" b="1"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63061" y="1488266"/>
            <a:ext cx="8696260" cy="1336916"/>
          </a:xfrm>
        </p:spPr>
        <p:txBody>
          <a:bodyPr>
            <a:normAutofit/>
          </a:bodyPr>
          <a:lstStyle/>
          <a:p>
            <a:r>
              <a:rPr lang="en-CA" sz="3600" b="1" dirty="0">
                <a:solidFill>
                  <a:srgbClr val="1F4E79"/>
                </a:solidFill>
                <a:effectLst/>
                <a:latin typeface="Calibri" panose="020F0502020204030204" pitchFamily="34" charset="0"/>
                <a:ea typeface="Times New Roman" panose="02020603050405020304" pitchFamily="18" charset="0"/>
                <a:cs typeface="Calibri" panose="020F0502020204030204" pitchFamily="34" charset="0"/>
              </a:rPr>
              <a:t>DAB-103 Analytic Tool &amp; Decision Making</a:t>
            </a:r>
            <a:endParaRPr lang="en-CA" sz="3600" dirty="0">
              <a:effectLst/>
              <a:latin typeface="Calibri" panose="020F0502020204030204" pitchFamily="34" charset="0"/>
              <a:ea typeface="Calibri" panose="020F0502020204030204" pitchFamily="34" charset="0"/>
              <a:cs typeface="Mangal" panose="02040503050203030202" pitchFamily="18" charset="0"/>
            </a:endParaRPr>
          </a:p>
          <a:p>
            <a:endParaRPr lang="en-US" sz="3600" dirty="0"/>
          </a:p>
        </p:txBody>
      </p:sp>
      <p:sp>
        <p:nvSpPr>
          <p:cNvPr id="4" name="TextBox 3">
            <a:extLst>
              <a:ext uri="{FF2B5EF4-FFF2-40B4-BE49-F238E27FC236}">
                <a16:creationId xmlns:a16="http://schemas.microsoft.com/office/drawing/2014/main" id="{529EDB4A-767A-5E73-A26D-E39C4CC5D372}"/>
              </a:ext>
            </a:extLst>
          </p:cNvPr>
          <p:cNvSpPr txBox="1"/>
          <p:nvPr/>
        </p:nvSpPr>
        <p:spPr>
          <a:xfrm>
            <a:off x="6539536" y="3518863"/>
            <a:ext cx="3840481" cy="1200329"/>
          </a:xfrm>
          <a:prstGeom prst="rect">
            <a:avLst/>
          </a:prstGeom>
          <a:noFill/>
        </p:spPr>
        <p:txBody>
          <a:bodyPr wrap="square" rtlCol="0">
            <a:spAutoFit/>
          </a:bodyPr>
          <a:lstStyle/>
          <a:p>
            <a:r>
              <a:rPr lang="en-CA" sz="2400" dirty="0">
                <a:latin typeface="Arial" panose="020B0604020202020204" pitchFamily="34" charset="0"/>
                <a:cs typeface="Arial" panose="020B0604020202020204" pitchFamily="34" charset="0"/>
              </a:rPr>
              <a:t>Group 07         Section 01</a:t>
            </a:r>
          </a:p>
          <a:p>
            <a:r>
              <a:rPr lang="en-CA" sz="2400" dirty="0">
                <a:latin typeface="Arial" panose="020B0604020202020204" pitchFamily="34" charset="0"/>
                <a:cs typeface="Arial" panose="020B0604020202020204" pitchFamily="34" charset="0"/>
              </a:rPr>
              <a:t>Weijia Zhang    0817669</a:t>
            </a:r>
          </a:p>
          <a:p>
            <a:r>
              <a:rPr lang="en-CA" sz="2400" dirty="0">
                <a:latin typeface="Arial" panose="020B0604020202020204" pitchFamily="34" charset="0"/>
                <a:cs typeface="Arial" panose="020B0604020202020204" pitchFamily="34" charset="0"/>
              </a:rPr>
              <a:t>Fei Gao            0822295</a:t>
            </a:r>
          </a:p>
        </p:txBody>
      </p:sp>
      <p:sp>
        <p:nvSpPr>
          <p:cNvPr id="5" name="TextBox 4">
            <a:extLst>
              <a:ext uri="{FF2B5EF4-FFF2-40B4-BE49-F238E27FC236}">
                <a16:creationId xmlns:a16="http://schemas.microsoft.com/office/drawing/2014/main" id="{B8CC8BF6-6EE7-C3FC-08EB-745C155C64AF}"/>
              </a:ext>
            </a:extLst>
          </p:cNvPr>
          <p:cNvSpPr txBox="1"/>
          <p:nvPr/>
        </p:nvSpPr>
        <p:spPr>
          <a:xfrm>
            <a:off x="1457739" y="5075583"/>
            <a:ext cx="9369287" cy="848139"/>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41753650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365760" y="271167"/>
            <a:ext cx="10364372" cy="690856"/>
          </a:xfrm>
        </p:spPr>
        <p:txBody>
          <a:bodyPr>
            <a:normAutofit/>
          </a:bodyPr>
          <a:lstStyle/>
          <a:p>
            <a:r>
              <a:rPr lang="en-US" sz="3200" b="1" dirty="0"/>
              <a:t>Percentage of Means of control</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20</a:t>
            </a:fld>
            <a:endParaRPr lang="en-US" dirty="0"/>
          </a:p>
        </p:txBody>
      </p:sp>
      <p:pic>
        <p:nvPicPr>
          <p:cNvPr id="1026" name="Picture 2">
            <a:extLst>
              <a:ext uri="{FF2B5EF4-FFF2-40B4-BE49-F238E27FC236}">
                <a16:creationId xmlns:a16="http://schemas.microsoft.com/office/drawing/2014/main" id="{8548710E-4C46-560E-DAD8-E79DBFD6D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17983"/>
            <a:ext cx="9891932" cy="4699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26580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1460050" y="285367"/>
            <a:ext cx="9270081" cy="676656"/>
          </a:xfrm>
        </p:spPr>
        <p:txBody>
          <a:bodyPr>
            <a:normAutofit/>
          </a:bodyPr>
          <a:lstStyle/>
          <a:p>
            <a:r>
              <a:rPr lang="en-CA" sz="3200" b="1" dirty="0"/>
              <a:t>Percentage of type of labour</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21</a:t>
            </a:fld>
            <a:endParaRPr lang="en-US" dirty="0"/>
          </a:p>
        </p:txBody>
      </p:sp>
      <p:pic>
        <p:nvPicPr>
          <p:cNvPr id="5122" name="Picture 2">
            <a:extLst>
              <a:ext uri="{FF2B5EF4-FFF2-40B4-BE49-F238E27FC236}">
                <a16:creationId xmlns:a16="http://schemas.microsoft.com/office/drawing/2014/main" id="{D58CC02D-493E-3F03-EB50-6ECE569E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051" y="1505111"/>
            <a:ext cx="8704366" cy="467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9836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95263" y="136525"/>
            <a:ext cx="10515600" cy="676656"/>
          </a:xfrm>
        </p:spPr>
        <p:txBody>
          <a:bodyPr>
            <a:normAutofit/>
          </a:bodyPr>
          <a:lstStyle/>
          <a:p>
            <a:r>
              <a:rPr lang="en-US" sz="3200" b="1" dirty="0"/>
              <a:t>Exploratory Data Analysis of the Dataset </a:t>
            </a:r>
            <a:endParaRPr lang="en-CA" sz="3200" b="1"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22</a:t>
            </a:fld>
            <a:endParaRPr lang="en-US" dirty="0"/>
          </a:p>
        </p:txBody>
      </p:sp>
      <p:pic>
        <p:nvPicPr>
          <p:cNvPr id="8194" name="Picture 2">
            <a:extLst>
              <a:ext uri="{FF2B5EF4-FFF2-40B4-BE49-F238E27FC236}">
                <a16:creationId xmlns:a16="http://schemas.microsoft.com/office/drawing/2014/main" id="{9E8326AF-33EF-ED87-5FDC-43F6F2326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16" y="1404361"/>
            <a:ext cx="3597567" cy="475492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64B50551-9093-4D6E-95D1-40906214E9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302" y="1404361"/>
            <a:ext cx="4114801" cy="4754929"/>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88DC0DAC-D679-F741-757C-8EDFEE77E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9022" y="1404360"/>
            <a:ext cx="3734161" cy="475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897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924362" y="3429000"/>
            <a:ext cx="9135592" cy="1082072"/>
          </a:xfrm>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651746" y="319410"/>
            <a:ext cx="10515600" cy="676656"/>
          </a:xfrm>
        </p:spPr>
        <p:txBody>
          <a:bodyPr>
            <a:normAutofit fontScale="90000"/>
          </a:bodyPr>
          <a:lstStyle/>
          <a:p>
            <a:r>
              <a:rPr lang="en-US" dirty="0"/>
              <a:t>Team members</a:t>
            </a:r>
          </a:p>
        </p:txBody>
      </p:sp>
      <p:pic>
        <p:nvPicPr>
          <p:cNvPr id="67" name="Picture Placeholder 66" descr="A picture containing text&#10;&#10;Description automatically generated">
            <a:extLst>
              <a:ext uri="{FF2B5EF4-FFF2-40B4-BE49-F238E27FC236}">
                <a16:creationId xmlns:a16="http://schemas.microsoft.com/office/drawing/2014/main" id="{251536FB-6F19-8F04-25E4-A2EBBE9557F7}"/>
              </a:ext>
            </a:extLst>
          </p:cNvPr>
          <p:cNvPicPr>
            <a:picLocks noGrp="1" noChangeAspect="1"/>
          </p:cNvPicPr>
          <p:nvPr>
            <p:ph type="pic" sz="quarter" idx="13"/>
          </p:nvPr>
        </p:nvPicPr>
        <p:blipFill>
          <a:blip r:embed="rId2"/>
          <a:srcRect t="16578" b="16578"/>
          <a:stretch>
            <a:fillRect/>
          </a:stretch>
        </p:blipFill>
        <p:spPr>
          <a:xfrm>
            <a:off x="2368739" y="1164833"/>
            <a:ext cx="2425322" cy="3343204"/>
          </a:xfrm>
        </p:spPr>
      </p:pic>
      <p:pic>
        <p:nvPicPr>
          <p:cNvPr id="57" name="Picture Placeholder 56" descr="A person wearing glasses&#10;&#10;Description automatically generated with low confidence">
            <a:extLst>
              <a:ext uri="{FF2B5EF4-FFF2-40B4-BE49-F238E27FC236}">
                <a16:creationId xmlns:a16="http://schemas.microsoft.com/office/drawing/2014/main" id="{9E312074-2885-51EF-7E8F-710092583013}"/>
              </a:ext>
            </a:extLst>
          </p:cNvPr>
          <p:cNvPicPr>
            <a:picLocks noGrp="1" noChangeAspect="1"/>
          </p:cNvPicPr>
          <p:nvPr>
            <p:ph type="pic" sz="quarter" idx="14"/>
          </p:nvPr>
        </p:nvPicPr>
        <p:blipFill>
          <a:blip r:embed="rId3"/>
          <a:srcRect l="7718" r="7718"/>
          <a:stretch>
            <a:fillRect/>
          </a:stretch>
        </p:blipFill>
        <p:spPr>
          <a:xfrm>
            <a:off x="6464205" y="1164833"/>
            <a:ext cx="2425322" cy="3343204"/>
          </a:xfrm>
        </p:spPr>
      </p:pic>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19" name="TextBox 18">
            <a:extLst>
              <a:ext uri="{FF2B5EF4-FFF2-40B4-BE49-F238E27FC236}">
                <a16:creationId xmlns:a16="http://schemas.microsoft.com/office/drawing/2014/main" id="{146252D0-EF13-FE66-A590-F53A51B5C1DC}"/>
              </a:ext>
            </a:extLst>
          </p:cNvPr>
          <p:cNvSpPr txBox="1"/>
          <p:nvPr/>
        </p:nvSpPr>
        <p:spPr>
          <a:xfrm>
            <a:off x="2368739" y="4630624"/>
            <a:ext cx="2231034" cy="461665"/>
          </a:xfrm>
          <a:prstGeom prst="rect">
            <a:avLst/>
          </a:prstGeom>
          <a:noFill/>
        </p:spPr>
        <p:txBody>
          <a:bodyPr wrap="square" rtlCol="0">
            <a:spAutoFit/>
          </a:bodyPr>
          <a:lstStyle/>
          <a:p>
            <a:r>
              <a:rPr lang="en-CA" sz="2400" b="1" dirty="0" err="1">
                <a:solidFill>
                  <a:srgbClr val="000000"/>
                </a:solidFill>
                <a:latin typeface="Aharoni" panose="02010803020104030203" pitchFamily="2" charset="-79"/>
                <a:cs typeface="Aharoni" panose="02010803020104030203" pitchFamily="2" charset="-79"/>
              </a:rPr>
              <a:t>Weijia</a:t>
            </a:r>
            <a:r>
              <a:rPr lang="en-CA" sz="2400" b="1" dirty="0">
                <a:solidFill>
                  <a:srgbClr val="000000"/>
                </a:solidFill>
                <a:latin typeface="Aharoni" panose="02010803020104030203" pitchFamily="2" charset="-79"/>
                <a:cs typeface="Aharoni" panose="02010803020104030203" pitchFamily="2" charset="-79"/>
              </a:rPr>
              <a:t> Zhang</a:t>
            </a:r>
          </a:p>
        </p:txBody>
      </p:sp>
      <p:sp>
        <p:nvSpPr>
          <p:cNvPr id="36" name="TextBox 35">
            <a:extLst>
              <a:ext uri="{FF2B5EF4-FFF2-40B4-BE49-F238E27FC236}">
                <a16:creationId xmlns:a16="http://schemas.microsoft.com/office/drawing/2014/main" id="{10827E31-1507-F00B-E6CE-5C2ADD1E4CD7}"/>
              </a:ext>
            </a:extLst>
          </p:cNvPr>
          <p:cNvSpPr txBox="1"/>
          <p:nvPr/>
        </p:nvSpPr>
        <p:spPr>
          <a:xfrm>
            <a:off x="7206501" y="4621515"/>
            <a:ext cx="1683026" cy="461665"/>
          </a:xfrm>
          <a:prstGeom prst="rect">
            <a:avLst/>
          </a:prstGeom>
          <a:noFill/>
        </p:spPr>
        <p:txBody>
          <a:bodyPr wrap="square" rtlCol="0">
            <a:spAutoFit/>
          </a:bodyPr>
          <a:lstStyle/>
          <a:p>
            <a:r>
              <a:rPr lang="en-CA" sz="2400" b="1" dirty="0">
                <a:solidFill>
                  <a:srgbClr val="000000"/>
                </a:solidFill>
                <a:latin typeface="Aharoni" panose="02010803020104030203" pitchFamily="2" charset="-79"/>
                <a:cs typeface="Aharoni" panose="02010803020104030203" pitchFamily="2" charset="-79"/>
              </a:rPr>
              <a:t>Fei Gao</a:t>
            </a:r>
          </a:p>
        </p:txBody>
      </p:sp>
      <p:sp>
        <p:nvSpPr>
          <p:cNvPr id="5" name="TextBox 4">
            <a:extLst>
              <a:ext uri="{FF2B5EF4-FFF2-40B4-BE49-F238E27FC236}">
                <a16:creationId xmlns:a16="http://schemas.microsoft.com/office/drawing/2014/main" id="{F21F7029-A925-E14B-B922-FFDE196BA2C8}"/>
              </a:ext>
            </a:extLst>
          </p:cNvPr>
          <p:cNvSpPr txBox="1"/>
          <p:nvPr/>
        </p:nvSpPr>
        <p:spPr>
          <a:xfrm>
            <a:off x="5909546" y="5062861"/>
            <a:ext cx="5006498" cy="400110"/>
          </a:xfrm>
          <a:prstGeom prst="rect">
            <a:avLst/>
          </a:prstGeom>
          <a:noFill/>
        </p:spPr>
        <p:txBody>
          <a:bodyPr wrap="square" rtlCol="0">
            <a:spAutoFit/>
          </a:bodyPr>
          <a:lstStyle/>
          <a:p>
            <a:r>
              <a:rPr lang="en-CA" sz="2000" b="0" i="0" dirty="0">
                <a:effectLst/>
                <a:latin typeface="-apple-system"/>
              </a:rPr>
              <a:t>www.linkedin.com/in/fei-gao-b1264324b</a:t>
            </a:r>
            <a:endParaRPr lang="en-CA" sz="2000" dirty="0"/>
          </a:p>
        </p:txBody>
      </p:sp>
      <p:sp>
        <p:nvSpPr>
          <p:cNvPr id="7" name="TextBox 6">
            <a:extLst>
              <a:ext uri="{FF2B5EF4-FFF2-40B4-BE49-F238E27FC236}">
                <a16:creationId xmlns:a16="http://schemas.microsoft.com/office/drawing/2014/main" id="{2ED2A2D7-25F1-57B2-7329-4F447B9ABA26}"/>
              </a:ext>
            </a:extLst>
          </p:cNvPr>
          <p:cNvSpPr txBox="1"/>
          <p:nvPr/>
        </p:nvSpPr>
        <p:spPr>
          <a:xfrm>
            <a:off x="6399223" y="5460752"/>
            <a:ext cx="3734851" cy="369332"/>
          </a:xfrm>
          <a:prstGeom prst="rect">
            <a:avLst/>
          </a:prstGeom>
          <a:noFill/>
        </p:spPr>
        <p:txBody>
          <a:bodyPr wrap="square" rtlCol="0">
            <a:spAutoFit/>
          </a:bodyPr>
          <a:lstStyle/>
          <a:p>
            <a:r>
              <a:rPr lang="en-CA" dirty="0" err="1">
                <a:hlinkClick r:id="rId4"/>
              </a:rPr>
              <a:t>ArialGaofei</a:t>
            </a:r>
            <a:r>
              <a:rPr lang="en-CA" dirty="0">
                <a:hlinkClick r:id="rId4"/>
              </a:rPr>
              <a:t> (FEI GAO) (github.com)</a:t>
            </a:r>
            <a:endParaRPr lang="en-CA" dirty="0"/>
          </a:p>
        </p:txBody>
      </p:sp>
      <p:sp>
        <p:nvSpPr>
          <p:cNvPr id="9" name="TextBox 8">
            <a:extLst>
              <a:ext uri="{FF2B5EF4-FFF2-40B4-BE49-F238E27FC236}">
                <a16:creationId xmlns:a16="http://schemas.microsoft.com/office/drawing/2014/main" id="{F331B2CA-6F53-3C26-A4D9-CF9B6D22FD27}"/>
              </a:ext>
            </a:extLst>
          </p:cNvPr>
          <p:cNvSpPr txBox="1"/>
          <p:nvPr/>
        </p:nvSpPr>
        <p:spPr>
          <a:xfrm>
            <a:off x="2276093" y="5460752"/>
            <a:ext cx="3017967" cy="369332"/>
          </a:xfrm>
          <a:prstGeom prst="rect">
            <a:avLst/>
          </a:prstGeom>
          <a:noFill/>
        </p:spPr>
        <p:txBody>
          <a:bodyPr wrap="square" rtlCol="0">
            <a:spAutoFit/>
          </a:bodyPr>
          <a:lstStyle/>
          <a:p>
            <a:r>
              <a:rPr lang="en-CA" dirty="0">
                <a:hlinkClick r:id="rId5"/>
              </a:rPr>
              <a:t>WeijiaZ1013 (github.com)</a:t>
            </a:r>
            <a:endParaRPr lang="en-CA" dirty="0"/>
          </a:p>
        </p:txBody>
      </p:sp>
      <p:sp>
        <p:nvSpPr>
          <p:cNvPr id="10" name="TextBox 9">
            <a:extLst>
              <a:ext uri="{FF2B5EF4-FFF2-40B4-BE49-F238E27FC236}">
                <a16:creationId xmlns:a16="http://schemas.microsoft.com/office/drawing/2014/main" id="{30890823-4C78-B2A7-470F-EEFEC0E6D501}"/>
              </a:ext>
            </a:extLst>
          </p:cNvPr>
          <p:cNvSpPr txBox="1"/>
          <p:nvPr/>
        </p:nvSpPr>
        <p:spPr>
          <a:xfrm>
            <a:off x="1223747" y="5075006"/>
            <a:ext cx="4956336" cy="400110"/>
          </a:xfrm>
          <a:prstGeom prst="rect">
            <a:avLst/>
          </a:prstGeom>
          <a:noFill/>
        </p:spPr>
        <p:txBody>
          <a:bodyPr wrap="square" rtlCol="0">
            <a:spAutoFit/>
          </a:bodyPr>
          <a:lstStyle/>
          <a:p>
            <a:r>
              <a:rPr lang="en-CA" sz="2000" dirty="0"/>
              <a:t>www.linkedin.com/in/weijia-zhang1109</a:t>
            </a:r>
          </a:p>
        </p:txBody>
      </p:sp>
    </p:spTree>
    <p:extLst>
      <p:ext uri="{BB962C8B-B14F-4D97-AF65-F5344CB8AC3E}">
        <p14:creationId xmlns:p14="http://schemas.microsoft.com/office/powerpoint/2010/main" val="1002104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useBgFill="1">
        <p:nvSpPr>
          <p:cNvPr id="81" name="Rectangle 6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dirty="0"/>
              <a:t>contents</a:t>
            </a:r>
            <a:endParaRPr lang="en-US" sz="5400" kern="1200" dirty="0">
              <a:solidFill>
                <a:schemeClr val="tx1"/>
              </a:solidFill>
              <a:latin typeface="+mj-lt"/>
              <a:ea typeface="+mj-ea"/>
              <a:cs typeface="+mj-cs"/>
            </a:endParaRPr>
          </a:p>
        </p:txBody>
      </p:sp>
      <p:grpSp>
        <p:nvGrpSpPr>
          <p:cNvPr id="82" name="Group 7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83" name="Rectangle 7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7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7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65626873"/>
              </p:ext>
            </p:extLst>
          </p:nvPr>
        </p:nvGraphicFramePr>
        <p:xfrm>
          <a:off x="6501699" y="666728"/>
          <a:ext cx="4475109" cy="5465794"/>
        </p:xfrm>
        <a:graphic>
          <a:graphicData uri="http://schemas.openxmlformats.org/drawingml/2006/table">
            <a:tbl>
              <a:tblPr firstRow="1" bandRow="1">
                <a:noFill/>
              </a:tblPr>
              <a:tblGrid>
                <a:gridCol w="4475109">
                  <a:extLst>
                    <a:ext uri="{9D8B030D-6E8A-4147-A177-3AD203B41FA5}">
                      <a16:colId xmlns:a16="http://schemas.microsoft.com/office/drawing/2014/main" val="1563570424"/>
                    </a:ext>
                  </a:extLst>
                </a:gridCol>
              </a:tblGrid>
              <a:tr h="12651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400" b="1" kern="1200" cap="none" spc="0" dirty="0">
                          <a:solidFill>
                            <a:schemeClr val="tx1"/>
                          </a:solidFill>
                          <a:effectLst/>
                          <a:latin typeface="+mn-lt"/>
                          <a:ea typeface="+mn-ea"/>
                          <a:cs typeface="+mn-cs"/>
                        </a:rPr>
                        <a:t>1.Background/Motivation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2400" b="1" kern="1200" cap="none" spc="0" dirty="0">
                          <a:solidFill>
                            <a:schemeClr val="tx1"/>
                          </a:solidFill>
                          <a:effectLst/>
                          <a:latin typeface="+mn-lt"/>
                          <a:ea typeface="+mn-ea"/>
                          <a:cs typeface="+mn-cs"/>
                        </a:rPr>
                        <a:t> </a:t>
                      </a:r>
                    </a:p>
                  </a:txBody>
                  <a:tcPr marL="89371" marR="89371" marT="97569" marB="178742"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9471877"/>
                  </a:ext>
                </a:extLst>
              </a:tr>
              <a:tr h="1050167">
                <a:tc>
                  <a:txBody>
                    <a:bodyPr/>
                    <a:lstStyle/>
                    <a:p>
                      <a:pPr algn="l"/>
                      <a:r>
                        <a:rPr lang="en-CA" sz="2400" b="1" kern="1200" cap="none" spc="0" dirty="0">
                          <a:solidFill>
                            <a:schemeClr val="tx1"/>
                          </a:solidFill>
                          <a:effectLst/>
                          <a:latin typeface="+mn-lt"/>
                          <a:ea typeface="+mn-ea"/>
                          <a:cs typeface="+mn-cs"/>
                        </a:rPr>
                        <a:t>2.Problem Statement </a:t>
                      </a:r>
                    </a:p>
                    <a:p>
                      <a:pPr marL="0" algn="l" defTabSz="914400" rtl="0" eaLnBrk="1" latinLnBrk="0" hangingPunct="1"/>
                      <a:endParaRPr lang="en-US" sz="2400" b="1" kern="1200" cap="none" spc="0" dirty="0">
                        <a:solidFill>
                          <a:schemeClr val="tx1"/>
                        </a:solidFill>
                        <a:effectLst/>
                        <a:latin typeface="+mn-lt"/>
                        <a:ea typeface="+mn-ea"/>
                        <a:cs typeface="+mn-cs"/>
                      </a:endParaRPr>
                    </a:p>
                  </a:txBody>
                  <a:tcPr marL="89371" marR="89371" marT="97569" marB="178742" anchor="b">
                    <a:lnL w="12700" cmpd="sng">
                      <a:noFill/>
                      <a:prstDash val="solid"/>
                    </a:lnL>
                    <a:lnR w="12700" cmpd="sng">
                      <a:noFill/>
                      <a:prstDash val="solid"/>
                    </a:lnR>
                    <a:lnT w="38100" cmpd="sng">
                      <a:noFill/>
                    </a:lnT>
                    <a:lnB w="12700" cap="flat" cmpd="sng" algn="ctr">
                      <a:solidFill>
                        <a:schemeClr val="accent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36238222"/>
                  </a:ext>
                </a:extLst>
              </a:tr>
              <a:tr h="1050167">
                <a:tc>
                  <a:txBody>
                    <a:bodyPr/>
                    <a:lstStyle/>
                    <a:p>
                      <a:pPr algn="l"/>
                      <a:r>
                        <a:rPr lang="en-CA" sz="2400" b="1" kern="1200" cap="none" spc="0" dirty="0">
                          <a:solidFill>
                            <a:schemeClr val="tx1"/>
                          </a:solidFill>
                          <a:effectLst/>
                          <a:latin typeface="+mn-lt"/>
                          <a:ea typeface="+mn-ea"/>
                          <a:cs typeface="+mn-cs"/>
                        </a:rPr>
                        <a:t>3.Project Proposal </a:t>
                      </a:r>
                    </a:p>
                    <a:p>
                      <a:pPr marL="0" algn="l" defTabSz="914400" rtl="0" eaLnBrk="1" latinLnBrk="0" hangingPunct="1"/>
                      <a:endParaRPr lang="en-US" sz="2400" b="1" kern="1200" cap="none" spc="0" dirty="0">
                        <a:solidFill>
                          <a:schemeClr val="tx1"/>
                        </a:solidFill>
                        <a:effectLst/>
                        <a:latin typeface="+mn-lt"/>
                        <a:ea typeface="+mn-ea"/>
                        <a:cs typeface="+mn-cs"/>
                      </a:endParaRPr>
                    </a:p>
                  </a:txBody>
                  <a:tcPr marL="89371" marR="89371" marT="97569" marB="178742" anchor="b">
                    <a:lnL w="12700" cmpd="sng">
                      <a:noFill/>
                      <a:prstDash val="solid"/>
                    </a:lnL>
                    <a:lnR w="12700" cmpd="sng">
                      <a:noFill/>
                      <a:prstDash val="solid"/>
                    </a:lnR>
                    <a:lnT w="12700" cap="flat" cmpd="sng" algn="ctr">
                      <a:solidFill>
                        <a:schemeClr val="accent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4452646"/>
                  </a:ext>
                </a:extLst>
              </a:tr>
              <a:tr h="1050167">
                <a:tc>
                  <a:txBody>
                    <a:bodyPr/>
                    <a:lstStyle/>
                    <a:p>
                      <a:pPr algn="l"/>
                      <a:r>
                        <a:rPr lang="en-CA" sz="2400" b="1" kern="1200" cap="none" spc="0" dirty="0">
                          <a:solidFill>
                            <a:schemeClr val="tx1"/>
                          </a:solidFill>
                          <a:effectLst/>
                          <a:latin typeface="+mn-lt"/>
                          <a:ea typeface="+mn-ea"/>
                          <a:cs typeface="+mn-cs"/>
                        </a:rPr>
                        <a:t>4.Analysis Questions </a:t>
                      </a:r>
                    </a:p>
                    <a:p>
                      <a:pPr marL="0" algn="l" defTabSz="914400" rtl="0" eaLnBrk="1" latinLnBrk="0" hangingPunct="1"/>
                      <a:endParaRPr lang="en-US" sz="2400" b="1" kern="1200" cap="none" spc="0" dirty="0">
                        <a:solidFill>
                          <a:schemeClr val="tx1"/>
                        </a:solidFill>
                        <a:effectLst/>
                        <a:latin typeface="+mn-lt"/>
                        <a:ea typeface="+mn-ea"/>
                        <a:cs typeface="+mn-cs"/>
                      </a:endParaRPr>
                    </a:p>
                  </a:txBody>
                  <a:tcPr marL="89371" marR="89371" marT="97569" marB="178742" anchor="b">
                    <a:lnL w="12700" cmpd="sng">
                      <a:noFill/>
                      <a:prstDash val="solid"/>
                    </a:lnL>
                    <a:lnR w="12700" cmpd="sng">
                      <a:noFill/>
                      <a:prstDash val="solid"/>
                    </a:lnR>
                    <a:lnT w="12700" cmpd="sng">
                      <a:noFill/>
                      <a:prstDash val="solid"/>
                    </a:lnT>
                    <a:lnB w="12700" cap="flat" cmpd="sng" algn="ctr">
                      <a:solidFill>
                        <a:schemeClr val="accent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90977400"/>
                  </a:ext>
                </a:extLst>
              </a:tr>
              <a:tr h="1050167">
                <a:tc>
                  <a:txBody>
                    <a:bodyPr/>
                    <a:lstStyle/>
                    <a:p>
                      <a:pPr algn="l"/>
                      <a:r>
                        <a:rPr lang="en-CA" sz="2400" b="1" kern="1200" cap="none" spc="0" dirty="0">
                          <a:solidFill>
                            <a:schemeClr val="tx1"/>
                          </a:solidFill>
                          <a:effectLst/>
                          <a:latin typeface="+mn-lt"/>
                          <a:ea typeface="+mn-ea"/>
                          <a:cs typeface="+mn-cs"/>
                        </a:rPr>
                        <a:t>5.Dataset Description </a:t>
                      </a:r>
                    </a:p>
                    <a:p>
                      <a:pPr marL="0" algn="l" defTabSz="914400" rtl="0" eaLnBrk="1" latinLnBrk="0" hangingPunct="1"/>
                      <a:endParaRPr lang="en-US" sz="2400" b="1" kern="1200" cap="none" spc="0" dirty="0">
                        <a:solidFill>
                          <a:schemeClr val="tx1"/>
                        </a:solidFill>
                        <a:effectLst/>
                        <a:latin typeface="+mn-lt"/>
                        <a:ea typeface="+mn-ea"/>
                        <a:cs typeface="+mn-cs"/>
                      </a:endParaRPr>
                    </a:p>
                  </a:txBody>
                  <a:tcPr marL="89371" marR="89371" marT="97569" marB="178742" anchor="b">
                    <a:lnL w="12700" cmpd="sng">
                      <a:noFill/>
                      <a:prstDash val="solid"/>
                    </a:lnL>
                    <a:lnR w="12700" cmpd="sng">
                      <a:noFill/>
                      <a:prstDash val="solid"/>
                    </a:lnR>
                    <a:lnT w="12700" cap="flat" cmpd="sng" algn="ctr">
                      <a:solidFill>
                        <a:schemeClr val="accent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6A02-FAE7-912E-E883-1ACF22B96AA3}"/>
              </a:ext>
            </a:extLst>
          </p:cNvPr>
          <p:cNvSpPr>
            <a:spLocks noGrp="1"/>
          </p:cNvSpPr>
          <p:nvPr>
            <p:ph type="title"/>
          </p:nvPr>
        </p:nvSpPr>
        <p:spPr/>
        <p:txBody>
          <a:bodyPr/>
          <a:lstStyle/>
          <a:p>
            <a:r>
              <a:rPr lang="en-CA" b="1" i="0" dirty="0">
                <a:solidFill>
                  <a:srgbClr val="333333"/>
                </a:solidFill>
                <a:effectLst/>
                <a:latin typeface="Helvetica Neue"/>
              </a:rPr>
              <a:t>What is Human Trafficking?</a:t>
            </a:r>
            <a:endParaRPr lang="en-CA" dirty="0"/>
          </a:p>
        </p:txBody>
      </p:sp>
      <p:sp>
        <p:nvSpPr>
          <p:cNvPr id="3" name="Content Placeholder 2">
            <a:extLst>
              <a:ext uri="{FF2B5EF4-FFF2-40B4-BE49-F238E27FC236}">
                <a16:creationId xmlns:a16="http://schemas.microsoft.com/office/drawing/2014/main" id="{C6E0D8DD-27A7-1303-0B19-97A3356B237A}"/>
              </a:ext>
            </a:extLst>
          </p:cNvPr>
          <p:cNvSpPr>
            <a:spLocks noGrp="1"/>
          </p:cNvSpPr>
          <p:nvPr>
            <p:ph idx="1"/>
          </p:nvPr>
        </p:nvSpPr>
        <p:spPr/>
        <p:txBody>
          <a:bodyPr>
            <a:normAutofit fontScale="77500" lnSpcReduction="20000"/>
          </a:bodyPr>
          <a:lstStyle/>
          <a:p>
            <a:r>
              <a:rPr lang="en-US" dirty="0"/>
              <a:t>Human trafficking, also known as trafficking in person, is often described as </a:t>
            </a:r>
            <a:r>
              <a:rPr lang="en-US" dirty="0">
                <a:solidFill>
                  <a:srgbClr val="FF0000"/>
                </a:solidFill>
              </a:rPr>
              <a:t>a modern-day form of slavery</a:t>
            </a:r>
            <a:r>
              <a:rPr lang="en-US" dirty="0"/>
              <a:t>. It involves the recruitment, transportation, exercising control, or influence over the movements of a person in order to exploit that person, typically through sexual exploitation or forced labor. Human trafficking is a heinous crime that exploits the most vulnerable. The victims are mostly women and children, are deprived of their normal lives and compelled to provide labor or sexual services, through a variety of coercive practices, often for the direct profit of their perpetrators.</a:t>
            </a:r>
          </a:p>
          <a:p>
            <a:endParaRPr lang="en-US" dirty="0"/>
          </a:p>
          <a:p>
            <a:r>
              <a:rPr lang="en-US" dirty="0"/>
              <a:t>Human trafficking is an offence under the Criminal Code of Canada and the Immigration and Refugee Protection Act. The extent of human trafficking, both in Canada and international, is difficult to assess due to the hidden nature of the crime, the reluctance of victims and witnesses to come forward to law enforcement and the difficulty of identifying victims. </a:t>
            </a:r>
            <a:r>
              <a:rPr lang="en-US" dirty="0">
                <a:solidFill>
                  <a:srgbClr val="FF0000"/>
                </a:solidFill>
              </a:rPr>
              <a:t>We know that anyone can fall victim to this crime</a:t>
            </a:r>
            <a:r>
              <a:rPr lang="en-US" dirty="0"/>
              <a:t>, although women and girls represent most of victims in Canada.</a:t>
            </a:r>
            <a:endParaRPr lang="en-CA" dirty="0"/>
          </a:p>
        </p:txBody>
      </p:sp>
      <p:sp>
        <p:nvSpPr>
          <p:cNvPr id="4" name="Date Placeholder 3">
            <a:extLst>
              <a:ext uri="{FF2B5EF4-FFF2-40B4-BE49-F238E27FC236}">
                <a16:creationId xmlns:a16="http://schemas.microsoft.com/office/drawing/2014/main" id="{B84B1A55-0430-5F21-51E7-7B3834B0352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F8B6F93-B2EB-CC2C-5A02-1272A5442EC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08D6CEF-0ABC-E40C-8FE3-CEC0D08C935B}"/>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81030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C79C-B05F-A936-26B5-5D9FDC0A2417}"/>
              </a:ext>
            </a:extLst>
          </p:cNvPr>
          <p:cNvSpPr>
            <a:spLocks noGrp="1"/>
          </p:cNvSpPr>
          <p:nvPr>
            <p:ph type="title"/>
          </p:nvPr>
        </p:nvSpPr>
        <p:spPr/>
        <p:txBody>
          <a:bodyPr/>
          <a:lstStyle/>
          <a:p>
            <a:r>
              <a:rPr lang="en-CA" b="1" dirty="0"/>
              <a:t>Today’s world</a:t>
            </a:r>
          </a:p>
        </p:txBody>
      </p:sp>
      <p:sp>
        <p:nvSpPr>
          <p:cNvPr id="3" name="Content Placeholder 2">
            <a:extLst>
              <a:ext uri="{FF2B5EF4-FFF2-40B4-BE49-F238E27FC236}">
                <a16:creationId xmlns:a16="http://schemas.microsoft.com/office/drawing/2014/main" id="{D0918C23-5F6B-EF4E-E04B-20132F07DA28}"/>
              </a:ext>
            </a:extLst>
          </p:cNvPr>
          <p:cNvSpPr>
            <a:spLocks noGrp="1"/>
          </p:cNvSpPr>
          <p:nvPr>
            <p:ph idx="1"/>
          </p:nvPr>
        </p:nvSpPr>
        <p:spPr>
          <a:xfrm>
            <a:off x="838200" y="1627001"/>
            <a:ext cx="10515600" cy="4549962"/>
          </a:xfrm>
        </p:spPr>
        <p:txBody>
          <a:bodyPr>
            <a:normAutofit/>
          </a:bodyPr>
          <a:lstStyle/>
          <a:p>
            <a:pPr>
              <a:spcBef>
                <a:spcPts val="2850"/>
              </a:spcBef>
              <a:spcAft>
                <a:spcPts val="865"/>
              </a:spcAft>
            </a:pPr>
            <a:r>
              <a:rPr lang="en-CA" sz="1800" b="1" dirty="0">
                <a:solidFill>
                  <a:srgbClr val="333333"/>
                </a:solidFill>
                <a:effectLst/>
                <a:latin typeface="Helvetica" panose="020B0604020202020204" pitchFamily="34" charset="0"/>
                <a:ea typeface="Times New Roman" panose="02020603050405020304" pitchFamily="18" charset="0"/>
              </a:rPr>
              <a:t>Statistics on Human Trafficking</a:t>
            </a:r>
            <a:endParaRPr lang="en-CA" sz="1800" b="1" dirty="0">
              <a:effectLst/>
              <a:latin typeface="Times New Roman" panose="02020603050405020304" pitchFamily="18" charset="0"/>
              <a:ea typeface="Times New Roman" panose="02020603050405020304" pitchFamily="18" charset="0"/>
            </a:endParaRPr>
          </a:p>
          <a:p>
            <a:pPr algn="l">
              <a:spcAft>
                <a:spcPts val="865"/>
              </a:spcAft>
            </a:pPr>
            <a:r>
              <a:rPr lang="en-CA" sz="1800" dirty="0">
                <a:solidFill>
                  <a:srgbClr val="333333"/>
                </a:solidFill>
                <a:effectLst/>
                <a:latin typeface="Helvetica" panose="020B0604020202020204" pitchFamily="34" charset="0"/>
                <a:ea typeface="Times New Roman" panose="02020603050405020304" pitchFamily="18" charset="0"/>
              </a:rPr>
              <a:t>Canada has been identified as a source, destination and transit country for victims of human  trafficking for the purposes of sexual exploitation and forced labour. As of 2020, Statistics Canada  reported that:</a:t>
            </a:r>
            <a:endParaRPr lang="en-CA" sz="1800" dirty="0">
              <a:effectLst/>
              <a:latin typeface="Times New Roman" panose="02020603050405020304" pitchFamily="18" charset="0"/>
              <a:ea typeface="Times New Roman" panose="02020603050405020304" pitchFamily="18" charset="0"/>
            </a:endParaRPr>
          </a:p>
          <a:p>
            <a:pPr marL="342900" lvl="0" indent="-342900" algn="l">
              <a:buSzPts val="1000"/>
              <a:buFont typeface="Symbol" panose="05050102010706020507" pitchFamily="18" charset="2"/>
              <a:buChar char=""/>
              <a:tabLst>
                <a:tab pos="457200" algn="l"/>
              </a:tabLst>
            </a:pPr>
            <a:r>
              <a:rPr lang="en-CA" sz="1800" dirty="0">
                <a:solidFill>
                  <a:srgbClr val="333333"/>
                </a:solidFill>
                <a:effectLst/>
                <a:latin typeface="Helvetica" panose="020B0604020202020204" pitchFamily="34" charset="0"/>
                <a:ea typeface="Calibri" panose="020F0502020204030204" pitchFamily="34" charset="0"/>
                <a:cs typeface="Mangal" panose="02040503050203030202" pitchFamily="18" charset="0"/>
              </a:rPr>
              <a:t>2,977 incidents of human trafficking have been reported to police services in Canada between 2010-2020.</a:t>
            </a:r>
            <a:endParaRPr lang="en-CA" sz="18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buSzPts val="1000"/>
              <a:buFont typeface="Symbol" panose="05050102010706020507" pitchFamily="18" charset="2"/>
              <a:buChar char=""/>
              <a:tabLst>
                <a:tab pos="457200" algn="l"/>
              </a:tabLst>
            </a:pPr>
            <a:r>
              <a:rPr lang="en-CA" sz="1800" dirty="0">
                <a:solidFill>
                  <a:srgbClr val="333333"/>
                </a:solidFill>
                <a:effectLst/>
                <a:latin typeface="Helvetica" panose="020B0604020202020204" pitchFamily="34" charset="0"/>
                <a:ea typeface="Calibri" panose="020F0502020204030204" pitchFamily="34" charset="0"/>
                <a:cs typeface="Mangal" panose="02040503050203030202" pitchFamily="18" charset="0"/>
              </a:rPr>
              <a:t>82% of incidents of human trafficking were reported in census metropolitan areas.</a:t>
            </a:r>
            <a:endParaRPr lang="en-CA" sz="18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buSzPts val="1000"/>
              <a:buFont typeface="Symbol" panose="05050102010706020507" pitchFamily="18" charset="2"/>
              <a:buChar char=""/>
              <a:tabLst>
                <a:tab pos="457200" algn="l"/>
              </a:tabLst>
            </a:pPr>
            <a:r>
              <a:rPr lang="en-CA" sz="1800" dirty="0">
                <a:solidFill>
                  <a:srgbClr val="333333"/>
                </a:solidFill>
                <a:effectLst/>
                <a:latin typeface="Helvetica" panose="020B0604020202020204" pitchFamily="34" charset="0"/>
                <a:ea typeface="Calibri" panose="020F0502020204030204" pitchFamily="34" charset="0"/>
                <a:cs typeface="Mangal" panose="02040503050203030202" pitchFamily="18" charset="0"/>
              </a:rPr>
              <a:t>96% of victims of police-reported human trafficking were women and girls.</a:t>
            </a:r>
            <a:endParaRPr lang="en-CA" sz="18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buSzPts val="1000"/>
              <a:buFont typeface="Symbol" panose="05050102010706020507" pitchFamily="18" charset="2"/>
              <a:buChar char=""/>
              <a:tabLst>
                <a:tab pos="457200" algn="l"/>
              </a:tabLst>
            </a:pPr>
            <a:r>
              <a:rPr lang="en-CA" sz="1800" dirty="0">
                <a:solidFill>
                  <a:srgbClr val="333333"/>
                </a:solidFill>
                <a:effectLst/>
                <a:latin typeface="Helvetica" panose="020B0604020202020204" pitchFamily="34" charset="0"/>
                <a:ea typeface="Calibri" panose="020F0502020204030204" pitchFamily="34" charset="0"/>
                <a:cs typeface="Mangal" panose="02040503050203030202" pitchFamily="18" charset="0"/>
              </a:rPr>
              <a:t>81% of persons accused of human trafficking between 2010-2020 were men.</a:t>
            </a:r>
            <a:endParaRPr lang="en-CA" sz="18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buSzPts val="1000"/>
              <a:buFont typeface="Symbol" panose="05050102010706020507" pitchFamily="18" charset="2"/>
              <a:buChar char=""/>
              <a:tabLst>
                <a:tab pos="457200" algn="l"/>
              </a:tabLst>
            </a:pPr>
            <a:r>
              <a:rPr lang="en-CA" sz="1800" dirty="0">
                <a:solidFill>
                  <a:srgbClr val="333333"/>
                </a:solidFill>
                <a:effectLst/>
                <a:latin typeface="Helvetica" panose="020B0604020202020204" pitchFamily="34" charset="0"/>
                <a:ea typeface="Calibri" panose="020F0502020204030204" pitchFamily="34" charset="0"/>
                <a:cs typeface="Mangal" panose="02040503050203030202" pitchFamily="18" charset="0"/>
              </a:rPr>
              <a:t>25% of victims of police-reported human trafficking were under the age of 18, 45% between 18-24, and 20% between 25-34.</a:t>
            </a:r>
            <a:endParaRPr lang="en-CA" sz="18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algn="l">
              <a:spcAft>
                <a:spcPts val="865"/>
              </a:spcAft>
            </a:pPr>
            <a:r>
              <a:rPr lang="en-CA" sz="1800" dirty="0">
                <a:solidFill>
                  <a:srgbClr val="333333"/>
                </a:solidFill>
                <a:effectLst/>
                <a:latin typeface="Helvetica" panose="020B0604020202020204" pitchFamily="34" charset="0"/>
                <a:ea typeface="Times New Roman" panose="02020603050405020304" pitchFamily="18" charset="0"/>
              </a:rPr>
              <a:t>  Visit Statistics Canada’s </a:t>
            </a:r>
            <a:r>
              <a:rPr lang="en-CA" sz="1800" u="sng" dirty="0">
                <a:solidFill>
                  <a:srgbClr val="295376"/>
                </a:solidFill>
                <a:effectLst/>
                <a:latin typeface="Helvetica" panose="020B0604020202020204" pitchFamily="34" charset="0"/>
                <a:ea typeface="Times New Roman" panose="02020603050405020304" pitchFamily="18" charset="0"/>
                <a:hlinkClick r:id="rId2"/>
              </a:rPr>
              <a:t>"Trafficking in persons in Canada, 2020"</a:t>
            </a:r>
            <a:r>
              <a:rPr lang="en-CA" sz="1800" dirty="0">
                <a:solidFill>
                  <a:srgbClr val="333333"/>
                </a:solidFill>
                <a:effectLst/>
                <a:latin typeface="Helvetica" panose="020B0604020202020204" pitchFamily="34" charset="0"/>
                <a:ea typeface="Times New Roman" panose="02020603050405020304" pitchFamily="18" charset="0"/>
              </a:rPr>
              <a:t> </a:t>
            </a:r>
            <a:r>
              <a:rPr lang="en-CA" sz="1800" dirty="0" err="1">
                <a:solidFill>
                  <a:srgbClr val="333333"/>
                </a:solidFill>
                <a:effectLst/>
                <a:latin typeface="Helvetica" panose="020B0604020202020204" pitchFamily="34" charset="0"/>
                <a:ea typeface="Times New Roman" panose="02020603050405020304" pitchFamily="18" charset="0"/>
              </a:rPr>
              <a:t>Juristat</a:t>
            </a:r>
            <a:r>
              <a:rPr lang="en-CA" sz="1800" dirty="0">
                <a:solidFill>
                  <a:srgbClr val="333333"/>
                </a:solidFill>
                <a:effectLst/>
                <a:latin typeface="Helvetica" panose="020B0604020202020204" pitchFamily="34" charset="0"/>
                <a:ea typeface="Times New Roman" panose="02020603050405020304" pitchFamily="18" charset="0"/>
              </a:rPr>
              <a:t> for more data on human trafficking as reported by police services and courts in Canada between 2010 and 2020.</a:t>
            </a:r>
            <a:endParaRPr lang="en-CA"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1F0DE2E7-558A-F2F3-BEA1-10803AB50C3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12F8A9-7BBB-9001-1330-13962D99289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6E93C56-563D-4D63-93C9-2E1D3524F719}"/>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347291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47590" y="280635"/>
            <a:ext cx="5314536" cy="1325563"/>
          </a:xfrm>
        </p:spPr>
        <p:txBody>
          <a:bodyPr vert="horz" lIns="91440" tIns="45720" rIns="91440" bIns="45720" rtlCol="0" anchor="ctr">
            <a:normAutofit/>
          </a:bodyPr>
          <a:lstStyle/>
          <a:p>
            <a:pPr marL="0" marR="0" lvl="0" indent="0" fontAlgn="auto">
              <a:spcAft>
                <a:spcPts val="0"/>
              </a:spcAft>
              <a:buClrTx/>
              <a:buSzTx/>
              <a:tabLst/>
              <a:defRPr/>
            </a:pPr>
            <a:r>
              <a:rPr lang="en-US" sz="4100" b="1" dirty="0"/>
              <a:t>  </a:t>
            </a:r>
            <a:r>
              <a:rPr lang="en-US" sz="4100" b="1" dirty="0">
                <a:effectLst/>
              </a:rPr>
              <a:t>Motivation </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762000" y="1336916"/>
            <a:ext cx="11074750" cy="4771275"/>
          </a:xfrm>
        </p:spPr>
        <p:txBody>
          <a:bodyPr vert="horz" lIns="91440" tIns="45720" rIns="91440" bIns="45720" rtlCol="0" anchor="t">
            <a:normAutofit/>
          </a:bodyPr>
          <a:lstStyle/>
          <a:p>
            <a:pPr>
              <a:lnSpc>
                <a:spcPct val="150000"/>
              </a:lnSpc>
            </a:pPr>
            <a:r>
              <a:rPr lang="en-US" sz="2000" dirty="0">
                <a:effectLst/>
              </a:rPr>
              <a:t>Globally, human trafficking continues to grow despite increased attention and resources from governments and non-governmental organizations.</a:t>
            </a:r>
          </a:p>
          <a:p>
            <a:pPr>
              <a:lnSpc>
                <a:spcPct val="150000"/>
              </a:lnSpc>
            </a:pPr>
            <a:r>
              <a:rPr lang="en-US" sz="2000" dirty="0">
                <a:effectLst/>
              </a:rPr>
              <a:t>it is nearly impossible to measure the full extent of human trafficking, since it is an illegal practice. By focusing on the factors that contribute the most to the increase in human trafficking, this project aims to reduce the high human trafficking rate. </a:t>
            </a:r>
          </a:p>
          <a:p>
            <a:pPr>
              <a:lnSpc>
                <a:spcPct val="150000"/>
              </a:lnSpc>
            </a:pPr>
            <a:r>
              <a:rPr lang="en-US" sz="2000" dirty="0">
                <a:effectLst/>
              </a:rPr>
              <a:t>We will analyze multiple factors, such as the socio-demographic profile of victims (such as their gender and age), the trafficking process (such as how victims are controlled), and the type of exploitation. Peer-to-peer analysis of the data will reveal which factors we should focus on more in order to reduce human trafficking.</a:t>
            </a:r>
          </a:p>
          <a:p>
            <a:pPr indent="-228600">
              <a:spcAft>
                <a:spcPts val="600"/>
              </a:spcAft>
              <a:buFont typeface="Arial" panose="020B0604020202020204" pitchFamily="34" charset="0"/>
              <a:buChar char="•"/>
            </a:pPr>
            <a:endParaRPr lang="en-US" sz="20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762001" y="6199632"/>
            <a:ext cx="3867496" cy="365760"/>
          </a:xfrm>
        </p:spPr>
        <p:txBody>
          <a:bodyPr vert="horz" lIns="91440" tIns="45720" rIns="91440" bIns="45720" rtlCol="0" anchor="ctr">
            <a:normAutofit/>
          </a:bodyPr>
          <a:lstStyle/>
          <a:p>
            <a:pPr>
              <a:spcAft>
                <a:spcPts val="600"/>
              </a:spcAft>
              <a:defRPr/>
            </a:pPr>
            <a:r>
              <a:rPr lang="en-US" sz="1100">
                <a:solidFill>
                  <a:schemeClr val="tx1">
                    <a:alpha val="80000"/>
                  </a:schemeClr>
                </a:solidFill>
                <a:latin typeface="Calibri" panose="020F0502020204030204"/>
              </a:rPr>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6053666" y="6199632"/>
            <a:ext cx="4802755" cy="365760"/>
          </a:xfrm>
        </p:spPr>
        <p:txBody>
          <a:bodyPr vert="horz" lIns="91440" tIns="45720" rIns="91440" bIns="45720" rtlCol="0" anchor="ctr">
            <a:normAutofit/>
          </a:bodyPr>
          <a:lstStyle/>
          <a:p>
            <a:pPr algn="r">
              <a:spcAft>
                <a:spcPts val="600"/>
              </a:spcAft>
              <a:defRPr/>
            </a:pPr>
            <a:r>
              <a:rPr lang="en-US" sz="1100" kern="1200">
                <a:solidFill>
                  <a:schemeClr val="tx1">
                    <a:alpha val="80000"/>
                  </a:schemeClr>
                </a:solidFill>
                <a:latin typeface="Calibri" panose="020F0502020204030204"/>
                <a:ea typeface="+mn-ea"/>
                <a:cs typeface="+mn-cs"/>
              </a:rPr>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00232" y="6108192"/>
            <a:ext cx="548640" cy="548640"/>
          </a:xfrm>
          <a:prstGeom prst="ellipse">
            <a:avLst/>
          </a:prstGeom>
          <a:solidFill>
            <a:srgbClr val="674C55"/>
          </a:solidFill>
        </p:spPr>
        <p:txBody>
          <a:bodyPr vert="horz" lIns="91440" tIns="45720" rIns="91440" bIns="45720" rtlCol="0" anchor="ctr">
            <a:normAutofit/>
          </a:bodyPr>
          <a:lstStyle/>
          <a:p>
            <a:pPr algn="ctr">
              <a:spcAft>
                <a:spcPts val="600"/>
              </a:spcAft>
              <a:defRPr/>
            </a:pPr>
            <a:fld id="{58FB4751-880F-D840-AAA9-3A15815CC996}" type="slidenum">
              <a:rPr lang="en-US" sz="1500">
                <a:solidFill>
                  <a:srgbClr val="FFFFFF"/>
                </a:solidFill>
                <a:latin typeface="Calibri" panose="020F0502020204030204"/>
              </a:rPr>
              <a:pPr algn="ctr">
                <a:spcAft>
                  <a:spcPts val="600"/>
                </a:spcAft>
                <a:defRPr/>
              </a:pPr>
              <a:t>7</a:t>
            </a:fld>
            <a:endParaRPr lang="en-US" sz="1500">
              <a:solidFill>
                <a:srgbClr val="FFFFFF"/>
              </a:solidFill>
              <a:latin typeface="Calibri" panose="020F0502020204030204"/>
            </a:endParaRPr>
          </a:p>
        </p:txBody>
      </p:sp>
    </p:spTree>
    <p:extLst>
      <p:ext uri="{BB962C8B-B14F-4D97-AF65-F5344CB8AC3E}">
        <p14:creationId xmlns:p14="http://schemas.microsoft.com/office/powerpoint/2010/main" val="8761564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sz="4800" dirty="0"/>
              <a:t>Problem statement</a:t>
            </a:r>
            <a:endParaRPr lang="en-US" dirty="0"/>
          </a:p>
        </p:txBody>
      </p:sp>
      <p:sp>
        <p:nvSpPr>
          <p:cNvPr id="3" name="Content Placeholder 2">
            <a:extLst>
              <a:ext uri="{FF2B5EF4-FFF2-40B4-BE49-F238E27FC236}">
                <a16:creationId xmlns:a16="http://schemas.microsoft.com/office/drawing/2014/main" id="{1BF4048B-DCE2-3926-9FC1-A46E9F1084FF}"/>
              </a:ext>
            </a:extLst>
          </p:cNvPr>
          <p:cNvSpPr>
            <a:spLocks noGrp="1"/>
          </p:cNvSpPr>
          <p:nvPr>
            <p:ph idx="1"/>
          </p:nvPr>
        </p:nvSpPr>
        <p:spPr>
          <a:xfrm>
            <a:off x="576072" y="1901952"/>
            <a:ext cx="10065424" cy="3877056"/>
          </a:xfrm>
        </p:spPr>
        <p:txBody>
          <a:bodyPr/>
          <a:lstStyle/>
          <a:p>
            <a:pPr marL="540000" indent="720000">
              <a:lnSpc>
                <a:spcPct val="150000"/>
              </a:lnSpc>
              <a:spcBef>
                <a:spcPts val="2400"/>
              </a:spcBef>
              <a:spcAft>
                <a:spcPts val="3000"/>
              </a:spcAft>
            </a:pPr>
            <a:r>
              <a:rPr lang="en-CA" sz="2000" dirty="0">
                <a:solidFill>
                  <a:srgbClr val="000000"/>
                </a:solidFill>
                <a:effectLst/>
                <a:latin typeface="Calibri" panose="020F0502020204030204" pitchFamily="34" charset="0"/>
                <a:ea typeface="Times New Roman" panose="02020603050405020304" pitchFamily="18" charset="0"/>
              </a:rPr>
              <a:t>Human trafficking can be reduced by knowing several things, such as which areas we need to focus on. Specifically, what is the most affected age group, which gender is more vulnerable to human trafficking, and which region contributes most to human trafficking? A thorough understanding of victims' sociodemographic profiles and trafficking processes is essential. To reduce the rate of human trafficking, we should have a better understanding of all these things.</a:t>
            </a:r>
            <a:endParaRPr lang="en-CA" sz="2000" dirty="0">
              <a:effectLst/>
              <a:latin typeface="Times New Roman" panose="02020603050405020304" pitchFamily="18" charset="0"/>
              <a:ea typeface="Times New Roman" panose="02020603050405020304" pitchFamily="18" charset="0"/>
            </a:endParaRPr>
          </a:p>
          <a:p>
            <a:endParaRPr lang="en-CA"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6990886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422032"/>
            <a:ext cx="10515600" cy="958712"/>
          </a:xfrm>
        </p:spPr>
        <p:txBody>
          <a:bodyPr>
            <a:normAutofit fontScale="90000"/>
          </a:bodyPr>
          <a:lstStyle/>
          <a:p>
            <a:br>
              <a:rPr lang="en-CA" sz="1800" dirty="0">
                <a:effectLst/>
                <a:latin typeface="Calibri" panose="020F0502020204030204" pitchFamily="34" charset="0"/>
                <a:ea typeface="Calibri" panose="020F0502020204030204" pitchFamily="34" charset="0"/>
                <a:cs typeface="Mangal" panose="02040503050203030202" pitchFamily="18" charset="0"/>
              </a:rPr>
            </a:br>
            <a:r>
              <a:rPr lang="en-CA" dirty="0">
                <a:latin typeface="Sagona Book" panose="020F0502020204030204" pitchFamily="34" charset="0"/>
              </a:rPr>
              <a:t>Project Proposal</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Content Placeholder 4">
            <a:extLst>
              <a:ext uri="{FF2B5EF4-FFF2-40B4-BE49-F238E27FC236}">
                <a16:creationId xmlns:a16="http://schemas.microsoft.com/office/drawing/2014/main" id="{DEE59DB6-9296-E9EF-F659-0C6AE1B78EC9}"/>
              </a:ext>
            </a:extLst>
          </p:cNvPr>
          <p:cNvSpPr>
            <a:spLocks noGrp="1"/>
          </p:cNvSpPr>
          <p:nvPr>
            <p:ph idx="1"/>
          </p:nvPr>
        </p:nvSpPr>
        <p:spPr>
          <a:xfrm>
            <a:off x="576072" y="1901952"/>
            <a:ext cx="9763682" cy="3877056"/>
          </a:xfrm>
        </p:spPr>
        <p:txBody>
          <a:bodyPr/>
          <a:lstStyle/>
          <a:p>
            <a:pPr marL="720000" indent="720000">
              <a:lnSpc>
                <a:spcPct val="150000"/>
              </a:lnSpc>
              <a:spcBef>
                <a:spcPts val="3600"/>
              </a:spcBef>
              <a:spcAft>
                <a:spcPts val="3000"/>
              </a:spcAft>
            </a:pPr>
            <a:r>
              <a:rPr lang="en-CA" sz="2000" dirty="0">
                <a:solidFill>
                  <a:srgbClr val="000000"/>
                </a:solidFill>
                <a:effectLst/>
                <a:latin typeface="Calibri" panose="020F0502020204030204" pitchFamily="34" charset="0"/>
                <a:ea typeface="Times New Roman" panose="02020603050405020304" pitchFamily="18" charset="0"/>
              </a:rPr>
              <a:t>In this project, our team will analyze the dataset that contains the past data of human trafficking victims. We will analyze the data statistically and remove anomalies from it using data transformation techniques. The data will be analyzed by visualizing multiple variables present in the dataset to explore useful insights. The final product will be a PowerPoint presentation that presents our findings.</a:t>
            </a:r>
            <a:endParaRPr lang="en-CA" sz="20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2752853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627</TotalTime>
  <Words>1159</Words>
  <Application>Microsoft Office PowerPoint</Application>
  <PresentationFormat>Widescreen</PresentationFormat>
  <Paragraphs>129</Paragraphs>
  <Slides>23</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-apple-system</vt:lpstr>
      <vt:lpstr>Helvetica Neue</vt:lpstr>
      <vt:lpstr>Aharoni</vt:lpstr>
      <vt:lpstr>Arial</vt:lpstr>
      <vt:lpstr>Calibri</vt:lpstr>
      <vt:lpstr>Calibri Light</vt:lpstr>
      <vt:lpstr>Courier New</vt:lpstr>
      <vt:lpstr>Gill Sans Nova</vt:lpstr>
      <vt:lpstr>Helvetica</vt:lpstr>
      <vt:lpstr>Sagona Book</vt:lpstr>
      <vt:lpstr>Symbol</vt:lpstr>
      <vt:lpstr>Times New Roman</vt:lpstr>
      <vt:lpstr>Office Theme</vt:lpstr>
      <vt:lpstr>Group 07 Project web site:</vt:lpstr>
      <vt:lpstr>Data analysis for Human trafficking </vt:lpstr>
      <vt:lpstr>Team members</vt:lpstr>
      <vt:lpstr>contents</vt:lpstr>
      <vt:lpstr>What is Human Trafficking?</vt:lpstr>
      <vt:lpstr>Today’s world</vt:lpstr>
      <vt:lpstr>  Motivation </vt:lpstr>
      <vt:lpstr>Problem statement</vt:lpstr>
      <vt:lpstr> Project Proposal</vt:lpstr>
      <vt:lpstr> Analysis Questions</vt:lpstr>
      <vt:lpstr>Dataset Description  </vt:lpstr>
      <vt:lpstr> Dataset Description  </vt:lpstr>
      <vt:lpstr>Exploratory Data Analysis of the Dataset</vt:lpstr>
      <vt:lpstr>Visualization of Gender distribution</vt:lpstr>
      <vt:lpstr>Gender distribution by year</vt:lpstr>
      <vt:lpstr>Age broad distribution and percentage</vt:lpstr>
      <vt:lpstr>Age broad By Gender</vt:lpstr>
      <vt:lpstr>Indicates the reported duration of trafficking in months</vt:lpstr>
      <vt:lpstr>The distribution of human trafficking in different countries</vt:lpstr>
      <vt:lpstr>Percentage of Means of control</vt:lpstr>
      <vt:lpstr>Percentage of type of labour</vt:lpstr>
      <vt:lpstr>Exploratory Data Analysis of the Dataset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trafficking</dc:title>
  <dc:creator>Weijia Zhang</dc:creator>
  <cp:lastModifiedBy>Gao Fei</cp:lastModifiedBy>
  <cp:revision>4</cp:revision>
  <dcterms:created xsi:type="dcterms:W3CDTF">2022-11-12T14:10:20Z</dcterms:created>
  <dcterms:modified xsi:type="dcterms:W3CDTF">2022-11-13T02:23:53Z</dcterms:modified>
</cp:coreProperties>
</file>