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3" r:id="rId1"/>
  </p:sldMasterIdLst>
  <p:notesMasterIdLst>
    <p:notesMasterId r:id="rId27"/>
  </p:notesMasterIdLst>
  <p:handoutMasterIdLst>
    <p:handoutMasterId r:id="rId28"/>
  </p:handoutMasterIdLst>
  <p:sldIdLst>
    <p:sldId id="259" r:id="rId2"/>
    <p:sldId id="272" r:id="rId3"/>
    <p:sldId id="264" r:id="rId4"/>
    <p:sldId id="273" r:id="rId5"/>
    <p:sldId id="293" r:id="rId6"/>
    <p:sldId id="294" r:id="rId7"/>
    <p:sldId id="301" r:id="rId8"/>
    <p:sldId id="261" r:id="rId9"/>
    <p:sldId id="262" r:id="rId10"/>
    <p:sldId id="303" r:id="rId11"/>
    <p:sldId id="283" r:id="rId12"/>
    <p:sldId id="266" r:id="rId13"/>
    <p:sldId id="292" r:id="rId14"/>
    <p:sldId id="288" r:id="rId15"/>
    <p:sldId id="295" r:id="rId16"/>
    <p:sldId id="284" r:id="rId17"/>
    <p:sldId id="287" r:id="rId18"/>
    <p:sldId id="290" r:id="rId19"/>
    <p:sldId id="291" r:id="rId20"/>
    <p:sldId id="296" r:id="rId21"/>
    <p:sldId id="297" r:id="rId22"/>
    <p:sldId id="298" r:id="rId23"/>
    <p:sldId id="304" r:id="rId24"/>
    <p:sldId id="305"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varScale="1">
        <p:scale>
          <a:sx n="72" d="100"/>
          <a:sy n="72" d="100"/>
        </p:scale>
        <p:origin x="660" y="66"/>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11/13/2022</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11/13/2022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12</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14</a:t>
            </a:fld>
            <a:endParaRPr lang="en-US" dirty="0"/>
          </a:p>
        </p:txBody>
      </p:sp>
    </p:spTree>
    <p:extLst>
      <p:ext uri="{BB962C8B-B14F-4D97-AF65-F5344CB8AC3E}">
        <p14:creationId xmlns:p14="http://schemas.microsoft.com/office/powerpoint/2010/main" val="4136852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16</a:t>
            </a:fld>
            <a:endParaRPr lang="en-US" dirty="0"/>
          </a:p>
        </p:txBody>
      </p:sp>
    </p:spTree>
    <p:extLst>
      <p:ext uri="{BB962C8B-B14F-4D97-AF65-F5344CB8AC3E}">
        <p14:creationId xmlns:p14="http://schemas.microsoft.com/office/powerpoint/2010/main" val="2142533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FF766-AA98-D3E9-0BED-5FC1F6B2E0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F7076D3-11A4-258C-B89B-F07370235D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24CA4A0-AE6E-383E-B329-2C0F85D118D5}"/>
              </a:ext>
            </a:extLst>
          </p:cNvPr>
          <p:cNvSpPr>
            <a:spLocks noGrp="1"/>
          </p:cNvSpPr>
          <p:nvPr>
            <p:ph type="dt" sz="half" idx="10"/>
          </p:nvPr>
        </p:nvSpPr>
        <p:spPr/>
        <p:txBody>
          <a:bodyPr/>
          <a:lstStyle/>
          <a:p>
            <a:fld id="{4F4E1331-F5CD-4E71-B1C7-4856D44EFED8}" type="datetimeFigureOut">
              <a:rPr lang="en-CA" smtClean="0"/>
              <a:t>2022-11-13</a:t>
            </a:fld>
            <a:endParaRPr lang="en-CA"/>
          </a:p>
        </p:txBody>
      </p:sp>
      <p:sp>
        <p:nvSpPr>
          <p:cNvPr id="5" name="Footer Placeholder 4">
            <a:extLst>
              <a:ext uri="{FF2B5EF4-FFF2-40B4-BE49-F238E27FC236}">
                <a16:creationId xmlns:a16="http://schemas.microsoft.com/office/drawing/2014/main" id="{711A32AB-1FED-6E3F-1C6A-7466E047D30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C4C2816-DA03-801A-18F0-3997637A2BE2}"/>
              </a:ext>
            </a:extLst>
          </p:cNvPr>
          <p:cNvSpPr>
            <a:spLocks noGrp="1"/>
          </p:cNvSpPr>
          <p:nvPr>
            <p:ph type="sldNum" sz="quarter" idx="12"/>
          </p:nvPr>
        </p:nvSpPr>
        <p:spPr/>
        <p:txBody>
          <a:bodyPr/>
          <a:lstStyle/>
          <a:p>
            <a:fld id="{FB67E3B9-D6C6-46FB-B2BD-1E71F16DA8CB}" type="slidenum">
              <a:rPr lang="en-CA" smtClean="0"/>
              <a:t>‹#›</a:t>
            </a:fld>
            <a:endParaRPr lang="en-CA"/>
          </a:p>
        </p:txBody>
      </p:sp>
      <p:sp>
        <p:nvSpPr>
          <p:cNvPr id="7" name="Freeform: Shape 6">
            <a:extLst>
              <a:ext uri="{FF2B5EF4-FFF2-40B4-BE49-F238E27FC236}">
                <a16:creationId xmlns:a16="http://schemas.microsoft.com/office/drawing/2014/main" id="{EEEAF1FB-76F7-DD1A-941C-B0A40E1F2924}"/>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Shape 7">
            <a:extLst>
              <a:ext uri="{FF2B5EF4-FFF2-40B4-BE49-F238E27FC236}">
                <a16:creationId xmlns:a16="http://schemas.microsoft.com/office/drawing/2014/main" id="{13E93BF1-EEC9-AEE0-42C1-FDD18C382C88}"/>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DCAAED2A-3306-5984-E466-7F25681564E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551E91B0-C6B6-89D5-63B1-49FD79BE588F}"/>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889944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3D1A5-F81C-CFAD-9E04-2B446888879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D72B9ED-33A6-1571-3079-B0B6A39C28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DB35580-CD69-C3A6-2A12-53AE51BB981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BD077B5-63A2-6047-4F1D-8CE9D46A38B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EB94168-F051-5221-140B-0CDC100A34DD}"/>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87239687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515B91-5E8A-39AC-9301-41D3E8D299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BBC8331-7AA0-DD12-291C-9E6434F306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956C790-C102-7429-45AA-F47EC13BFED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6DB635A-1244-A3F8-9992-081511C8D7E1}"/>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14EABF6-55FE-763D-551A-B0F9071FB6FA}"/>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86979309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00003763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859023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52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54F1-EAC8-E4FD-2BAB-715720F6DED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D606099-0678-B030-794A-203044AB24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811D06F-7877-C676-5770-F0BB5ACD9BE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70F500B-3798-67A1-C8E4-199FF2B23B7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CCAEFB2-79B1-6967-0C87-D475D3AAE3C9}"/>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7" name="Freeform: Shape 6">
            <a:extLst>
              <a:ext uri="{FF2B5EF4-FFF2-40B4-BE49-F238E27FC236}">
                <a16:creationId xmlns:a16="http://schemas.microsoft.com/office/drawing/2014/main" id="{CC5D2BD6-05FF-294D-52E5-475E3D47B82D}"/>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2D8FA71D-3180-C8A9-B273-4F151A11F846}"/>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11250524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84A81-79AE-5072-5E75-B55013A1BE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8C44E95-D14E-176B-4240-C233EE09D6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9AF32E-64FE-4C69-4133-59C98E026A35}"/>
              </a:ext>
            </a:extLst>
          </p:cNvPr>
          <p:cNvSpPr>
            <a:spLocks noGrp="1"/>
          </p:cNvSpPr>
          <p:nvPr>
            <p:ph type="dt" sz="half" idx="10"/>
          </p:nvPr>
        </p:nvSpPr>
        <p:spPr/>
        <p:txBody>
          <a:bodyPr/>
          <a:lstStyle/>
          <a:p>
            <a:fld id="{4F4E1331-F5CD-4E71-B1C7-4856D44EFED8}" type="datetimeFigureOut">
              <a:rPr lang="en-CA" smtClean="0"/>
              <a:t>2022-11-13</a:t>
            </a:fld>
            <a:endParaRPr lang="en-CA"/>
          </a:p>
        </p:txBody>
      </p:sp>
      <p:sp>
        <p:nvSpPr>
          <p:cNvPr id="5" name="Footer Placeholder 4">
            <a:extLst>
              <a:ext uri="{FF2B5EF4-FFF2-40B4-BE49-F238E27FC236}">
                <a16:creationId xmlns:a16="http://schemas.microsoft.com/office/drawing/2014/main" id="{EEE8F0C9-E303-3382-71A2-25A2A8F64EA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F3ADEA8-8641-30EE-A051-288C1B7EE158}"/>
              </a:ext>
            </a:extLst>
          </p:cNvPr>
          <p:cNvSpPr>
            <a:spLocks noGrp="1"/>
          </p:cNvSpPr>
          <p:nvPr>
            <p:ph type="sldNum" sz="quarter" idx="12"/>
          </p:nvPr>
        </p:nvSpPr>
        <p:spPr/>
        <p:txBody>
          <a:bodyPr/>
          <a:lstStyle/>
          <a:p>
            <a:fld id="{FB67E3B9-D6C6-46FB-B2BD-1E71F16DA8CB}" type="slidenum">
              <a:rPr lang="en-CA" smtClean="0"/>
              <a:t>‹#›</a:t>
            </a:fld>
            <a:endParaRPr lang="en-CA"/>
          </a:p>
        </p:txBody>
      </p:sp>
      <p:sp>
        <p:nvSpPr>
          <p:cNvPr id="7" name="Freeform: Shape 6">
            <a:extLst>
              <a:ext uri="{FF2B5EF4-FFF2-40B4-BE49-F238E27FC236}">
                <a16:creationId xmlns:a16="http://schemas.microsoft.com/office/drawing/2014/main" id="{08303776-1E54-01BD-FDB1-5F2350830D45}"/>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69A4DE03-BC61-B3E4-8C40-39935B0F0A54}"/>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8B7D6298-E804-13D9-823E-175D01DCCDEC}"/>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F981C491-D218-B789-F54A-7D610634808B}"/>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BF3EEA19-5DA7-0629-EAC1-1E4B0A15C906}"/>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68730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8D2FC-1119-E058-6FB4-BCA4BC489E9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8F2413C-291F-493D-FAF0-14041BE694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7FA89F9-86C0-2552-BDEF-B23631D38B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C08F14C-18BB-DF80-B24C-F8C4E80E4C1F}"/>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A0F8A5CD-3F02-1ACF-4C65-7E4E9DBFF646}"/>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E2AD236-F927-0F9E-8EB1-5C166E60B174}"/>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8" name="Freeform: Shape 7">
            <a:extLst>
              <a:ext uri="{FF2B5EF4-FFF2-40B4-BE49-F238E27FC236}">
                <a16:creationId xmlns:a16="http://schemas.microsoft.com/office/drawing/2014/main" id="{8C77FE3B-7105-DE45-B3F7-876C674ADBEC}"/>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6F2B3307-FEAA-E825-9B24-459CA8303B1F}"/>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329966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9BBC6-811C-08E9-F554-5C390B5236F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B6D8593-0C6B-4976-7FBF-FA11853E33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BD1B70-1A71-FCB1-84DD-8EA2504B07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0100F44-770B-3138-710A-EE89393ECE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0A8DD9-F668-93F0-EAD1-FD8A976D3A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C780856-B94C-00D6-F912-24377C57EE8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81771EF2-D146-B62A-3D9F-429A31E5F2CC}"/>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76ED2B0D-EDDD-C990-734E-83F8F398B4FA}"/>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10" name="Freeform: Shape 9">
            <a:extLst>
              <a:ext uri="{FF2B5EF4-FFF2-40B4-BE49-F238E27FC236}">
                <a16:creationId xmlns:a16="http://schemas.microsoft.com/office/drawing/2014/main" id="{321E4078-F759-3502-3695-6347C85C3FE4}"/>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966B481F-03BB-B24A-43B6-8B760D813648}"/>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F3450C12-9853-9986-7887-2B4C4F75F0C7}"/>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3" name="Straight Connector 12">
            <a:extLst>
              <a:ext uri="{FF2B5EF4-FFF2-40B4-BE49-F238E27FC236}">
                <a16:creationId xmlns:a16="http://schemas.microsoft.com/office/drawing/2014/main" id="{27A4F659-6278-33C9-4996-460D306B6CFE}"/>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6508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2CE2-F2DF-B615-5010-F3B763BB0D1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7A462E2-2A05-C781-9A15-AB12430F081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C0C8AE11-006B-7B4C-48AD-7575878E54FD}"/>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82931A3-334B-6CA7-9906-4557D436B48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571419750"/>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C4679E-0252-C1A4-71E1-AF15B1D4D95F}"/>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8D804C76-59D4-D97A-7128-ABBB6C20A5F8}"/>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61B4BF4-1912-DE8E-AF7A-3D4E61B00AD3}"/>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080319411"/>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072C-492B-F4FC-5602-08868ED9E6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A650633-FD86-5706-C71C-2D73E52E19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B976A55-20E5-E35F-1BD9-0AED83CF9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A96225-7298-CA04-242D-BAA577C59D7B}"/>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D5BF49A-8438-6FBB-4C79-226EA8922416}"/>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D1A08A7-33E5-E96C-3474-AFC197E17160}"/>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8" name="Freeform: Shape 7">
            <a:extLst>
              <a:ext uri="{FF2B5EF4-FFF2-40B4-BE49-F238E27FC236}">
                <a16:creationId xmlns:a16="http://schemas.microsoft.com/office/drawing/2014/main" id="{D01DDA01-C846-BE7E-F596-4192B10FAD8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63EBBE06-43AE-F481-9D8F-010F7543147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87905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1798-4081-B8EC-97A5-BDA21AFD90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0109446-C88B-BA29-4FD1-73D8E2FAF9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9DDE6F7-2AA0-748A-6A9E-AC353407AE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C37BE2-A8AE-A546-F36F-A16CC7B9BAFF}"/>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3094E0A-CDB5-D420-5581-4E11261C23E1}"/>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99F035B8-0F32-8A1C-872B-A13903263F48}"/>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8" name="Picture 7" descr="Shape, circle&#10;&#10;Description automatically generated">
            <a:extLst>
              <a:ext uri="{FF2B5EF4-FFF2-40B4-BE49-F238E27FC236}">
                <a16:creationId xmlns:a16="http://schemas.microsoft.com/office/drawing/2014/main" id="{01344FBE-9BE2-95BE-5BB3-CFDD99A5DE8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9" name="Freeform: Shape 8">
            <a:extLst>
              <a:ext uri="{FF2B5EF4-FFF2-40B4-BE49-F238E27FC236}">
                <a16:creationId xmlns:a16="http://schemas.microsoft.com/office/drawing/2014/main" id="{A4DF5082-A46F-BA37-794D-BDAFB53073D1}"/>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158382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3BF5DD-B2B7-54D6-261D-A89C69F422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4BAC716-3C91-6522-2192-1D07049F8E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85A5024-C09E-90F4-2B50-CB5631B735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783401F0-E1C0-F62F-A869-2DFFFBDA96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85AFB67C-C282-8ACF-CD78-306957639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FB4751-880F-D840-AAA9-3A15815CC996}" type="slidenum">
              <a:rPr lang="en-US" smtClean="0"/>
              <a:pPr/>
              <a:t>‹#›</a:t>
            </a:fld>
            <a:endParaRPr lang="en-US" dirty="0"/>
          </a:p>
        </p:txBody>
      </p:sp>
      <p:cxnSp>
        <p:nvCxnSpPr>
          <p:cNvPr id="7" name="Straight Connector 6">
            <a:extLst>
              <a:ext uri="{FF2B5EF4-FFF2-40B4-BE49-F238E27FC236}">
                <a16:creationId xmlns:a16="http://schemas.microsoft.com/office/drawing/2014/main" id="{7441D4A4-6CF5-FDBC-0247-6EDFC66D2BB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0144509"/>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9" r:id="rId14"/>
    <p:sldLayoutId id="2147483657" r:id="rId15"/>
    <p:sldLayoutId id="2147483653" r:id="rId16"/>
    <p:sldLayoutId id="2147483652" r:id="rId17"/>
    <p:sldLayoutId id="2147483655" r:id="rId1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g21.atlassian.net/jira/software/projects/DAB103/boards/1" TargetMode="External"/><Relationship Id="rId2" Type="http://schemas.openxmlformats.org/officeDocument/2006/relationships/hyperlink" Target="http://github.com/users/ArialGaofei/projects/1/views/1" TargetMode="Externa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ctdatacollaborative.org/global-dataset-0"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2.xml"/><Relationship Id="rId5" Type="http://schemas.openxmlformats.org/officeDocument/2006/relationships/hyperlink" Target="https://github.com/WeijiaZ1013" TargetMode="External"/><Relationship Id="rId4" Type="http://schemas.openxmlformats.org/officeDocument/2006/relationships/hyperlink" Target="https://github.com/ArialGaofei"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150.statcan.gc.ca/n1/pub/85-002-x/2022001/article/00010-eng.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388564" y="1147516"/>
            <a:ext cx="6542323" cy="1325563"/>
          </a:xfrm>
        </p:spPr>
        <p:txBody>
          <a:bodyPr vert="horz" lIns="91440" tIns="45720" rIns="91440" bIns="45720" rtlCol="0" anchor="ctr">
            <a:normAutofit/>
          </a:bodyPr>
          <a:lstStyle/>
          <a:p>
            <a:r>
              <a:rPr lang="en-CA" sz="4400" b="1" dirty="0"/>
              <a:t>Group 07 Project web site:</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762000" y="3180521"/>
            <a:ext cx="11074750" cy="2927669"/>
          </a:xfrm>
        </p:spPr>
        <p:txBody>
          <a:bodyPr vert="horz" lIns="91440" tIns="45720" rIns="91440" bIns="45720" rtlCol="0" anchor="t">
            <a:normAutofit/>
          </a:bodyPr>
          <a:lstStyle/>
          <a:p>
            <a:r>
              <a:rPr lang="en-US" sz="2400" dirty="0">
                <a:hlinkClick r:id="rId2"/>
              </a:rPr>
              <a:t>GitHub: http://github.com/users/ArialGaofei/projects/1/views/1</a:t>
            </a:r>
            <a:endParaRPr lang="en-US" sz="2400" dirty="0"/>
          </a:p>
          <a:p>
            <a:r>
              <a:rPr lang="en-US" sz="2400" dirty="0">
                <a:hlinkClick r:id="rId3"/>
              </a:rPr>
              <a:t>Jira: https://fg21.atlassian.net/jira/software/projects/DAB103/boards/1</a:t>
            </a:r>
            <a:endParaRPr lang="en-US" sz="2400" dirty="0"/>
          </a:p>
          <a:p>
            <a:endParaRPr lang="en-US" sz="3200" dirty="0"/>
          </a:p>
          <a:p>
            <a:pPr>
              <a:spcAft>
                <a:spcPts val="600"/>
              </a:spcAft>
            </a:pPr>
            <a:endParaRPr lang="en-US" sz="2000"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762001" y="6199632"/>
            <a:ext cx="3867496" cy="365760"/>
          </a:xfrm>
        </p:spPr>
        <p:txBody>
          <a:bodyPr vert="horz" lIns="91440" tIns="45720" rIns="91440" bIns="45720" rtlCol="0" anchor="ctr">
            <a:normAutofit/>
          </a:bodyPr>
          <a:lstStyle/>
          <a:p>
            <a:pPr>
              <a:spcAft>
                <a:spcPts val="600"/>
              </a:spcAft>
              <a:defRPr/>
            </a:pPr>
            <a:r>
              <a:rPr lang="en-US" sz="1100">
                <a:solidFill>
                  <a:schemeClr val="tx1">
                    <a:alpha val="80000"/>
                  </a:schemeClr>
                </a:solidFill>
                <a:latin typeface="Calibri" panose="020F0502020204030204"/>
              </a:rPr>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6053666" y="6199632"/>
            <a:ext cx="4802755" cy="365760"/>
          </a:xfrm>
        </p:spPr>
        <p:txBody>
          <a:bodyPr vert="horz" lIns="91440" tIns="45720" rIns="91440" bIns="45720" rtlCol="0" anchor="ctr">
            <a:normAutofit/>
          </a:bodyPr>
          <a:lstStyle/>
          <a:p>
            <a:pPr algn="r">
              <a:spcAft>
                <a:spcPts val="600"/>
              </a:spcAft>
              <a:defRPr/>
            </a:pPr>
            <a:r>
              <a:rPr lang="en-US" sz="1100" kern="1200">
                <a:solidFill>
                  <a:schemeClr val="tx1">
                    <a:alpha val="80000"/>
                  </a:schemeClr>
                </a:solidFill>
                <a:latin typeface="Calibri" panose="020F0502020204030204"/>
                <a:ea typeface="+mn-ea"/>
                <a:cs typeface="+mn-cs"/>
              </a:rPr>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00232" y="6108192"/>
            <a:ext cx="548640" cy="548640"/>
          </a:xfrm>
          <a:prstGeom prst="ellipse">
            <a:avLst/>
          </a:prstGeom>
          <a:solidFill>
            <a:srgbClr val="674C55"/>
          </a:solidFill>
        </p:spPr>
        <p:txBody>
          <a:bodyPr vert="horz" lIns="91440" tIns="45720" rIns="91440" bIns="45720" rtlCol="0" anchor="ctr">
            <a:normAutofit/>
          </a:bodyPr>
          <a:lstStyle/>
          <a:p>
            <a:pPr algn="ctr">
              <a:spcAft>
                <a:spcPts val="600"/>
              </a:spcAft>
              <a:defRPr/>
            </a:pPr>
            <a:fld id="{58FB4751-880F-D840-AAA9-3A15815CC996}" type="slidenum">
              <a:rPr lang="en-US" sz="1500">
                <a:solidFill>
                  <a:srgbClr val="FFFFFF"/>
                </a:solidFill>
                <a:latin typeface="Calibri" panose="020F0502020204030204"/>
              </a:rPr>
              <a:pPr algn="ctr">
                <a:spcAft>
                  <a:spcPts val="600"/>
                </a:spcAft>
                <a:defRPr/>
              </a:pPr>
              <a:t>1</a:t>
            </a:fld>
            <a:endParaRPr lang="en-US" sz="1500">
              <a:solidFill>
                <a:srgbClr val="FFFFFF"/>
              </a:solidFill>
              <a:latin typeface="Calibri" panose="020F0502020204030204"/>
            </a:endParaRPr>
          </a:p>
        </p:txBody>
      </p:sp>
    </p:spTree>
    <p:extLst>
      <p:ext uri="{BB962C8B-B14F-4D97-AF65-F5344CB8AC3E}">
        <p14:creationId xmlns:p14="http://schemas.microsoft.com/office/powerpoint/2010/main" val="34350770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wipe(down)">
                                      <p:cBhvr>
                                        <p:cTn id="7" dur="580">
                                          <p:stCondLst>
                                            <p:cond delay="0"/>
                                          </p:stCondLst>
                                        </p:cTn>
                                        <p:tgtEl>
                                          <p:spTgt spid="27">
                                            <p:txEl>
                                              <p:pRg st="0" end="0"/>
                                            </p:txEl>
                                          </p:spTgt>
                                        </p:tgtEl>
                                      </p:cBhvr>
                                    </p:animEffect>
                                    <p:anim calcmode="lin" valueType="num">
                                      <p:cBhvr>
                                        <p:cTn id="8" dur="1822" tmFilter="0,0; 0.14,0.36; 0.43,0.73; 0.71,0.91; 1.0,1.0">
                                          <p:stCondLst>
                                            <p:cond delay="0"/>
                                          </p:stCondLst>
                                        </p:cTn>
                                        <p:tgtEl>
                                          <p:spTgt spid="2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7">
                                            <p:txEl>
                                              <p:pRg st="0" end="0"/>
                                            </p:txEl>
                                          </p:spTgt>
                                        </p:tgtEl>
                                      </p:cBhvr>
                                      <p:to x="100000" y="60000"/>
                                    </p:animScale>
                                    <p:animScale>
                                      <p:cBhvr>
                                        <p:cTn id="14" dur="166" decel="50000">
                                          <p:stCondLst>
                                            <p:cond delay="676"/>
                                          </p:stCondLst>
                                        </p:cTn>
                                        <p:tgtEl>
                                          <p:spTgt spid="27">
                                            <p:txEl>
                                              <p:pRg st="0" end="0"/>
                                            </p:txEl>
                                          </p:spTgt>
                                        </p:tgtEl>
                                      </p:cBhvr>
                                      <p:to x="100000" y="100000"/>
                                    </p:animScale>
                                    <p:animScale>
                                      <p:cBhvr>
                                        <p:cTn id="15" dur="26">
                                          <p:stCondLst>
                                            <p:cond delay="1312"/>
                                          </p:stCondLst>
                                        </p:cTn>
                                        <p:tgtEl>
                                          <p:spTgt spid="27">
                                            <p:txEl>
                                              <p:pRg st="0" end="0"/>
                                            </p:txEl>
                                          </p:spTgt>
                                        </p:tgtEl>
                                      </p:cBhvr>
                                      <p:to x="100000" y="80000"/>
                                    </p:animScale>
                                    <p:animScale>
                                      <p:cBhvr>
                                        <p:cTn id="16" dur="166" decel="50000">
                                          <p:stCondLst>
                                            <p:cond delay="1338"/>
                                          </p:stCondLst>
                                        </p:cTn>
                                        <p:tgtEl>
                                          <p:spTgt spid="27">
                                            <p:txEl>
                                              <p:pRg st="0" end="0"/>
                                            </p:txEl>
                                          </p:spTgt>
                                        </p:tgtEl>
                                      </p:cBhvr>
                                      <p:to x="100000" y="100000"/>
                                    </p:animScale>
                                    <p:animScale>
                                      <p:cBhvr>
                                        <p:cTn id="17" dur="26">
                                          <p:stCondLst>
                                            <p:cond delay="1642"/>
                                          </p:stCondLst>
                                        </p:cTn>
                                        <p:tgtEl>
                                          <p:spTgt spid="27">
                                            <p:txEl>
                                              <p:pRg st="0" end="0"/>
                                            </p:txEl>
                                          </p:spTgt>
                                        </p:tgtEl>
                                      </p:cBhvr>
                                      <p:to x="100000" y="90000"/>
                                    </p:animScale>
                                    <p:animScale>
                                      <p:cBhvr>
                                        <p:cTn id="18" dur="166" decel="50000">
                                          <p:stCondLst>
                                            <p:cond delay="1668"/>
                                          </p:stCondLst>
                                        </p:cTn>
                                        <p:tgtEl>
                                          <p:spTgt spid="27">
                                            <p:txEl>
                                              <p:pRg st="0" end="0"/>
                                            </p:txEl>
                                          </p:spTgt>
                                        </p:tgtEl>
                                      </p:cBhvr>
                                      <p:to x="100000" y="100000"/>
                                    </p:animScale>
                                    <p:animScale>
                                      <p:cBhvr>
                                        <p:cTn id="19" dur="26">
                                          <p:stCondLst>
                                            <p:cond delay="1808"/>
                                          </p:stCondLst>
                                        </p:cTn>
                                        <p:tgtEl>
                                          <p:spTgt spid="27">
                                            <p:txEl>
                                              <p:pRg st="0" end="0"/>
                                            </p:txEl>
                                          </p:spTgt>
                                        </p:tgtEl>
                                      </p:cBhvr>
                                      <p:to x="100000" y="95000"/>
                                    </p:animScale>
                                    <p:animScale>
                                      <p:cBhvr>
                                        <p:cTn id="20" dur="166" decel="50000">
                                          <p:stCondLst>
                                            <p:cond delay="1834"/>
                                          </p:stCondLst>
                                        </p:cTn>
                                        <p:tgtEl>
                                          <p:spTgt spid="2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7">
                                            <p:txEl>
                                              <p:pRg st="1" end="1"/>
                                            </p:txEl>
                                          </p:spTgt>
                                        </p:tgtEl>
                                        <p:attrNameLst>
                                          <p:attrName>style.visibility</p:attrName>
                                        </p:attrNameLst>
                                      </p:cBhvr>
                                      <p:to>
                                        <p:strVal val="visible"/>
                                      </p:to>
                                    </p:set>
                                    <p:animEffect transition="in" filter="wipe(down)">
                                      <p:cBhvr>
                                        <p:cTn id="25" dur="580">
                                          <p:stCondLst>
                                            <p:cond delay="0"/>
                                          </p:stCondLst>
                                        </p:cTn>
                                        <p:tgtEl>
                                          <p:spTgt spid="27">
                                            <p:txEl>
                                              <p:pRg st="1" end="1"/>
                                            </p:txEl>
                                          </p:spTgt>
                                        </p:tgtEl>
                                      </p:cBhvr>
                                    </p:animEffect>
                                    <p:anim calcmode="lin" valueType="num">
                                      <p:cBhvr>
                                        <p:cTn id="26" dur="1822" tmFilter="0,0; 0.14,0.36; 0.43,0.73; 0.71,0.91; 1.0,1.0">
                                          <p:stCondLst>
                                            <p:cond delay="0"/>
                                          </p:stCondLst>
                                        </p:cTn>
                                        <p:tgtEl>
                                          <p:spTgt spid="2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7">
                                            <p:txEl>
                                              <p:pRg st="1" end="1"/>
                                            </p:txEl>
                                          </p:spTgt>
                                        </p:tgtEl>
                                      </p:cBhvr>
                                      <p:to x="100000" y="60000"/>
                                    </p:animScale>
                                    <p:animScale>
                                      <p:cBhvr>
                                        <p:cTn id="32" dur="166" decel="50000">
                                          <p:stCondLst>
                                            <p:cond delay="676"/>
                                          </p:stCondLst>
                                        </p:cTn>
                                        <p:tgtEl>
                                          <p:spTgt spid="27">
                                            <p:txEl>
                                              <p:pRg st="1" end="1"/>
                                            </p:txEl>
                                          </p:spTgt>
                                        </p:tgtEl>
                                      </p:cBhvr>
                                      <p:to x="100000" y="100000"/>
                                    </p:animScale>
                                    <p:animScale>
                                      <p:cBhvr>
                                        <p:cTn id="33" dur="26">
                                          <p:stCondLst>
                                            <p:cond delay="1312"/>
                                          </p:stCondLst>
                                        </p:cTn>
                                        <p:tgtEl>
                                          <p:spTgt spid="27">
                                            <p:txEl>
                                              <p:pRg st="1" end="1"/>
                                            </p:txEl>
                                          </p:spTgt>
                                        </p:tgtEl>
                                      </p:cBhvr>
                                      <p:to x="100000" y="80000"/>
                                    </p:animScale>
                                    <p:animScale>
                                      <p:cBhvr>
                                        <p:cTn id="34" dur="166" decel="50000">
                                          <p:stCondLst>
                                            <p:cond delay="1338"/>
                                          </p:stCondLst>
                                        </p:cTn>
                                        <p:tgtEl>
                                          <p:spTgt spid="27">
                                            <p:txEl>
                                              <p:pRg st="1" end="1"/>
                                            </p:txEl>
                                          </p:spTgt>
                                        </p:tgtEl>
                                      </p:cBhvr>
                                      <p:to x="100000" y="100000"/>
                                    </p:animScale>
                                    <p:animScale>
                                      <p:cBhvr>
                                        <p:cTn id="35" dur="26">
                                          <p:stCondLst>
                                            <p:cond delay="1642"/>
                                          </p:stCondLst>
                                        </p:cTn>
                                        <p:tgtEl>
                                          <p:spTgt spid="27">
                                            <p:txEl>
                                              <p:pRg st="1" end="1"/>
                                            </p:txEl>
                                          </p:spTgt>
                                        </p:tgtEl>
                                      </p:cBhvr>
                                      <p:to x="100000" y="90000"/>
                                    </p:animScale>
                                    <p:animScale>
                                      <p:cBhvr>
                                        <p:cTn id="36" dur="166" decel="50000">
                                          <p:stCondLst>
                                            <p:cond delay="1668"/>
                                          </p:stCondLst>
                                        </p:cTn>
                                        <p:tgtEl>
                                          <p:spTgt spid="27">
                                            <p:txEl>
                                              <p:pRg st="1" end="1"/>
                                            </p:txEl>
                                          </p:spTgt>
                                        </p:tgtEl>
                                      </p:cBhvr>
                                      <p:to x="100000" y="100000"/>
                                    </p:animScale>
                                    <p:animScale>
                                      <p:cBhvr>
                                        <p:cTn id="37" dur="26">
                                          <p:stCondLst>
                                            <p:cond delay="1808"/>
                                          </p:stCondLst>
                                        </p:cTn>
                                        <p:tgtEl>
                                          <p:spTgt spid="27">
                                            <p:txEl>
                                              <p:pRg st="1" end="1"/>
                                            </p:txEl>
                                          </p:spTgt>
                                        </p:tgtEl>
                                      </p:cBhvr>
                                      <p:to x="100000" y="95000"/>
                                    </p:animScale>
                                    <p:animScale>
                                      <p:cBhvr>
                                        <p:cTn id="38" dur="166" decel="50000">
                                          <p:stCondLst>
                                            <p:cond delay="1834"/>
                                          </p:stCondLst>
                                        </p:cTn>
                                        <p:tgtEl>
                                          <p:spTgt spid="27">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47590" y="280635"/>
            <a:ext cx="5314536" cy="1325563"/>
          </a:xfrm>
        </p:spPr>
        <p:txBody>
          <a:bodyPr vert="horz" lIns="91440" tIns="45720" rIns="91440" bIns="45720" rtlCol="0" anchor="ctr">
            <a:normAutofit/>
          </a:bodyPr>
          <a:lstStyle/>
          <a:p>
            <a:pPr marL="0" marR="0" lvl="0" indent="0" fontAlgn="auto">
              <a:spcAft>
                <a:spcPts val="0"/>
              </a:spcAft>
              <a:buClrTx/>
              <a:buSzTx/>
              <a:tabLst/>
              <a:defRPr/>
            </a:pPr>
            <a:r>
              <a:rPr lang="en-US" sz="4100" b="1" dirty="0"/>
              <a:t> </a:t>
            </a:r>
            <a:r>
              <a:rPr lang="en-CA" sz="4400" b="1" dirty="0">
                <a:solidFill>
                  <a:srgbClr val="1F4E79"/>
                </a:solidFill>
                <a:effectLst/>
                <a:latin typeface="Calibri" panose="020F0502020204030204" pitchFamily="34" charset="0"/>
                <a:ea typeface="Times New Roman" panose="02020603050405020304" pitchFamily="18" charset="0"/>
                <a:cs typeface="Calibri" panose="020F0502020204030204" pitchFamily="34" charset="0"/>
              </a:rPr>
              <a:t>Analysis Questions</a:t>
            </a:r>
            <a:endParaRPr lang="en-US" sz="4100" b="1" dirty="0">
              <a:effectLst/>
            </a:endParaRP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762000" y="2014330"/>
            <a:ext cx="11074750" cy="4093861"/>
          </a:xfrm>
        </p:spPr>
        <p:txBody>
          <a:bodyPr vert="horz" lIns="91440" tIns="45720" rIns="91440" bIns="45720" rtlCol="0" anchor="t">
            <a:normAutofit/>
          </a:bodyPr>
          <a:lstStyle/>
          <a:p>
            <a:pPr marL="342900" lvl="0" indent="-342900">
              <a:spcBef>
                <a:spcPts val="500"/>
              </a:spcBef>
              <a:buFont typeface="Symbol" panose="05050102010706020507" pitchFamily="18" charset="2"/>
              <a:buChar char=""/>
            </a:pPr>
            <a:r>
              <a:rPr lang="en-CA" sz="2000" dirty="0">
                <a:solidFill>
                  <a:srgbClr val="000000"/>
                </a:solidFill>
                <a:effectLst/>
                <a:latin typeface="Calibri" panose="020F0502020204030204" pitchFamily="34" charset="0"/>
                <a:ea typeface="Times New Roman" panose="02020603050405020304" pitchFamily="18" charset="0"/>
              </a:rPr>
              <a:t>Which age groups &amp; gender is impacted the most?</a:t>
            </a:r>
            <a:endParaRPr lang="en-CA" sz="20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endParaRPr lang="en-CA" sz="2000" dirty="0">
              <a:solidFill>
                <a:srgbClr val="000000"/>
              </a:solidFill>
              <a:effectLst/>
              <a:latin typeface="Calibri" panose="020F0502020204030204" pitchFamily="34" charset="0"/>
              <a:ea typeface="Times New Roman" panose="02020603050405020304" pitchFamily="18" charset="0"/>
            </a:endParaRPr>
          </a:p>
          <a:p>
            <a:pPr marL="342900" lvl="0" indent="-342900">
              <a:buFont typeface="Symbol" panose="05050102010706020507" pitchFamily="18" charset="2"/>
              <a:buChar char=""/>
            </a:pPr>
            <a:r>
              <a:rPr lang="en-CA" sz="2000" dirty="0">
                <a:solidFill>
                  <a:srgbClr val="000000"/>
                </a:solidFill>
                <a:effectLst/>
                <a:latin typeface="Calibri" panose="020F0502020204030204" pitchFamily="34" charset="0"/>
                <a:ea typeface="Times New Roman" panose="02020603050405020304" pitchFamily="18" charset="0"/>
              </a:rPr>
              <a:t>Which countries are impacted the most?</a:t>
            </a:r>
          </a:p>
          <a:p>
            <a:pPr marL="342900" lvl="0" indent="-342900">
              <a:buFont typeface="Symbol" panose="05050102010706020507" pitchFamily="18" charset="2"/>
              <a:buChar char=""/>
            </a:pPr>
            <a:endParaRPr lang="en-CA" sz="20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CA" sz="2000" dirty="0">
                <a:solidFill>
                  <a:srgbClr val="000000"/>
                </a:solidFill>
                <a:effectLst/>
                <a:latin typeface="Calibri" panose="020F0502020204030204" pitchFamily="34" charset="0"/>
                <a:ea typeface="Times New Roman" panose="02020603050405020304" pitchFamily="18" charset="0"/>
              </a:rPr>
              <a:t>What are the top categories of human trafficking among Forced Labour,</a:t>
            </a:r>
          </a:p>
          <a:p>
            <a:pPr lvl="0"/>
            <a:r>
              <a:rPr lang="en-CA" sz="2000" dirty="0">
                <a:solidFill>
                  <a:srgbClr val="000000"/>
                </a:solidFill>
                <a:effectLst/>
                <a:latin typeface="Calibri" panose="020F0502020204030204" pitchFamily="34" charset="0"/>
                <a:ea typeface="Times New Roman" panose="02020603050405020304" pitchFamily="18" charset="0"/>
              </a:rPr>
              <a:t> Sexual Exploit, Sex and Labour, Forced Marriage, Forced Military, </a:t>
            </a:r>
          </a:p>
          <a:p>
            <a:pPr lvl="0"/>
            <a:r>
              <a:rPr lang="en-CA" sz="2000" dirty="0">
                <a:solidFill>
                  <a:srgbClr val="000000"/>
                </a:solidFill>
                <a:effectLst/>
                <a:latin typeface="Calibri" panose="020F0502020204030204" pitchFamily="34" charset="0"/>
                <a:ea typeface="Times New Roman" panose="02020603050405020304" pitchFamily="18" charset="0"/>
              </a:rPr>
              <a:t>Organ Removal, Slavery and Practices.</a:t>
            </a:r>
          </a:p>
          <a:p>
            <a:pPr lvl="0"/>
            <a:endParaRPr lang="en-CA" sz="20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CA" sz="2000" dirty="0">
                <a:solidFill>
                  <a:srgbClr val="000000"/>
                </a:solidFill>
                <a:effectLst/>
                <a:latin typeface="Calibri" panose="020F0502020204030204" pitchFamily="34" charset="0"/>
                <a:ea typeface="Times New Roman" panose="02020603050405020304" pitchFamily="18" charset="0"/>
              </a:rPr>
              <a:t>At what degree this human trafficking practice have been done.</a:t>
            </a:r>
            <a:endParaRPr lang="en-CA" sz="2000" dirty="0">
              <a:effectLst/>
              <a:latin typeface="Times New Roman" panose="02020603050405020304" pitchFamily="18" charset="0"/>
              <a:ea typeface="Times New Roman" panose="02020603050405020304" pitchFamily="18" charset="0"/>
            </a:endParaRPr>
          </a:p>
          <a:p>
            <a:pPr indent="-228600">
              <a:spcAft>
                <a:spcPts val="600"/>
              </a:spcAft>
              <a:buFont typeface="Arial" panose="020B0604020202020204" pitchFamily="34" charset="0"/>
              <a:buChar char="•"/>
            </a:pPr>
            <a:endParaRPr lang="en-US" sz="2000"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762001" y="6199632"/>
            <a:ext cx="3867496" cy="365760"/>
          </a:xfrm>
        </p:spPr>
        <p:txBody>
          <a:bodyPr vert="horz" lIns="91440" tIns="45720" rIns="91440" bIns="45720" rtlCol="0" anchor="ctr">
            <a:normAutofit/>
          </a:bodyPr>
          <a:lstStyle/>
          <a:p>
            <a:pPr>
              <a:spcAft>
                <a:spcPts val="600"/>
              </a:spcAft>
              <a:defRPr/>
            </a:pPr>
            <a:r>
              <a:rPr lang="en-US" sz="1100">
                <a:solidFill>
                  <a:schemeClr val="tx1">
                    <a:alpha val="80000"/>
                  </a:schemeClr>
                </a:solidFill>
                <a:latin typeface="Calibri" panose="020F0502020204030204"/>
              </a:rPr>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6053666" y="6199632"/>
            <a:ext cx="4802755" cy="365760"/>
          </a:xfrm>
        </p:spPr>
        <p:txBody>
          <a:bodyPr vert="horz" lIns="91440" tIns="45720" rIns="91440" bIns="45720" rtlCol="0" anchor="ctr">
            <a:normAutofit/>
          </a:bodyPr>
          <a:lstStyle/>
          <a:p>
            <a:pPr algn="r">
              <a:spcAft>
                <a:spcPts val="600"/>
              </a:spcAft>
              <a:defRPr/>
            </a:pPr>
            <a:r>
              <a:rPr lang="en-US" sz="1100" kern="1200">
                <a:solidFill>
                  <a:schemeClr val="tx1">
                    <a:alpha val="80000"/>
                  </a:schemeClr>
                </a:solidFill>
                <a:latin typeface="Calibri" panose="020F0502020204030204"/>
                <a:ea typeface="+mn-ea"/>
                <a:cs typeface="+mn-cs"/>
              </a:rPr>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00232" y="6108192"/>
            <a:ext cx="548640" cy="548640"/>
          </a:xfrm>
          <a:prstGeom prst="ellipse">
            <a:avLst/>
          </a:prstGeom>
          <a:solidFill>
            <a:srgbClr val="674C55"/>
          </a:solidFill>
        </p:spPr>
        <p:txBody>
          <a:bodyPr vert="horz" lIns="91440" tIns="45720" rIns="91440" bIns="45720" rtlCol="0" anchor="ctr">
            <a:normAutofit/>
          </a:bodyPr>
          <a:lstStyle/>
          <a:p>
            <a:pPr algn="ctr">
              <a:spcAft>
                <a:spcPts val="600"/>
              </a:spcAft>
              <a:defRPr/>
            </a:pPr>
            <a:fld id="{58FB4751-880F-D840-AAA9-3A15815CC996}" type="slidenum">
              <a:rPr lang="en-US" sz="1500">
                <a:solidFill>
                  <a:srgbClr val="FFFFFF"/>
                </a:solidFill>
                <a:latin typeface="Calibri" panose="020F0502020204030204"/>
              </a:rPr>
              <a:pPr algn="ctr">
                <a:spcAft>
                  <a:spcPts val="600"/>
                </a:spcAft>
                <a:defRPr/>
              </a:pPr>
              <a:t>10</a:t>
            </a:fld>
            <a:endParaRPr lang="en-US" sz="1500">
              <a:solidFill>
                <a:srgbClr val="FFFFFF"/>
              </a:solidFill>
              <a:latin typeface="Calibri" panose="020F0502020204030204"/>
            </a:endParaRPr>
          </a:p>
        </p:txBody>
      </p:sp>
    </p:spTree>
    <p:extLst>
      <p:ext uri="{BB962C8B-B14F-4D97-AF65-F5344CB8AC3E}">
        <p14:creationId xmlns:p14="http://schemas.microsoft.com/office/powerpoint/2010/main" val="34971345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 calcmode="lin" valueType="num">
                                      <p:cBhvr>
                                        <p:cTn id="7" dur="500" fill="hold"/>
                                        <p:tgtEl>
                                          <p:spTgt spid="2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7">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7">
                                            <p:txEl>
                                              <p:pRg st="2" end="2"/>
                                            </p:txEl>
                                          </p:spTgt>
                                        </p:tgtEl>
                                        <p:attrNameLst>
                                          <p:attrName>style.visibility</p:attrName>
                                        </p:attrNameLst>
                                      </p:cBhvr>
                                      <p:to>
                                        <p:strVal val="visible"/>
                                      </p:to>
                                    </p:set>
                                    <p:anim calcmode="lin" valueType="num">
                                      <p:cBhvr>
                                        <p:cTn id="12" dur="500" fill="hold"/>
                                        <p:tgtEl>
                                          <p:spTgt spid="27">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27">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27">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27">
                                            <p:txEl>
                                              <p:pRg st="4" end="4"/>
                                            </p:txEl>
                                          </p:spTgt>
                                        </p:tgtEl>
                                        <p:attrNameLst>
                                          <p:attrName>style.visibility</p:attrName>
                                        </p:attrNameLst>
                                      </p:cBhvr>
                                      <p:to>
                                        <p:strVal val="visible"/>
                                      </p:to>
                                    </p:set>
                                    <p:anim calcmode="lin" valueType="num">
                                      <p:cBhvr>
                                        <p:cTn id="17" dur="500" fill="hold"/>
                                        <p:tgtEl>
                                          <p:spTgt spid="27">
                                            <p:txEl>
                                              <p:pRg st="4" end="4"/>
                                            </p:txEl>
                                          </p:spTgt>
                                        </p:tgtEl>
                                        <p:attrNameLst>
                                          <p:attrName>ppt_w</p:attrName>
                                        </p:attrNameLst>
                                      </p:cBhvr>
                                      <p:tavLst>
                                        <p:tav tm="0">
                                          <p:val>
                                            <p:fltVal val="0"/>
                                          </p:val>
                                        </p:tav>
                                        <p:tav tm="100000">
                                          <p:val>
                                            <p:strVal val="#ppt_w"/>
                                          </p:val>
                                        </p:tav>
                                      </p:tavLst>
                                    </p:anim>
                                    <p:anim calcmode="lin" valueType="num">
                                      <p:cBhvr>
                                        <p:cTn id="18" dur="500" fill="hold"/>
                                        <p:tgtEl>
                                          <p:spTgt spid="27">
                                            <p:txEl>
                                              <p:pRg st="4" end="4"/>
                                            </p:txEl>
                                          </p:spTgt>
                                        </p:tgtEl>
                                        <p:attrNameLst>
                                          <p:attrName>ppt_h</p:attrName>
                                        </p:attrNameLst>
                                      </p:cBhvr>
                                      <p:tavLst>
                                        <p:tav tm="0">
                                          <p:val>
                                            <p:fltVal val="0"/>
                                          </p:val>
                                        </p:tav>
                                        <p:tav tm="100000">
                                          <p:val>
                                            <p:strVal val="#ppt_h"/>
                                          </p:val>
                                        </p:tav>
                                      </p:tavLst>
                                    </p:anim>
                                    <p:animEffect transition="in" filter="fade">
                                      <p:cBhvr>
                                        <p:cTn id="19" dur="500"/>
                                        <p:tgtEl>
                                          <p:spTgt spid="27">
                                            <p:txEl>
                                              <p:pRg st="4" end="4"/>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27">
                                            <p:txEl>
                                              <p:pRg st="5" end="5"/>
                                            </p:txEl>
                                          </p:spTgt>
                                        </p:tgtEl>
                                        <p:attrNameLst>
                                          <p:attrName>style.visibility</p:attrName>
                                        </p:attrNameLst>
                                      </p:cBhvr>
                                      <p:to>
                                        <p:strVal val="visible"/>
                                      </p:to>
                                    </p:set>
                                    <p:anim calcmode="lin" valueType="num">
                                      <p:cBhvr>
                                        <p:cTn id="22" dur="500" fill="hold"/>
                                        <p:tgtEl>
                                          <p:spTgt spid="27">
                                            <p:txEl>
                                              <p:pRg st="5" end="5"/>
                                            </p:txEl>
                                          </p:spTgt>
                                        </p:tgtEl>
                                        <p:attrNameLst>
                                          <p:attrName>ppt_w</p:attrName>
                                        </p:attrNameLst>
                                      </p:cBhvr>
                                      <p:tavLst>
                                        <p:tav tm="0">
                                          <p:val>
                                            <p:fltVal val="0"/>
                                          </p:val>
                                        </p:tav>
                                        <p:tav tm="100000">
                                          <p:val>
                                            <p:strVal val="#ppt_w"/>
                                          </p:val>
                                        </p:tav>
                                      </p:tavLst>
                                    </p:anim>
                                    <p:anim calcmode="lin" valueType="num">
                                      <p:cBhvr>
                                        <p:cTn id="23" dur="500" fill="hold"/>
                                        <p:tgtEl>
                                          <p:spTgt spid="27">
                                            <p:txEl>
                                              <p:pRg st="5" end="5"/>
                                            </p:txEl>
                                          </p:spTgt>
                                        </p:tgtEl>
                                        <p:attrNameLst>
                                          <p:attrName>ppt_h</p:attrName>
                                        </p:attrNameLst>
                                      </p:cBhvr>
                                      <p:tavLst>
                                        <p:tav tm="0">
                                          <p:val>
                                            <p:fltVal val="0"/>
                                          </p:val>
                                        </p:tav>
                                        <p:tav tm="100000">
                                          <p:val>
                                            <p:strVal val="#ppt_h"/>
                                          </p:val>
                                        </p:tav>
                                      </p:tavLst>
                                    </p:anim>
                                    <p:animEffect transition="in" filter="fade">
                                      <p:cBhvr>
                                        <p:cTn id="24" dur="500"/>
                                        <p:tgtEl>
                                          <p:spTgt spid="27">
                                            <p:txEl>
                                              <p:pRg st="5" end="5"/>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27">
                                            <p:txEl>
                                              <p:pRg st="6" end="6"/>
                                            </p:txEl>
                                          </p:spTgt>
                                        </p:tgtEl>
                                        <p:attrNameLst>
                                          <p:attrName>style.visibility</p:attrName>
                                        </p:attrNameLst>
                                      </p:cBhvr>
                                      <p:to>
                                        <p:strVal val="visible"/>
                                      </p:to>
                                    </p:set>
                                    <p:anim calcmode="lin" valueType="num">
                                      <p:cBhvr>
                                        <p:cTn id="27" dur="500" fill="hold"/>
                                        <p:tgtEl>
                                          <p:spTgt spid="27">
                                            <p:txEl>
                                              <p:pRg st="6" end="6"/>
                                            </p:txEl>
                                          </p:spTgt>
                                        </p:tgtEl>
                                        <p:attrNameLst>
                                          <p:attrName>ppt_w</p:attrName>
                                        </p:attrNameLst>
                                      </p:cBhvr>
                                      <p:tavLst>
                                        <p:tav tm="0">
                                          <p:val>
                                            <p:fltVal val="0"/>
                                          </p:val>
                                        </p:tav>
                                        <p:tav tm="100000">
                                          <p:val>
                                            <p:strVal val="#ppt_w"/>
                                          </p:val>
                                        </p:tav>
                                      </p:tavLst>
                                    </p:anim>
                                    <p:anim calcmode="lin" valueType="num">
                                      <p:cBhvr>
                                        <p:cTn id="28" dur="500" fill="hold"/>
                                        <p:tgtEl>
                                          <p:spTgt spid="27">
                                            <p:txEl>
                                              <p:pRg st="6" end="6"/>
                                            </p:txEl>
                                          </p:spTgt>
                                        </p:tgtEl>
                                        <p:attrNameLst>
                                          <p:attrName>ppt_h</p:attrName>
                                        </p:attrNameLst>
                                      </p:cBhvr>
                                      <p:tavLst>
                                        <p:tav tm="0">
                                          <p:val>
                                            <p:fltVal val="0"/>
                                          </p:val>
                                        </p:tav>
                                        <p:tav tm="100000">
                                          <p:val>
                                            <p:strVal val="#ppt_h"/>
                                          </p:val>
                                        </p:tav>
                                      </p:tavLst>
                                    </p:anim>
                                    <p:animEffect transition="in" filter="fade">
                                      <p:cBhvr>
                                        <p:cTn id="29" dur="500"/>
                                        <p:tgtEl>
                                          <p:spTgt spid="27">
                                            <p:txEl>
                                              <p:pRg st="6" end="6"/>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27">
                                            <p:txEl>
                                              <p:pRg st="8" end="8"/>
                                            </p:txEl>
                                          </p:spTgt>
                                        </p:tgtEl>
                                        <p:attrNameLst>
                                          <p:attrName>style.visibility</p:attrName>
                                        </p:attrNameLst>
                                      </p:cBhvr>
                                      <p:to>
                                        <p:strVal val="visible"/>
                                      </p:to>
                                    </p:set>
                                    <p:anim calcmode="lin" valueType="num">
                                      <p:cBhvr>
                                        <p:cTn id="32" dur="500" fill="hold"/>
                                        <p:tgtEl>
                                          <p:spTgt spid="27">
                                            <p:txEl>
                                              <p:pRg st="8" end="8"/>
                                            </p:txEl>
                                          </p:spTgt>
                                        </p:tgtEl>
                                        <p:attrNameLst>
                                          <p:attrName>ppt_w</p:attrName>
                                        </p:attrNameLst>
                                      </p:cBhvr>
                                      <p:tavLst>
                                        <p:tav tm="0">
                                          <p:val>
                                            <p:fltVal val="0"/>
                                          </p:val>
                                        </p:tav>
                                        <p:tav tm="100000">
                                          <p:val>
                                            <p:strVal val="#ppt_w"/>
                                          </p:val>
                                        </p:tav>
                                      </p:tavLst>
                                    </p:anim>
                                    <p:anim calcmode="lin" valueType="num">
                                      <p:cBhvr>
                                        <p:cTn id="33" dur="500" fill="hold"/>
                                        <p:tgtEl>
                                          <p:spTgt spid="27">
                                            <p:txEl>
                                              <p:pRg st="8" end="8"/>
                                            </p:txEl>
                                          </p:spTgt>
                                        </p:tgtEl>
                                        <p:attrNameLst>
                                          <p:attrName>ppt_h</p:attrName>
                                        </p:attrNameLst>
                                      </p:cBhvr>
                                      <p:tavLst>
                                        <p:tav tm="0">
                                          <p:val>
                                            <p:fltVal val="0"/>
                                          </p:val>
                                        </p:tav>
                                        <p:tav tm="100000">
                                          <p:val>
                                            <p:strVal val="#ppt_h"/>
                                          </p:val>
                                        </p:tav>
                                      </p:tavLst>
                                    </p:anim>
                                    <p:animEffect transition="in" filter="fade">
                                      <p:cBhvr>
                                        <p:cTn id="34" dur="500"/>
                                        <p:tgtEl>
                                          <p:spTgt spid="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p:txBody>
          <a:bodyPr/>
          <a:lstStyle/>
          <a:p>
            <a:r>
              <a:rPr lang="en-CA" dirty="0"/>
              <a:t>Dataset Description </a:t>
            </a:r>
            <a:br>
              <a:rPr lang="en-CA" sz="1800" dirty="0">
                <a:effectLst/>
                <a:latin typeface="Calibri" panose="020F0502020204030204" pitchFamily="34" charset="0"/>
                <a:ea typeface="Calibri" panose="020F0502020204030204" pitchFamily="34" charset="0"/>
                <a:cs typeface="Mangal" panose="02040503050203030202" pitchFamily="18" charset="0"/>
              </a:rPr>
            </a:br>
            <a:endParaRPr lang="en-US" dirty="0"/>
          </a:p>
        </p:txBody>
      </p:sp>
    </p:spTree>
    <p:extLst>
      <p:ext uri="{BB962C8B-B14F-4D97-AF65-F5344CB8AC3E}">
        <p14:creationId xmlns:p14="http://schemas.microsoft.com/office/powerpoint/2010/main" val="42139913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12</a:t>
            </a:fld>
            <a:endParaRPr lang="en-US" dirty="0"/>
          </a:p>
        </p:txBody>
      </p:sp>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435395" y="606669"/>
            <a:ext cx="10515600" cy="944646"/>
          </a:xfrm>
        </p:spPr>
        <p:txBody>
          <a:bodyPr>
            <a:normAutofit fontScale="90000"/>
          </a:bodyPr>
          <a:lstStyle/>
          <a:p>
            <a:br>
              <a:rPr lang="en-CA" sz="1800" dirty="0">
                <a:effectLst/>
                <a:latin typeface="Calibri" panose="020F0502020204030204" pitchFamily="34" charset="0"/>
                <a:ea typeface="Calibri" panose="020F0502020204030204" pitchFamily="34" charset="0"/>
                <a:cs typeface="Mangal" panose="02040503050203030202" pitchFamily="18" charset="0"/>
              </a:rPr>
            </a:br>
            <a:r>
              <a:rPr lang="en-CA" b="1" dirty="0"/>
              <a:t>Dataset Description </a:t>
            </a:r>
            <a:br>
              <a:rPr lang="en-CA" sz="1800" dirty="0">
                <a:effectLst/>
                <a:latin typeface="Calibri" panose="020F0502020204030204" pitchFamily="34" charset="0"/>
                <a:ea typeface="Calibri" panose="020F0502020204030204" pitchFamily="34" charset="0"/>
                <a:cs typeface="Mangal" panose="02040503050203030202" pitchFamily="18" charset="0"/>
              </a:rPr>
            </a:br>
            <a:endParaRPr lang="en-US" dirty="0"/>
          </a:p>
        </p:txBody>
      </p:sp>
      <p:sp>
        <p:nvSpPr>
          <p:cNvPr id="5" name="Content Placeholder 4">
            <a:extLst>
              <a:ext uri="{FF2B5EF4-FFF2-40B4-BE49-F238E27FC236}">
                <a16:creationId xmlns:a16="http://schemas.microsoft.com/office/drawing/2014/main" id="{360893A1-EA0E-B7BF-C170-39817357DF7A}"/>
              </a:ext>
            </a:extLst>
          </p:cNvPr>
          <p:cNvSpPr>
            <a:spLocks noGrp="1"/>
          </p:cNvSpPr>
          <p:nvPr>
            <p:ph idx="1"/>
          </p:nvPr>
        </p:nvSpPr>
        <p:spPr>
          <a:xfrm>
            <a:off x="542600" y="1551315"/>
            <a:ext cx="10515600" cy="4504928"/>
          </a:xfrm>
        </p:spPr>
        <p:txBody>
          <a:bodyPr>
            <a:normAutofit/>
          </a:bodyPr>
          <a:lstStyle/>
          <a:p>
            <a:pPr marL="342900" lvl="0" indent="-342900">
              <a:lnSpc>
                <a:spcPct val="150000"/>
              </a:lnSpc>
              <a:buFont typeface="Symbol" panose="05050102010706020507" pitchFamily="18" charset="2"/>
              <a:buChar char=""/>
            </a:pPr>
            <a:r>
              <a:rPr lang="en-US" sz="2000" dirty="0"/>
              <a:t>This is the first synthetic dataset of victim of trafficking case records.</a:t>
            </a:r>
            <a:endParaRPr lang="en-CA" sz="2000" dirty="0">
              <a:solidFill>
                <a:srgbClr val="000000"/>
              </a:solidFill>
              <a:latin typeface="Calibri" panose="020F0502020204030204" pitchFamily="34" charset="0"/>
              <a:ea typeface="Times New Roman" panose="02020603050405020304" pitchFamily="18" charset="0"/>
            </a:endParaRPr>
          </a:p>
          <a:p>
            <a:pPr marL="342900" lvl="0" indent="-342900">
              <a:lnSpc>
                <a:spcPct val="150000"/>
              </a:lnSpc>
              <a:buFont typeface="Symbol" panose="05050102010706020507" pitchFamily="18" charset="2"/>
              <a:buChar char=""/>
            </a:pPr>
            <a:r>
              <a:rPr lang="en-US" sz="2000" dirty="0"/>
              <a:t>These data consist of information on identified and reported victims of human trafficking. </a:t>
            </a:r>
            <a:r>
              <a:rPr lang="en-CA" sz="2000" dirty="0">
                <a:solidFill>
                  <a:srgbClr val="000000"/>
                </a:solidFill>
                <a:effectLst/>
                <a:latin typeface="Calibri" panose="020F0502020204030204" pitchFamily="34" charset="0"/>
                <a:ea typeface="Times New Roman" panose="02020603050405020304" pitchFamily="18" charset="0"/>
              </a:rPr>
              <a:t>The analysis will be based on the</a:t>
            </a:r>
            <a:r>
              <a:rPr lang="en-CA" sz="2000" dirty="0">
                <a:solidFill>
                  <a:srgbClr val="333333"/>
                </a:solidFill>
                <a:effectLst/>
                <a:latin typeface="Calibri" panose="020F0502020204030204" pitchFamily="34" charset="0"/>
                <a:ea typeface="Times New Roman" panose="02020603050405020304" pitchFamily="18" charset="0"/>
              </a:rPr>
              <a:t> global dataset of victims of human trafficking obtained from the </a:t>
            </a:r>
            <a:r>
              <a:rPr lang="en-CA" sz="2000" dirty="0">
                <a:solidFill>
                  <a:srgbClr val="000000"/>
                </a:solidFill>
                <a:effectLst/>
                <a:latin typeface="Calibri" panose="020F0502020204030204" pitchFamily="34" charset="0"/>
                <a:ea typeface="Times New Roman" panose="02020603050405020304" pitchFamily="18" charset="0"/>
              </a:rPr>
              <a:t>Counter Trafficking Data Collaborative website.</a:t>
            </a:r>
            <a:endParaRPr lang="en-CA" sz="20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r>
              <a:rPr lang="en-CA" sz="2000" dirty="0">
                <a:solidFill>
                  <a:srgbClr val="000000"/>
                </a:solidFill>
                <a:effectLst/>
                <a:latin typeface="Calibri" panose="020F0502020204030204" pitchFamily="34" charset="0"/>
                <a:ea typeface="Times New Roman" panose="02020603050405020304" pitchFamily="18" charset="0"/>
              </a:rPr>
              <a:t>Dataset Link: </a:t>
            </a:r>
            <a:r>
              <a:rPr lang="en-CA" sz="2000" i="1" u="sng" dirty="0">
                <a:solidFill>
                  <a:srgbClr val="000000"/>
                </a:solidFill>
                <a:effectLst/>
                <a:latin typeface="Calibri" panose="020F0502020204030204" pitchFamily="34" charset="0"/>
                <a:ea typeface="Times New Roman" panose="02020603050405020304" pitchFamily="18" charset="0"/>
                <a:hlinkClick r:id="rId3"/>
              </a:rPr>
              <a:t>https://www.ctdatacollaborative.org/global-dataset-0</a:t>
            </a:r>
            <a:endParaRPr lang="en-CA" sz="20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r>
              <a:rPr lang="en-CA" sz="2000" dirty="0">
                <a:solidFill>
                  <a:srgbClr val="000000"/>
                </a:solidFill>
                <a:effectLst/>
                <a:latin typeface="Calibri" panose="020F0502020204030204" pitchFamily="34" charset="0"/>
                <a:ea typeface="Times New Roman" panose="02020603050405020304" pitchFamily="18" charset="0"/>
              </a:rPr>
              <a:t>The dataset contains 19051 rows and 37 variables </a:t>
            </a:r>
            <a:r>
              <a:rPr lang="en-CA" sz="2000" dirty="0">
                <a:solidFill>
                  <a:srgbClr val="000000"/>
                </a:solidFill>
                <a:latin typeface="Calibri" panose="020F0502020204030204" pitchFamily="34" charset="0"/>
                <a:ea typeface="Times New Roman" panose="02020603050405020304" pitchFamily="18" charset="0"/>
              </a:rPr>
              <a:t>in</a:t>
            </a:r>
            <a:r>
              <a:rPr lang="en-CA" sz="2000" dirty="0">
                <a:solidFill>
                  <a:srgbClr val="000000"/>
                </a:solidFill>
                <a:effectLst/>
                <a:latin typeface="Calibri" panose="020F0502020204030204" pitchFamily="34" charset="0"/>
                <a:ea typeface="Times New Roman" panose="02020603050405020304" pitchFamily="18" charset="0"/>
              </a:rPr>
              <a:t> either ‘</a:t>
            </a:r>
            <a:r>
              <a:rPr lang="en-CA" sz="2000" dirty="0">
                <a:solidFill>
                  <a:srgbClr val="000000"/>
                </a:solidFill>
                <a:latin typeface="Calibri" panose="020F0502020204030204" pitchFamily="34" charset="0"/>
                <a:ea typeface="Times New Roman" panose="02020603050405020304" pitchFamily="18" charset="0"/>
              </a:rPr>
              <a:t>float64</a:t>
            </a:r>
            <a:r>
              <a:rPr lang="en-CA" sz="2000" dirty="0">
                <a:solidFill>
                  <a:srgbClr val="000000"/>
                </a:solidFill>
                <a:effectLst/>
                <a:latin typeface="Calibri" panose="020F0502020204030204" pitchFamily="34" charset="0"/>
                <a:ea typeface="Times New Roman" panose="02020603050405020304" pitchFamily="18" charset="0"/>
              </a:rPr>
              <a:t>’, or ‘object’.</a:t>
            </a:r>
            <a:endParaRPr lang="en-CA" sz="20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r>
              <a:rPr lang="en-CA" sz="2000" dirty="0">
                <a:solidFill>
                  <a:srgbClr val="000000"/>
                </a:solidFill>
                <a:effectLst/>
                <a:latin typeface="Calibri" panose="020F0502020204030204" pitchFamily="34" charset="0"/>
                <a:ea typeface="Times New Roman" panose="02020603050405020304" pitchFamily="18" charset="0"/>
              </a:rPr>
              <a:t>For the transformation step we will be checking the null values, deleting rows with all Nan, </a:t>
            </a:r>
            <a:r>
              <a:rPr lang="en-CA" sz="2000" dirty="0">
                <a:solidFill>
                  <a:srgbClr val="000000"/>
                </a:solidFill>
                <a:latin typeface="Calibri" panose="020F0502020204030204" pitchFamily="34" charset="0"/>
                <a:ea typeface="Times New Roman" panose="02020603050405020304" pitchFamily="18" charset="0"/>
              </a:rPr>
              <a:t>converting data type and trying to find a way to display many Boolean columns</a:t>
            </a:r>
            <a:r>
              <a:rPr lang="en-CA" sz="2000" dirty="0">
                <a:solidFill>
                  <a:srgbClr val="000000"/>
                </a:solidFill>
                <a:effectLst/>
                <a:latin typeface="Calibri" panose="020F0502020204030204" pitchFamily="34" charset="0"/>
                <a:ea typeface="Times New Roman" panose="02020603050405020304" pitchFamily="18" charset="0"/>
              </a:rPr>
              <a:t>.</a:t>
            </a:r>
            <a:endParaRPr lang="en-CA" sz="2000" dirty="0">
              <a:effectLst/>
              <a:latin typeface="Times New Roman" panose="02020603050405020304" pitchFamily="18" charset="0"/>
              <a:ea typeface="Times New Roman" panose="02020603050405020304" pitchFamily="18" charset="0"/>
            </a:endParaRPr>
          </a:p>
          <a:p>
            <a:endParaRPr lang="en-CA" dirty="0"/>
          </a:p>
        </p:txBody>
      </p:sp>
    </p:spTree>
    <p:extLst>
      <p:ext uri="{BB962C8B-B14F-4D97-AF65-F5344CB8AC3E}">
        <p14:creationId xmlns:p14="http://schemas.microsoft.com/office/powerpoint/2010/main" val="12341335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439615" y="510452"/>
            <a:ext cx="10515600" cy="676656"/>
          </a:xfrm>
        </p:spPr>
        <p:txBody>
          <a:bodyPr>
            <a:normAutofit/>
          </a:bodyPr>
          <a:lstStyle/>
          <a:p>
            <a:r>
              <a:rPr lang="en-US" sz="3200" b="1" dirty="0"/>
              <a:t>Exploratory Data Analysis of the Dataset</a:t>
            </a:r>
            <a:endParaRPr lang="en-CA" sz="3200" b="1" dirty="0"/>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13</a:t>
            </a:fld>
            <a:endParaRPr lang="en-US" dirty="0"/>
          </a:p>
        </p:txBody>
      </p:sp>
      <p:sp>
        <p:nvSpPr>
          <p:cNvPr id="12" name="TextBox 11">
            <a:extLst>
              <a:ext uri="{FF2B5EF4-FFF2-40B4-BE49-F238E27FC236}">
                <a16:creationId xmlns:a16="http://schemas.microsoft.com/office/drawing/2014/main" id="{2A2942EA-A18A-5A2A-C32A-E86EB665DDB3}"/>
              </a:ext>
            </a:extLst>
          </p:cNvPr>
          <p:cNvSpPr txBox="1"/>
          <p:nvPr/>
        </p:nvSpPr>
        <p:spPr>
          <a:xfrm>
            <a:off x="924950" y="5338583"/>
            <a:ext cx="10030265" cy="1200329"/>
          </a:xfrm>
          <a:prstGeom prst="rect">
            <a:avLst/>
          </a:prstGeom>
          <a:noFill/>
        </p:spPr>
        <p:txBody>
          <a:bodyPr wrap="square" rtlCol="0">
            <a:spAutoFit/>
          </a:bodyPr>
          <a:lstStyle/>
          <a:p>
            <a:r>
              <a:rPr lang="en-CA" sz="1800" dirty="0">
                <a:solidFill>
                  <a:srgbClr val="000000"/>
                </a:solidFill>
                <a:effectLst/>
                <a:latin typeface="Calibri" panose="020F0502020204030204" pitchFamily="34" charset="0"/>
                <a:ea typeface="Calibri" panose="020F0502020204030204" pitchFamily="34" charset="0"/>
              </a:rPr>
              <a:t>Over the past decade, the number of human trafficking victims has increased from 30,000 to nearly 120,000 worldwide, whereas due to travel restrictions caused by the COVID-19 pandemic, the number of trafficking victims declined.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pic>
        <p:nvPicPr>
          <p:cNvPr id="5" name="Picture 4">
            <a:extLst>
              <a:ext uri="{FF2B5EF4-FFF2-40B4-BE49-F238E27FC236}">
                <a16:creationId xmlns:a16="http://schemas.microsoft.com/office/drawing/2014/main" id="{E2A4F490-5217-E04E-461B-5BB8F0A52586}"/>
              </a:ext>
            </a:extLst>
          </p:cNvPr>
          <p:cNvPicPr>
            <a:picLocks noChangeAspect="1"/>
          </p:cNvPicPr>
          <p:nvPr/>
        </p:nvPicPr>
        <p:blipFill>
          <a:blip r:embed="rId2"/>
          <a:stretch>
            <a:fillRect/>
          </a:stretch>
        </p:blipFill>
        <p:spPr>
          <a:xfrm>
            <a:off x="1236785" y="1026406"/>
            <a:ext cx="7503453" cy="4391300"/>
          </a:xfrm>
          <a:prstGeom prst="rect">
            <a:avLst/>
          </a:prstGeom>
        </p:spPr>
      </p:pic>
    </p:spTree>
    <p:extLst>
      <p:ext uri="{BB962C8B-B14F-4D97-AF65-F5344CB8AC3E}">
        <p14:creationId xmlns:p14="http://schemas.microsoft.com/office/powerpoint/2010/main" val="1565945156"/>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80">
                                          <p:stCondLst>
                                            <p:cond delay="0"/>
                                          </p:stCondLst>
                                        </p:cTn>
                                        <p:tgtEl>
                                          <p:spTgt spid="38"/>
                                        </p:tgtEl>
                                      </p:cBhvr>
                                    </p:animEffect>
                                    <p:anim calcmode="lin" valueType="num">
                                      <p:cBhvr>
                                        <p:cTn id="8"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13" dur="26">
                                          <p:stCondLst>
                                            <p:cond delay="650"/>
                                          </p:stCondLst>
                                        </p:cTn>
                                        <p:tgtEl>
                                          <p:spTgt spid="38"/>
                                        </p:tgtEl>
                                      </p:cBhvr>
                                      <p:to x="100000" y="60000"/>
                                    </p:animScale>
                                    <p:animScale>
                                      <p:cBhvr>
                                        <p:cTn id="14" dur="166" decel="50000">
                                          <p:stCondLst>
                                            <p:cond delay="676"/>
                                          </p:stCondLst>
                                        </p:cTn>
                                        <p:tgtEl>
                                          <p:spTgt spid="38"/>
                                        </p:tgtEl>
                                      </p:cBhvr>
                                      <p:to x="100000" y="100000"/>
                                    </p:animScale>
                                    <p:animScale>
                                      <p:cBhvr>
                                        <p:cTn id="15" dur="26">
                                          <p:stCondLst>
                                            <p:cond delay="1312"/>
                                          </p:stCondLst>
                                        </p:cTn>
                                        <p:tgtEl>
                                          <p:spTgt spid="38"/>
                                        </p:tgtEl>
                                      </p:cBhvr>
                                      <p:to x="100000" y="80000"/>
                                    </p:animScale>
                                    <p:animScale>
                                      <p:cBhvr>
                                        <p:cTn id="16" dur="166" decel="50000">
                                          <p:stCondLst>
                                            <p:cond delay="1338"/>
                                          </p:stCondLst>
                                        </p:cTn>
                                        <p:tgtEl>
                                          <p:spTgt spid="38"/>
                                        </p:tgtEl>
                                      </p:cBhvr>
                                      <p:to x="100000" y="100000"/>
                                    </p:animScale>
                                    <p:animScale>
                                      <p:cBhvr>
                                        <p:cTn id="17" dur="26">
                                          <p:stCondLst>
                                            <p:cond delay="1642"/>
                                          </p:stCondLst>
                                        </p:cTn>
                                        <p:tgtEl>
                                          <p:spTgt spid="38"/>
                                        </p:tgtEl>
                                      </p:cBhvr>
                                      <p:to x="100000" y="90000"/>
                                    </p:animScale>
                                    <p:animScale>
                                      <p:cBhvr>
                                        <p:cTn id="18" dur="166" decel="50000">
                                          <p:stCondLst>
                                            <p:cond delay="1668"/>
                                          </p:stCondLst>
                                        </p:cTn>
                                        <p:tgtEl>
                                          <p:spTgt spid="38"/>
                                        </p:tgtEl>
                                      </p:cBhvr>
                                      <p:to x="100000" y="100000"/>
                                    </p:animScale>
                                    <p:animScale>
                                      <p:cBhvr>
                                        <p:cTn id="19" dur="26">
                                          <p:stCondLst>
                                            <p:cond delay="1808"/>
                                          </p:stCondLst>
                                        </p:cTn>
                                        <p:tgtEl>
                                          <p:spTgt spid="38"/>
                                        </p:tgtEl>
                                      </p:cBhvr>
                                      <p:to x="100000" y="95000"/>
                                    </p:animScale>
                                    <p:animScale>
                                      <p:cBhvr>
                                        <p:cTn id="20" dur="166" decel="50000">
                                          <p:stCondLst>
                                            <p:cond delay="1834"/>
                                          </p:stCondLst>
                                        </p:cTn>
                                        <p:tgtEl>
                                          <p:spTgt spid="3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CA" sz="4000" dirty="0">
                <a:solidFill>
                  <a:srgbClr val="000000"/>
                </a:solidFill>
                <a:latin typeface="Calibri" panose="020F0502020204030204" pitchFamily="34" charset="0"/>
                <a:ea typeface="Times New Roman" panose="02020603050405020304" pitchFamily="18" charset="0"/>
              </a:rPr>
              <a:t>V</a:t>
            </a:r>
            <a:r>
              <a:rPr lang="en-CA" sz="4000" dirty="0">
                <a:solidFill>
                  <a:srgbClr val="000000"/>
                </a:solidFill>
                <a:effectLst/>
                <a:latin typeface="Calibri" panose="020F0502020204030204" pitchFamily="34" charset="0"/>
                <a:ea typeface="Times New Roman" panose="02020603050405020304" pitchFamily="18" charset="0"/>
              </a:rPr>
              <a:t>isualization of Gender distribution</a:t>
            </a:r>
            <a:endParaRPr lang="en-CA" sz="4000" dirty="0">
              <a:effectLst/>
              <a:latin typeface="Times New Roman" panose="02020603050405020304" pitchFamily="18" charset="0"/>
              <a:ea typeface="Times New Roman" panose="02020603050405020304" pitchFamily="18" charset="0"/>
            </a:endParaRPr>
          </a:p>
        </p:txBody>
      </p:sp>
      <p:sp>
        <p:nvSpPr>
          <p:cNvPr id="94" name="Rectangle 9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6" name="Rectangle 9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026" name="Picture 2">
            <a:extLst>
              <a:ext uri="{FF2B5EF4-FFF2-40B4-BE49-F238E27FC236}">
                <a16:creationId xmlns:a16="http://schemas.microsoft.com/office/drawing/2014/main" id="{4202CF2C-2344-5394-8946-E9C052743C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976" y="1747138"/>
            <a:ext cx="7737085" cy="43501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8C77CA-918D-4018-8078-CAC6B33EF4A1}"/>
              </a:ext>
            </a:extLst>
          </p:cNvPr>
          <p:cNvSpPr txBox="1"/>
          <p:nvPr/>
        </p:nvSpPr>
        <p:spPr>
          <a:xfrm>
            <a:off x="1470991" y="6281530"/>
            <a:ext cx="8984974" cy="369332"/>
          </a:xfrm>
          <a:prstGeom prst="rect">
            <a:avLst/>
          </a:prstGeom>
          <a:noFill/>
        </p:spPr>
        <p:txBody>
          <a:bodyPr wrap="square" rtlCol="0">
            <a:spAutoFit/>
          </a:bodyPr>
          <a:lstStyle/>
          <a:p>
            <a:r>
              <a:rPr lang="en-CA" b="1" dirty="0"/>
              <a:t>Result: </a:t>
            </a:r>
            <a:r>
              <a:rPr lang="en-CA" dirty="0"/>
              <a:t>We can see that females counts for most human trafficking victims.</a:t>
            </a:r>
          </a:p>
        </p:txBody>
      </p:sp>
    </p:spTree>
    <p:extLst>
      <p:ext uri="{BB962C8B-B14F-4D97-AF65-F5344CB8AC3E}">
        <p14:creationId xmlns:p14="http://schemas.microsoft.com/office/powerpoint/2010/main" val="42017174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randombar(horizontal)">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405B5-CE0B-9D64-2511-B68EC387253B}"/>
              </a:ext>
            </a:extLst>
          </p:cNvPr>
          <p:cNvSpPr>
            <a:spLocks noGrp="1"/>
          </p:cNvSpPr>
          <p:nvPr>
            <p:ph type="title"/>
          </p:nvPr>
        </p:nvSpPr>
        <p:spPr>
          <a:xfrm>
            <a:off x="634858" y="67861"/>
            <a:ext cx="10515600" cy="1325563"/>
          </a:xfrm>
        </p:spPr>
        <p:txBody>
          <a:bodyPr/>
          <a:lstStyle/>
          <a:p>
            <a:r>
              <a:rPr lang="en-US" altLang="zh-CN" dirty="0"/>
              <a:t>Gender</a:t>
            </a:r>
            <a:r>
              <a:rPr lang="en-CA" altLang="zh-CN" dirty="0"/>
              <a:t> distribution by year</a:t>
            </a:r>
            <a:endParaRPr lang="en-CA" dirty="0"/>
          </a:p>
        </p:txBody>
      </p:sp>
      <p:sp>
        <p:nvSpPr>
          <p:cNvPr id="4" name="Date Placeholder 3">
            <a:extLst>
              <a:ext uri="{FF2B5EF4-FFF2-40B4-BE49-F238E27FC236}">
                <a16:creationId xmlns:a16="http://schemas.microsoft.com/office/drawing/2014/main" id="{5E3CBB26-A2F5-3C82-A458-9D16B0B9289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3CE35B7-C076-7370-B357-001A8BA97EC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0A4FEED-807B-2220-DD55-087E5517F611}"/>
              </a:ext>
            </a:extLst>
          </p:cNvPr>
          <p:cNvSpPr>
            <a:spLocks noGrp="1"/>
          </p:cNvSpPr>
          <p:nvPr>
            <p:ph type="sldNum" sz="quarter" idx="12"/>
          </p:nvPr>
        </p:nvSpPr>
        <p:spPr/>
        <p:txBody>
          <a:bodyPr/>
          <a:lstStyle/>
          <a:p>
            <a:fld id="{58FB4751-880F-D840-AAA9-3A15815CC996}" type="slidenum">
              <a:rPr lang="en-US" smtClean="0"/>
              <a:t>15</a:t>
            </a:fld>
            <a:endParaRPr lang="en-US" dirty="0"/>
          </a:p>
        </p:txBody>
      </p:sp>
      <p:pic>
        <p:nvPicPr>
          <p:cNvPr id="2052" name="Picture 4">
            <a:extLst>
              <a:ext uri="{FF2B5EF4-FFF2-40B4-BE49-F238E27FC236}">
                <a16:creationId xmlns:a16="http://schemas.microsoft.com/office/drawing/2014/main" id="{D76313AE-4510-54E5-4230-B358CCFA41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22" y="914400"/>
            <a:ext cx="10768593" cy="491655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C6C5D19-0B4E-AA70-3E09-DE6E49E15977}"/>
              </a:ext>
            </a:extLst>
          </p:cNvPr>
          <p:cNvSpPr txBox="1"/>
          <p:nvPr/>
        </p:nvSpPr>
        <p:spPr>
          <a:xfrm>
            <a:off x="1192696" y="5830957"/>
            <a:ext cx="9448800" cy="369332"/>
          </a:xfrm>
          <a:prstGeom prst="rect">
            <a:avLst/>
          </a:prstGeom>
          <a:noFill/>
        </p:spPr>
        <p:txBody>
          <a:bodyPr wrap="square" rtlCol="0">
            <a:spAutoFit/>
          </a:bodyPr>
          <a:lstStyle/>
          <a:p>
            <a:r>
              <a:rPr lang="en-CA" b="1" dirty="0"/>
              <a:t>Result: </a:t>
            </a:r>
            <a:r>
              <a:rPr lang="en-CA" dirty="0"/>
              <a:t>we can see that the number of male victims has also increased after 2015. </a:t>
            </a:r>
          </a:p>
        </p:txBody>
      </p:sp>
    </p:spTree>
    <p:extLst>
      <p:ext uri="{BB962C8B-B14F-4D97-AF65-F5344CB8AC3E}">
        <p14:creationId xmlns:p14="http://schemas.microsoft.com/office/powerpoint/2010/main" val="2083200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CA" sz="4000" dirty="0">
                <a:solidFill>
                  <a:srgbClr val="000000"/>
                </a:solidFill>
                <a:effectLst/>
                <a:latin typeface="Calibri" panose="020F0502020204030204" pitchFamily="34" charset="0"/>
                <a:ea typeface="Times New Roman" panose="02020603050405020304" pitchFamily="18" charset="0"/>
              </a:rPr>
              <a:t>Age </a:t>
            </a:r>
            <a:r>
              <a:rPr lang="en-CA" sz="4000" dirty="0">
                <a:solidFill>
                  <a:srgbClr val="000000"/>
                </a:solidFill>
                <a:latin typeface="Calibri" panose="020F0502020204030204" pitchFamily="34" charset="0"/>
                <a:ea typeface="Times New Roman" panose="02020603050405020304" pitchFamily="18" charset="0"/>
              </a:rPr>
              <a:t>broad</a:t>
            </a:r>
            <a:r>
              <a:rPr lang="en-CA" sz="4000" dirty="0">
                <a:solidFill>
                  <a:srgbClr val="000000"/>
                </a:solidFill>
                <a:effectLst/>
                <a:latin typeface="Calibri" panose="020F0502020204030204" pitchFamily="34" charset="0"/>
                <a:ea typeface="Times New Roman" panose="02020603050405020304" pitchFamily="18" charset="0"/>
              </a:rPr>
              <a:t> distribution and percentage</a:t>
            </a:r>
            <a:endParaRPr lang="en-CA" sz="4000" dirty="0">
              <a:effectLst/>
              <a:latin typeface="Times New Roman" panose="02020603050405020304" pitchFamily="18" charset="0"/>
              <a:ea typeface="Times New Roman" panose="02020603050405020304" pitchFamily="18" charset="0"/>
            </a:endParaRPr>
          </a:p>
        </p:txBody>
      </p:sp>
      <p:sp>
        <p:nvSpPr>
          <p:cNvPr id="94" name="Rectangle 9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6" name="Rectangle 9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a:extLst>
              <a:ext uri="{FF2B5EF4-FFF2-40B4-BE49-F238E27FC236}">
                <a16:creationId xmlns:a16="http://schemas.microsoft.com/office/drawing/2014/main" id="{8E75A440-AF2D-F799-F274-3FB9D114CBEA}"/>
              </a:ext>
            </a:extLst>
          </p:cNvPr>
          <p:cNvPicPr>
            <a:picLocks noChangeAspect="1"/>
          </p:cNvPicPr>
          <p:nvPr/>
        </p:nvPicPr>
        <p:blipFill>
          <a:blip r:embed="rId3"/>
          <a:stretch>
            <a:fillRect/>
          </a:stretch>
        </p:blipFill>
        <p:spPr>
          <a:xfrm>
            <a:off x="425557" y="1915150"/>
            <a:ext cx="6200530" cy="4397269"/>
          </a:xfrm>
          <a:prstGeom prst="rect">
            <a:avLst/>
          </a:prstGeom>
        </p:spPr>
      </p:pic>
      <p:pic>
        <p:nvPicPr>
          <p:cNvPr id="1026" name="Picture 2">
            <a:extLst>
              <a:ext uri="{FF2B5EF4-FFF2-40B4-BE49-F238E27FC236}">
                <a16:creationId xmlns:a16="http://schemas.microsoft.com/office/drawing/2014/main" id="{7491F5D5-398C-684D-4A37-AE13D84F13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6087" y="2226366"/>
            <a:ext cx="4486275" cy="35478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97E86E2-C660-0A1B-20DE-3796A8A8D7D5}"/>
              </a:ext>
            </a:extLst>
          </p:cNvPr>
          <p:cNvSpPr txBox="1"/>
          <p:nvPr/>
        </p:nvSpPr>
        <p:spPr>
          <a:xfrm>
            <a:off x="1298713" y="6202017"/>
            <a:ext cx="8786191" cy="369332"/>
          </a:xfrm>
          <a:prstGeom prst="rect">
            <a:avLst/>
          </a:prstGeom>
          <a:noFill/>
        </p:spPr>
        <p:txBody>
          <a:bodyPr wrap="square" rtlCol="0">
            <a:spAutoFit/>
          </a:bodyPr>
          <a:lstStyle/>
          <a:p>
            <a:r>
              <a:rPr lang="en-CA" b="1" dirty="0"/>
              <a:t>Result: </a:t>
            </a:r>
            <a:r>
              <a:rPr lang="en-CA" dirty="0"/>
              <a:t>The maximum number of victims are between ages 9-17 and 30-38.</a:t>
            </a:r>
          </a:p>
        </p:txBody>
      </p:sp>
    </p:spTree>
    <p:extLst>
      <p:ext uri="{BB962C8B-B14F-4D97-AF65-F5344CB8AC3E}">
        <p14:creationId xmlns:p14="http://schemas.microsoft.com/office/powerpoint/2010/main" val="206363401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457000" y="464538"/>
            <a:ext cx="10515600" cy="676656"/>
          </a:xfrm>
        </p:spPr>
        <p:txBody>
          <a:bodyPr>
            <a:normAutofit/>
          </a:bodyPr>
          <a:lstStyle/>
          <a:p>
            <a:r>
              <a:rPr lang="en-US" sz="3200" b="1" dirty="0"/>
              <a:t>Age broad By Gender</a:t>
            </a:r>
            <a:endParaRPr lang="en-CA" sz="3200" b="1" dirty="0"/>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17</a:t>
            </a:fld>
            <a:endParaRPr lang="en-US" dirty="0"/>
          </a:p>
        </p:txBody>
      </p:sp>
      <p:sp>
        <p:nvSpPr>
          <p:cNvPr id="12" name="TextBox 11">
            <a:extLst>
              <a:ext uri="{FF2B5EF4-FFF2-40B4-BE49-F238E27FC236}">
                <a16:creationId xmlns:a16="http://schemas.microsoft.com/office/drawing/2014/main" id="{2A2942EA-A18A-5A2A-C32A-E86EB665DDB3}"/>
              </a:ext>
            </a:extLst>
          </p:cNvPr>
          <p:cNvSpPr txBox="1"/>
          <p:nvPr/>
        </p:nvSpPr>
        <p:spPr>
          <a:xfrm>
            <a:off x="699668" y="5851912"/>
            <a:ext cx="10030265" cy="369332"/>
          </a:xfrm>
          <a:prstGeom prst="rect">
            <a:avLst/>
          </a:prstGeom>
          <a:noFill/>
        </p:spPr>
        <p:txBody>
          <a:bodyPr wrap="square" rtlCol="0">
            <a:spAutoFit/>
          </a:bodyPr>
          <a:lstStyle/>
          <a:p>
            <a:r>
              <a:rPr lang="en-CA" b="1" dirty="0">
                <a:latin typeface="Calibri" panose="020F0502020204030204" pitchFamily="34" charset="0"/>
                <a:ea typeface="Calibri" panose="020F0502020204030204" pitchFamily="34" charset="0"/>
                <a:cs typeface="Times New Roman" panose="02020603050405020304" pitchFamily="18" charset="0"/>
              </a:rPr>
              <a:t>Obviously</a:t>
            </a:r>
            <a:r>
              <a:rPr lang="en-CA" sz="1800" dirty="0">
                <a:effectLst/>
                <a:latin typeface="Calibri" panose="020F0502020204030204" pitchFamily="34" charset="0"/>
                <a:ea typeface="Calibri" panose="020F0502020204030204" pitchFamily="34" charset="0"/>
                <a:cs typeface="Times New Roman" panose="02020603050405020304" pitchFamily="18" charset="0"/>
              </a:rPr>
              <a:t>: Females between age of 9-17 are most likely to be victims of human trafficking</a:t>
            </a:r>
            <a:r>
              <a:rPr lang="en-US" dirty="0"/>
              <a:t>.</a:t>
            </a:r>
            <a:endParaRPr lang="en-CA" dirty="0"/>
          </a:p>
        </p:txBody>
      </p:sp>
      <p:pic>
        <p:nvPicPr>
          <p:cNvPr id="3074" name="Picture 2">
            <a:extLst>
              <a:ext uri="{FF2B5EF4-FFF2-40B4-BE49-F238E27FC236}">
                <a16:creationId xmlns:a16="http://schemas.microsoft.com/office/drawing/2014/main" id="{0FA7F5D2-5B78-470C-6FFA-70362F9F38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668" y="1141194"/>
            <a:ext cx="10461926" cy="4575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0737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80">
                                          <p:stCondLst>
                                            <p:cond delay="0"/>
                                          </p:stCondLst>
                                        </p:cTn>
                                        <p:tgtEl>
                                          <p:spTgt spid="38"/>
                                        </p:tgtEl>
                                      </p:cBhvr>
                                    </p:animEffect>
                                    <p:anim calcmode="lin" valueType="num">
                                      <p:cBhvr>
                                        <p:cTn id="8"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13" dur="26">
                                          <p:stCondLst>
                                            <p:cond delay="650"/>
                                          </p:stCondLst>
                                        </p:cTn>
                                        <p:tgtEl>
                                          <p:spTgt spid="38"/>
                                        </p:tgtEl>
                                      </p:cBhvr>
                                      <p:to x="100000" y="60000"/>
                                    </p:animScale>
                                    <p:animScale>
                                      <p:cBhvr>
                                        <p:cTn id="14" dur="166" decel="50000">
                                          <p:stCondLst>
                                            <p:cond delay="676"/>
                                          </p:stCondLst>
                                        </p:cTn>
                                        <p:tgtEl>
                                          <p:spTgt spid="38"/>
                                        </p:tgtEl>
                                      </p:cBhvr>
                                      <p:to x="100000" y="100000"/>
                                    </p:animScale>
                                    <p:animScale>
                                      <p:cBhvr>
                                        <p:cTn id="15" dur="26">
                                          <p:stCondLst>
                                            <p:cond delay="1312"/>
                                          </p:stCondLst>
                                        </p:cTn>
                                        <p:tgtEl>
                                          <p:spTgt spid="38"/>
                                        </p:tgtEl>
                                      </p:cBhvr>
                                      <p:to x="100000" y="80000"/>
                                    </p:animScale>
                                    <p:animScale>
                                      <p:cBhvr>
                                        <p:cTn id="16" dur="166" decel="50000">
                                          <p:stCondLst>
                                            <p:cond delay="1338"/>
                                          </p:stCondLst>
                                        </p:cTn>
                                        <p:tgtEl>
                                          <p:spTgt spid="38"/>
                                        </p:tgtEl>
                                      </p:cBhvr>
                                      <p:to x="100000" y="100000"/>
                                    </p:animScale>
                                    <p:animScale>
                                      <p:cBhvr>
                                        <p:cTn id="17" dur="26">
                                          <p:stCondLst>
                                            <p:cond delay="1642"/>
                                          </p:stCondLst>
                                        </p:cTn>
                                        <p:tgtEl>
                                          <p:spTgt spid="38"/>
                                        </p:tgtEl>
                                      </p:cBhvr>
                                      <p:to x="100000" y="90000"/>
                                    </p:animScale>
                                    <p:animScale>
                                      <p:cBhvr>
                                        <p:cTn id="18" dur="166" decel="50000">
                                          <p:stCondLst>
                                            <p:cond delay="1668"/>
                                          </p:stCondLst>
                                        </p:cTn>
                                        <p:tgtEl>
                                          <p:spTgt spid="38"/>
                                        </p:tgtEl>
                                      </p:cBhvr>
                                      <p:to x="100000" y="100000"/>
                                    </p:animScale>
                                    <p:animScale>
                                      <p:cBhvr>
                                        <p:cTn id="19" dur="26">
                                          <p:stCondLst>
                                            <p:cond delay="1808"/>
                                          </p:stCondLst>
                                        </p:cTn>
                                        <p:tgtEl>
                                          <p:spTgt spid="38"/>
                                        </p:tgtEl>
                                      </p:cBhvr>
                                      <p:to x="100000" y="95000"/>
                                    </p:animScale>
                                    <p:animScale>
                                      <p:cBhvr>
                                        <p:cTn id="20" dur="166" decel="50000">
                                          <p:stCondLst>
                                            <p:cond delay="1834"/>
                                          </p:stCondLst>
                                        </p:cTn>
                                        <p:tgtEl>
                                          <p:spTgt spid="3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4"/>
                                        </p:tgtEl>
                                        <p:attrNameLst>
                                          <p:attrName>style.visibility</p:attrName>
                                        </p:attrNameLst>
                                      </p:cBhvr>
                                      <p:to>
                                        <p:strVal val="visible"/>
                                      </p:to>
                                    </p:set>
                                    <p:anim calcmode="lin" valueType="num">
                                      <p:cBhvr additive="base">
                                        <p:cTn id="25" dur="500" fill="hold"/>
                                        <p:tgtEl>
                                          <p:spTgt spid="3074"/>
                                        </p:tgtEl>
                                        <p:attrNameLst>
                                          <p:attrName>ppt_x</p:attrName>
                                        </p:attrNameLst>
                                      </p:cBhvr>
                                      <p:tavLst>
                                        <p:tav tm="0">
                                          <p:val>
                                            <p:strVal val="#ppt_x"/>
                                          </p:val>
                                        </p:tav>
                                        <p:tav tm="100000">
                                          <p:val>
                                            <p:strVal val="#ppt_x"/>
                                          </p:val>
                                        </p:tav>
                                      </p:tavLst>
                                    </p:anim>
                                    <p:anim calcmode="lin" valueType="num">
                                      <p:cBhvr additive="base">
                                        <p:cTn id="26"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p:txBody>
          <a:bodyPr>
            <a:normAutofit/>
          </a:bodyPr>
          <a:lstStyle/>
          <a:p>
            <a:r>
              <a:rPr lang="en-US" sz="3200" b="1" dirty="0"/>
              <a:t>Indicates the reported duration of trafficking in months</a:t>
            </a:r>
            <a:endParaRPr lang="en-CA" sz="3200" b="1" dirty="0"/>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18</a:t>
            </a:fld>
            <a:endParaRPr lang="en-US" dirty="0"/>
          </a:p>
        </p:txBody>
      </p:sp>
      <p:sp>
        <p:nvSpPr>
          <p:cNvPr id="12" name="TextBox 11">
            <a:extLst>
              <a:ext uri="{FF2B5EF4-FFF2-40B4-BE49-F238E27FC236}">
                <a16:creationId xmlns:a16="http://schemas.microsoft.com/office/drawing/2014/main" id="{2A2942EA-A18A-5A2A-C32A-E86EB665DDB3}"/>
              </a:ext>
            </a:extLst>
          </p:cNvPr>
          <p:cNvSpPr txBox="1"/>
          <p:nvPr/>
        </p:nvSpPr>
        <p:spPr>
          <a:xfrm>
            <a:off x="1080867" y="5161234"/>
            <a:ext cx="10030265" cy="1064650"/>
          </a:xfrm>
          <a:prstGeom prst="rect">
            <a:avLst/>
          </a:prstGeom>
          <a:noFill/>
        </p:spPr>
        <p:txBody>
          <a:bodyPr wrap="square" rtlCol="0">
            <a:spAutoFit/>
          </a:bodyPr>
          <a:lstStyle/>
          <a:p>
            <a:pPr algn="just">
              <a:lnSpc>
                <a:spcPct val="107000"/>
              </a:lnSpc>
              <a:spcAft>
                <a:spcPts val="800"/>
              </a:spcAft>
            </a:pPr>
            <a:r>
              <a:rPr lang="en-CA"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Analysis result</a:t>
            </a:r>
            <a:r>
              <a:rPr lang="en-CA"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From the pie chart above, it is evident that the duration of victims’ trafficking is mainly concentrated in the stage of 0-12. The number of victims follows a normal distribution.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pic>
        <p:nvPicPr>
          <p:cNvPr id="5124" name="Picture 4">
            <a:extLst>
              <a:ext uri="{FF2B5EF4-FFF2-40B4-BE49-F238E27FC236}">
                <a16:creationId xmlns:a16="http://schemas.microsoft.com/office/drawing/2014/main" id="{4A277F41-4A02-53D3-054B-F884F83A6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549" y="1718127"/>
            <a:ext cx="5665702" cy="304866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A5C6EBFA-65C3-F530-7748-EC857BB7D0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6652" y="1718127"/>
            <a:ext cx="4876799" cy="3048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15237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80">
                                          <p:stCondLst>
                                            <p:cond delay="0"/>
                                          </p:stCondLst>
                                        </p:cTn>
                                        <p:tgtEl>
                                          <p:spTgt spid="38"/>
                                        </p:tgtEl>
                                      </p:cBhvr>
                                    </p:animEffect>
                                    <p:anim calcmode="lin" valueType="num">
                                      <p:cBhvr>
                                        <p:cTn id="8"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13" dur="26">
                                          <p:stCondLst>
                                            <p:cond delay="650"/>
                                          </p:stCondLst>
                                        </p:cTn>
                                        <p:tgtEl>
                                          <p:spTgt spid="38"/>
                                        </p:tgtEl>
                                      </p:cBhvr>
                                      <p:to x="100000" y="60000"/>
                                    </p:animScale>
                                    <p:animScale>
                                      <p:cBhvr>
                                        <p:cTn id="14" dur="166" decel="50000">
                                          <p:stCondLst>
                                            <p:cond delay="676"/>
                                          </p:stCondLst>
                                        </p:cTn>
                                        <p:tgtEl>
                                          <p:spTgt spid="38"/>
                                        </p:tgtEl>
                                      </p:cBhvr>
                                      <p:to x="100000" y="100000"/>
                                    </p:animScale>
                                    <p:animScale>
                                      <p:cBhvr>
                                        <p:cTn id="15" dur="26">
                                          <p:stCondLst>
                                            <p:cond delay="1312"/>
                                          </p:stCondLst>
                                        </p:cTn>
                                        <p:tgtEl>
                                          <p:spTgt spid="38"/>
                                        </p:tgtEl>
                                      </p:cBhvr>
                                      <p:to x="100000" y="80000"/>
                                    </p:animScale>
                                    <p:animScale>
                                      <p:cBhvr>
                                        <p:cTn id="16" dur="166" decel="50000">
                                          <p:stCondLst>
                                            <p:cond delay="1338"/>
                                          </p:stCondLst>
                                        </p:cTn>
                                        <p:tgtEl>
                                          <p:spTgt spid="38"/>
                                        </p:tgtEl>
                                      </p:cBhvr>
                                      <p:to x="100000" y="100000"/>
                                    </p:animScale>
                                    <p:animScale>
                                      <p:cBhvr>
                                        <p:cTn id="17" dur="26">
                                          <p:stCondLst>
                                            <p:cond delay="1642"/>
                                          </p:stCondLst>
                                        </p:cTn>
                                        <p:tgtEl>
                                          <p:spTgt spid="38"/>
                                        </p:tgtEl>
                                      </p:cBhvr>
                                      <p:to x="100000" y="90000"/>
                                    </p:animScale>
                                    <p:animScale>
                                      <p:cBhvr>
                                        <p:cTn id="18" dur="166" decel="50000">
                                          <p:stCondLst>
                                            <p:cond delay="1668"/>
                                          </p:stCondLst>
                                        </p:cTn>
                                        <p:tgtEl>
                                          <p:spTgt spid="38"/>
                                        </p:tgtEl>
                                      </p:cBhvr>
                                      <p:to x="100000" y="100000"/>
                                    </p:animScale>
                                    <p:animScale>
                                      <p:cBhvr>
                                        <p:cTn id="19" dur="26">
                                          <p:stCondLst>
                                            <p:cond delay="1808"/>
                                          </p:stCondLst>
                                        </p:cTn>
                                        <p:tgtEl>
                                          <p:spTgt spid="38"/>
                                        </p:tgtEl>
                                      </p:cBhvr>
                                      <p:to x="100000" y="95000"/>
                                    </p:animScale>
                                    <p:animScale>
                                      <p:cBhvr>
                                        <p:cTn id="20" dur="166" decel="50000">
                                          <p:stCondLst>
                                            <p:cond delay="1834"/>
                                          </p:stCondLst>
                                        </p:cTn>
                                        <p:tgtEl>
                                          <p:spTgt spid="3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214532" y="285367"/>
            <a:ext cx="10515600" cy="676656"/>
          </a:xfrm>
        </p:spPr>
        <p:txBody>
          <a:bodyPr>
            <a:normAutofit/>
          </a:bodyPr>
          <a:lstStyle/>
          <a:p>
            <a:r>
              <a:rPr lang="en-CA" sz="3200" dirty="0">
                <a:latin typeface="Calibri" panose="020F0502020204030204" pitchFamily="34" charset="0"/>
                <a:ea typeface="Calibri" panose="020F0502020204030204" pitchFamily="34" charset="0"/>
                <a:cs typeface="Times New Roman" panose="02020603050405020304" pitchFamily="18" charset="0"/>
              </a:rPr>
              <a:t>The distribution of human trafficking in different countries</a:t>
            </a:r>
            <a:endParaRPr lang="en-CA" sz="3200" b="1" dirty="0"/>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19</a:t>
            </a:fld>
            <a:endParaRPr lang="en-US" dirty="0"/>
          </a:p>
        </p:txBody>
      </p:sp>
      <p:pic>
        <p:nvPicPr>
          <p:cNvPr id="6146" name="Picture 2">
            <a:extLst>
              <a:ext uri="{FF2B5EF4-FFF2-40B4-BE49-F238E27FC236}">
                <a16:creationId xmlns:a16="http://schemas.microsoft.com/office/drawing/2014/main" id="{F901C963-54C1-8FAC-ECD9-BDC94C6CA8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377" y="850674"/>
            <a:ext cx="10666423" cy="48742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E2D8E02-B2DD-EDA6-EC12-897AA132F4D4}"/>
              </a:ext>
            </a:extLst>
          </p:cNvPr>
          <p:cNvSpPr txBox="1"/>
          <p:nvPr/>
        </p:nvSpPr>
        <p:spPr>
          <a:xfrm>
            <a:off x="687377" y="5936974"/>
            <a:ext cx="10042755" cy="369332"/>
          </a:xfrm>
          <a:prstGeom prst="rect">
            <a:avLst/>
          </a:prstGeom>
          <a:noFill/>
        </p:spPr>
        <p:txBody>
          <a:bodyPr wrap="square" rtlCol="0">
            <a:spAutoFit/>
          </a:bodyPr>
          <a:lstStyle/>
          <a:p>
            <a:r>
              <a:rPr lang="en-CA" b="1" dirty="0"/>
              <a:t>Result: </a:t>
            </a:r>
            <a:r>
              <a:rPr lang="en-CA" dirty="0"/>
              <a:t>The highest number of victims are from Russia, China, USA and Mexico.</a:t>
            </a:r>
          </a:p>
        </p:txBody>
      </p:sp>
    </p:spTree>
    <p:extLst>
      <p:ext uri="{BB962C8B-B14F-4D97-AF65-F5344CB8AC3E}">
        <p14:creationId xmlns:p14="http://schemas.microsoft.com/office/powerpoint/2010/main" val="2369052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80">
                                          <p:stCondLst>
                                            <p:cond delay="0"/>
                                          </p:stCondLst>
                                        </p:cTn>
                                        <p:tgtEl>
                                          <p:spTgt spid="38"/>
                                        </p:tgtEl>
                                      </p:cBhvr>
                                    </p:animEffect>
                                    <p:anim calcmode="lin" valueType="num">
                                      <p:cBhvr>
                                        <p:cTn id="8"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13" dur="26">
                                          <p:stCondLst>
                                            <p:cond delay="650"/>
                                          </p:stCondLst>
                                        </p:cTn>
                                        <p:tgtEl>
                                          <p:spTgt spid="38"/>
                                        </p:tgtEl>
                                      </p:cBhvr>
                                      <p:to x="100000" y="60000"/>
                                    </p:animScale>
                                    <p:animScale>
                                      <p:cBhvr>
                                        <p:cTn id="14" dur="166" decel="50000">
                                          <p:stCondLst>
                                            <p:cond delay="676"/>
                                          </p:stCondLst>
                                        </p:cTn>
                                        <p:tgtEl>
                                          <p:spTgt spid="38"/>
                                        </p:tgtEl>
                                      </p:cBhvr>
                                      <p:to x="100000" y="100000"/>
                                    </p:animScale>
                                    <p:animScale>
                                      <p:cBhvr>
                                        <p:cTn id="15" dur="26">
                                          <p:stCondLst>
                                            <p:cond delay="1312"/>
                                          </p:stCondLst>
                                        </p:cTn>
                                        <p:tgtEl>
                                          <p:spTgt spid="38"/>
                                        </p:tgtEl>
                                      </p:cBhvr>
                                      <p:to x="100000" y="80000"/>
                                    </p:animScale>
                                    <p:animScale>
                                      <p:cBhvr>
                                        <p:cTn id="16" dur="166" decel="50000">
                                          <p:stCondLst>
                                            <p:cond delay="1338"/>
                                          </p:stCondLst>
                                        </p:cTn>
                                        <p:tgtEl>
                                          <p:spTgt spid="38"/>
                                        </p:tgtEl>
                                      </p:cBhvr>
                                      <p:to x="100000" y="100000"/>
                                    </p:animScale>
                                    <p:animScale>
                                      <p:cBhvr>
                                        <p:cTn id="17" dur="26">
                                          <p:stCondLst>
                                            <p:cond delay="1642"/>
                                          </p:stCondLst>
                                        </p:cTn>
                                        <p:tgtEl>
                                          <p:spTgt spid="38"/>
                                        </p:tgtEl>
                                      </p:cBhvr>
                                      <p:to x="100000" y="90000"/>
                                    </p:animScale>
                                    <p:animScale>
                                      <p:cBhvr>
                                        <p:cTn id="18" dur="166" decel="50000">
                                          <p:stCondLst>
                                            <p:cond delay="1668"/>
                                          </p:stCondLst>
                                        </p:cTn>
                                        <p:tgtEl>
                                          <p:spTgt spid="38"/>
                                        </p:tgtEl>
                                      </p:cBhvr>
                                      <p:to x="100000" y="100000"/>
                                    </p:animScale>
                                    <p:animScale>
                                      <p:cBhvr>
                                        <p:cTn id="19" dur="26">
                                          <p:stCondLst>
                                            <p:cond delay="1808"/>
                                          </p:stCondLst>
                                        </p:cTn>
                                        <p:tgtEl>
                                          <p:spTgt spid="38"/>
                                        </p:tgtEl>
                                      </p:cBhvr>
                                      <p:to x="100000" y="95000"/>
                                    </p:animScale>
                                    <p:animScale>
                                      <p:cBhvr>
                                        <p:cTn id="20" dur="166" decel="50000">
                                          <p:stCondLst>
                                            <p:cond delay="1834"/>
                                          </p:stCondLst>
                                        </p:cTn>
                                        <p:tgtEl>
                                          <p:spTgt spid="3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170942" y="2281270"/>
            <a:ext cx="10476621" cy="1147730"/>
          </a:xfrm>
        </p:spPr>
        <p:txBody>
          <a:bodyPr>
            <a:noAutofit/>
          </a:bodyPr>
          <a:lstStyle/>
          <a:p>
            <a:pPr>
              <a:lnSpc>
                <a:spcPct val="200000"/>
              </a:lnSpc>
            </a:pPr>
            <a:r>
              <a:rPr lang="en-US" altLang="zh-CN" sz="4800" b="1" dirty="0">
                <a:solidFill>
                  <a:srgbClr val="000000"/>
                </a:solidFill>
                <a:latin typeface="Calibri" panose="020F0502020204030204" pitchFamily="34" charset="0"/>
                <a:ea typeface="Calibri" panose="020F0502020204030204" pitchFamily="34" charset="0"/>
              </a:rPr>
              <a:t>Data</a:t>
            </a:r>
            <a:r>
              <a:rPr lang="en-CA" altLang="zh-CN" sz="4800" b="1" dirty="0">
                <a:solidFill>
                  <a:srgbClr val="000000"/>
                </a:solidFill>
                <a:latin typeface="Calibri" panose="020F0502020204030204" pitchFamily="34" charset="0"/>
                <a:ea typeface="Calibri" panose="020F0502020204030204" pitchFamily="34" charset="0"/>
              </a:rPr>
              <a:t> analysis for </a:t>
            </a:r>
            <a:r>
              <a:rPr lang="en-CA" sz="4800" b="1" dirty="0">
                <a:solidFill>
                  <a:srgbClr val="000000"/>
                </a:solidFill>
                <a:latin typeface="Calibri" panose="020F0502020204030204" pitchFamily="34" charset="0"/>
                <a:ea typeface="Calibri" panose="020F0502020204030204" pitchFamily="34" charset="0"/>
              </a:rPr>
              <a:t>H</a:t>
            </a:r>
            <a:r>
              <a:rPr lang="en-CA" sz="4800" b="1" dirty="0">
                <a:solidFill>
                  <a:srgbClr val="000000"/>
                </a:solidFill>
                <a:effectLst/>
                <a:latin typeface="Calibri" panose="020F0502020204030204" pitchFamily="34" charset="0"/>
                <a:ea typeface="Calibri" panose="020F0502020204030204" pitchFamily="34" charset="0"/>
              </a:rPr>
              <a:t>uman trafficking </a:t>
            </a:r>
            <a:endParaRPr lang="en-US" sz="4800" b="1" dirty="0"/>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63061" y="1488266"/>
            <a:ext cx="8696260" cy="1336916"/>
          </a:xfrm>
        </p:spPr>
        <p:txBody>
          <a:bodyPr>
            <a:normAutofit/>
          </a:bodyPr>
          <a:lstStyle/>
          <a:p>
            <a:r>
              <a:rPr lang="en-CA" sz="3600" b="1" dirty="0">
                <a:solidFill>
                  <a:srgbClr val="1F4E79"/>
                </a:solidFill>
                <a:effectLst/>
                <a:latin typeface="Calibri" panose="020F0502020204030204" pitchFamily="34" charset="0"/>
                <a:ea typeface="Times New Roman" panose="02020603050405020304" pitchFamily="18" charset="0"/>
                <a:cs typeface="Calibri" panose="020F0502020204030204" pitchFamily="34" charset="0"/>
              </a:rPr>
              <a:t>DAB-103 Analytic Tool &amp; Decision Making</a:t>
            </a:r>
            <a:endParaRPr lang="en-CA" sz="3600" dirty="0">
              <a:effectLst/>
              <a:latin typeface="Calibri" panose="020F0502020204030204" pitchFamily="34" charset="0"/>
              <a:ea typeface="Calibri" panose="020F0502020204030204" pitchFamily="34" charset="0"/>
              <a:cs typeface="Mangal" panose="02040503050203030202" pitchFamily="18" charset="0"/>
            </a:endParaRPr>
          </a:p>
          <a:p>
            <a:endParaRPr lang="en-US" sz="3600" dirty="0"/>
          </a:p>
        </p:txBody>
      </p:sp>
      <p:sp>
        <p:nvSpPr>
          <p:cNvPr id="4" name="TextBox 3">
            <a:extLst>
              <a:ext uri="{FF2B5EF4-FFF2-40B4-BE49-F238E27FC236}">
                <a16:creationId xmlns:a16="http://schemas.microsoft.com/office/drawing/2014/main" id="{529EDB4A-767A-5E73-A26D-E39C4CC5D372}"/>
              </a:ext>
            </a:extLst>
          </p:cNvPr>
          <p:cNvSpPr txBox="1"/>
          <p:nvPr/>
        </p:nvSpPr>
        <p:spPr>
          <a:xfrm>
            <a:off x="6539536" y="3518863"/>
            <a:ext cx="3840481" cy="1200329"/>
          </a:xfrm>
          <a:prstGeom prst="rect">
            <a:avLst/>
          </a:prstGeom>
          <a:noFill/>
        </p:spPr>
        <p:txBody>
          <a:bodyPr wrap="square" rtlCol="0">
            <a:spAutoFit/>
          </a:bodyPr>
          <a:lstStyle/>
          <a:p>
            <a:r>
              <a:rPr lang="en-CA" sz="2400" dirty="0">
                <a:latin typeface="Arial" panose="020B0604020202020204" pitchFamily="34" charset="0"/>
                <a:cs typeface="Arial" panose="020B0604020202020204" pitchFamily="34" charset="0"/>
              </a:rPr>
              <a:t>Group 07         Section 01</a:t>
            </a:r>
          </a:p>
          <a:p>
            <a:r>
              <a:rPr lang="en-CA" sz="2400" dirty="0">
                <a:latin typeface="Arial" panose="020B0604020202020204" pitchFamily="34" charset="0"/>
                <a:cs typeface="Arial" panose="020B0604020202020204" pitchFamily="34" charset="0"/>
              </a:rPr>
              <a:t>Weijia Zhang    0817669</a:t>
            </a:r>
          </a:p>
          <a:p>
            <a:r>
              <a:rPr lang="en-CA" sz="2400" dirty="0">
                <a:latin typeface="Arial" panose="020B0604020202020204" pitchFamily="34" charset="0"/>
                <a:cs typeface="Arial" panose="020B0604020202020204" pitchFamily="34" charset="0"/>
              </a:rPr>
              <a:t>Fei Gao            0822295</a:t>
            </a:r>
          </a:p>
        </p:txBody>
      </p:sp>
      <p:sp>
        <p:nvSpPr>
          <p:cNvPr id="5" name="TextBox 4">
            <a:extLst>
              <a:ext uri="{FF2B5EF4-FFF2-40B4-BE49-F238E27FC236}">
                <a16:creationId xmlns:a16="http://schemas.microsoft.com/office/drawing/2014/main" id="{B8CC8BF6-6EE7-C3FC-08EB-745C155C64AF}"/>
              </a:ext>
            </a:extLst>
          </p:cNvPr>
          <p:cNvSpPr txBox="1"/>
          <p:nvPr/>
        </p:nvSpPr>
        <p:spPr>
          <a:xfrm>
            <a:off x="1457739" y="5075583"/>
            <a:ext cx="9369287" cy="848139"/>
          </a:xfrm>
          <a:prstGeom prst="rect">
            <a:avLst/>
          </a:prstGeom>
          <a:noFill/>
        </p:spPr>
        <p:txBody>
          <a:bodyPr wrap="square" rtlCol="0">
            <a:spAutoFit/>
          </a:bodyPr>
          <a:lstStyle/>
          <a:p>
            <a:endParaRPr lang="en-CA" dirty="0"/>
          </a:p>
        </p:txBody>
      </p:sp>
    </p:spTree>
    <p:extLst>
      <p:ext uri="{BB962C8B-B14F-4D97-AF65-F5344CB8AC3E}">
        <p14:creationId xmlns:p14="http://schemas.microsoft.com/office/powerpoint/2010/main" val="41753650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365760" y="271167"/>
            <a:ext cx="10364372" cy="690856"/>
          </a:xfrm>
        </p:spPr>
        <p:txBody>
          <a:bodyPr>
            <a:normAutofit/>
          </a:bodyPr>
          <a:lstStyle/>
          <a:p>
            <a:r>
              <a:rPr lang="en-US" sz="3200" b="1" dirty="0"/>
              <a:t>Percentage of Means of control</a:t>
            </a:r>
            <a:endParaRPr lang="en-CA" sz="3200" b="1" dirty="0"/>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20</a:t>
            </a:fld>
            <a:endParaRPr lang="en-US" dirty="0"/>
          </a:p>
        </p:txBody>
      </p:sp>
      <p:sp>
        <p:nvSpPr>
          <p:cNvPr id="5" name="TextBox 4">
            <a:extLst>
              <a:ext uri="{FF2B5EF4-FFF2-40B4-BE49-F238E27FC236}">
                <a16:creationId xmlns:a16="http://schemas.microsoft.com/office/drawing/2014/main" id="{7ACE93A5-F3C6-7E77-A6F0-C894781E1991}"/>
              </a:ext>
            </a:extLst>
          </p:cNvPr>
          <p:cNvSpPr txBox="1"/>
          <p:nvPr/>
        </p:nvSpPr>
        <p:spPr>
          <a:xfrm>
            <a:off x="838200" y="5770082"/>
            <a:ext cx="10515600" cy="646331"/>
          </a:xfrm>
          <a:prstGeom prst="rect">
            <a:avLst/>
          </a:prstGeom>
          <a:noFill/>
        </p:spPr>
        <p:txBody>
          <a:bodyPr wrap="square" rtlCol="0">
            <a:spAutoFit/>
          </a:bodyPr>
          <a:lstStyle/>
          <a:p>
            <a:r>
              <a:rPr lang="en-CA" b="1" dirty="0"/>
              <a:t>Result</a:t>
            </a:r>
            <a:r>
              <a:rPr lang="en-CA" dirty="0"/>
              <a:t>: The maximum number of victims reported psychological abuse and threats as the means used to control them.</a:t>
            </a:r>
          </a:p>
        </p:txBody>
      </p:sp>
      <p:pic>
        <p:nvPicPr>
          <p:cNvPr id="2050" name="Picture 2">
            <a:extLst>
              <a:ext uri="{FF2B5EF4-FFF2-40B4-BE49-F238E27FC236}">
                <a16:creationId xmlns:a16="http://schemas.microsoft.com/office/drawing/2014/main" id="{17B5311D-B7B2-1111-8CB8-9D42F8CF2F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088" y="1311964"/>
            <a:ext cx="10029825" cy="4458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265802"/>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80">
                                          <p:stCondLst>
                                            <p:cond delay="0"/>
                                          </p:stCondLst>
                                        </p:cTn>
                                        <p:tgtEl>
                                          <p:spTgt spid="38"/>
                                        </p:tgtEl>
                                      </p:cBhvr>
                                    </p:animEffect>
                                    <p:anim calcmode="lin" valueType="num">
                                      <p:cBhvr>
                                        <p:cTn id="8"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13" dur="26">
                                          <p:stCondLst>
                                            <p:cond delay="650"/>
                                          </p:stCondLst>
                                        </p:cTn>
                                        <p:tgtEl>
                                          <p:spTgt spid="38"/>
                                        </p:tgtEl>
                                      </p:cBhvr>
                                      <p:to x="100000" y="60000"/>
                                    </p:animScale>
                                    <p:animScale>
                                      <p:cBhvr>
                                        <p:cTn id="14" dur="166" decel="50000">
                                          <p:stCondLst>
                                            <p:cond delay="676"/>
                                          </p:stCondLst>
                                        </p:cTn>
                                        <p:tgtEl>
                                          <p:spTgt spid="38"/>
                                        </p:tgtEl>
                                      </p:cBhvr>
                                      <p:to x="100000" y="100000"/>
                                    </p:animScale>
                                    <p:animScale>
                                      <p:cBhvr>
                                        <p:cTn id="15" dur="26">
                                          <p:stCondLst>
                                            <p:cond delay="1312"/>
                                          </p:stCondLst>
                                        </p:cTn>
                                        <p:tgtEl>
                                          <p:spTgt spid="38"/>
                                        </p:tgtEl>
                                      </p:cBhvr>
                                      <p:to x="100000" y="80000"/>
                                    </p:animScale>
                                    <p:animScale>
                                      <p:cBhvr>
                                        <p:cTn id="16" dur="166" decel="50000">
                                          <p:stCondLst>
                                            <p:cond delay="1338"/>
                                          </p:stCondLst>
                                        </p:cTn>
                                        <p:tgtEl>
                                          <p:spTgt spid="38"/>
                                        </p:tgtEl>
                                      </p:cBhvr>
                                      <p:to x="100000" y="100000"/>
                                    </p:animScale>
                                    <p:animScale>
                                      <p:cBhvr>
                                        <p:cTn id="17" dur="26">
                                          <p:stCondLst>
                                            <p:cond delay="1642"/>
                                          </p:stCondLst>
                                        </p:cTn>
                                        <p:tgtEl>
                                          <p:spTgt spid="38"/>
                                        </p:tgtEl>
                                      </p:cBhvr>
                                      <p:to x="100000" y="90000"/>
                                    </p:animScale>
                                    <p:animScale>
                                      <p:cBhvr>
                                        <p:cTn id="18" dur="166" decel="50000">
                                          <p:stCondLst>
                                            <p:cond delay="1668"/>
                                          </p:stCondLst>
                                        </p:cTn>
                                        <p:tgtEl>
                                          <p:spTgt spid="38"/>
                                        </p:tgtEl>
                                      </p:cBhvr>
                                      <p:to x="100000" y="100000"/>
                                    </p:animScale>
                                    <p:animScale>
                                      <p:cBhvr>
                                        <p:cTn id="19" dur="26">
                                          <p:stCondLst>
                                            <p:cond delay="1808"/>
                                          </p:stCondLst>
                                        </p:cTn>
                                        <p:tgtEl>
                                          <p:spTgt spid="38"/>
                                        </p:tgtEl>
                                      </p:cBhvr>
                                      <p:to x="100000" y="95000"/>
                                    </p:animScale>
                                    <p:animScale>
                                      <p:cBhvr>
                                        <p:cTn id="20" dur="166" decel="50000">
                                          <p:stCondLst>
                                            <p:cond delay="1834"/>
                                          </p:stCondLst>
                                        </p:cTn>
                                        <p:tgtEl>
                                          <p:spTgt spid="3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1460050" y="285367"/>
            <a:ext cx="9270081" cy="676656"/>
          </a:xfrm>
        </p:spPr>
        <p:txBody>
          <a:bodyPr>
            <a:normAutofit/>
          </a:bodyPr>
          <a:lstStyle/>
          <a:p>
            <a:r>
              <a:rPr lang="en-CA" sz="3200" b="1" dirty="0"/>
              <a:t>Percentage of type of labour</a:t>
            </a:r>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21</a:t>
            </a:fld>
            <a:endParaRPr lang="en-US" dirty="0"/>
          </a:p>
        </p:txBody>
      </p:sp>
      <p:pic>
        <p:nvPicPr>
          <p:cNvPr id="5122" name="Picture 2">
            <a:extLst>
              <a:ext uri="{FF2B5EF4-FFF2-40B4-BE49-F238E27FC236}">
                <a16:creationId xmlns:a16="http://schemas.microsoft.com/office/drawing/2014/main" id="{D58CC02D-493E-3F03-EB50-6ECE569EA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050" y="1090703"/>
            <a:ext cx="8704366" cy="46765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32BB458-EB8B-82CF-0EFB-7C20BB4A4B1C}"/>
              </a:ext>
            </a:extLst>
          </p:cNvPr>
          <p:cNvSpPr txBox="1"/>
          <p:nvPr/>
        </p:nvSpPr>
        <p:spPr>
          <a:xfrm>
            <a:off x="1020416" y="5897217"/>
            <a:ext cx="10111409" cy="369332"/>
          </a:xfrm>
          <a:prstGeom prst="rect">
            <a:avLst/>
          </a:prstGeom>
          <a:noFill/>
        </p:spPr>
        <p:txBody>
          <a:bodyPr wrap="square" rtlCol="0">
            <a:spAutoFit/>
          </a:bodyPr>
          <a:lstStyle/>
          <a:p>
            <a:r>
              <a:rPr lang="en-CA" b="1" dirty="0"/>
              <a:t>Result: </a:t>
            </a:r>
            <a:r>
              <a:rPr lang="en-CA" dirty="0"/>
              <a:t>Most of the human trafficking victims were forced into sex prostitution</a:t>
            </a:r>
            <a:r>
              <a:rPr lang="en-CA" b="1" dirty="0"/>
              <a:t>.</a:t>
            </a:r>
          </a:p>
        </p:txBody>
      </p:sp>
    </p:spTree>
    <p:extLst>
      <p:ext uri="{BB962C8B-B14F-4D97-AF65-F5344CB8AC3E}">
        <p14:creationId xmlns:p14="http://schemas.microsoft.com/office/powerpoint/2010/main" val="28489836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80">
                                          <p:stCondLst>
                                            <p:cond delay="0"/>
                                          </p:stCondLst>
                                        </p:cTn>
                                        <p:tgtEl>
                                          <p:spTgt spid="38"/>
                                        </p:tgtEl>
                                      </p:cBhvr>
                                    </p:animEffect>
                                    <p:anim calcmode="lin" valueType="num">
                                      <p:cBhvr>
                                        <p:cTn id="8"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13" dur="26">
                                          <p:stCondLst>
                                            <p:cond delay="650"/>
                                          </p:stCondLst>
                                        </p:cTn>
                                        <p:tgtEl>
                                          <p:spTgt spid="38"/>
                                        </p:tgtEl>
                                      </p:cBhvr>
                                      <p:to x="100000" y="60000"/>
                                    </p:animScale>
                                    <p:animScale>
                                      <p:cBhvr>
                                        <p:cTn id="14" dur="166" decel="50000">
                                          <p:stCondLst>
                                            <p:cond delay="676"/>
                                          </p:stCondLst>
                                        </p:cTn>
                                        <p:tgtEl>
                                          <p:spTgt spid="38"/>
                                        </p:tgtEl>
                                      </p:cBhvr>
                                      <p:to x="100000" y="100000"/>
                                    </p:animScale>
                                    <p:animScale>
                                      <p:cBhvr>
                                        <p:cTn id="15" dur="26">
                                          <p:stCondLst>
                                            <p:cond delay="1312"/>
                                          </p:stCondLst>
                                        </p:cTn>
                                        <p:tgtEl>
                                          <p:spTgt spid="38"/>
                                        </p:tgtEl>
                                      </p:cBhvr>
                                      <p:to x="100000" y="80000"/>
                                    </p:animScale>
                                    <p:animScale>
                                      <p:cBhvr>
                                        <p:cTn id="16" dur="166" decel="50000">
                                          <p:stCondLst>
                                            <p:cond delay="1338"/>
                                          </p:stCondLst>
                                        </p:cTn>
                                        <p:tgtEl>
                                          <p:spTgt spid="38"/>
                                        </p:tgtEl>
                                      </p:cBhvr>
                                      <p:to x="100000" y="100000"/>
                                    </p:animScale>
                                    <p:animScale>
                                      <p:cBhvr>
                                        <p:cTn id="17" dur="26">
                                          <p:stCondLst>
                                            <p:cond delay="1642"/>
                                          </p:stCondLst>
                                        </p:cTn>
                                        <p:tgtEl>
                                          <p:spTgt spid="38"/>
                                        </p:tgtEl>
                                      </p:cBhvr>
                                      <p:to x="100000" y="90000"/>
                                    </p:animScale>
                                    <p:animScale>
                                      <p:cBhvr>
                                        <p:cTn id="18" dur="166" decel="50000">
                                          <p:stCondLst>
                                            <p:cond delay="1668"/>
                                          </p:stCondLst>
                                        </p:cTn>
                                        <p:tgtEl>
                                          <p:spTgt spid="38"/>
                                        </p:tgtEl>
                                      </p:cBhvr>
                                      <p:to x="100000" y="100000"/>
                                    </p:animScale>
                                    <p:animScale>
                                      <p:cBhvr>
                                        <p:cTn id="19" dur="26">
                                          <p:stCondLst>
                                            <p:cond delay="1808"/>
                                          </p:stCondLst>
                                        </p:cTn>
                                        <p:tgtEl>
                                          <p:spTgt spid="38"/>
                                        </p:tgtEl>
                                      </p:cBhvr>
                                      <p:to x="100000" y="95000"/>
                                    </p:animScale>
                                    <p:animScale>
                                      <p:cBhvr>
                                        <p:cTn id="20" dur="166" decel="50000">
                                          <p:stCondLst>
                                            <p:cond delay="1834"/>
                                          </p:stCondLst>
                                        </p:cTn>
                                        <p:tgtEl>
                                          <p:spTgt spid="3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95263" y="136525"/>
            <a:ext cx="10515600" cy="676656"/>
          </a:xfrm>
        </p:spPr>
        <p:txBody>
          <a:bodyPr>
            <a:normAutofit/>
          </a:bodyPr>
          <a:lstStyle/>
          <a:p>
            <a:r>
              <a:rPr lang="en-US" sz="3200" b="1" dirty="0"/>
              <a:t>Exploratory Data Analysis of the Dataset </a:t>
            </a:r>
            <a:endParaRPr lang="en-CA" sz="3200" b="1" dirty="0"/>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22</a:t>
            </a:fld>
            <a:endParaRPr lang="en-US" dirty="0"/>
          </a:p>
        </p:txBody>
      </p:sp>
      <p:pic>
        <p:nvPicPr>
          <p:cNvPr id="3074" name="Picture 2">
            <a:extLst>
              <a:ext uri="{FF2B5EF4-FFF2-40B4-BE49-F238E27FC236}">
                <a16:creationId xmlns:a16="http://schemas.microsoft.com/office/drawing/2014/main" id="{1C0DBFC0-F287-803B-8634-8AC7C076D1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836" y="993914"/>
            <a:ext cx="8666922" cy="46250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FA970B0-D865-52F9-BEFE-0939D1245F35}"/>
              </a:ext>
            </a:extLst>
          </p:cNvPr>
          <p:cNvSpPr txBox="1"/>
          <p:nvPr/>
        </p:nvSpPr>
        <p:spPr>
          <a:xfrm>
            <a:off x="1138872" y="5715966"/>
            <a:ext cx="9471991" cy="369332"/>
          </a:xfrm>
          <a:prstGeom prst="rect">
            <a:avLst/>
          </a:prstGeom>
          <a:noFill/>
        </p:spPr>
        <p:txBody>
          <a:bodyPr wrap="square" rtlCol="0">
            <a:spAutoFit/>
          </a:bodyPr>
          <a:lstStyle/>
          <a:p>
            <a:r>
              <a:rPr lang="en-CA" b="1" dirty="0"/>
              <a:t>Result:  </a:t>
            </a:r>
            <a:r>
              <a:rPr lang="en-CA" dirty="0"/>
              <a:t>It is clear that the maximum number of victims were sexually exploited. </a:t>
            </a:r>
          </a:p>
        </p:txBody>
      </p:sp>
    </p:spTree>
    <p:extLst>
      <p:ext uri="{BB962C8B-B14F-4D97-AF65-F5344CB8AC3E}">
        <p14:creationId xmlns:p14="http://schemas.microsoft.com/office/powerpoint/2010/main" val="38478970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80">
                                          <p:stCondLst>
                                            <p:cond delay="0"/>
                                          </p:stCondLst>
                                        </p:cTn>
                                        <p:tgtEl>
                                          <p:spTgt spid="38"/>
                                        </p:tgtEl>
                                      </p:cBhvr>
                                    </p:animEffect>
                                    <p:anim calcmode="lin" valueType="num">
                                      <p:cBhvr>
                                        <p:cTn id="8"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13" dur="26">
                                          <p:stCondLst>
                                            <p:cond delay="650"/>
                                          </p:stCondLst>
                                        </p:cTn>
                                        <p:tgtEl>
                                          <p:spTgt spid="38"/>
                                        </p:tgtEl>
                                      </p:cBhvr>
                                      <p:to x="100000" y="60000"/>
                                    </p:animScale>
                                    <p:animScale>
                                      <p:cBhvr>
                                        <p:cTn id="14" dur="166" decel="50000">
                                          <p:stCondLst>
                                            <p:cond delay="676"/>
                                          </p:stCondLst>
                                        </p:cTn>
                                        <p:tgtEl>
                                          <p:spTgt spid="38"/>
                                        </p:tgtEl>
                                      </p:cBhvr>
                                      <p:to x="100000" y="100000"/>
                                    </p:animScale>
                                    <p:animScale>
                                      <p:cBhvr>
                                        <p:cTn id="15" dur="26">
                                          <p:stCondLst>
                                            <p:cond delay="1312"/>
                                          </p:stCondLst>
                                        </p:cTn>
                                        <p:tgtEl>
                                          <p:spTgt spid="38"/>
                                        </p:tgtEl>
                                      </p:cBhvr>
                                      <p:to x="100000" y="80000"/>
                                    </p:animScale>
                                    <p:animScale>
                                      <p:cBhvr>
                                        <p:cTn id="16" dur="166" decel="50000">
                                          <p:stCondLst>
                                            <p:cond delay="1338"/>
                                          </p:stCondLst>
                                        </p:cTn>
                                        <p:tgtEl>
                                          <p:spTgt spid="38"/>
                                        </p:tgtEl>
                                      </p:cBhvr>
                                      <p:to x="100000" y="100000"/>
                                    </p:animScale>
                                    <p:animScale>
                                      <p:cBhvr>
                                        <p:cTn id="17" dur="26">
                                          <p:stCondLst>
                                            <p:cond delay="1642"/>
                                          </p:stCondLst>
                                        </p:cTn>
                                        <p:tgtEl>
                                          <p:spTgt spid="38"/>
                                        </p:tgtEl>
                                      </p:cBhvr>
                                      <p:to x="100000" y="90000"/>
                                    </p:animScale>
                                    <p:animScale>
                                      <p:cBhvr>
                                        <p:cTn id="18" dur="166" decel="50000">
                                          <p:stCondLst>
                                            <p:cond delay="1668"/>
                                          </p:stCondLst>
                                        </p:cTn>
                                        <p:tgtEl>
                                          <p:spTgt spid="38"/>
                                        </p:tgtEl>
                                      </p:cBhvr>
                                      <p:to x="100000" y="100000"/>
                                    </p:animScale>
                                    <p:animScale>
                                      <p:cBhvr>
                                        <p:cTn id="19" dur="26">
                                          <p:stCondLst>
                                            <p:cond delay="1808"/>
                                          </p:stCondLst>
                                        </p:cTn>
                                        <p:tgtEl>
                                          <p:spTgt spid="38"/>
                                        </p:tgtEl>
                                      </p:cBhvr>
                                      <p:to x="100000" y="95000"/>
                                    </p:animScale>
                                    <p:animScale>
                                      <p:cBhvr>
                                        <p:cTn id="20" dur="166" decel="50000">
                                          <p:stCondLst>
                                            <p:cond delay="1834"/>
                                          </p:stCondLst>
                                        </p:cTn>
                                        <p:tgtEl>
                                          <p:spTgt spid="3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95263" y="136525"/>
            <a:ext cx="10515600" cy="676656"/>
          </a:xfrm>
        </p:spPr>
        <p:txBody>
          <a:bodyPr>
            <a:normAutofit/>
          </a:bodyPr>
          <a:lstStyle/>
          <a:p>
            <a:r>
              <a:rPr lang="en-US" sz="3200" b="1" dirty="0"/>
              <a:t>Exploratory Data Analysis of the Dataset </a:t>
            </a:r>
            <a:endParaRPr lang="en-CA" sz="3200" b="1" dirty="0"/>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23</a:t>
            </a:fld>
            <a:endParaRPr lang="en-US" dirty="0"/>
          </a:p>
        </p:txBody>
      </p:sp>
      <p:sp>
        <p:nvSpPr>
          <p:cNvPr id="5" name="TextBox 4">
            <a:extLst>
              <a:ext uri="{FF2B5EF4-FFF2-40B4-BE49-F238E27FC236}">
                <a16:creationId xmlns:a16="http://schemas.microsoft.com/office/drawing/2014/main" id="{857E7833-5285-D9AF-B27F-52164E0480F9}"/>
              </a:ext>
            </a:extLst>
          </p:cNvPr>
          <p:cNvSpPr txBox="1"/>
          <p:nvPr/>
        </p:nvSpPr>
        <p:spPr>
          <a:xfrm>
            <a:off x="838200" y="5883965"/>
            <a:ext cx="9772663" cy="369332"/>
          </a:xfrm>
          <a:prstGeom prst="rect">
            <a:avLst/>
          </a:prstGeom>
          <a:noFill/>
        </p:spPr>
        <p:txBody>
          <a:bodyPr wrap="square" rtlCol="0">
            <a:spAutoFit/>
          </a:bodyPr>
          <a:lstStyle/>
          <a:p>
            <a:r>
              <a:rPr lang="en-CA" b="1" dirty="0"/>
              <a:t>Result: </a:t>
            </a:r>
            <a:r>
              <a:rPr lang="en-CA" dirty="0"/>
              <a:t>It is clear that the maximum number of victims were forced into sex prostitution.</a:t>
            </a:r>
          </a:p>
        </p:txBody>
      </p:sp>
      <p:pic>
        <p:nvPicPr>
          <p:cNvPr id="4098" name="Picture 2">
            <a:extLst>
              <a:ext uri="{FF2B5EF4-FFF2-40B4-BE49-F238E27FC236}">
                <a16:creationId xmlns:a16="http://schemas.microsoft.com/office/drawing/2014/main" id="{56033BA9-511F-9551-696E-0187C75C0E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435" y="759515"/>
            <a:ext cx="9484428" cy="4872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5343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80">
                                          <p:stCondLst>
                                            <p:cond delay="0"/>
                                          </p:stCondLst>
                                        </p:cTn>
                                        <p:tgtEl>
                                          <p:spTgt spid="38"/>
                                        </p:tgtEl>
                                      </p:cBhvr>
                                    </p:animEffect>
                                    <p:anim calcmode="lin" valueType="num">
                                      <p:cBhvr>
                                        <p:cTn id="8"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13" dur="26">
                                          <p:stCondLst>
                                            <p:cond delay="650"/>
                                          </p:stCondLst>
                                        </p:cTn>
                                        <p:tgtEl>
                                          <p:spTgt spid="38"/>
                                        </p:tgtEl>
                                      </p:cBhvr>
                                      <p:to x="100000" y="60000"/>
                                    </p:animScale>
                                    <p:animScale>
                                      <p:cBhvr>
                                        <p:cTn id="14" dur="166" decel="50000">
                                          <p:stCondLst>
                                            <p:cond delay="676"/>
                                          </p:stCondLst>
                                        </p:cTn>
                                        <p:tgtEl>
                                          <p:spTgt spid="38"/>
                                        </p:tgtEl>
                                      </p:cBhvr>
                                      <p:to x="100000" y="100000"/>
                                    </p:animScale>
                                    <p:animScale>
                                      <p:cBhvr>
                                        <p:cTn id="15" dur="26">
                                          <p:stCondLst>
                                            <p:cond delay="1312"/>
                                          </p:stCondLst>
                                        </p:cTn>
                                        <p:tgtEl>
                                          <p:spTgt spid="38"/>
                                        </p:tgtEl>
                                      </p:cBhvr>
                                      <p:to x="100000" y="80000"/>
                                    </p:animScale>
                                    <p:animScale>
                                      <p:cBhvr>
                                        <p:cTn id="16" dur="166" decel="50000">
                                          <p:stCondLst>
                                            <p:cond delay="1338"/>
                                          </p:stCondLst>
                                        </p:cTn>
                                        <p:tgtEl>
                                          <p:spTgt spid="38"/>
                                        </p:tgtEl>
                                      </p:cBhvr>
                                      <p:to x="100000" y="100000"/>
                                    </p:animScale>
                                    <p:animScale>
                                      <p:cBhvr>
                                        <p:cTn id="17" dur="26">
                                          <p:stCondLst>
                                            <p:cond delay="1642"/>
                                          </p:stCondLst>
                                        </p:cTn>
                                        <p:tgtEl>
                                          <p:spTgt spid="38"/>
                                        </p:tgtEl>
                                      </p:cBhvr>
                                      <p:to x="100000" y="90000"/>
                                    </p:animScale>
                                    <p:animScale>
                                      <p:cBhvr>
                                        <p:cTn id="18" dur="166" decel="50000">
                                          <p:stCondLst>
                                            <p:cond delay="1668"/>
                                          </p:stCondLst>
                                        </p:cTn>
                                        <p:tgtEl>
                                          <p:spTgt spid="38"/>
                                        </p:tgtEl>
                                      </p:cBhvr>
                                      <p:to x="100000" y="100000"/>
                                    </p:animScale>
                                    <p:animScale>
                                      <p:cBhvr>
                                        <p:cTn id="19" dur="26">
                                          <p:stCondLst>
                                            <p:cond delay="1808"/>
                                          </p:stCondLst>
                                        </p:cTn>
                                        <p:tgtEl>
                                          <p:spTgt spid="38"/>
                                        </p:tgtEl>
                                      </p:cBhvr>
                                      <p:to x="100000" y="95000"/>
                                    </p:animScale>
                                    <p:animScale>
                                      <p:cBhvr>
                                        <p:cTn id="20" dur="166" decel="50000">
                                          <p:stCondLst>
                                            <p:cond delay="1834"/>
                                          </p:stCondLst>
                                        </p:cTn>
                                        <p:tgtEl>
                                          <p:spTgt spid="3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95263" y="136525"/>
            <a:ext cx="10515600" cy="676656"/>
          </a:xfrm>
        </p:spPr>
        <p:txBody>
          <a:bodyPr>
            <a:normAutofit/>
          </a:bodyPr>
          <a:lstStyle/>
          <a:p>
            <a:r>
              <a:rPr lang="en-US" sz="3200" b="1" dirty="0"/>
              <a:t>Exploratory Data Analysis of the Dataset </a:t>
            </a:r>
            <a:endParaRPr lang="en-CA" sz="3200" b="1" dirty="0"/>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24</a:t>
            </a:fld>
            <a:endParaRPr lang="en-US" dirty="0"/>
          </a:p>
        </p:txBody>
      </p:sp>
      <p:sp>
        <p:nvSpPr>
          <p:cNvPr id="5" name="TextBox 4">
            <a:extLst>
              <a:ext uri="{FF2B5EF4-FFF2-40B4-BE49-F238E27FC236}">
                <a16:creationId xmlns:a16="http://schemas.microsoft.com/office/drawing/2014/main" id="{857E7833-5285-D9AF-B27F-52164E0480F9}"/>
              </a:ext>
            </a:extLst>
          </p:cNvPr>
          <p:cNvSpPr txBox="1"/>
          <p:nvPr/>
        </p:nvSpPr>
        <p:spPr>
          <a:xfrm>
            <a:off x="838200" y="5883965"/>
            <a:ext cx="9772663" cy="369332"/>
          </a:xfrm>
          <a:prstGeom prst="rect">
            <a:avLst/>
          </a:prstGeom>
          <a:noFill/>
        </p:spPr>
        <p:txBody>
          <a:bodyPr wrap="square" rtlCol="0">
            <a:spAutoFit/>
          </a:bodyPr>
          <a:lstStyle/>
          <a:p>
            <a:r>
              <a:rPr lang="en-CA" b="1" dirty="0"/>
              <a:t>Result: </a:t>
            </a:r>
            <a:r>
              <a:rPr lang="en-CA" dirty="0"/>
              <a:t>It is clear that the maximum number of victims were not related to the recruiter.</a:t>
            </a:r>
          </a:p>
        </p:txBody>
      </p:sp>
      <p:pic>
        <p:nvPicPr>
          <p:cNvPr id="5122" name="Picture 2">
            <a:extLst>
              <a:ext uri="{FF2B5EF4-FFF2-40B4-BE49-F238E27FC236}">
                <a16:creationId xmlns:a16="http://schemas.microsoft.com/office/drawing/2014/main" id="{C154BE2E-B98B-8C9F-9E83-D5B11ADD3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324" y="1042987"/>
            <a:ext cx="9382539" cy="477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7259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80">
                                          <p:stCondLst>
                                            <p:cond delay="0"/>
                                          </p:stCondLst>
                                        </p:cTn>
                                        <p:tgtEl>
                                          <p:spTgt spid="38"/>
                                        </p:tgtEl>
                                      </p:cBhvr>
                                    </p:animEffect>
                                    <p:anim calcmode="lin" valueType="num">
                                      <p:cBhvr>
                                        <p:cTn id="8"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13" dur="26">
                                          <p:stCondLst>
                                            <p:cond delay="650"/>
                                          </p:stCondLst>
                                        </p:cTn>
                                        <p:tgtEl>
                                          <p:spTgt spid="38"/>
                                        </p:tgtEl>
                                      </p:cBhvr>
                                      <p:to x="100000" y="60000"/>
                                    </p:animScale>
                                    <p:animScale>
                                      <p:cBhvr>
                                        <p:cTn id="14" dur="166" decel="50000">
                                          <p:stCondLst>
                                            <p:cond delay="676"/>
                                          </p:stCondLst>
                                        </p:cTn>
                                        <p:tgtEl>
                                          <p:spTgt spid="38"/>
                                        </p:tgtEl>
                                      </p:cBhvr>
                                      <p:to x="100000" y="100000"/>
                                    </p:animScale>
                                    <p:animScale>
                                      <p:cBhvr>
                                        <p:cTn id="15" dur="26">
                                          <p:stCondLst>
                                            <p:cond delay="1312"/>
                                          </p:stCondLst>
                                        </p:cTn>
                                        <p:tgtEl>
                                          <p:spTgt spid="38"/>
                                        </p:tgtEl>
                                      </p:cBhvr>
                                      <p:to x="100000" y="80000"/>
                                    </p:animScale>
                                    <p:animScale>
                                      <p:cBhvr>
                                        <p:cTn id="16" dur="166" decel="50000">
                                          <p:stCondLst>
                                            <p:cond delay="1338"/>
                                          </p:stCondLst>
                                        </p:cTn>
                                        <p:tgtEl>
                                          <p:spTgt spid="38"/>
                                        </p:tgtEl>
                                      </p:cBhvr>
                                      <p:to x="100000" y="100000"/>
                                    </p:animScale>
                                    <p:animScale>
                                      <p:cBhvr>
                                        <p:cTn id="17" dur="26">
                                          <p:stCondLst>
                                            <p:cond delay="1642"/>
                                          </p:stCondLst>
                                        </p:cTn>
                                        <p:tgtEl>
                                          <p:spTgt spid="38"/>
                                        </p:tgtEl>
                                      </p:cBhvr>
                                      <p:to x="100000" y="90000"/>
                                    </p:animScale>
                                    <p:animScale>
                                      <p:cBhvr>
                                        <p:cTn id="18" dur="166" decel="50000">
                                          <p:stCondLst>
                                            <p:cond delay="1668"/>
                                          </p:stCondLst>
                                        </p:cTn>
                                        <p:tgtEl>
                                          <p:spTgt spid="38"/>
                                        </p:tgtEl>
                                      </p:cBhvr>
                                      <p:to x="100000" y="100000"/>
                                    </p:animScale>
                                    <p:animScale>
                                      <p:cBhvr>
                                        <p:cTn id="19" dur="26">
                                          <p:stCondLst>
                                            <p:cond delay="1808"/>
                                          </p:stCondLst>
                                        </p:cTn>
                                        <p:tgtEl>
                                          <p:spTgt spid="38"/>
                                        </p:tgtEl>
                                      </p:cBhvr>
                                      <p:to x="100000" y="95000"/>
                                    </p:animScale>
                                    <p:animScale>
                                      <p:cBhvr>
                                        <p:cTn id="20" dur="166" decel="50000">
                                          <p:stCondLst>
                                            <p:cond delay="1834"/>
                                          </p:stCondLst>
                                        </p:cTn>
                                        <p:tgtEl>
                                          <p:spTgt spid="3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924362" y="3429000"/>
            <a:ext cx="9135592" cy="1082072"/>
          </a:xfrm>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651746" y="319410"/>
            <a:ext cx="10515600" cy="676656"/>
          </a:xfrm>
        </p:spPr>
        <p:txBody>
          <a:bodyPr>
            <a:normAutofit fontScale="90000"/>
          </a:bodyPr>
          <a:lstStyle/>
          <a:p>
            <a:r>
              <a:rPr lang="en-US" dirty="0"/>
              <a:t>Team members</a:t>
            </a:r>
          </a:p>
        </p:txBody>
      </p:sp>
      <p:pic>
        <p:nvPicPr>
          <p:cNvPr id="67" name="Picture Placeholder 66" descr="A picture containing text&#10;&#10;Description automatically generated">
            <a:extLst>
              <a:ext uri="{FF2B5EF4-FFF2-40B4-BE49-F238E27FC236}">
                <a16:creationId xmlns:a16="http://schemas.microsoft.com/office/drawing/2014/main" id="{251536FB-6F19-8F04-25E4-A2EBBE9557F7}"/>
              </a:ext>
            </a:extLst>
          </p:cNvPr>
          <p:cNvPicPr>
            <a:picLocks noGrp="1" noChangeAspect="1"/>
          </p:cNvPicPr>
          <p:nvPr>
            <p:ph type="pic" sz="quarter" idx="13"/>
          </p:nvPr>
        </p:nvPicPr>
        <p:blipFill>
          <a:blip r:embed="rId2"/>
          <a:srcRect t="16578" b="16578"/>
          <a:stretch>
            <a:fillRect/>
          </a:stretch>
        </p:blipFill>
        <p:spPr>
          <a:xfrm>
            <a:off x="2368739" y="1164833"/>
            <a:ext cx="2425322" cy="3343204"/>
          </a:xfrm>
        </p:spPr>
      </p:pic>
      <p:pic>
        <p:nvPicPr>
          <p:cNvPr id="57" name="Picture Placeholder 56" descr="A person wearing glasses&#10;&#10;Description automatically generated with low confidence">
            <a:extLst>
              <a:ext uri="{FF2B5EF4-FFF2-40B4-BE49-F238E27FC236}">
                <a16:creationId xmlns:a16="http://schemas.microsoft.com/office/drawing/2014/main" id="{9E312074-2885-51EF-7E8F-710092583013}"/>
              </a:ext>
            </a:extLst>
          </p:cNvPr>
          <p:cNvPicPr>
            <a:picLocks noGrp="1" noChangeAspect="1"/>
          </p:cNvPicPr>
          <p:nvPr>
            <p:ph type="pic" sz="quarter" idx="14"/>
          </p:nvPr>
        </p:nvPicPr>
        <p:blipFill>
          <a:blip r:embed="rId3"/>
          <a:srcRect l="7718" r="7718"/>
          <a:stretch>
            <a:fillRect/>
          </a:stretch>
        </p:blipFill>
        <p:spPr>
          <a:xfrm>
            <a:off x="6464205" y="1164833"/>
            <a:ext cx="2425322" cy="3343204"/>
          </a:xfrm>
        </p:spPr>
      </p:pic>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3</a:t>
            </a:fld>
            <a:endParaRPr lang="en-US" dirty="0"/>
          </a:p>
        </p:txBody>
      </p:sp>
      <p:sp>
        <p:nvSpPr>
          <p:cNvPr id="19" name="TextBox 18">
            <a:extLst>
              <a:ext uri="{FF2B5EF4-FFF2-40B4-BE49-F238E27FC236}">
                <a16:creationId xmlns:a16="http://schemas.microsoft.com/office/drawing/2014/main" id="{146252D0-EF13-FE66-A590-F53A51B5C1DC}"/>
              </a:ext>
            </a:extLst>
          </p:cNvPr>
          <p:cNvSpPr txBox="1"/>
          <p:nvPr/>
        </p:nvSpPr>
        <p:spPr>
          <a:xfrm>
            <a:off x="2368739" y="4630624"/>
            <a:ext cx="2231034" cy="461665"/>
          </a:xfrm>
          <a:prstGeom prst="rect">
            <a:avLst/>
          </a:prstGeom>
          <a:noFill/>
        </p:spPr>
        <p:txBody>
          <a:bodyPr wrap="square" rtlCol="0">
            <a:spAutoFit/>
          </a:bodyPr>
          <a:lstStyle/>
          <a:p>
            <a:r>
              <a:rPr lang="en-CA" sz="2400" b="1" dirty="0" err="1">
                <a:solidFill>
                  <a:srgbClr val="000000"/>
                </a:solidFill>
                <a:latin typeface="Aharoni" panose="02010803020104030203" pitchFamily="2" charset="-79"/>
                <a:cs typeface="Aharoni" panose="02010803020104030203" pitchFamily="2" charset="-79"/>
              </a:rPr>
              <a:t>Weijia</a:t>
            </a:r>
            <a:r>
              <a:rPr lang="en-CA" sz="2400" b="1" dirty="0">
                <a:solidFill>
                  <a:srgbClr val="000000"/>
                </a:solidFill>
                <a:latin typeface="Aharoni" panose="02010803020104030203" pitchFamily="2" charset="-79"/>
                <a:cs typeface="Aharoni" panose="02010803020104030203" pitchFamily="2" charset="-79"/>
              </a:rPr>
              <a:t> Zhang</a:t>
            </a:r>
          </a:p>
        </p:txBody>
      </p:sp>
      <p:sp>
        <p:nvSpPr>
          <p:cNvPr id="36" name="TextBox 35">
            <a:extLst>
              <a:ext uri="{FF2B5EF4-FFF2-40B4-BE49-F238E27FC236}">
                <a16:creationId xmlns:a16="http://schemas.microsoft.com/office/drawing/2014/main" id="{10827E31-1507-F00B-E6CE-5C2ADD1E4CD7}"/>
              </a:ext>
            </a:extLst>
          </p:cNvPr>
          <p:cNvSpPr txBox="1"/>
          <p:nvPr/>
        </p:nvSpPr>
        <p:spPr>
          <a:xfrm>
            <a:off x="7206501" y="4621515"/>
            <a:ext cx="1683026" cy="461665"/>
          </a:xfrm>
          <a:prstGeom prst="rect">
            <a:avLst/>
          </a:prstGeom>
          <a:noFill/>
        </p:spPr>
        <p:txBody>
          <a:bodyPr wrap="square" rtlCol="0">
            <a:spAutoFit/>
          </a:bodyPr>
          <a:lstStyle/>
          <a:p>
            <a:r>
              <a:rPr lang="en-CA" sz="2400" b="1" dirty="0">
                <a:solidFill>
                  <a:srgbClr val="000000"/>
                </a:solidFill>
                <a:latin typeface="Aharoni" panose="02010803020104030203" pitchFamily="2" charset="-79"/>
                <a:cs typeface="Aharoni" panose="02010803020104030203" pitchFamily="2" charset="-79"/>
              </a:rPr>
              <a:t>Fei Gao</a:t>
            </a:r>
          </a:p>
        </p:txBody>
      </p:sp>
      <p:sp>
        <p:nvSpPr>
          <p:cNvPr id="5" name="TextBox 4">
            <a:extLst>
              <a:ext uri="{FF2B5EF4-FFF2-40B4-BE49-F238E27FC236}">
                <a16:creationId xmlns:a16="http://schemas.microsoft.com/office/drawing/2014/main" id="{F21F7029-A925-E14B-B922-FFDE196BA2C8}"/>
              </a:ext>
            </a:extLst>
          </p:cNvPr>
          <p:cNvSpPr txBox="1"/>
          <p:nvPr/>
        </p:nvSpPr>
        <p:spPr>
          <a:xfrm>
            <a:off x="5909546" y="5062861"/>
            <a:ext cx="5006498" cy="400110"/>
          </a:xfrm>
          <a:prstGeom prst="rect">
            <a:avLst/>
          </a:prstGeom>
          <a:noFill/>
        </p:spPr>
        <p:txBody>
          <a:bodyPr wrap="square" rtlCol="0">
            <a:spAutoFit/>
          </a:bodyPr>
          <a:lstStyle/>
          <a:p>
            <a:r>
              <a:rPr lang="en-CA" sz="2000" b="0" i="0" dirty="0">
                <a:effectLst/>
                <a:latin typeface="-apple-system"/>
              </a:rPr>
              <a:t>www.linkedin.com/in/fei-gao-b1264324b</a:t>
            </a:r>
            <a:endParaRPr lang="en-CA" sz="2000" dirty="0"/>
          </a:p>
        </p:txBody>
      </p:sp>
      <p:sp>
        <p:nvSpPr>
          <p:cNvPr id="7" name="TextBox 6">
            <a:extLst>
              <a:ext uri="{FF2B5EF4-FFF2-40B4-BE49-F238E27FC236}">
                <a16:creationId xmlns:a16="http://schemas.microsoft.com/office/drawing/2014/main" id="{2ED2A2D7-25F1-57B2-7329-4F447B9ABA26}"/>
              </a:ext>
            </a:extLst>
          </p:cNvPr>
          <p:cNvSpPr txBox="1"/>
          <p:nvPr/>
        </p:nvSpPr>
        <p:spPr>
          <a:xfrm>
            <a:off x="6399223" y="5460752"/>
            <a:ext cx="3734851" cy="369332"/>
          </a:xfrm>
          <a:prstGeom prst="rect">
            <a:avLst/>
          </a:prstGeom>
          <a:noFill/>
        </p:spPr>
        <p:txBody>
          <a:bodyPr wrap="square" rtlCol="0">
            <a:spAutoFit/>
          </a:bodyPr>
          <a:lstStyle/>
          <a:p>
            <a:r>
              <a:rPr lang="en-CA" dirty="0" err="1">
                <a:hlinkClick r:id="rId4"/>
              </a:rPr>
              <a:t>ArialGaofei</a:t>
            </a:r>
            <a:r>
              <a:rPr lang="en-CA" dirty="0">
                <a:hlinkClick r:id="rId4"/>
              </a:rPr>
              <a:t> (FEI GAO) (github.com)</a:t>
            </a:r>
            <a:endParaRPr lang="en-CA" dirty="0"/>
          </a:p>
        </p:txBody>
      </p:sp>
      <p:sp>
        <p:nvSpPr>
          <p:cNvPr id="9" name="TextBox 8">
            <a:extLst>
              <a:ext uri="{FF2B5EF4-FFF2-40B4-BE49-F238E27FC236}">
                <a16:creationId xmlns:a16="http://schemas.microsoft.com/office/drawing/2014/main" id="{F331B2CA-6F53-3C26-A4D9-CF9B6D22FD27}"/>
              </a:ext>
            </a:extLst>
          </p:cNvPr>
          <p:cNvSpPr txBox="1"/>
          <p:nvPr/>
        </p:nvSpPr>
        <p:spPr>
          <a:xfrm>
            <a:off x="2276093" y="5460752"/>
            <a:ext cx="3017967" cy="369332"/>
          </a:xfrm>
          <a:prstGeom prst="rect">
            <a:avLst/>
          </a:prstGeom>
          <a:noFill/>
        </p:spPr>
        <p:txBody>
          <a:bodyPr wrap="square" rtlCol="0">
            <a:spAutoFit/>
          </a:bodyPr>
          <a:lstStyle/>
          <a:p>
            <a:r>
              <a:rPr lang="en-CA" dirty="0">
                <a:hlinkClick r:id="rId5"/>
              </a:rPr>
              <a:t>WeijiaZ1013 (github.com)</a:t>
            </a:r>
            <a:endParaRPr lang="en-CA" dirty="0"/>
          </a:p>
        </p:txBody>
      </p:sp>
      <p:sp>
        <p:nvSpPr>
          <p:cNvPr id="10" name="TextBox 9">
            <a:extLst>
              <a:ext uri="{FF2B5EF4-FFF2-40B4-BE49-F238E27FC236}">
                <a16:creationId xmlns:a16="http://schemas.microsoft.com/office/drawing/2014/main" id="{30890823-4C78-B2A7-470F-EEFEC0E6D501}"/>
              </a:ext>
            </a:extLst>
          </p:cNvPr>
          <p:cNvSpPr txBox="1"/>
          <p:nvPr/>
        </p:nvSpPr>
        <p:spPr>
          <a:xfrm>
            <a:off x="1223747" y="5075006"/>
            <a:ext cx="4956336" cy="400110"/>
          </a:xfrm>
          <a:prstGeom prst="rect">
            <a:avLst/>
          </a:prstGeom>
          <a:noFill/>
        </p:spPr>
        <p:txBody>
          <a:bodyPr wrap="square" rtlCol="0">
            <a:spAutoFit/>
          </a:bodyPr>
          <a:lstStyle/>
          <a:p>
            <a:r>
              <a:rPr lang="en-CA" sz="2000" dirty="0"/>
              <a:t>www.linkedin.com/in/weijia-zhang1109</a:t>
            </a:r>
          </a:p>
        </p:txBody>
      </p:sp>
    </p:spTree>
    <p:extLst>
      <p:ext uri="{BB962C8B-B14F-4D97-AF65-F5344CB8AC3E}">
        <p14:creationId xmlns:p14="http://schemas.microsoft.com/office/powerpoint/2010/main" val="1002104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useBgFill="1">
        <p:nvSpPr>
          <p:cNvPr id="81" name="Rectangle 6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dirty="0"/>
              <a:t>contents</a:t>
            </a:r>
            <a:endParaRPr lang="en-US" sz="5400" kern="1200" dirty="0">
              <a:solidFill>
                <a:schemeClr val="tx1"/>
              </a:solidFill>
              <a:latin typeface="+mj-lt"/>
              <a:ea typeface="+mj-ea"/>
              <a:cs typeface="+mj-cs"/>
            </a:endParaRPr>
          </a:p>
        </p:txBody>
      </p:sp>
      <p:grpSp>
        <p:nvGrpSpPr>
          <p:cNvPr id="82" name="Group 7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83" name="Rectangle 7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7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7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Rectangle 7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7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1"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65626873"/>
              </p:ext>
            </p:extLst>
          </p:nvPr>
        </p:nvGraphicFramePr>
        <p:xfrm>
          <a:off x="6501699" y="666728"/>
          <a:ext cx="4475109" cy="5465794"/>
        </p:xfrm>
        <a:graphic>
          <a:graphicData uri="http://schemas.openxmlformats.org/drawingml/2006/table">
            <a:tbl>
              <a:tblPr firstRow="1" bandRow="1">
                <a:noFill/>
              </a:tblPr>
              <a:tblGrid>
                <a:gridCol w="4475109">
                  <a:extLst>
                    <a:ext uri="{9D8B030D-6E8A-4147-A177-3AD203B41FA5}">
                      <a16:colId xmlns:a16="http://schemas.microsoft.com/office/drawing/2014/main" val="1563570424"/>
                    </a:ext>
                  </a:extLst>
                </a:gridCol>
              </a:tblGrid>
              <a:tr h="12651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2400" b="1" kern="1200" cap="none" spc="0" dirty="0">
                          <a:solidFill>
                            <a:schemeClr val="tx1"/>
                          </a:solidFill>
                          <a:effectLst/>
                          <a:latin typeface="+mn-lt"/>
                          <a:ea typeface="+mn-ea"/>
                          <a:cs typeface="+mn-cs"/>
                        </a:rPr>
                        <a:t>1.Background/Motivation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2400" b="1" kern="1200" cap="none" spc="0" dirty="0">
                          <a:solidFill>
                            <a:schemeClr val="tx1"/>
                          </a:solidFill>
                          <a:effectLst/>
                          <a:latin typeface="+mn-lt"/>
                          <a:ea typeface="+mn-ea"/>
                          <a:cs typeface="+mn-cs"/>
                        </a:rPr>
                        <a:t> </a:t>
                      </a:r>
                    </a:p>
                  </a:txBody>
                  <a:tcPr marL="89371" marR="89371" marT="97569" marB="178742"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89471877"/>
                  </a:ext>
                </a:extLst>
              </a:tr>
              <a:tr h="1050167">
                <a:tc>
                  <a:txBody>
                    <a:bodyPr/>
                    <a:lstStyle/>
                    <a:p>
                      <a:pPr algn="l"/>
                      <a:r>
                        <a:rPr lang="en-CA" sz="2400" b="1" kern="1200" cap="none" spc="0" dirty="0">
                          <a:solidFill>
                            <a:schemeClr val="tx1"/>
                          </a:solidFill>
                          <a:effectLst/>
                          <a:latin typeface="+mn-lt"/>
                          <a:ea typeface="+mn-ea"/>
                          <a:cs typeface="+mn-cs"/>
                        </a:rPr>
                        <a:t>2.Problem Statement </a:t>
                      </a:r>
                    </a:p>
                    <a:p>
                      <a:pPr marL="0" algn="l" defTabSz="914400" rtl="0" eaLnBrk="1" latinLnBrk="0" hangingPunct="1"/>
                      <a:endParaRPr lang="en-US" sz="2400" b="1" kern="1200" cap="none" spc="0" dirty="0">
                        <a:solidFill>
                          <a:schemeClr val="tx1"/>
                        </a:solidFill>
                        <a:effectLst/>
                        <a:latin typeface="+mn-lt"/>
                        <a:ea typeface="+mn-ea"/>
                        <a:cs typeface="+mn-cs"/>
                      </a:endParaRPr>
                    </a:p>
                  </a:txBody>
                  <a:tcPr marL="89371" marR="89371" marT="97569" marB="178742" anchor="b">
                    <a:lnL w="12700" cmpd="sng">
                      <a:noFill/>
                      <a:prstDash val="solid"/>
                    </a:lnL>
                    <a:lnR w="12700" cmpd="sng">
                      <a:noFill/>
                      <a:prstDash val="solid"/>
                    </a:lnR>
                    <a:lnT w="38100" cmpd="sng">
                      <a:noFill/>
                    </a:lnT>
                    <a:lnB w="12700" cap="flat" cmpd="sng" algn="ctr">
                      <a:solidFill>
                        <a:schemeClr val="accent1"/>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836238222"/>
                  </a:ext>
                </a:extLst>
              </a:tr>
              <a:tr h="1050167">
                <a:tc>
                  <a:txBody>
                    <a:bodyPr/>
                    <a:lstStyle/>
                    <a:p>
                      <a:pPr algn="l"/>
                      <a:r>
                        <a:rPr lang="en-CA" sz="2400" b="1" kern="1200" cap="none" spc="0" dirty="0">
                          <a:solidFill>
                            <a:schemeClr val="tx1"/>
                          </a:solidFill>
                          <a:effectLst/>
                          <a:latin typeface="+mn-lt"/>
                          <a:ea typeface="+mn-ea"/>
                          <a:cs typeface="+mn-cs"/>
                        </a:rPr>
                        <a:t>3.Project Proposal </a:t>
                      </a:r>
                    </a:p>
                    <a:p>
                      <a:pPr marL="0" algn="l" defTabSz="914400" rtl="0" eaLnBrk="1" latinLnBrk="0" hangingPunct="1"/>
                      <a:endParaRPr lang="en-US" sz="2400" b="1" kern="1200" cap="none" spc="0" dirty="0">
                        <a:solidFill>
                          <a:schemeClr val="tx1"/>
                        </a:solidFill>
                        <a:effectLst/>
                        <a:latin typeface="+mn-lt"/>
                        <a:ea typeface="+mn-ea"/>
                        <a:cs typeface="+mn-cs"/>
                      </a:endParaRPr>
                    </a:p>
                  </a:txBody>
                  <a:tcPr marL="89371" marR="89371" marT="97569" marB="178742" anchor="b">
                    <a:lnL w="12700" cmpd="sng">
                      <a:noFill/>
                      <a:prstDash val="solid"/>
                    </a:lnL>
                    <a:lnR w="12700" cmpd="sng">
                      <a:noFill/>
                      <a:prstDash val="solid"/>
                    </a:lnR>
                    <a:lnT w="12700" cap="flat" cmpd="sng" algn="ctr">
                      <a:solidFill>
                        <a:schemeClr val="accent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24452646"/>
                  </a:ext>
                </a:extLst>
              </a:tr>
              <a:tr h="1050167">
                <a:tc>
                  <a:txBody>
                    <a:bodyPr/>
                    <a:lstStyle/>
                    <a:p>
                      <a:pPr algn="l"/>
                      <a:r>
                        <a:rPr lang="en-CA" sz="2400" b="1" kern="1200" cap="none" spc="0" dirty="0">
                          <a:solidFill>
                            <a:schemeClr val="tx1"/>
                          </a:solidFill>
                          <a:effectLst/>
                          <a:latin typeface="+mn-lt"/>
                          <a:ea typeface="+mn-ea"/>
                          <a:cs typeface="+mn-cs"/>
                        </a:rPr>
                        <a:t>4.Analysis Questions </a:t>
                      </a:r>
                    </a:p>
                    <a:p>
                      <a:pPr marL="0" algn="l" defTabSz="914400" rtl="0" eaLnBrk="1" latinLnBrk="0" hangingPunct="1"/>
                      <a:endParaRPr lang="en-US" sz="2400" b="1" kern="1200" cap="none" spc="0" dirty="0">
                        <a:solidFill>
                          <a:schemeClr val="tx1"/>
                        </a:solidFill>
                        <a:effectLst/>
                        <a:latin typeface="+mn-lt"/>
                        <a:ea typeface="+mn-ea"/>
                        <a:cs typeface="+mn-cs"/>
                      </a:endParaRPr>
                    </a:p>
                  </a:txBody>
                  <a:tcPr marL="89371" marR="89371" marT="97569" marB="178742" anchor="b">
                    <a:lnL w="12700" cmpd="sng">
                      <a:noFill/>
                      <a:prstDash val="solid"/>
                    </a:lnL>
                    <a:lnR w="12700" cmpd="sng">
                      <a:noFill/>
                      <a:prstDash val="solid"/>
                    </a:lnR>
                    <a:lnT w="12700" cmpd="sng">
                      <a:noFill/>
                      <a:prstDash val="solid"/>
                    </a:lnT>
                    <a:lnB w="12700" cap="flat" cmpd="sng" algn="ctr">
                      <a:solidFill>
                        <a:schemeClr val="accent1"/>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90977400"/>
                  </a:ext>
                </a:extLst>
              </a:tr>
              <a:tr h="1050167">
                <a:tc>
                  <a:txBody>
                    <a:bodyPr/>
                    <a:lstStyle/>
                    <a:p>
                      <a:pPr algn="l"/>
                      <a:r>
                        <a:rPr lang="en-CA" sz="2400" b="1" kern="1200" cap="none" spc="0" dirty="0">
                          <a:solidFill>
                            <a:schemeClr val="tx1"/>
                          </a:solidFill>
                          <a:effectLst/>
                          <a:latin typeface="+mn-lt"/>
                          <a:ea typeface="+mn-ea"/>
                          <a:cs typeface="+mn-cs"/>
                        </a:rPr>
                        <a:t>5.Dataset Description </a:t>
                      </a:r>
                    </a:p>
                    <a:p>
                      <a:pPr marL="0" algn="l" defTabSz="914400" rtl="0" eaLnBrk="1" latinLnBrk="0" hangingPunct="1"/>
                      <a:endParaRPr lang="en-US" sz="2400" b="1" kern="1200" cap="none" spc="0" dirty="0">
                        <a:solidFill>
                          <a:schemeClr val="tx1"/>
                        </a:solidFill>
                        <a:effectLst/>
                        <a:latin typeface="+mn-lt"/>
                        <a:ea typeface="+mn-ea"/>
                        <a:cs typeface="+mn-cs"/>
                      </a:endParaRPr>
                    </a:p>
                  </a:txBody>
                  <a:tcPr marL="89371" marR="89371" marT="97569" marB="178742" anchor="b">
                    <a:lnL w="12700" cmpd="sng">
                      <a:noFill/>
                      <a:prstDash val="solid"/>
                    </a:lnL>
                    <a:lnR w="12700" cmpd="sng">
                      <a:noFill/>
                      <a:prstDash val="solid"/>
                    </a:lnR>
                    <a:lnT w="12700" cap="flat" cmpd="sng" algn="ctr">
                      <a:solidFill>
                        <a:schemeClr val="accent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6A02-FAE7-912E-E883-1ACF22B96AA3}"/>
              </a:ext>
            </a:extLst>
          </p:cNvPr>
          <p:cNvSpPr>
            <a:spLocks noGrp="1"/>
          </p:cNvSpPr>
          <p:nvPr>
            <p:ph type="title"/>
          </p:nvPr>
        </p:nvSpPr>
        <p:spPr/>
        <p:txBody>
          <a:bodyPr/>
          <a:lstStyle/>
          <a:p>
            <a:r>
              <a:rPr lang="en-CA" b="1" i="0" dirty="0">
                <a:solidFill>
                  <a:srgbClr val="333333"/>
                </a:solidFill>
                <a:effectLst/>
                <a:latin typeface="Helvetica Neue"/>
              </a:rPr>
              <a:t>What is Human Trafficking?</a:t>
            </a:r>
            <a:endParaRPr lang="en-CA" dirty="0"/>
          </a:p>
        </p:txBody>
      </p:sp>
      <p:sp>
        <p:nvSpPr>
          <p:cNvPr id="3" name="Content Placeholder 2">
            <a:extLst>
              <a:ext uri="{FF2B5EF4-FFF2-40B4-BE49-F238E27FC236}">
                <a16:creationId xmlns:a16="http://schemas.microsoft.com/office/drawing/2014/main" id="{C6E0D8DD-27A7-1303-0B19-97A3356B237A}"/>
              </a:ext>
            </a:extLst>
          </p:cNvPr>
          <p:cNvSpPr>
            <a:spLocks noGrp="1"/>
          </p:cNvSpPr>
          <p:nvPr>
            <p:ph idx="1"/>
          </p:nvPr>
        </p:nvSpPr>
        <p:spPr/>
        <p:txBody>
          <a:bodyPr>
            <a:normAutofit fontScale="77500" lnSpcReduction="20000"/>
          </a:bodyPr>
          <a:lstStyle/>
          <a:p>
            <a:r>
              <a:rPr lang="en-US" dirty="0"/>
              <a:t>Human trafficking, also known as trafficking in person, is often described as </a:t>
            </a:r>
            <a:r>
              <a:rPr lang="en-US" dirty="0">
                <a:solidFill>
                  <a:srgbClr val="FF0000"/>
                </a:solidFill>
              </a:rPr>
              <a:t>a modern-day form of slavery</a:t>
            </a:r>
            <a:r>
              <a:rPr lang="en-US" dirty="0"/>
              <a:t>. It involves the recruitment, transportation, exercising control, or influence over the movements of a person in order to exploit that person, typically through sexual exploitation or forced labor. Human trafficking is a heinous crime that exploits the most vulnerable. The victims are mostly women and children, are deprived of their normal lives and compelled to provide labor or sexual services, through a variety of coercive practices, often for the direct profit of their perpetrators.</a:t>
            </a:r>
          </a:p>
          <a:p>
            <a:endParaRPr lang="en-US" dirty="0"/>
          </a:p>
          <a:p>
            <a:r>
              <a:rPr lang="en-US" dirty="0"/>
              <a:t>Human trafficking is an offence under the Criminal Code of Canada and the Immigration and Refugee Protection Act. The extent of human trafficking, both in Canada and international, is difficult to assess due to the hidden nature of the crime, the reluctance of victims and witnesses to come forward to law enforcement and the difficulty of identifying victims. </a:t>
            </a:r>
            <a:r>
              <a:rPr lang="en-US" dirty="0">
                <a:solidFill>
                  <a:srgbClr val="FF0000"/>
                </a:solidFill>
              </a:rPr>
              <a:t>We know that anyone can fall victim to this crime</a:t>
            </a:r>
            <a:r>
              <a:rPr lang="en-US" dirty="0"/>
              <a:t>, although women and girls represent most of victims in Canada.</a:t>
            </a:r>
            <a:endParaRPr lang="en-CA" dirty="0"/>
          </a:p>
        </p:txBody>
      </p:sp>
      <p:sp>
        <p:nvSpPr>
          <p:cNvPr id="4" name="Date Placeholder 3">
            <a:extLst>
              <a:ext uri="{FF2B5EF4-FFF2-40B4-BE49-F238E27FC236}">
                <a16:creationId xmlns:a16="http://schemas.microsoft.com/office/drawing/2014/main" id="{B84B1A55-0430-5F21-51E7-7B3834B0352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F8B6F93-B2EB-CC2C-5A02-1272A5442EC7}"/>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08D6CEF-0ABC-E40C-8FE3-CEC0D08C935B}"/>
              </a:ext>
            </a:extLst>
          </p:cNvPr>
          <p:cNvSpPr>
            <a:spLocks noGrp="1"/>
          </p:cNvSpPr>
          <p:nvPr>
            <p:ph type="sldNum" sz="quarter" idx="12"/>
          </p:nvPr>
        </p:nvSpPr>
        <p:spPr/>
        <p:txBody>
          <a:bodyPr/>
          <a:lstStyle/>
          <a:p>
            <a:fld id="{58FB4751-880F-D840-AAA9-3A15815CC996}" type="slidenum">
              <a:rPr lang="en-US" smtClean="0"/>
              <a:t>5</a:t>
            </a:fld>
            <a:endParaRPr lang="en-US" dirty="0"/>
          </a:p>
        </p:txBody>
      </p:sp>
    </p:spTree>
    <p:extLst>
      <p:ext uri="{BB962C8B-B14F-4D97-AF65-F5344CB8AC3E}">
        <p14:creationId xmlns:p14="http://schemas.microsoft.com/office/powerpoint/2010/main" val="181030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8C79C-B05F-A936-26B5-5D9FDC0A2417}"/>
              </a:ext>
            </a:extLst>
          </p:cNvPr>
          <p:cNvSpPr>
            <a:spLocks noGrp="1"/>
          </p:cNvSpPr>
          <p:nvPr>
            <p:ph type="title"/>
          </p:nvPr>
        </p:nvSpPr>
        <p:spPr/>
        <p:txBody>
          <a:bodyPr/>
          <a:lstStyle/>
          <a:p>
            <a:r>
              <a:rPr lang="en-CA" b="1" dirty="0"/>
              <a:t>Today’s world</a:t>
            </a:r>
          </a:p>
        </p:txBody>
      </p:sp>
      <p:sp>
        <p:nvSpPr>
          <p:cNvPr id="3" name="Content Placeholder 2">
            <a:extLst>
              <a:ext uri="{FF2B5EF4-FFF2-40B4-BE49-F238E27FC236}">
                <a16:creationId xmlns:a16="http://schemas.microsoft.com/office/drawing/2014/main" id="{D0918C23-5F6B-EF4E-E04B-20132F07DA28}"/>
              </a:ext>
            </a:extLst>
          </p:cNvPr>
          <p:cNvSpPr>
            <a:spLocks noGrp="1"/>
          </p:cNvSpPr>
          <p:nvPr>
            <p:ph idx="1"/>
          </p:nvPr>
        </p:nvSpPr>
        <p:spPr>
          <a:xfrm>
            <a:off x="838200" y="1627001"/>
            <a:ext cx="10515600" cy="4549962"/>
          </a:xfrm>
        </p:spPr>
        <p:txBody>
          <a:bodyPr>
            <a:normAutofit/>
          </a:bodyPr>
          <a:lstStyle/>
          <a:p>
            <a:pPr>
              <a:spcBef>
                <a:spcPts val="2850"/>
              </a:spcBef>
              <a:spcAft>
                <a:spcPts val="865"/>
              </a:spcAft>
            </a:pPr>
            <a:r>
              <a:rPr lang="en-CA" sz="1800" b="1" dirty="0">
                <a:solidFill>
                  <a:srgbClr val="333333"/>
                </a:solidFill>
                <a:effectLst/>
                <a:latin typeface="Helvetica" panose="020B0604020202020204" pitchFamily="34" charset="0"/>
                <a:ea typeface="Times New Roman" panose="02020603050405020304" pitchFamily="18" charset="0"/>
              </a:rPr>
              <a:t>Statistics on Human Trafficking</a:t>
            </a:r>
            <a:endParaRPr lang="en-CA" sz="1800" b="1" dirty="0">
              <a:effectLst/>
              <a:latin typeface="Times New Roman" panose="02020603050405020304" pitchFamily="18" charset="0"/>
              <a:ea typeface="Times New Roman" panose="02020603050405020304" pitchFamily="18" charset="0"/>
            </a:endParaRPr>
          </a:p>
          <a:p>
            <a:pPr algn="l">
              <a:spcAft>
                <a:spcPts val="865"/>
              </a:spcAft>
            </a:pPr>
            <a:r>
              <a:rPr lang="en-CA" sz="1800" dirty="0">
                <a:solidFill>
                  <a:srgbClr val="333333"/>
                </a:solidFill>
                <a:effectLst/>
                <a:latin typeface="Helvetica" panose="020B0604020202020204" pitchFamily="34" charset="0"/>
                <a:ea typeface="Times New Roman" panose="02020603050405020304" pitchFamily="18" charset="0"/>
              </a:rPr>
              <a:t>Canada has been identified as a source, destination and transit country for victims of human  trafficking for the purposes of sexual exploitation and forced labour. As of 2020, Statistics Canada  reported that:</a:t>
            </a:r>
            <a:endParaRPr lang="en-CA" sz="1800" dirty="0">
              <a:effectLst/>
              <a:latin typeface="Times New Roman" panose="02020603050405020304" pitchFamily="18" charset="0"/>
              <a:ea typeface="Times New Roman" panose="02020603050405020304" pitchFamily="18" charset="0"/>
            </a:endParaRPr>
          </a:p>
          <a:p>
            <a:pPr marL="342900" lvl="0" indent="-342900" algn="l">
              <a:buSzPts val="1000"/>
              <a:buFont typeface="Symbol" panose="05050102010706020507" pitchFamily="18" charset="2"/>
              <a:buChar char=""/>
              <a:tabLst>
                <a:tab pos="457200" algn="l"/>
              </a:tabLst>
            </a:pPr>
            <a:r>
              <a:rPr lang="en-CA" sz="1800" dirty="0">
                <a:solidFill>
                  <a:srgbClr val="333333"/>
                </a:solidFill>
                <a:effectLst/>
                <a:latin typeface="Helvetica" panose="020B0604020202020204" pitchFamily="34" charset="0"/>
                <a:ea typeface="Calibri" panose="020F0502020204030204" pitchFamily="34" charset="0"/>
                <a:cs typeface="Mangal" panose="02040503050203030202" pitchFamily="18" charset="0"/>
              </a:rPr>
              <a:t>2,977 incidents of human trafficking have been reported to police services in Canada between 2010-2020.</a:t>
            </a:r>
            <a:endParaRPr lang="en-CA" sz="18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l">
              <a:buSzPts val="1000"/>
              <a:buFont typeface="Symbol" panose="05050102010706020507" pitchFamily="18" charset="2"/>
              <a:buChar char=""/>
              <a:tabLst>
                <a:tab pos="457200" algn="l"/>
              </a:tabLst>
            </a:pPr>
            <a:r>
              <a:rPr lang="en-CA" sz="1800" dirty="0">
                <a:solidFill>
                  <a:srgbClr val="333333"/>
                </a:solidFill>
                <a:effectLst/>
                <a:latin typeface="Helvetica" panose="020B0604020202020204" pitchFamily="34" charset="0"/>
                <a:ea typeface="Calibri" panose="020F0502020204030204" pitchFamily="34" charset="0"/>
                <a:cs typeface="Mangal" panose="02040503050203030202" pitchFamily="18" charset="0"/>
              </a:rPr>
              <a:t>82% of incidents of human trafficking were reported in census metropolitan areas.</a:t>
            </a:r>
            <a:endParaRPr lang="en-CA" sz="18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l">
              <a:buSzPts val="1000"/>
              <a:buFont typeface="Symbol" panose="05050102010706020507" pitchFamily="18" charset="2"/>
              <a:buChar char=""/>
              <a:tabLst>
                <a:tab pos="457200" algn="l"/>
              </a:tabLst>
            </a:pPr>
            <a:r>
              <a:rPr lang="en-CA" sz="1800" dirty="0">
                <a:solidFill>
                  <a:srgbClr val="333333"/>
                </a:solidFill>
                <a:effectLst/>
                <a:latin typeface="Helvetica" panose="020B0604020202020204" pitchFamily="34" charset="0"/>
                <a:ea typeface="Calibri" panose="020F0502020204030204" pitchFamily="34" charset="0"/>
                <a:cs typeface="Mangal" panose="02040503050203030202" pitchFamily="18" charset="0"/>
              </a:rPr>
              <a:t>96% of victims of police-reported human trafficking were women and girls.</a:t>
            </a:r>
            <a:endParaRPr lang="en-CA" sz="18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l">
              <a:buSzPts val="1000"/>
              <a:buFont typeface="Symbol" panose="05050102010706020507" pitchFamily="18" charset="2"/>
              <a:buChar char=""/>
              <a:tabLst>
                <a:tab pos="457200" algn="l"/>
              </a:tabLst>
            </a:pPr>
            <a:r>
              <a:rPr lang="en-CA" sz="1800" dirty="0">
                <a:solidFill>
                  <a:srgbClr val="333333"/>
                </a:solidFill>
                <a:effectLst/>
                <a:latin typeface="Helvetica" panose="020B0604020202020204" pitchFamily="34" charset="0"/>
                <a:ea typeface="Calibri" panose="020F0502020204030204" pitchFamily="34" charset="0"/>
                <a:cs typeface="Mangal" panose="02040503050203030202" pitchFamily="18" charset="0"/>
              </a:rPr>
              <a:t>81% of persons accused of human trafficking between 2010-2020 were men.</a:t>
            </a:r>
            <a:endParaRPr lang="en-CA" sz="18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l">
              <a:buSzPts val="1000"/>
              <a:buFont typeface="Symbol" panose="05050102010706020507" pitchFamily="18" charset="2"/>
              <a:buChar char=""/>
              <a:tabLst>
                <a:tab pos="457200" algn="l"/>
              </a:tabLst>
            </a:pPr>
            <a:r>
              <a:rPr lang="en-CA" sz="1800" dirty="0">
                <a:solidFill>
                  <a:srgbClr val="333333"/>
                </a:solidFill>
                <a:effectLst/>
                <a:latin typeface="Helvetica" panose="020B0604020202020204" pitchFamily="34" charset="0"/>
                <a:ea typeface="Calibri" panose="020F0502020204030204" pitchFamily="34" charset="0"/>
                <a:cs typeface="Mangal" panose="02040503050203030202" pitchFamily="18" charset="0"/>
              </a:rPr>
              <a:t>25% of victims of police-reported human trafficking were under the age of 18, 45% between 18-24, and 20% between 25-34.</a:t>
            </a:r>
            <a:endParaRPr lang="en-CA" sz="18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algn="l">
              <a:spcAft>
                <a:spcPts val="865"/>
              </a:spcAft>
            </a:pPr>
            <a:r>
              <a:rPr lang="en-CA" sz="1800" dirty="0">
                <a:solidFill>
                  <a:srgbClr val="333333"/>
                </a:solidFill>
                <a:effectLst/>
                <a:latin typeface="Helvetica" panose="020B0604020202020204" pitchFamily="34" charset="0"/>
                <a:ea typeface="Times New Roman" panose="02020603050405020304" pitchFamily="18" charset="0"/>
              </a:rPr>
              <a:t>  Visit Statistics Canada’s </a:t>
            </a:r>
            <a:r>
              <a:rPr lang="en-CA" sz="1800" u="sng" dirty="0">
                <a:solidFill>
                  <a:srgbClr val="295376"/>
                </a:solidFill>
                <a:effectLst/>
                <a:latin typeface="Helvetica" panose="020B0604020202020204" pitchFamily="34" charset="0"/>
                <a:ea typeface="Times New Roman" panose="02020603050405020304" pitchFamily="18" charset="0"/>
                <a:hlinkClick r:id="rId2"/>
              </a:rPr>
              <a:t>"Trafficking in persons in Canada, 2020"</a:t>
            </a:r>
            <a:r>
              <a:rPr lang="en-CA" sz="1800" dirty="0">
                <a:solidFill>
                  <a:srgbClr val="333333"/>
                </a:solidFill>
                <a:effectLst/>
                <a:latin typeface="Helvetica" panose="020B0604020202020204" pitchFamily="34" charset="0"/>
                <a:ea typeface="Times New Roman" panose="02020603050405020304" pitchFamily="18" charset="0"/>
              </a:rPr>
              <a:t> </a:t>
            </a:r>
            <a:r>
              <a:rPr lang="en-CA" sz="1800" dirty="0" err="1">
                <a:solidFill>
                  <a:srgbClr val="333333"/>
                </a:solidFill>
                <a:effectLst/>
                <a:latin typeface="Helvetica" panose="020B0604020202020204" pitchFamily="34" charset="0"/>
                <a:ea typeface="Times New Roman" panose="02020603050405020304" pitchFamily="18" charset="0"/>
              </a:rPr>
              <a:t>Juristat</a:t>
            </a:r>
            <a:r>
              <a:rPr lang="en-CA" sz="1800" dirty="0">
                <a:solidFill>
                  <a:srgbClr val="333333"/>
                </a:solidFill>
                <a:effectLst/>
                <a:latin typeface="Helvetica" panose="020B0604020202020204" pitchFamily="34" charset="0"/>
                <a:ea typeface="Times New Roman" panose="02020603050405020304" pitchFamily="18" charset="0"/>
              </a:rPr>
              <a:t> for more data on human trafficking as reported by police services and courts in Canada between 2010 and 2020.</a:t>
            </a:r>
            <a:endParaRPr lang="en-CA" sz="1800" dirty="0">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1F0DE2E7-558A-F2F3-BEA1-10803AB50C3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12F8A9-7BBB-9001-1330-13962D99289D}"/>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6E93C56-563D-4D63-93C9-2E1D3524F719}"/>
              </a:ext>
            </a:extLst>
          </p:cNvPr>
          <p:cNvSpPr>
            <a:spLocks noGrp="1"/>
          </p:cNvSpPr>
          <p:nvPr>
            <p:ph type="sldNum" sz="quarter" idx="12"/>
          </p:nvPr>
        </p:nvSpPr>
        <p:spPr/>
        <p:txBody>
          <a:bodyPr/>
          <a:lstStyle/>
          <a:p>
            <a:fld id="{58FB4751-880F-D840-AAA9-3A15815CC996}" type="slidenum">
              <a:rPr lang="en-US" smtClean="0"/>
              <a:t>6</a:t>
            </a:fld>
            <a:endParaRPr lang="en-US" dirty="0"/>
          </a:p>
        </p:txBody>
      </p:sp>
    </p:spTree>
    <p:extLst>
      <p:ext uri="{BB962C8B-B14F-4D97-AF65-F5344CB8AC3E}">
        <p14:creationId xmlns:p14="http://schemas.microsoft.com/office/powerpoint/2010/main" val="347291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47590" y="280635"/>
            <a:ext cx="5314536" cy="1325563"/>
          </a:xfrm>
        </p:spPr>
        <p:txBody>
          <a:bodyPr vert="horz" lIns="91440" tIns="45720" rIns="91440" bIns="45720" rtlCol="0" anchor="ctr">
            <a:normAutofit/>
          </a:bodyPr>
          <a:lstStyle/>
          <a:p>
            <a:pPr marL="0" marR="0" lvl="0" indent="0" fontAlgn="auto">
              <a:spcAft>
                <a:spcPts val="0"/>
              </a:spcAft>
              <a:buClrTx/>
              <a:buSzTx/>
              <a:tabLst/>
              <a:defRPr/>
            </a:pPr>
            <a:r>
              <a:rPr lang="en-US" sz="4100" b="1" dirty="0"/>
              <a:t>  </a:t>
            </a:r>
            <a:r>
              <a:rPr lang="en-US" sz="4100" b="1" dirty="0">
                <a:effectLst/>
              </a:rPr>
              <a:t>Motivation </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762000" y="1336916"/>
            <a:ext cx="11074750" cy="4771275"/>
          </a:xfrm>
        </p:spPr>
        <p:txBody>
          <a:bodyPr vert="horz" lIns="91440" tIns="45720" rIns="91440" bIns="45720" rtlCol="0" anchor="t">
            <a:normAutofit/>
          </a:bodyPr>
          <a:lstStyle/>
          <a:p>
            <a:pPr>
              <a:lnSpc>
                <a:spcPct val="150000"/>
              </a:lnSpc>
            </a:pPr>
            <a:r>
              <a:rPr lang="en-US" sz="2000" dirty="0">
                <a:effectLst/>
              </a:rPr>
              <a:t>Globally, human trafficking continues to grow despite increased attention and resources from governments and non-governmental organizations.</a:t>
            </a:r>
          </a:p>
          <a:p>
            <a:pPr>
              <a:lnSpc>
                <a:spcPct val="150000"/>
              </a:lnSpc>
            </a:pPr>
            <a:r>
              <a:rPr lang="en-US" sz="2000" dirty="0">
                <a:effectLst/>
              </a:rPr>
              <a:t>it is nearly impossible to measure the full extent of human trafficking, since it is an illegal practice. By focusing on the factors that contribute the most to the increase in human trafficking, this project aims to reduce the high human trafficking rate. </a:t>
            </a:r>
          </a:p>
          <a:p>
            <a:pPr>
              <a:lnSpc>
                <a:spcPct val="150000"/>
              </a:lnSpc>
            </a:pPr>
            <a:r>
              <a:rPr lang="en-US" sz="2000" dirty="0">
                <a:effectLst/>
              </a:rPr>
              <a:t>We will analyze multiple factors, such as the socio-demographic profile of victims (such as their gender and age), the trafficking process (such as how victims are controlled), and the type of exploitation. Peer-to-peer analysis of the data will reveal which factors we should focus on more in order to reduce human trafficking.</a:t>
            </a:r>
          </a:p>
          <a:p>
            <a:pPr indent="-228600">
              <a:spcAft>
                <a:spcPts val="600"/>
              </a:spcAft>
              <a:buFont typeface="Arial" panose="020B0604020202020204" pitchFamily="34" charset="0"/>
              <a:buChar char="•"/>
            </a:pPr>
            <a:endParaRPr lang="en-US" sz="2000"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762001" y="6199632"/>
            <a:ext cx="3867496" cy="365760"/>
          </a:xfrm>
        </p:spPr>
        <p:txBody>
          <a:bodyPr vert="horz" lIns="91440" tIns="45720" rIns="91440" bIns="45720" rtlCol="0" anchor="ctr">
            <a:normAutofit/>
          </a:bodyPr>
          <a:lstStyle/>
          <a:p>
            <a:pPr>
              <a:spcAft>
                <a:spcPts val="600"/>
              </a:spcAft>
              <a:defRPr/>
            </a:pPr>
            <a:r>
              <a:rPr lang="en-US" sz="1100" dirty="0">
                <a:solidFill>
                  <a:schemeClr val="tx1">
                    <a:alpha val="80000"/>
                  </a:schemeClr>
                </a:solidFill>
                <a:latin typeface="Calibri" panose="020F0502020204030204"/>
              </a:rPr>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6053666" y="6199632"/>
            <a:ext cx="4802755" cy="365760"/>
          </a:xfrm>
        </p:spPr>
        <p:txBody>
          <a:bodyPr vert="horz" lIns="91440" tIns="45720" rIns="91440" bIns="45720" rtlCol="0" anchor="ctr">
            <a:normAutofit/>
          </a:bodyPr>
          <a:lstStyle/>
          <a:p>
            <a:pPr algn="r">
              <a:spcAft>
                <a:spcPts val="600"/>
              </a:spcAft>
              <a:defRPr/>
            </a:pPr>
            <a:r>
              <a:rPr lang="en-US" sz="1100" kern="1200">
                <a:solidFill>
                  <a:schemeClr val="tx1">
                    <a:alpha val="80000"/>
                  </a:schemeClr>
                </a:solidFill>
                <a:latin typeface="Calibri" panose="020F0502020204030204"/>
                <a:ea typeface="+mn-ea"/>
                <a:cs typeface="+mn-cs"/>
              </a:rPr>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00232" y="6108192"/>
            <a:ext cx="548640" cy="548640"/>
          </a:xfrm>
          <a:prstGeom prst="ellipse">
            <a:avLst/>
          </a:prstGeom>
          <a:solidFill>
            <a:srgbClr val="674C55"/>
          </a:solidFill>
        </p:spPr>
        <p:txBody>
          <a:bodyPr vert="horz" lIns="91440" tIns="45720" rIns="91440" bIns="45720" rtlCol="0" anchor="ctr">
            <a:normAutofit/>
          </a:bodyPr>
          <a:lstStyle/>
          <a:p>
            <a:pPr algn="ctr">
              <a:spcAft>
                <a:spcPts val="600"/>
              </a:spcAft>
              <a:defRPr/>
            </a:pPr>
            <a:fld id="{58FB4751-880F-D840-AAA9-3A15815CC996}" type="slidenum">
              <a:rPr lang="en-US" sz="1500">
                <a:solidFill>
                  <a:srgbClr val="FFFFFF"/>
                </a:solidFill>
                <a:latin typeface="Calibri" panose="020F0502020204030204"/>
              </a:rPr>
              <a:pPr algn="ctr">
                <a:spcAft>
                  <a:spcPts val="600"/>
                </a:spcAft>
                <a:defRPr/>
              </a:pPr>
              <a:t>7</a:t>
            </a:fld>
            <a:endParaRPr lang="en-US" sz="1500">
              <a:solidFill>
                <a:srgbClr val="FFFFFF"/>
              </a:solidFill>
              <a:latin typeface="Calibri" panose="020F0502020204030204"/>
            </a:endParaRPr>
          </a:p>
        </p:txBody>
      </p:sp>
    </p:spTree>
    <p:extLst>
      <p:ext uri="{BB962C8B-B14F-4D97-AF65-F5344CB8AC3E}">
        <p14:creationId xmlns:p14="http://schemas.microsoft.com/office/powerpoint/2010/main" val="8761564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 calcmode="lin" valueType="num">
                                      <p:cBhvr>
                                        <p:cTn id="7" dur="1000" fill="hold"/>
                                        <p:tgtEl>
                                          <p:spTgt spid="27">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7">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7">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7">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27">
                                            <p:txEl>
                                              <p:pRg st="1" end="1"/>
                                            </p:txEl>
                                          </p:spTgt>
                                        </p:tgtEl>
                                        <p:attrNameLst>
                                          <p:attrName>style.visibility</p:attrName>
                                        </p:attrNameLst>
                                      </p:cBhvr>
                                      <p:to>
                                        <p:strVal val="visible"/>
                                      </p:to>
                                    </p:set>
                                    <p:anim calcmode="lin" valueType="num">
                                      <p:cBhvr>
                                        <p:cTn id="13" dur="1000" fill="hold"/>
                                        <p:tgtEl>
                                          <p:spTgt spid="27">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27">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27">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27">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27">
                                            <p:txEl>
                                              <p:pRg st="2" end="2"/>
                                            </p:txEl>
                                          </p:spTgt>
                                        </p:tgtEl>
                                        <p:attrNameLst>
                                          <p:attrName>style.visibility</p:attrName>
                                        </p:attrNameLst>
                                      </p:cBhvr>
                                      <p:to>
                                        <p:strVal val="visible"/>
                                      </p:to>
                                    </p:set>
                                    <p:anim calcmode="lin" valueType="num">
                                      <p:cBhvr>
                                        <p:cTn id="19" dur="1000" fill="hold"/>
                                        <p:tgtEl>
                                          <p:spTgt spid="27">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27">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27">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r>
              <a:rPr lang="en-US" sz="4800" dirty="0"/>
              <a:t>Problem statement</a:t>
            </a:r>
            <a:endParaRPr lang="en-US" dirty="0"/>
          </a:p>
        </p:txBody>
      </p:sp>
      <p:sp>
        <p:nvSpPr>
          <p:cNvPr id="3" name="Content Placeholder 2">
            <a:extLst>
              <a:ext uri="{FF2B5EF4-FFF2-40B4-BE49-F238E27FC236}">
                <a16:creationId xmlns:a16="http://schemas.microsoft.com/office/drawing/2014/main" id="{1BF4048B-DCE2-3926-9FC1-A46E9F1084FF}"/>
              </a:ext>
            </a:extLst>
          </p:cNvPr>
          <p:cNvSpPr>
            <a:spLocks noGrp="1"/>
          </p:cNvSpPr>
          <p:nvPr>
            <p:ph idx="1"/>
          </p:nvPr>
        </p:nvSpPr>
        <p:spPr>
          <a:xfrm>
            <a:off x="576072" y="1901952"/>
            <a:ext cx="10065424" cy="3877056"/>
          </a:xfrm>
        </p:spPr>
        <p:txBody>
          <a:bodyPr/>
          <a:lstStyle/>
          <a:p>
            <a:pPr marL="540000" indent="720000">
              <a:lnSpc>
                <a:spcPct val="150000"/>
              </a:lnSpc>
              <a:spcBef>
                <a:spcPts val="2400"/>
              </a:spcBef>
              <a:spcAft>
                <a:spcPts val="3000"/>
              </a:spcAft>
            </a:pPr>
            <a:r>
              <a:rPr lang="en-CA" sz="2000" dirty="0">
                <a:solidFill>
                  <a:srgbClr val="000000"/>
                </a:solidFill>
                <a:effectLst/>
                <a:latin typeface="Calibri" panose="020F0502020204030204" pitchFamily="34" charset="0"/>
                <a:ea typeface="Times New Roman" panose="02020603050405020304" pitchFamily="18" charset="0"/>
              </a:rPr>
              <a:t>Human trafficking can be reduced by knowing several things, such as which areas we need to focus on. Specifically, what is the most affected age group, which gender is more vulnerable to human trafficking, and which region contributes most to human trafficking? A thorough understanding of victims' sociodemographic profiles and trafficking processes is essential. To reduce the rate of human trafficking, we should have a better understanding of all these things.</a:t>
            </a:r>
            <a:endParaRPr lang="en-CA" sz="2000" dirty="0">
              <a:effectLst/>
              <a:latin typeface="Times New Roman" panose="02020603050405020304" pitchFamily="18" charset="0"/>
              <a:ea typeface="Times New Roman" panose="02020603050405020304" pitchFamily="18" charset="0"/>
            </a:endParaRPr>
          </a:p>
          <a:p>
            <a:endParaRPr lang="en-CA"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8</a:t>
            </a:fld>
            <a:endParaRPr lang="en-US" dirty="0"/>
          </a:p>
        </p:txBody>
      </p:sp>
    </p:spTree>
    <p:extLst>
      <p:ext uri="{BB962C8B-B14F-4D97-AF65-F5344CB8AC3E}">
        <p14:creationId xmlns:p14="http://schemas.microsoft.com/office/powerpoint/2010/main" val="169908862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576072" y="422032"/>
            <a:ext cx="10515600" cy="958712"/>
          </a:xfrm>
        </p:spPr>
        <p:txBody>
          <a:bodyPr>
            <a:normAutofit fontScale="90000"/>
          </a:bodyPr>
          <a:lstStyle/>
          <a:p>
            <a:br>
              <a:rPr lang="en-CA" sz="1800" dirty="0">
                <a:effectLst/>
                <a:latin typeface="Calibri" panose="020F0502020204030204" pitchFamily="34" charset="0"/>
                <a:ea typeface="Calibri" panose="020F0502020204030204" pitchFamily="34" charset="0"/>
                <a:cs typeface="Mangal" panose="02040503050203030202" pitchFamily="18" charset="0"/>
              </a:rPr>
            </a:br>
            <a:r>
              <a:rPr lang="en-CA" dirty="0">
                <a:latin typeface="Sagona Book" panose="020F0502020204030204" pitchFamily="34" charset="0"/>
              </a:rPr>
              <a:t>Project Proposal</a:t>
            </a:r>
            <a:endParaRPr lang="en-US" dirty="0"/>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5" name="Content Placeholder 4">
            <a:extLst>
              <a:ext uri="{FF2B5EF4-FFF2-40B4-BE49-F238E27FC236}">
                <a16:creationId xmlns:a16="http://schemas.microsoft.com/office/drawing/2014/main" id="{DEE59DB6-9296-E9EF-F659-0C6AE1B78EC9}"/>
              </a:ext>
            </a:extLst>
          </p:cNvPr>
          <p:cNvSpPr>
            <a:spLocks noGrp="1"/>
          </p:cNvSpPr>
          <p:nvPr>
            <p:ph idx="1"/>
          </p:nvPr>
        </p:nvSpPr>
        <p:spPr>
          <a:xfrm>
            <a:off x="576072" y="1901952"/>
            <a:ext cx="9763682" cy="3877056"/>
          </a:xfrm>
        </p:spPr>
        <p:txBody>
          <a:bodyPr/>
          <a:lstStyle/>
          <a:p>
            <a:pPr marL="720000" indent="720000">
              <a:lnSpc>
                <a:spcPct val="150000"/>
              </a:lnSpc>
              <a:spcBef>
                <a:spcPts val="3600"/>
              </a:spcBef>
              <a:spcAft>
                <a:spcPts val="3000"/>
              </a:spcAft>
            </a:pPr>
            <a:r>
              <a:rPr lang="en-CA" sz="2000" dirty="0">
                <a:solidFill>
                  <a:srgbClr val="000000"/>
                </a:solidFill>
                <a:effectLst/>
                <a:latin typeface="Calibri" panose="020F0502020204030204" pitchFamily="34" charset="0"/>
                <a:ea typeface="Times New Roman" panose="02020603050405020304" pitchFamily="18" charset="0"/>
              </a:rPr>
              <a:t>In this project, our team will analyze the dataset that contains the past data of human trafficking victims. We will analyze the data statistically and remove anomalies from it using data transformation techniques. The data will be analyzed by visualizing multiple variables present in the dataset to explore useful insights. The final product will be a PowerPoint presentation that presents our findings.</a:t>
            </a:r>
            <a:endParaRPr lang="en-CA" sz="2000" dirty="0">
              <a:effectLst/>
              <a:latin typeface="Times New Roman" panose="02020603050405020304" pitchFamily="18" charset="0"/>
              <a:ea typeface="Times New Roman" panose="02020603050405020304" pitchFamily="18" charset="0"/>
            </a:endParaRPr>
          </a:p>
          <a:p>
            <a:endParaRPr lang="en-CA" dirty="0"/>
          </a:p>
        </p:txBody>
      </p:sp>
    </p:spTree>
    <p:extLst>
      <p:ext uri="{BB962C8B-B14F-4D97-AF65-F5344CB8AC3E}">
        <p14:creationId xmlns:p14="http://schemas.microsoft.com/office/powerpoint/2010/main" val="2752853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 Boardroom</Template>
  <TotalTime>884</TotalTime>
  <Words>1331</Words>
  <Application>Microsoft Office PowerPoint</Application>
  <PresentationFormat>Widescreen</PresentationFormat>
  <Paragraphs>146</Paragraphs>
  <Slides>25</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Aharoni</vt:lpstr>
      <vt:lpstr>-apple-system</vt:lpstr>
      <vt:lpstr>Arial</vt:lpstr>
      <vt:lpstr>Calibri</vt:lpstr>
      <vt:lpstr>Calibri Light</vt:lpstr>
      <vt:lpstr>Courier New</vt:lpstr>
      <vt:lpstr>Gill Sans Nova</vt:lpstr>
      <vt:lpstr>Helvetica</vt:lpstr>
      <vt:lpstr>Helvetica Neue</vt:lpstr>
      <vt:lpstr>Sagona Book</vt:lpstr>
      <vt:lpstr>Symbol</vt:lpstr>
      <vt:lpstr>Times New Roman</vt:lpstr>
      <vt:lpstr>Office Theme</vt:lpstr>
      <vt:lpstr>Group 07 Project web site:</vt:lpstr>
      <vt:lpstr>Data analysis for Human trafficking </vt:lpstr>
      <vt:lpstr>Team members</vt:lpstr>
      <vt:lpstr>contents</vt:lpstr>
      <vt:lpstr>What is Human Trafficking?</vt:lpstr>
      <vt:lpstr>Today’s world</vt:lpstr>
      <vt:lpstr>  Motivation </vt:lpstr>
      <vt:lpstr>Problem statement</vt:lpstr>
      <vt:lpstr> Project Proposal</vt:lpstr>
      <vt:lpstr> Analysis Questions</vt:lpstr>
      <vt:lpstr>Dataset Description  </vt:lpstr>
      <vt:lpstr> Dataset Description  </vt:lpstr>
      <vt:lpstr>Exploratory Data Analysis of the Dataset</vt:lpstr>
      <vt:lpstr>Visualization of Gender distribution</vt:lpstr>
      <vt:lpstr>Gender distribution by year</vt:lpstr>
      <vt:lpstr>Age broad distribution and percentage</vt:lpstr>
      <vt:lpstr>Age broad By Gender</vt:lpstr>
      <vt:lpstr>Indicates the reported duration of trafficking in months</vt:lpstr>
      <vt:lpstr>The distribution of human trafficking in different countries</vt:lpstr>
      <vt:lpstr>Percentage of Means of control</vt:lpstr>
      <vt:lpstr>Percentage of type of labour</vt:lpstr>
      <vt:lpstr>Exploratory Data Analysis of the Dataset </vt:lpstr>
      <vt:lpstr>Exploratory Data Analysis of the Dataset </vt:lpstr>
      <vt:lpstr>Exploratory Data Analysis of the Dataset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trafficking</dc:title>
  <dc:creator>Weijia Zhang</dc:creator>
  <cp:lastModifiedBy>Weijia Zhang</cp:lastModifiedBy>
  <cp:revision>6</cp:revision>
  <dcterms:created xsi:type="dcterms:W3CDTF">2022-11-12T14:10:20Z</dcterms:created>
  <dcterms:modified xsi:type="dcterms:W3CDTF">2022-11-13T19:23:46Z</dcterms:modified>
</cp:coreProperties>
</file>