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65" r:id="rId11"/>
    <p:sldId id="266" r:id="rId12"/>
    <p:sldId id="278" r:id="rId13"/>
    <p:sldId id="269" r:id="rId14"/>
    <p:sldId id="277" r:id="rId15"/>
    <p:sldId id="267" r:id="rId16"/>
    <p:sldId id="268" r:id="rId17"/>
    <p:sldId id="276" r:id="rId18"/>
    <p:sldId id="279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F566E9-AE34-44E6-9771-D056C611F3EC}" v="24" dt="2022-12-13T01:32:20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BF0B-B308-4896-9851-22644937195A}" type="datetimeFigureOut">
              <a:rPr lang="en-CA" smtClean="0"/>
              <a:t>2022-12-15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2219-6A02-4542-9264-89B90F3D26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013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BF0B-B308-4896-9851-22644937195A}" type="datetimeFigureOut">
              <a:rPr lang="en-CA" smtClean="0"/>
              <a:t>2022-12-15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2219-6A02-4542-9264-89B90F3D26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92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BF0B-B308-4896-9851-22644937195A}" type="datetimeFigureOut">
              <a:rPr lang="en-CA" smtClean="0"/>
              <a:t>2022-12-15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2219-6A02-4542-9264-89B90F3D26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1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BF0B-B308-4896-9851-22644937195A}" type="datetimeFigureOut">
              <a:rPr lang="en-CA" smtClean="0"/>
              <a:t>2022-12-15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2219-6A02-4542-9264-89B90F3D262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6306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BF0B-B308-4896-9851-22644937195A}" type="datetimeFigureOut">
              <a:rPr lang="en-CA" smtClean="0"/>
              <a:t>2022-12-15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2219-6A02-4542-9264-89B90F3D26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51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BF0B-B308-4896-9851-22644937195A}" type="datetimeFigureOut">
              <a:rPr lang="en-CA" smtClean="0"/>
              <a:t>2022-12-15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2219-6A02-4542-9264-89B90F3D26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926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BF0B-B308-4896-9851-22644937195A}" type="datetimeFigureOut">
              <a:rPr lang="en-CA" smtClean="0"/>
              <a:t>2022-12-15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2219-6A02-4542-9264-89B90F3D26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47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BF0B-B308-4896-9851-22644937195A}" type="datetimeFigureOut">
              <a:rPr lang="en-CA" smtClean="0"/>
              <a:t>2022-12-15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2219-6A02-4542-9264-89B90F3D26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396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BF0B-B308-4896-9851-22644937195A}" type="datetimeFigureOut">
              <a:rPr lang="en-CA" smtClean="0"/>
              <a:t>2022-12-15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2219-6A02-4542-9264-89B90F3D26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795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BF0B-B308-4896-9851-22644937195A}" type="datetimeFigureOut">
              <a:rPr lang="en-CA" smtClean="0"/>
              <a:t>2022-12-15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2219-6A02-4542-9264-89B90F3D26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001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BF0B-B308-4896-9851-22644937195A}" type="datetimeFigureOut">
              <a:rPr lang="en-CA" smtClean="0"/>
              <a:t>2022-12-15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2219-6A02-4542-9264-89B90F3D26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68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BF0B-B308-4896-9851-22644937195A}" type="datetimeFigureOut">
              <a:rPr lang="en-CA" smtClean="0"/>
              <a:t>2022-12-15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2219-6A02-4542-9264-89B90F3D26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184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BF0B-B308-4896-9851-22644937195A}" type="datetimeFigureOut">
              <a:rPr lang="en-CA" smtClean="0"/>
              <a:t>2022-12-15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2219-6A02-4542-9264-89B90F3D26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4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BF0B-B308-4896-9851-22644937195A}" type="datetimeFigureOut">
              <a:rPr lang="en-CA" smtClean="0"/>
              <a:t>2022-12-15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2219-6A02-4542-9264-89B90F3D26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37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BF0B-B308-4896-9851-22644937195A}" type="datetimeFigureOut">
              <a:rPr lang="en-CA" smtClean="0"/>
              <a:t>2022-12-15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2219-6A02-4542-9264-89B90F3D26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002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BF0B-B308-4896-9851-22644937195A}" type="datetimeFigureOut">
              <a:rPr lang="en-CA" smtClean="0"/>
              <a:t>2022-12-15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2219-6A02-4542-9264-89B90F3D26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62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BF0B-B308-4896-9851-22644937195A}" type="datetimeFigureOut">
              <a:rPr lang="en-CA" smtClean="0"/>
              <a:t>2022-12-15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2219-6A02-4542-9264-89B90F3D26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597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F0BBF0B-B308-4896-9851-22644937195A}" type="datetimeFigureOut">
              <a:rPr lang="en-CA" smtClean="0"/>
              <a:t>2022-12-15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B2219-6A02-4542-9264-89B90F3D26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6803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tdatacollaborative.org/global-dataset-0" TargetMode="External"/><Relationship Id="rId3" Type="http://schemas.openxmlformats.org/officeDocument/2006/relationships/hyperlink" Target="https://fg21.atlassian.net/jira/software/projects/DAB103/boards/1" TargetMode="External"/><Relationship Id="rId7" Type="http://schemas.openxmlformats.org/officeDocument/2006/relationships/hyperlink" Target="https://www150.statcan.gc.ca/n1/pub/85-002-x/2022001/article/00010-eng.htm" TargetMode="External"/><Relationship Id="rId2" Type="http://schemas.openxmlformats.org/officeDocument/2006/relationships/hyperlink" Target="http://github.com/users/ArialGaofei/projects/1/views/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Xuzhou_chained_woman_incident" TargetMode="External"/><Relationship Id="rId5" Type="http://schemas.openxmlformats.org/officeDocument/2006/relationships/hyperlink" Target="https://justice.gc.ca/eng/cj-jp/tp/what-quoi.html" TargetMode="External"/><Relationship Id="rId4" Type="http://schemas.openxmlformats.org/officeDocument/2006/relationships/hyperlink" Target="https://public.tableau.com/app/profile/weijia.zhang4595/viz/CTDC_16709622121250/Story1?publish=yes" TargetMode="External"/><Relationship Id="rId9" Type="http://schemas.openxmlformats.org/officeDocument/2006/relationships/hyperlink" Target="https://jakevdp.github.io/PythonDataScienceHandbook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50.statcan.gc.ca/n1/pub/85-002-x/2022001/article/00010-eng.htm" TargetMode="External"/><Relationship Id="rId2" Type="http://schemas.openxmlformats.org/officeDocument/2006/relationships/hyperlink" Target="https://en.wikipedia.org/wiki/Xuzhou_chained_woman_incid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4E2C-A4EA-87CC-1DB4-3237850FE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336" y="485436"/>
            <a:ext cx="10981208" cy="2812710"/>
          </a:xfrm>
        </p:spPr>
        <p:txBody>
          <a:bodyPr>
            <a:normAutofit/>
          </a:bodyPr>
          <a:lstStyle/>
          <a:p>
            <a:r>
              <a:rPr lang="en-US" sz="2700" b="1" dirty="0">
                <a:effectLst/>
              </a:rPr>
              <a:t>DAB-103 Analytic Tool &amp; Decision Making</a:t>
            </a:r>
            <a:br>
              <a:rPr lang="en-US" sz="6000" b="1" dirty="0">
                <a:effectLst/>
              </a:rPr>
            </a:br>
            <a:r>
              <a:rPr lang="en-US" altLang="zh-CN" sz="6000" b="1" kern="1200" dirty="0">
                <a:ea typeface="+mj-ea"/>
                <a:cs typeface="+mj-cs"/>
              </a:rPr>
              <a:t>Data Analysis for </a:t>
            </a:r>
            <a:br>
              <a:rPr lang="en-US" altLang="zh-CN" sz="6000" b="1" kern="1200" dirty="0">
                <a:ea typeface="+mj-ea"/>
                <a:cs typeface="+mj-cs"/>
              </a:rPr>
            </a:br>
            <a:r>
              <a:rPr lang="en-US" sz="6000" b="1" kern="1200" dirty="0">
                <a:ea typeface="+mj-ea"/>
                <a:cs typeface="+mj-cs"/>
              </a:rPr>
              <a:t>H</a:t>
            </a:r>
            <a:r>
              <a:rPr lang="en-US" sz="6000" b="1" kern="1200" dirty="0">
                <a:effectLst/>
                <a:ea typeface="+mj-ea"/>
                <a:cs typeface="+mj-cs"/>
              </a:rPr>
              <a:t>uman </a:t>
            </a:r>
            <a:r>
              <a:rPr lang="en-US" sz="6000" b="1" dirty="0"/>
              <a:t>T</a:t>
            </a:r>
            <a:r>
              <a:rPr lang="en-US" sz="6000" b="1" kern="1200" dirty="0">
                <a:effectLst/>
                <a:ea typeface="+mj-ea"/>
                <a:cs typeface="+mj-cs"/>
              </a:rPr>
              <a:t>rafficking 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DDACC-764D-1102-3639-B3198C413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833" y="3984965"/>
            <a:ext cx="9144000" cy="1655762"/>
          </a:xfrm>
        </p:spPr>
        <p:txBody>
          <a:bodyPr/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Group 07            Section 01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/>
              <a:t>Weijia</a:t>
            </a:r>
            <a:r>
              <a:rPr lang="en-US" sz="2400" b="1" dirty="0"/>
              <a:t> Zhang     0817669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Fei Gao               0822295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6727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589E5A-7D58-A12F-9029-A14794D6C59C}"/>
              </a:ext>
            </a:extLst>
          </p:cNvPr>
          <p:cNvSpPr txBox="1"/>
          <p:nvPr/>
        </p:nvSpPr>
        <p:spPr>
          <a:xfrm>
            <a:off x="225288" y="5953571"/>
            <a:ext cx="11860696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/>
              <a:t>The covid-19 has greatly affected human trafficking; the number of reported victims reduced dramatically.</a:t>
            </a:r>
          </a:p>
        </p:txBody>
      </p:sp>
      <p:pic>
        <p:nvPicPr>
          <p:cNvPr id="2" name="slide2" descr="Count of registration year">
            <a:extLst>
              <a:ext uri="{FF2B5EF4-FFF2-40B4-BE49-F238E27FC236}">
                <a16:creationId xmlns:a16="http://schemas.microsoft.com/office/drawing/2014/main" id="{A1C0A5C9-9656-90C0-92C3-358600D8B3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39"/>
          <a:stretch/>
        </p:blipFill>
        <p:spPr>
          <a:xfrm>
            <a:off x="1162050" y="1219200"/>
            <a:ext cx="9625220" cy="47343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2F03D0-B876-61BC-863B-AF657D285418}"/>
              </a:ext>
            </a:extLst>
          </p:cNvPr>
          <p:cNvSpPr txBox="1"/>
          <p:nvPr/>
        </p:nvSpPr>
        <p:spPr>
          <a:xfrm>
            <a:off x="600903" y="483223"/>
            <a:ext cx="10645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What is typic profile of the most victims of human trafficking?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116227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3C548F-46A8-82ED-7647-385957993C30}"/>
              </a:ext>
            </a:extLst>
          </p:cNvPr>
          <p:cNvSpPr txBox="1"/>
          <p:nvPr/>
        </p:nvSpPr>
        <p:spPr>
          <a:xfrm>
            <a:off x="437322" y="6137563"/>
            <a:ext cx="1155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/>
              <a:t>Female is three times more than male. Females in 10-17,30-38 are the majority of victims in women. Males in 30-38 and 10-17 are the majority of victims in men.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A3F643A8-B470-06AD-8944-C52342395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92" y="649357"/>
            <a:ext cx="10406570" cy="531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5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E9A355-A36F-B728-89C6-7490C239C441}"/>
              </a:ext>
            </a:extLst>
          </p:cNvPr>
          <p:cNvSpPr txBox="1"/>
          <p:nvPr/>
        </p:nvSpPr>
        <p:spPr>
          <a:xfrm>
            <a:off x="874642" y="6269635"/>
            <a:ext cx="10941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duration of exploitation is mainly concentrated in a period of 0-12 months.</a:t>
            </a:r>
            <a:endParaRPr lang="en-CA" sz="2000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1EEB075-A736-C2D8-DDCD-8E35FA33B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2" y="1179442"/>
            <a:ext cx="10111410" cy="48900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CAEE82-8105-53E8-E850-8963DDB8ADA8}"/>
              </a:ext>
            </a:extLst>
          </p:cNvPr>
          <p:cNvSpPr txBox="1"/>
          <p:nvPr/>
        </p:nvSpPr>
        <p:spPr>
          <a:xfrm>
            <a:off x="238538" y="257240"/>
            <a:ext cx="9130748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</a:rPr>
              <a:t>How long  is the typical period of exploitation?</a:t>
            </a:r>
          </a:p>
        </p:txBody>
      </p:sp>
    </p:spTree>
    <p:extLst>
      <p:ext uri="{BB962C8B-B14F-4D97-AF65-F5344CB8AC3E}">
        <p14:creationId xmlns:p14="http://schemas.microsoft.com/office/powerpoint/2010/main" val="270661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44253AC-16DA-3EE1-7766-4964AAF03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7283"/>
            <a:ext cx="12197992" cy="639071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E0D3D73-E156-3FF4-3772-C7CE38BEC511}"/>
              </a:ext>
            </a:extLst>
          </p:cNvPr>
          <p:cNvSpPr txBox="1"/>
          <p:nvPr/>
        </p:nvSpPr>
        <p:spPr>
          <a:xfrm>
            <a:off x="6628" y="3478696"/>
            <a:ext cx="12185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sz="1600" dirty="0">
                <a:solidFill>
                  <a:schemeClr val="bg1"/>
                </a:solidFill>
              </a:rPr>
              <a:t>The top ten victims’ citizenship are Ukraine, the Philippines, Moldova, America, Belarus, Indonesia, Cambodia, Mexico, Nigeria, and Romania.</a:t>
            </a:r>
          </a:p>
          <a:p>
            <a:pPr marL="342900" indent="-342900">
              <a:buFont typeface="+mj-lt"/>
              <a:buAutoNum type="arabicPeriod"/>
            </a:pP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0E526C-7B8D-1B44-BF2D-D6ABF69C3EA8}"/>
              </a:ext>
            </a:extLst>
          </p:cNvPr>
          <p:cNvSpPr txBox="1"/>
          <p:nvPr/>
        </p:nvSpPr>
        <p:spPr>
          <a:xfrm>
            <a:off x="702366" y="0"/>
            <a:ext cx="10634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</a:rPr>
              <a:t>What is the global distribution of human trafficking</a:t>
            </a:r>
            <a:r>
              <a:rPr lang="en-CA" sz="2800" dirty="0">
                <a:latin typeface="Calibri" panose="020F0502020204030204" pitchFamily="34" charset="0"/>
              </a:rPr>
              <a:t>?</a:t>
            </a:r>
          </a:p>
          <a:p>
            <a:pPr algn="ctr"/>
            <a:endParaRPr lang="en-CA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3616F-5818-718F-C212-EE783558A1C4}"/>
              </a:ext>
            </a:extLst>
          </p:cNvPr>
          <p:cNvSpPr txBox="1"/>
          <p:nvPr/>
        </p:nvSpPr>
        <p:spPr>
          <a:xfrm>
            <a:off x="135836" y="6295597"/>
            <a:ext cx="11767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The top ten exploitation countries are the America, Russia, Indonesia, Poland, Malaysia, Philippines, Turkey, Libya, Kazakhstan, and Ukraine.</a:t>
            </a:r>
          </a:p>
          <a:p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142154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3C548F-46A8-82ED-7647-385957993C30}"/>
              </a:ext>
            </a:extLst>
          </p:cNvPr>
          <p:cNvSpPr txBox="1"/>
          <p:nvPr/>
        </p:nvSpPr>
        <p:spPr>
          <a:xfrm>
            <a:off x="1238930" y="6269280"/>
            <a:ext cx="10030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exual exploitation is more than two other types of exploitation over the registration year. </a:t>
            </a:r>
            <a:endParaRPr lang="en-CA" sz="2000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FAA5D56D-8D45-F5C6-30D7-72F191FBF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469" y="1073426"/>
            <a:ext cx="9753601" cy="49563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8100A8-7B2C-96BA-D316-00B619E7E2CE}"/>
              </a:ext>
            </a:extLst>
          </p:cNvPr>
          <p:cNvSpPr txBox="1"/>
          <p:nvPr/>
        </p:nvSpPr>
        <p:spPr>
          <a:xfrm>
            <a:off x="468673" y="351206"/>
            <a:ext cx="108005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What </a:t>
            </a:r>
            <a:r>
              <a:rPr lang="en-CA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are the most common means of control and type of exploitation</a:t>
            </a:r>
            <a:r>
              <a:rPr lang="en-CA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?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308186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776552-10A7-77A6-9B86-53EDD71A3892}"/>
              </a:ext>
            </a:extLst>
          </p:cNvPr>
          <p:cNvSpPr txBox="1"/>
          <p:nvPr/>
        </p:nvSpPr>
        <p:spPr>
          <a:xfrm>
            <a:off x="0" y="6309367"/>
            <a:ext cx="1190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b="1" dirty="0"/>
              <a:t> The main types of exploitation in women are sexual prostitution and domestic work, while men is labour.</a:t>
            </a:r>
            <a:endParaRPr lang="en-CA" dirty="0"/>
          </a:p>
        </p:txBody>
      </p:sp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0B1ECFB3-6E74-0FC3-EE45-04AA3E2E6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26" y="522320"/>
            <a:ext cx="10349947" cy="57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75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848A30-FF90-AF06-16B2-C9CFD599B5E3}"/>
              </a:ext>
            </a:extLst>
          </p:cNvPr>
          <p:cNvSpPr txBox="1"/>
          <p:nvPr/>
        </p:nvSpPr>
        <p:spPr>
          <a:xfrm>
            <a:off x="422030" y="5969391"/>
            <a:ext cx="1176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2000" b="1" dirty="0"/>
              <a:t> </a:t>
            </a:r>
            <a:r>
              <a:rPr lang="en-CA" sz="2000" dirty="0"/>
              <a:t>The most means of control are threats, psychological abuse, and restricted movements.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98EAB59-3879-1B0D-7161-4786FBDCA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" y="261211"/>
            <a:ext cx="10880035" cy="554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94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16" descr="Dashboard 3">
            <a:extLst>
              <a:ext uri="{FF2B5EF4-FFF2-40B4-BE49-F238E27FC236}">
                <a16:creationId xmlns:a16="http://schemas.microsoft.com/office/drawing/2014/main" id="{8038494F-DE5C-528E-B0E5-AA43FB511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1" y="622852"/>
            <a:ext cx="11820938" cy="5711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B6E8E3-F13D-DBBB-2F4C-32D6AE776C24}"/>
              </a:ext>
            </a:extLst>
          </p:cNvPr>
          <p:cNvSpPr txBox="1"/>
          <p:nvPr/>
        </p:nvSpPr>
        <p:spPr>
          <a:xfrm>
            <a:off x="450574" y="-36239"/>
            <a:ext cx="11820938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What are the most common relationships between victims and recruiters?</a:t>
            </a:r>
            <a:endParaRPr lang="en-CA" sz="2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BF5A61-D623-7578-8AE1-88275D040297}"/>
              </a:ext>
            </a:extLst>
          </p:cNvPr>
          <p:cNvSpPr txBox="1"/>
          <p:nvPr/>
        </p:nvSpPr>
        <p:spPr>
          <a:xfrm>
            <a:off x="1722782" y="3366299"/>
            <a:ext cx="6122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The most means of control is psychological abuse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2F056A-134D-97FD-D00F-09B6DAB0C2FB}"/>
              </a:ext>
            </a:extLst>
          </p:cNvPr>
          <p:cNvSpPr txBox="1"/>
          <p:nvPr/>
        </p:nvSpPr>
        <p:spPr>
          <a:xfrm>
            <a:off x="7845286" y="3435625"/>
            <a:ext cx="393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The most type of sex is  prostitution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B0A54-9967-BB5B-C6A9-EF348DC6DA09}"/>
              </a:ext>
            </a:extLst>
          </p:cNvPr>
          <p:cNvSpPr txBox="1"/>
          <p:nvPr/>
        </p:nvSpPr>
        <p:spPr>
          <a:xfrm>
            <a:off x="304800" y="6385042"/>
            <a:ext cx="551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Result: The most type of labor is other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0A519D-311E-DC71-407E-E20D810FF31B}"/>
              </a:ext>
            </a:extLst>
          </p:cNvPr>
          <p:cNvSpPr txBox="1"/>
          <p:nvPr/>
        </p:nvSpPr>
        <p:spPr>
          <a:xfrm>
            <a:off x="6003235" y="6385042"/>
            <a:ext cx="618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relationship between recruiter and victims is other </a:t>
            </a:r>
          </a:p>
        </p:txBody>
      </p:sp>
    </p:spTree>
    <p:extLst>
      <p:ext uri="{BB962C8B-B14F-4D97-AF65-F5344CB8AC3E}">
        <p14:creationId xmlns:p14="http://schemas.microsoft.com/office/powerpoint/2010/main" val="144238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45DB-D00B-5037-913D-04255E3F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CC0CD-FC8B-7741-2434-23D20870F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725" y="2092675"/>
            <a:ext cx="10240549" cy="4195481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CA" dirty="0"/>
              <a:t>Sex exploitation is more than labor exploration. The most sex exploitation type are sex prostitution, and the most labor explorations are other types and domestic work.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CA" dirty="0"/>
              <a:t>The age group with most human trafficking is 9-17 and 30-38.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CA" dirty="0"/>
              <a:t>The duration of exploitation is mainly concentrated in a period of 0-12 months.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CA" dirty="0"/>
              <a:t>The countries with the high cases of human trafficking are American, Russia and Indonesia.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CA" dirty="0"/>
              <a:t>The relation between the victim and the recruiter is others except for intimate partner, friend, and family.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CA" dirty="0"/>
          </a:p>
          <a:p>
            <a:pPr marL="342900" indent="-342900">
              <a:buFont typeface="+mj-lt"/>
              <a:buAutoNum type="arabicPeriod"/>
            </a:pPr>
            <a:endParaRPr lang="en-CA" sz="20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1626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246ECC55-CAF5-065A-4C76-0D10E3C9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062" y="577218"/>
            <a:ext cx="9144000" cy="676656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40880-518C-2E56-0790-14E0720A5E8E}"/>
              </a:ext>
            </a:extLst>
          </p:cNvPr>
          <p:cNvSpPr txBox="1"/>
          <p:nvPr/>
        </p:nvSpPr>
        <p:spPr>
          <a:xfrm>
            <a:off x="838200" y="1253874"/>
            <a:ext cx="10515600" cy="4304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As women and children are the most vulnerable victims, </a:t>
            </a:r>
            <a:r>
              <a:rPr lang="en-CA" sz="2000" dirty="0"/>
              <a:t>governments should enact laws to protect women and children as well as </a:t>
            </a:r>
            <a:r>
              <a:rPr lang="en-US" sz="2000" dirty="0"/>
              <a:t>to prevent compelled prostitution, </a:t>
            </a:r>
            <a:r>
              <a:rPr lang="en-CA" sz="2000" dirty="0"/>
              <a:t>thereby reducing exploitation and slavery.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CA" sz="2000" dirty="0"/>
              <a:t>Enhance women’s awareness of self-protection and improve their education level in order to deliver them from their illegal treatment.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CA" sz="2000" dirty="0"/>
              <a:t>Advocate cooperation between countries with high victims, and callup these countries in case with high victims to obtain more real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147650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E76E-80A7-9101-FB33-40611E20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Group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members</a:t>
            </a:r>
            <a:endParaRPr lang="en-CA" dirty="0"/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B6CC24E1-78F9-3994-50D5-CCD1E12A3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11" t="39850" r="24178" b="3034"/>
          <a:stretch/>
        </p:blipFill>
        <p:spPr>
          <a:xfrm>
            <a:off x="8950364" y="3152006"/>
            <a:ext cx="1633307" cy="16985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4863E4-D81B-3881-01C2-90C6CD0BA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054" y="4315401"/>
            <a:ext cx="1653271" cy="17264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CC92D2-E2D0-49CD-BEFE-3D55ACED5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267" y="4315401"/>
            <a:ext cx="1732874" cy="1726480"/>
          </a:xfrm>
          <a:prstGeom prst="rect">
            <a:avLst/>
          </a:prstGeom>
        </p:spPr>
      </p:pic>
      <p:pic>
        <p:nvPicPr>
          <p:cNvPr id="14" name="Picture Placeholder 66" descr="A picture containing text&#10;&#10;Description automatically generated">
            <a:extLst>
              <a:ext uri="{FF2B5EF4-FFF2-40B4-BE49-F238E27FC236}">
                <a16:creationId xmlns:a16="http://schemas.microsoft.com/office/drawing/2014/main" id="{CB7D801B-E1E7-4023-C108-5F8508DF2C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59" t="16578" b="25737"/>
          <a:stretch/>
        </p:blipFill>
        <p:spPr>
          <a:xfrm>
            <a:off x="2388179" y="1548195"/>
            <a:ext cx="2002271" cy="2487778"/>
          </a:xfrm>
          <a:prstGeom prst="rect">
            <a:avLst/>
          </a:prstGeom>
        </p:spPr>
      </p:pic>
      <p:pic>
        <p:nvPicPr>
          <p:cNvPr id="15" name="Picture Placeholder 56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F20DB3B2-CED5-74C4-757B-066DE7BED9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077" r="16216" b="25588"/>
          <a:stretch/>
        </p:blipFill>
        <p:spPr>
          <a:xfrm>
            <a:off x="5741980" y="1548195"/>
            <a:ext cx="1827161" cy="24877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2D2A46-1F79-993B-936E-7FB6E428C2AC}"/>
              </a:ext>
            </a:extLst>
          </p:cNvPr>
          <p:cNvSpPr txBox="1"/>
          <p:nvPr/>
        </p:nvSpPr>
        <p:spPr>
          <a:xfrm>
            <a:off x="2913467" y="6136642"/>
            <a:ext cx="154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LinkedIn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87D9F0-7DAC-9CC4-CE1A-AF8528C4E8BA}"/>
              </a:ext>
            </a:extLst>
          </p:cNvPr>
          <p:cNvSpPr txBox="1"/>
          <p:nvPr/>
        </p:nvSpPr>
        <p:spPr>
          <a:xfrm>
            <a:off x="6216462" y="6136642"/>
            <a:ext cx="154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LinkedIn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B6B21A-9119-F103-1890-6B81B84E02FE}"/>
              </a:ext>
            </a:extLst>
          </p:cNvPr>
          <p:cNvSpPr txBox="1"/>
          <p:nvPr/>
        </p:nvSpPr>
        <p:spPr>
          <a:xfrm>
            <a:off x="8856175" y="2530326"/>
            <a:ext cx="203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Project GitHub</a:t>
            </a:r>
          </a:p>
        </p:txBody>
      </p:sp>
    </p:spTree>
    <p:extLst>
      <p:ext uri="{BB962C8B-B14F-4D97-AF65-F5344CB8AC3E}">
        <p14:creationId xmlns:p14="http://schemas.microsoft.com/office/powerpoint/2010/main" val="2212947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5">
            <a:extLst>
              <a:ext uri="{FF2B5EF4-FFF2-40B4-BE49-F238E27FC236}">
                <a16:creationId xmlns:a16="http://schemas.microsoft.com/office/drawing/2014/main" id="{69DFAAD5-740E-DEFD-0657-B564835E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42" y="4332372"/>
            <a:ext cx="6542323" cy="554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z="2800" dirty="0">
                <a:latin typeface="+mn-lt"/>
                <a:ea typeface="+mn-ea"/>
                <a:cs typeface="+mn-cs"/>
              </a:rPr>
              <a:t>Project web site:</a:t>
            </a:r>
          </a:p>
        </p:txBody>
      </p:sp>
      <p:sp>
        <p:nvSpPr>
          <p:cNvPr id="5" name="Text Placeholder 26">
            <a:extLst>
              <a:ext uri="{FF2B5EF4-FFF2-40B4-BE49-F238E27FC236}">
                <a16:creationId xmlns:a16="http://schemas.microsoft.com/office/drawing/2014/main" id="{E070701E-44B2-3D9F-C3FC-50B8D4A16452}"/>
              </a:ext>
            </a:extLst>
          </p:cNvPr>
          <p:cNvSpPr txBox="1">
            <a:spLocks/>
          </p:cNvSpPr>
          <p:nvPr/>
        </p:nvSpPr>
        <p:spPr>
          <a:xfrm>
            <a:off x="516290" y="4950373"/>
            <a:ext cx="11074750" cy="10216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sz="2000" dirty="0">
                <a:solidFill>
                  <a:srgbClr val="58C1BA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http://github.com/users/ArialGaofei/projects/1/views/1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</a:t>
            </a:r>
            <a:r>
              <a:rPr lang="en-US" sz="21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ira</a:t>
            </a:r>
            <a:r>
              <a:rPr lang="en-US" sz="2000" dirty="0">
                <a:hlinkClick r:id="rId3"/>
              </a:rPr>
              <a:t>: </a:t>
            </a:r>
            <a:r>
              <a:rPr lang="en-US" sz="2000" dirty="0">
                <a:hlinkClick r:id="rId3"/>
              </a:rPr>
              <a:t>https://fg21.atlassian.net/jira/software/projects/DAB103/boards/1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Tableau Public:</a:t>
            </a:r>
            <a:r>
              <a:rPr lang="en-CA" sz="1400" dirty="0">
                <a:hlinkClick r:id="rId4"/>
              </a:rPr>
              <a:t> </a:t>
            </a:r>
            <a:r>
              <a:rPr lang="en-CA" sz="1700" dirty="0">
                <a:hlinkClick r:id="rId4"/>
              </a:rPr>
              <a:t>CTDC | Tableau Public</a:t>
            </a:r>
            <a:endParaRPr lang="en-US" sz="1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16CA7-AE86-E70F-4BD8-277259C529E8}"/>
              </a:ext>
            </a:extLst>
          </p:cNvPr>
          <p:cNvSpPr txBox="1"/>
          <p:nvPr/>
        </p:nvSpPr>
        <p:spPr>
          <a:xfrm>
            <a:off x="176573" y="432005"/>
            <a:ext cx="35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References: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7BF5EB-08EE-1D7C-B3C0-BBCD9A5C70FF}"/>
              </a:ext>
            </a:extLst>
          </p:cNvPr>
          <p:cNvSpPr txBox="1"/>
          <p:nvPr/>
        </p:nvSpPr>
        <p:spPr>
          <a:xfrm>
            <a:off x="558541" y="1172905"/>
            <a:ext cx="109902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i="1" dirty="0"/>
              <a:t>[1] What is human trafficking?</a:t>
            </a:r>
            <a:r>
              <a:rPr lang="en-CA" dirty="0"/>
              <a:t> (2021, July 7). Language selection - Department of Justice / Sélection de la langue - Ministère de la Justice. </a:t>
            </a:r>
            <a:r>
              <a:rPr lang="en-CA" u="sng" dirty="0">
                <a:hlinkClick r:id="rId5"/>
              </a:rPr>
              <a:t>https://justice.gc.ca/eng/cj-jp/tp/what-quoi.html</a:t>
            </a:r>
            <a:endParaRPr lang="en-CA" u="sn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i="1" dirty="0">
                <a:latin typeface="Calibri" panose="020F0502020204030204" pitchFamily="34" charset="0"/>
                <a:ea typeface="DengXian" panose="02010600030101010101" pitchFamily="2" charset="-122"/>
              </a:rPr>
              <a:t>[2] Xuzhou chained woman incident</a:t>
            </a:r>
            <a:r>
              <a:rPr lang="en-CA" dirty="0">
                <a:latin typeface="Calibri" panose="020F0502020204030204" pitchFamily="34" charset="0"/>
                <a:ea typeface="DengXian" panose="02010600030101010101" pitchFamily="2" charset="-122"/>
              </a:rPr>
              <a:t>. (2022, November 3). Wikipedia, the free encyclopedia. Retrieved December 4, 2022, from </a:t>
            </a:r>
            <a:r>
              <a:rPr lang="en-CA" u="sng" dirty="0">
                <a:solidFill>
                  <a:srgbClr val="0000FF"/>
                </a:solidFill>
                <a:latin typeface="Calibri" panose="020F0502020204030204" pitchFamily="34" charset="0"/>
                <a:ea typeface="DengXian" panose="02010600030101010101" pitchFamily="2" charset="-122"/>
                <a:hlinkClick r:id="rId6"/>
              </a:rPr>
              <a:t>https://en.wikipedia.org/wiki/Xuzhou_chained_woman_incident</a:t>
            </a:r>
            <a:endParaRPr lang="en-CA" u="sn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i="1" dirty="0"/>
              <a:t>[3] Trafficking in persons in Canada, 2020</a:t>
            </a:r>
            <a:r>
              <a:rPr lang="en-CA" dirty="0"/>
              <a:t>. (2022, June 9). Statistics Canada: Canada's national statistical agency / Statistique Canada : Organisme statistique national du Canada. </a:t>
            </a:r>
            <a:r>
              <a:rPr lang="en-CA" u="sng" dirty="0">
                <a:hlinkClick r:id="rId7"/>
              </a:rPr>
              <a:t>https://www150.statcan.gc.ca/n1/pub/85-002-x/2022001/article/00010-eng.htm</a:t>
            </a:r>
            <a:endParaRPr lang="en-CA" u="sn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>
                <a:latin typeface="Calibri" panose="020F0502020204030204" pitchFamily="34" charset="0"/>
                <a:cs typeface="Arial" panose="020B0604020202020204" pitchFamily="34" charset="0"/>
              </a:rPr>
              <a:t>[4] Dataset Link: </a:t>
            </a:r>
            <a:r>
              <a:rPr lang="en-CA" i="1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8"/>
              </a:rPr>
              <a:t>https://www.ctdatacollaborative.org/global-dataset-0</a:t>
            </a:r>
            <a:endParaRPr lang="en-CA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Python Data Science Handbook by Jake VanderPlas (O’Reilly).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 2016 Jake VanderPlas, 978-1-491-91205-8. </a:t>
            </a:r>
            <a:r>
              <a:rPr lang="es-E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9"/>
              </a:rPr>
              <a:t>https://jakevdp.github.io/PythonDataScienceHandbook/</a:t>
            </a:r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550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A584AE-D9EA-0B2D-7014-12F96A2B0739}"/>
              </a:ext>
            </a:extLst>
          </p:cNvPr>
          <p:cNvSpPr txBox="1"/>
          <p:nvPr/>
        </p:nvSpPr>
        <p:spPr>
          <a:xfrm>
            <a:off x="3648030" y="2505670"/>
            <a:ext cx="4404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39428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188672-5742-C10B-3068-7169F305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46061" cy="1152909"/>
          </a:xfrm>
        </p:spPr>
        <p:txBody>
          <a:bodyPr/>
          <a:lstStyle/>
          <a:p>
            <a:r>
              <a:rPr lang="en-US" sz="4400" b="1" dirty="0"/>
              <a:t>Outline</a:t>
            </a:r>
            <a:endParaRPr lang="en-C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12D828-0E5C-0957-B307-369B496A0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5222" y="1516272"/>
            <a:ext cx="6276778" cy="46634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6. Dataset Description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7.  Data Analysis and Conclusions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8. Recommendations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9.  Summary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10.  References</a:t>
            </a:r>
            <a:endParaRPr lang="en-CA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9C9E87-4C15-3AA0-E228-D036F0D79CE9}"/>
              </a:ext>
            </a:extLst>
          </p:cNvPr>
          <p:cNvSpPr txBox="1">
            <a:spLocks/>
          </p:cNvSpPr>
          <p:nvPr/>
        </p:nvSpPr>
        <p:spPr>
          <a:xfrm>
            <a:off x="1059968" y="1518034"/>
            <a:ext cx="5036031" cy="4663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Background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Motivation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Problem Statement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Objective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Analysis Questions </a:t>
            </a:r>
          </a:p>
        </p:txBody>
      </p:sp>
    </p:spTree>
    <p:extLst>
      <p:ext uri="{BB962C8B-B14F-4D97-AF65-F5344CB8AC3E}">
        <p14:creationId xmlns:p14="http://schemas.microsoft.com/office/powerpoint/2010/main" val="383190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0376283E-8EA4-EEDE-7F30-CAFDB8877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55" y="849848"/>
            <a:ext cx="6190488" cy="676656"/>
          </a:xfrm>
        </p:spPr>
        <p:txBody>
          <a:bodyPr>
            <a:normAutofit/>
          </a:bodyPr>
          <a:lstStyle/>
          <a:p>
            <a:r>
              <a:rPr lang="en-CA" sz="3100" b="1" i="0" dirty="0">
                <a:effectLst/>
              </a:rPr>
              <a:t>What is Human Trafficking?</a:t>
            </a:r>
            <a:r>
              <a:rPr lang="en-CA" sz="3100" b="1" i="0" baseline="30000" dirty="0">
                <a:effectLst/>
              </a:rPr>
              <a:t>[1]</a:t>
            </a:r>
            <a:endParaRPr lang="en-CA" sz="3100" baseline="30000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3D0285E0-4122-76ED-22F3-87EB5FF98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55" y="1896194"/>
            <a:ext cx="10515600" cy="41953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modern-day form of slavery</a:t>
            </a:r>
          </a:p>
          <a:p>
            <a:pPr>
              <a:lnSpc>
                <a:spcPct val="150000"/>
              </a:lnSpc>
            </a:pPr>
            <a:r>
              <a:rPr lang="en-US" dirty="0"/>
              <a:t>Involving the recruitment, transportation, exercising control, or influence </a:t>
            </a:r>
          </a:p>
          <a:p>
            <a:pPr>
              <a:lnSpc>
                <a:spcPct val="150000"/>
              </a:lnSpc>
            </a:pPr>
            <a:r>
              <a:rPr lang="en-US" dirty="0"/>
              <a:t>Compelled to provide labor or sexual services</a:t>
            </a:r>
          </a:p>
          <a:p>
            <a:pPr>
              <a:lnSpc>
                <a:spcPct val="150000"/>
              </a:lnSpc>
            </a:pPr>
            <a:r>
              <a:rPr lang="en-US" dirty="0"/>
              <a:t>The extent of human trafficking is difficult to assess</a:t>
            </a:r>
          </a:p>
          <a:p>
            <a:pPr>
              <a:lnSpc>
                <a:spcPct val="150000"/>
              </a:lnSpc>
            </a:pPr>
            <a:r>
              <a:rPr lang="en-US" dirty="0"/>
              <a:t>The hidden nature of the crime</a:t>
            </a:r>
          </a:p>
          <a:p>
            <a:pPr>
              <a:lnSpc>
                <a:spcPct val="150000"/>
              </a:lnSpc>
            </a:pPr>
            <a:r>
              <a:rPr lang="en-US" dirty="0"/>
              <a:t>The reluctance of victims and witnesses to come forward to law enforcement</a:t>
            </a:r>
          </a:p>
          <a:p>
            <a:pPr>
              <a:lnSpc>
                <a:spcPct val="150000"/>
              </a:lnSpc>
            </a:pPr>
            <a:r>
              <a:rPr lang="en-US" dirty="0"/>
              <a:t>The difficulty of identifying victims</a:t>
            </a:r>
          </a:p>
        </p:txBody>
      </p:sp>
    </p:spTree>
    <p:extLst>
      <p:ext uri="{BB962C8B-B14F-4D97-AF65-F5344CB8AC3E}">
        <p14:creationId xmlns:p14="http://schemas.microsoft.com/office/powerpoint/2010/main" val="109637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5">
            <a:extLst>
              <a:ext uri="{FF2B5EF4-FFF2-40B4-BE49-F238E27FC236}">
                <a16:creationId xmlns:a16="http://schemas.microsoft.com/office/drawing/2014/main" id="{32738017-24E0-D478-F8F3-3E9ABEF9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676" y="619875"/>
            <a:ext cx="593418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US" sz="4100" b="1" dirty="0"/>
              <a:t>  </a:t>
            </a:r>
            <a:r>
              <a:rPr lang="en-US" sz="4100" b="1" dirty="0">
                <a:effectLst/>
              </a:rPr>
              <a:t>Motivation</a:t>
            </a:r>
          </a:p>
        </p:txBody>
      </p:sp>
      <p:sp>
        <p:nvSpPr>
          <p:cNvPr id="5" name="Text Placeholder 26">
            <a:extLst>
              <a:ext uri="{FF2B5EF4-FFF2-40B4-BE49-F238E27FC236}">
                <a16:creationId xmlns:a16="http://schemas.microsoft.com/office/drawing/2014/main" id="{CF6F7400-76D7-8E3C-0060-E5B0C9B454F7}"/>
              </a:ext>
            </a:extLst>
          </p:cNvPr>
          <p:cNvSpPr txBox="1">
            <a:spLocks/>
          </p:cNvSpPr>
          <p:nvPr/>
        </p:nvSpPr>
        <p:spPr>
          <a:xfrm>
            <a:off x="770481" y="2058749"/>
            <a:ext cx="10656619" cy="36168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Anyone can fall victim to this crime.  See 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</a:pPr>
            <a:r>
              <a:rPr lang="en-US" sz="3200" dirty="0">
                <a:hlinkClick r:id="rId2"/>
              </a:rPr>
              <a:t>Xuzhou chained woman incident – Wikipedia</a:t>
            </a:r>
            <a:r>
              <a:rPr lang="en-US" sz="3200" baseline="30000" dirty="0"/>
              <a:t>[2]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</a:pPr>
            <a:r>
              <a:rPr lang="en-CA" sz="3200" dirty="0">
                <a:hlinkClick r:id="rId3"/>
              </a:rPr>
              <a:t>Trafficking in persons in Canada, 2020 (statcan.gc.ca)</a:t>
            </a:r>
            <a:r>
              <a:rPr lang="en-CA" sz="3200" baseline="30000" dirty="0"/>
              <a:t>[3]</a:t>
            </a:r>
            <a:endParaRPr lang="en-US" baseline="30000" dirty="0"/>
          </a:p>
          <a:p>
            <a:pPr marL="457200" indent="-457200">
              <a:lnSpc>
                <a:spcPct val="150000"/>
              </a:lnSpc>
              <a:spcAft>
                <a:spcPts val="600"/>
              </a:spcAft>
            </a:pPr>
            <a:r>
              <a:rPr lang="en-CA" dirty="0"/>
              <a:t>To provide governments with information that can be used to enforce the law, improve awareness of the public, and monitor the human trafficking.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</a:pPr>
            <a:endParaRPr lang="en-CA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5FC6B798-8024-9AEA-441A-58DCB424E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219" y="6307"/>
            <a:ext cx="35433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6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128FC1B-831E-B765-0BCA-72D608885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206" y="849131"/>
            <a:ext cx="9144000" cy="676656"/>
          </a:xfrm>
        </p:spPr>
        <p:txBody>
          <a:bodyPr>
            <a:normAutofit fontScale="90000"/>
          </a:bodyPr>
          <a:lstStyle/>
          <a:p>
            <a:r>
              <a:rPr lang="en-CA" dirty="0"/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784F1-92E2-4080-BD19-D15D08AD6B8A}"/>
              </a:ext>
            </a:extLst>
          </p:cNvPr>
          <p:cNvSpPr txBox="1"/>
          <p:nvPr/>
        </p:nvSpPr>
        <p:spPr>
          <a:xfrm>
            <a:off x="972206" y="1847719"/>
            <a:ext cx="10247587" cy="2541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CA" sz="2800" dirty="0"/>
              <a:t>      Provide public policy makers and law makers with better insights of human trafficking in order to enact laws, improve law enforcement, and educate the public.</a:t>
            </a:r>
            <a:endParaRPr lang="en-CA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88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9">
            <a:extLst>
              <a:ext uri="{FF2B5EF4-FFF2-40B4-BE49-F238E27FC236}">
                <a16:creationId xmlns:a16="http://schemas.microsoft.com/office/drawing/2014/main" id="{963EEC88-9374-199C-91B0-FF4C931D1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297" y="764096"/>
            <a:ext cx="5415551" cy="944646"/>
          </a:xfrm>
        </p:spPr>
        <p:txBody>
          <a:bodyPr>
            <a:normAutofit fontScale="90000"/>
          </a:bodyPr>
          <a:lstStyle/>
          <a:p>
            <a:br>
              <a:rPr lang="en-CA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CA" sz="5300" dirty="0">
                <a:effectLst/>
                <a:latin typeface="Raavi" panose="020B0502040204020203" pitchFamily="34" charset="0"/>
                <a:ea typeface="Calibri" panose="020F0502020204030204" pitchFamily="34" charset="0"/>
                <a:cs typeface="Raavi" panose="020B0502040204020203" pitchFamily="34" charset="0"/>
              </a:rPr>
              <a:t>Objectives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7A108-6A0C-179E-CA4A-9E9F9A8FF869}"/>
              </a:ext>
            </a:extLst>
          </p:cNvPr>
          <p:cNvSpPr txBox="1"/>
          <p:nvPr/>
        </p:nvSpPr>
        <p:spPr>
          <a:xfrm>
            <a:off x="485579" y="2024667"/>
            <a:ext cx="10465416" cy="3715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62900" indent="-342900">
              <a:lnSpc>
                <a:spcPct val="150000"/>
              </a:lnSpc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Analyze the socio-demographic profile of victims </a:t>
            </a:r>
          </a:p>
          <a:p>
            <a:pPr marL="1062900" indent="-342900">
              <a:lnSpc>
                <a:spcPct val="150000"/>
              </a:lnSpc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Analyze the geographic distribution</a:t>
            </a:r>
          </a:p>
          <a:p>
            <a:pPr marL="1062900" indent="-342900">
              <a:lnSpc>
                <a:spcPct val="150000"/>
              </a:lnSpc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Analyze types of exploitation, means of control, and relationships between victims and </a:t>
            </a:r>
            <a:r>
              <a:rPr lang="en-US" sz="2400" dirty="0"/>
              <a:t>recruiters</a:t>
            </a:r>
          </a:p>
          <a:p>
            <a:pPr marL="1062900" indent="-342900">
              <a:lnSpc>
                <a:spcPct val="150000"/>
              </a:lnSpc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Present a descriptive visualization of the dataset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29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95E594B0-35C4-546E-8461-C203A1A7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85" y="422999"/>
            <a:ext cx="9144000" cy="676656"/>
          </a:xfrm>
        </p:spPr>
        <p:txBody>
          <a:bodyPr>
            <a:noAutofit/>
          </a:bodyPr>
          <a:lstStyle/>
          <a:p>
            <a:r>
              <a:rPr lang="en-US" b="1" dirty="0"/>
              <a:t>Analysis Questions</a:t>
            </a:r>
            <a:endParaRPr lang="en-CA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BCD58-9C66-10AD-52A5-DDA24C69AC65}"/>
              </a:ext>
            </a:extLst>
          </p:cNvPr>
          <p:cNvSpPr txBox="1"/>
          <p:nvPr/>
        </p:nvSpPr>
        <p:spPr>
          <a:xfrm>
            <a:off x="384312" y="1561900"/>
            <a:ext cx="11423375" cy="3385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CA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What is typic profile of the most victims of human trafficking? </a:t>
            </a:r>
          </a:p>
          <a:p>
            <a:pPr marL="457200" indent="-45720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</a:rPr>
              <a:t>How long  is the typical period of exploitation?</a:t>
            </a:r>
          </a:p>
          <a:p>
            <a:pPr marL="457200" indent="-45720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</a:rPr>
              <a:t>What is the global distribution of human trafficking</a:t>
            </a:r>
            <a:r>
              <a:rPr lang="en-CA" sz="2800" dirty="0">
                <a:latin typeface="Calibri" panose="020F0502020204030204" pitchFamily="34" charset="0"/>
              </a:rPr>
              <a:t>?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What </a:t>
            </a:r>
            <a:r>
              <a:rPr lang="en-CA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are the most common means of control and type of exploitation</a:t>
            </a:r>
            <a:r>
              <a:rPr lang="en-CA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?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What are the most common relationships between victims and recruiters?</a:t>
            </a:r>
            <a:endParaRPr lang="en-CA" sz="2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550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9">
            <a:extLst>
              <a:ext uri="{FF2B5EF4-FFF2-40B4-BE49-F238E27FC236}">
                <a16:creationId xmlns:a16="http://schemas.microsoft.com/office/drawing/2014/main" id="{236E7215-BC9B-3691-D30F-02F057EFD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867" y="639609"/>
            <a:ext cx="5465937" cy="1092769"/>
          </a:xfrm>
        </p:spPr>
        <p:txBody>
          <a:bodyPr>
            <a:normAutofit fontScale="90000"/>
          </a:bodyPr>
          <a:lstStyle/>
          <a:p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CA" b="1" dirty="0"/>
              <a:t>Dataset Description</a:t>
            </a:r>
            <a:br>
              <a:rPr lang="en-CA" b="1" dirty="0"/>
            </a:b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1BF51F-7031-3F94-2F46-FD202E90C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867" y="1986455"/>
            <a:ext cx="9760464" cy="410534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100" dirty="0">
                <a:latin typeface="+mn-lt"/>
              </a:rPr>
              <a:t>Counter Trafficking Data Collaborative (CTDC) Synthetic Data Set </a:t>
            </a:r>
            <a:r>
              <a:rPr lang="en-US" sz="2100" baseline="30000" dirty="0">
                <a:latin typeface="+mn-lt"/>
              </a:rPr>
              <a:t>[4] </a:t>
            </a:r>
          </a:p>
          <a:p>
            <a:pPr>
              <a:lnSpc>
                <a:spcPct val="200000"/>
              </a:lnSpc>
            </a:pPr>
            <a:r>
              <a:rPr lang="en-US" sz="2100" dirty="0">
                <a:latin typeface="+mn-lt"/>
              </a:rPr>
              <a:t>The first synthetic dataset of victims of trafficking case records</a:t>
            </a:r>
          </a:p>
          <a:p>
            <a:pPr>
              <a:lnSpc>
                <a:spcPct val="200000"/>
              </a:lnSpc>
            </a:pPr>
            <a:r>
              <a:rPr lang="en-US" sz="2100" dirty="0">
                <a:latin typeface="+mn-lt"/>
              </a:rPr>
              <a:t>The synthetic dataset itself is already a clean dataset.</a:t>
            </a:r>
          </a:p>
          <a:p>
            <a:pPr>
              <a:lnSpc>
                <a:spcPct val="200000"/>
              </a:lnSpc>
            </a:pPr>
            <a:r>
              <a:rPr lang="en-US" sz="2100" dirty="0">
                <a:latin typeface="+mn-lt"/>
              </a:rPr>
              <a:t>From all CTDC partners (IOM, Polaris, Liberty Shared, A21, OTSH)</a:t>
            </a:r>
          </a:p>
          <a:p>
            <a:pPr>
              <a:lnSpc>
                <a:spcPct val="200000"/>
              </a:lnSpc>
            </a:pPr>
            <a:r>
              <a:rPr lang="en-US" sz="2100" dirty="0">
                <a:latin typeface="+mn-lt"/>
              </a:rPr>
              <a:t>Put through two stages of de-identification to protect victims’ security and privacy. </a:t>
            </a:r>
          </a:p>
          <a:p>
            <a:pPr>
              <a:lnSpc>
                <a:spcPct val="200000"/>
              </a:lnSpc>
            </a:pPr>
            <a:r>
              <a:rPr lang="en-US" sz="2100" dirty="0">
                <a:latin typeface="+mn-lt"/>
              </a:rPr>
              <a:t>37 variables on the socio-demographic profile of victims, the trafficking process, and the type of exploitation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4133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2346</TotalTime>
  <Words>1060</Words>
  <Application>Microsoft Office PowerPoint</Application>
  <PresentationFormat>Widescreen</PresentationFormat>
  <Paragraphs>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Raavi</vt:lpstr>
      <vt:lpstr>Wingdings</vt:lpstr>
      <vt:lpstr>Wingdings 3</vt:lpstr>
      <vt:lpstr>Ion</vt:lpstr>
      <vt:lpstr>DAB-103 Analytic Tool &amp; Decision Making Data Analysis for  Human Trafficking </vt:lpstr>
      <vt:lpstr>Group members</vt:lpstr>
      <vt:lpstr>Outline</vt:lpstr>
      <vt:lpstr>What is Human Trafficking?[1]</vt:lpstr>
      <vt:lpstr>  Motivation</vt:lpstr>
      <vt:lpstr>Problem Statement</vt:lpstr>
      <vt:lpstr> Objectives </vt:lpstr>
      <vt:lpstr>Analysis Questions</vt:lpstr>
      <vt:lpstr> Dataset Description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Recommendations</vt:lpstr>
      <vt:lpstr>Project web site: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DAB-103 Analytic Tool &amp; Decision Making Data analysis for Human trafficking</dc:title>
  <dc:creator>Gao Fei</dc:creator>
  <cp:lastModifiedBy>Weijia Zhang</cp:lastModifiedBy>
  <cp:revision>12</cp:revision>
  <dcterms:created xsi:type="dcterms:W3CDTF">2022-12-10T23:18:27Z</dcterms:created>
  <dcterms:modified xsi:type="dcterms:W3CDTF">2022-12-16T04:37:34Z</dcterms:modified>
</cp:coreProperties>
</file>