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73" r:id="rId3"/>
    <p:sldId id="274" r:id="rId4"/>
    <p:sldId id="275" r:id="rId5"/>
    <p:sldId id="292" r:id="rId6"/>
    <p:sldId id="276" r:id="rId7"/>
    <p:sldId id="277" r:id="rId8"/>
    <p:sldId id="296" r:id="rId9"/>
    <p:sldId id="279" r:id="rId10"/>
    <p:sldId id="280" r:id="rId11"/>
    <p:sldId id="281" r:id="rId12"/>
    <p:sldId id="282" r:id="rId13"/>
    <p:sldId id="283" r:id="rId14"/>
    <p:sldId id="297" r:id="rId15"/>
    <p:sldId id="284" r:id="rId16"/>
    <p:sldId id="293" r:id="rId17"/>
    <p:sldId id="285" r:id="rId18"/>
    <p:sldId id="298" r:id="rId19"/>
    <p:sldId id="291" r:id="rId20"/>
    <p:sldId id="286" r:id="rId21"/>
    <p:sldId id="287" r:id="rId22"/>
    <p:sldId id="288" r:id="rId23"/>
    <p:sldId id="289" r:id="rId24"/>
    <p:sldId id="290" r:id="rId25"/>
    <p:sldId id="294" r:id="rId26"/>
    <p:sldId id="295" r:id="rId27"/>
    <p:sldId id="299" r:id="rId2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1">
                  <a:lumOff val="13543"/>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47676">
              <a:alpha val="63790"/>
            </a:srgbClr>
          </a:solidFill>
        </a:fill>
      </a:tcStyle>
    </a:band2H>
    <a:firstCol>
      <a:tcTxStyle b="off" i="off">
        <a:font>
          <a:latin typeface="Helvetica Neue Medium"/>
          <a:ea typeface="Helvetica Neue Medium"/>
          <a:cs typeface="Helvetica Neue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09D00"/>
          </a:solidFill>
        </a:fill>
      </a:tcStyle>
    </a:firstCol>
    <a:lastRow>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27002"/>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a:tcStyle>
        <a:tcBdr/>
        <a:fill>
          <a:solidFill>
            <a:srgbClr val="747676">
              <a:alpha val="63790"/>
            </a:srgb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E3E5E8"/>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262727"/>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424242"/>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977" autoAdjust="0"/>
  </p:normalViewPr>
  <p:slideViewPr>
    <p:cSldViewPr snapToGrid="0">
      <p:cViewPr>
        <p:scale>
          <a:sx n="33" d="100"/>
          <a:sy n="33" d="100"/>
        </p:scale>
        <p:origin x="1068" y="23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Mappe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841426071741032E-2"/>
          <c:y val="0.17171296296296296"/>
          <c:w val="0.86511351706036732"/>
          <c:h val="0.72125801983085447"/>
        </c:manualLayout>
      </c:layout>
      <c:bubbleChart>
        <c:varyColors val="0"/>
        <c:ser>
          <c:idx val="0"/>
          <c:order val="0"/>
          <c:spPr>
            <a:solidFill>
              <a:schemeClr val="tx1"/>
            </a:solidFill>
            <a:ln w="25400">
              <a:noFill/>
            </a:ln>
            <a:effectLst/>
          </c:spPr>
          <c:invertIfNegative val="0"/>
          <c:xVal>
            <c:numRef>
              <c:f>Tabelle1!$A$1:$A$14</c:f>
              <c:numCache>
                <c:formatCode>General</c:formatCode>
                <c:ptCount val="14"/>
                <c:pt idx="0">
                  <c:v>1.1691944599999999</c:v>
                </c:pt>
                <c:pt idx="1">
                  <c:v>1.69506073</c:v>
                </c:pt>
                <c:pt idx="2">
                  <c:v>1.7054351569999999</c:v>
                </c:pt>
                <c:pt idx="3">
                  <c:v>1.7899850610000001</c:v>
                </c:pt>
                <c:pt idx="4">
                  <c:v>1.8348128800000001</c:v>
                </c:pt>
                <c:pt idx="5">
                  <c:v>1.8388191460000001</c:v>
                </c:pt>
                <c:pt idx="6">
                  <c:v>1.84094274</c:v>
                </c:pt>
                <c:pt idx="7">
                  <c:v>1.8425843719999999</c:v>
                </c:pt>
                <c:pt idx="8">
                  <c:v>1.848392367</c:v>
                </c:pt>
                <c:pt idx="9">
                  <c:v>1.851987958</c:v>
                </c:pt>
                <c:pt idx="10">
                  <c:v>1.8558994529999999</c:v>
                </c:pt>
                <c:pt idx="11">
                  <c:v>1.8697922229999999</c:v>
                </c:pt>
                <c:pt idx="12">
                  <c:v>1.91109252</c:v>
                </c:pt>
                <c:pt idx="13">
                  <c:v>2.2694706920000001</c:v>
                </c:pt>
              </c:numCache>
            </c:numRef>
          </c:xVal>
          <c:yVal>
            <c:numRef>
              <c:f>Tabelle1!$B$1:$B$14</c:f>
              <c:numCache>
                <c:formatCode>General</c:formatCode>
                <c:ptCount val="14"/>
                <c:pt idx="0">
                  <c:v>2.4</c:v>
                </c:pt>
                <c:pt idx="1">
                  <c:v>2</c:v>
                </c:pt>
                <c:pt idx="2">
                  <c:v>2</c:v>
                </c:pt>
                <c:pt idx="3">
                  <c:v>2</c:v>
                </c:pt>
                <c:pt idx="4">
                  <c:v>2</c:v>
                </c:pt>
                <c:pt idx="5">
                  <c:v>2</c:v>
                </c:pt>
                <c:pt idx="6">
                  <c:v>2</c:v>
                </c:pt>
                <c:pt idx="7">
                  <c:v>2.1</c:v>
                </c:pt>
                <c:pt idx="8">
                  <c:v>2</c:v>
                </c:pt>
                <c:pt idx="9">
                  <c:v>2</c:v>
                </c:pt>
                <c:pt idx="10">
                  <c:v>2</c:v>
                </c:pt>
                <c:pt idx="11">
                  <c:v>2</c:v>
                </c:pt>
                <c:pt idx="12">
                  <c:v>2</c:v>
                </c:pt>
                <c:pt idx="13">
                  <c:v>2</c:v>
                </c:pt>
              </c:numCache>
            </c:numRef>
          </c:yVal>
          <c:bubbleSize>
            <c:numLit>
              <c:formatCode>General</c:formatCode>
              <c:ptCount val="14"/>
              <c:pt idx="0">
                <c:v>1</c:v>
              </c:pt>
              <c:pt idx="1">
                <c:v>1</c:v>
              </c:pt>
              <c:pt idx="2">
                <c:v>1</c:v>
              </c:pt>
              <c:pt idx="3">
                <c:v>1</c:v>
              </c:pt>
              <c:pt idx="4">
                <c:v>1</c:v>
              </c:pt>
              <c:pt idx="5">
                <c:v>1</c:v>
              </c:pt>
              <c:pt idx="6">
                <c:v>1</c:v>
              </c:pt>
              <c:pt idx="7">
                <c:v>1</c:v>
              </c:pt>
              <c:pt idx="8">
                <c:v>1</c:v>
              </c:pt>
              <c:pt idx="9">
                <c:v>1</c:v>
              </c:pt>
              <c:pt idx="10">
                <c:v>1</c:v>
              </c:pt>
              <c:pt idx="11">
                <c:v>1</c:v>
              </c:pt>
              <c:pt idx="12">
                <c:v>1</c:v>
              </c:pt>
              <c:pt idx="13">
                <c:v>1</c:v>
              </c:pt>
            </c:numLit>
          </c:bubbleSize>
          <c:bubble3D val="0"/>
          <c:extLst>
            <c:ext xmlns:c16="http://schemas.microsoft.com/office/drawing/2014/chart" uri="{C3380CC4-5D6E-409C-BE32-E72D297353CC}">
              <c16:uniqueId val="{00000000-3821-4DFF-81A9-5C56E8F7F1AF}"/>
            </c:ext>
          </c:extLst>
        </c:ser>
        <c:dLbls>
          <c:showLegendKey val="0"/>
          <c:showVal val="0"/>
          <c:showCatName val="0"/>
          <c:showSerName val="0"/>
          <c:showPercent val="0"/>
          <c:showBubbleSize val="0"/>
        </c:dLbls>
        <c:bubbleScale val="20"/>
        <c:showNegBubbles val="0"/>
        <c:axId val="582038015"/>
        <c:axId val="582031295"/>
      </c:bubbleChart>
      <c:valAx>
        <c:axId val="582038015"/>
        <c:scaling>
          <c:orientation val="minMax"/>
          <c:min val="1"/>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582031295"/>
        <c:crosses val="autoZero"/>
        <c:crossBetween val="midCat"/>
      </c:valAx>
      <c:valAx>
        <c:axId val="5820312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582038015"/>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err="1"/>
              <a:t>Optimisation</a:t>
            </a:r>
            <a:r>
              <a:rPr lang="de-DE" dirty="0"/>
              <a:t> </a:t>
            </a:r>
            <a:r>
              <a:rPr lang="de-DE" dirty="0" err="1"/>
              <a:t>Techniques</a:t>
            </a:r>
            <a:r>
              <a:rPr lang="de-DE" dirty="0"/>
              <a:t>:</a:t>
            </a:r>
          </a:p>
          <a:p>
            <a:r>
              <a:rPr lang="de-DE" dirty="0"/>
              <a:t>- </a:t>
            </a:r>
            <a:r>
              <a:rPr lang="de-DE" dirty="0" err="1"/>
              <a:t>preprocessing</a:t>
            </a:r>
            <a:endParaRPr lang="de-DE" dirty="0"/>
          </a:p>
          <a:p>
            <a:r>
              <a:rPr lang="de-DE" dirty="0"/>
              <a:t>- </a:t>
            </a:r>
            <a:r>
              <a:rPr lang="de-DE" dirty="0" err="1"/>
              <a:t>curriculum</a:t>
            </a:r>
            <a:r>
              <a:rPr lang="de-DE" dirty="0"/>
              <a:t> </a:t>
            </a:r>
            <a:r>
              <a:rPr lang="de-DE" dirty="0" err="1"/>
              <a:t>learning</a:t>
            </a:r>
            <a:r>
              <a:rPr lang="de-DE" dirty="0"/>
              <a:t> + </a:t>
            </a:r>
            <a:r>
              <a:rPr lang="de-DE" dirty="0" err="1"/>
              <a:t>layer</a:t>
            </a:r>
            <a:r>
              <a:rPr lang="de-DE" dirty="0"/>
              <a:t> </a:t>
            </a:r>
            <a:r>
              <a:rPr lang="de-DE" dirty="0" err="1"/>
              <a:t>freezing</a:t>
            </a:r>
            <a:endParaRPr lang="de-DE" dirty="0"/>
          </a:p>
        </p:txBody>
      </p:sp>
    </p:spTree>
    <p:extLst>
      <p:ext uri="{BB962C8B-B14F-4D97-AF65-F5344CB8AC3E}">
        <p14:creationId xmlns:p14="http://schemas.microsoft.com/office/powerpoint/2010/main" val="2669934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 </a:t>
            </a:r>
            <a:r>
              <a:rPr lang="de-DE" dirty="0" err="1"/>
              <a:t>reduce</a:t>
            </a:r>
            <a:r>
              <a:rPr lang="de-DE" dirty="0"/>
              <a:t> on </a:t>
            </a:r>
            <a:r>
              <a:rPr lang="de-DE" dirty="0" err="1"/>
              <a:t>plateau</a:t>
            </a:r>
            <a:r>
              <a:rPr lang="de-DE" dirty="0"/>
              <a:t>: quick </a:t>
            </a:r>
            <a:r>
              <a:rPr lang="de-DE" dirty="0" err="1"/>
              <a:t>descent</a:t>
            </a:r>
            <a:r>
              <a:rPr lang="de-DE" dirty="0"/>
              <a:t> + </a:t>
            </a:r>
            <a:r>
              <a:rPr lang="de-DE" dirty="0" err="1"/>
              <a:t>vicious</a:t>
            </a:r>
            <a:r>
              <a:rPr lang="de-DE" dirty="0"/>
              <a:t> </a:t>
            </a:r>
            <a:r>
              <a:rPr lang="de-DE" dirty="0" err="1"/>
              <a:t>cycle</a:t>
            </a:r>
            <a:endParaRPr lang="de-DE" dirty="0"/>
          </a:p>
          <a:p>
            <a:r>
              <a:rPr lang="de-DE" dirty="0"/>
              <a:t>- linear: </a:t>
            </a:r>
            <a:r>
              <a:rPr lang="de-DE" dirty="0" err="1"/>
              <a:t>more</a:t>
            </a:r>
            <a:r>
              <a:rPr lang="de-DE" dirty="0"/>
              <a:t> </a:t>
            </a:r>
            <a:r>
              <a:rPr lang="de-DE" dirty="0" err="1"/>
              <a:t>stable</a:t>
            </a:r>
            <a:r>
              <a:rPr lang="de-DE" dirty="0"/>
              <a:t> </a:t>
            </a:r>
            <a:r>
              <a:rPr lang="de-DE" dirty="0" err="1"/>
              <a:t>results</a:t>
            </a:r>
            <a:endParaRPr lang="de-DE" dirty="0"/>
          </a:p>
        </p:txBody>
      </p:sp>
    </p:spTree>
    <p:extLst>
      <p:ext uri="{BB962C8B-B14F-4D97-AF65-F5344CB8AC3E}">
        <p14:creationId xmlns:p14="http://schemas.microsoft.com/office/powerpoint/2010/main" val="1881651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1240372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err="1"/>
              <a:t>max</a:t>
            </a:r>
            <a:r>
              <a:rPr lang="de-DE" dirty="0"/>
              <a:t> norm 1.0</a:t>
            </a:r>
          </a:p>
          <a:p>
            <a:r>
              <a:rPr lang="de-DE" dirty="0" err="1"/>
              <a:t>loss</a:t>
            </a:r>
            <a:r>
              <a:rPr lang="de-DE" dirty="0"/>
              <a:t> </a:t>
            </a:r>
            <a:r>
              <a:rPr lang="de-DE" dirty="0" err="1"/>
              <a:t>dropped</a:t>
            </a:r>
            <a:r>
              <a:rPr lang="de-DE" dirty="0"/>
              <a:t> (</a:t>
            </a:r>
            <a:r>
              <a:rPr lang="de-DE" dirty="0" err="1"/>
              <a:t>slightly</a:t>
            </a:r>
            <a:r>
              <a:rPr lang="de-DE" dirty="0"/>
              <a:t>) </a:t>
            </a:r>
            <a:r>
              <a:rPr lang="de-DE" dirty="0" err="1"/>
              <a:t>faster</a:t>
            </a:r>
            <a:endParaRPr lang="de-DE" dirty="0"/>
          </a:p>
        </p:txBody>
      </p:sp>
    </p:spTree>
    <p:extLst>
      <p:ext uri="{BB962C8B-B14F-4D97-AF65-F5344CB8AC3E}">
        <p14:creationId xmlns:p14="http://schemas.microsoft.com/office/powerpoint/2010/main" val="2787031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 </a:t>
            </a:r>
            <a:r>
              <a:rPr lang="de-DE" dirty="0" err="1"/>
              <a:t>less</a:t>
            </a:r>
            <a:r>
              <a:rPr lang="de-DE" dirty="0"/>
              <a:t> </a:t>
            </a:r>
            <a:r>
              <a:rPr lang="de-DE" dirty="0" err="1"/>
              <a:t>grammar</a:t>
            </a:r>
            <a:r>
              <a:rPr lang="de-DE" dirty="0"/>
              <a:t> </a:t>
            </a:r>
            <a:r>
              <a:rPr lang="de-DE" dirty="0" err="1"/>
              <a:t>mistakes</a:t>
            </a:r>
            <a:endParaRPr lang="de-DE" dirty="0"/>
          </a:p>
          <a:p>
            <a:r>
              <a:rPr lang="de-DE" dirty="0"/>
              <a:t>- More </a:t>
            </a:r>
            <a:r>
              <a:rPr lang="de-DE" dirty="0" err="1"/>
              <a:t>consistent</a:t>
            </a:r>
            <a:endParaRPr lang="de-DE" dirty="0"/>
          </a:p>
        </p:txBody>
      </p:sp>
    </p:spTree>
    <p:extLst>
      <p:ext uri="{BB962C8B-B14F-4D97-AF65-F5344CB8AC3E}">
        <p14:creationId xmlns:p14="http://schemas.microsoft.com/office/powerpoint/2010/main" val="1602453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err="1"/>
              <a:t>paper</a:t>
            </a:r>
            <a:r>
              <a:rPr lang="de-DE" dirty="0"/>
              <a:t> </a:t>
            </a:r>
            <a:r>
              <a:rPr lang="de-DE" dirty="0" err="1"/>
              <a:t>by</a:t>
            </a:r>
            <a:r>
              <a:rPr lang="de-DE" dirty="0"/>
              <a:t> </a:t>
            </a:r>
            <a:r>
              <a:rPr lang="de-DE" dirty="0" err="1"/>
              <a:t>Bengio</a:t>
            </a:r>
            <a:r>
              <a:rPr lang="de-DE" dirty="0"/>
              <a:t> et al</a:t>
            </a:r>
          </a:p>
        </p:txBody>
      </p:sp>
    </p:spTree>
    <p:extLst>
      <p:ext uri="{BB962C8B-B14F-4D97-AF65-F5344CB8AC3E}">
        <p14:creationId xmlns:p14="http://schemas.microsoft.com/office/powerpoint/2010/main" val="1275625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err="1"/>
              <a:t>running</a:t>
            </a:r>
            <a:r>
              <a:rPr lang="de-DE" dirty="0"/>
              <a:t> time + </a:t>
            </a:r>
            <a:r>
              <a:rPr lang="de-DE" dirty="0" err="1"/>
              <a:t>accuracy</a:t>
            </a:r>
            <a:endParaRPr lang="de-DE" dirty="0"/>
          </a:p>
        </p:txBody>
      </p:sp>
    </p:spTree>
    <p:extLst>
      <p:ext uri="{BB962C8B-B14F-4D97-AF65-F5344CB8AC3E}">
        <p14:creationId xmlns:p14="http://schemas.microsoft.com/office/powerpoint/2010/main" val="1260825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err="1"/>
              <a:t>freeze</a:t>
            </a:r>
            <a:r>
              <a:rPr lang="de-DE" dirty="0"/>
              <a:t> </a:t>
            </a:r>
            <a:r>
              <a:rPr lang="de-DE" dirty="0" err="1"/>
              <a:t>lower</a:t>
            </a:r>
            <a:r>
              <a:rPr lang="de-DE" dirty="0"/>
              <a:t>!! </a:t>
            </a:r>
            <a:r>
              <a:rPr lang="de-DE" dirty="0" err="1"/>
              <a:t>layers</a:t>
            </a:r>
            <a:endParaRPr lang="de-DE" dirty="0"/>
          </a:p>
        </p:txBody>
      </p:sp>
    </p:spTree>
    <p:extLst>
      <p:ext uri="{BB962C8B-B14F-4D97-AF65-F5344CB8AC3E}">
        <p14:creationId xmlns:p14="http://schemas.microsoft.com/office/powerpoint/2010/main" val="545830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 </a:t>
            </a:r>
            <a:r>
              <a:rPr lang="de-DE" dirty="0" err="1"/>
              <a:t>good</a:t>
            </a:r>
            <a:r>
              <a:rPr lang="de-DE" dirty="0"/>
              <a:t> </a:t>
            </a:r>
            <a:r>
              <a:rPr lang="de-DE" dirty="0" err="1"/>
              <a:t>grammar</a:t>
            </a:r>
            <a:r>
              <a:rPr lang="de-DE" dirty="0"/>
              <a:t> and </a:t>
            </a:r>
            <a:r>
              <a:rPr lang="de-DE"/>
              <a:t>consistency</a:t>
            </a:r>
            <a:endParaRPr lang="de-DE" dirty="0"/>
          </a:p>
        </p:txBody>
      </p:sp>
    </p:spTree>
    <p:extLst>
      <p:ext uri="{BB962C8B-B14F-4D97-AF65-F5344CB8AC3E}">
        <p14:creationId xmlns:p14="http://schemas.microsoft.com/office/powerpoint/2010/main" val="63312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 llama3 </a:t>
            </a:r>
            <a:r>
              <a:rPr lang="de-DE" dirty="0" err="1"/>
              <a:t>evaluation</a:t>
            </a:r>
            <a:r>
              <a:rPr lang="de-DE" dirty="0"/>
              <a:t>:</a:t>
            </a:r>
          </a:p>
          <a:p>
            <a:r>
              <a:rPr lang="de-DE" dirty="0"/>
              <a:t>   &gt; </a:t>
            </a:r>
            <a:r>
              <a:rPr lang="de-DE" dirty="0" err="1"/>
              <a:t>stories</a:t>
            </a:r>
            <a:r>
              <a:rPr lang="de-DE" dirty="0"/>
              <a:t>: score 1.0 – 3.0 </a:t>
            </a:r>
            <a:r>
              <a:rPr lang="de-DE" dirty="0" err="1"/>
              <a:t>for</a:t>
            </a:r>
            <a:r>
              <a:rPr lang="de-DE" dirty="0"/>
              <a:t> </a:t>
            </a:r>
            <a:r>
              <a:rPr lang="de-DE" dirty="0" err="1"/>
              <a:t>grammar</a:t>
            </a:r>
            <a:r>
              <a:rPr lang="de-DE" dirty="0"/>
              <a:t>, </a:t>
            </a:r>
            <a:r>
              <a:rPr lang="de-DE" dirty="0" err="1"/>
              <a:t>consistency</a:t>
            </a:r>
            <a:r>
              <a:rPr lang="de-DE" dirty="0"/>
              <a:t>, </a:t>
            </a:r>
            <a:r>
              <a:rPr lang="de-DE" dirty="0" err="1"/>
              <a:t>spelling</a:t>
            </a:r>
            <a:endParaRPr lang="de-DE" dirty="0"/>
          </a:p>
          <a:p>
            <a:r>
              <a:rPr lang="de-DE" dirty="0"/>
              <a:t>   &gt; </a:t>
            </a:r>
            <a:r>
              <a:rPr lang="de-DE" dirty="0" err="1"/>
              <a:t>logic</a:t>
            </a:r>
            <a:r>
              <a:rPr lang="de-DE" dirty="0"/>
              <a:t>: prompt + </a:t>
            </a:r>
            <a:r>
              <a:rPr lang="de-DE" dirty="0" err="1"/>
              <a:t>example</a:t>
            </a:r>
            <a:r>
              <a:rPr lang="de-DE" dirty="0"/>
              <a:t> </a:t>
            </a:r>
            <a:r>
              <a:rPr lang="de-DE" dirty="0" err="1"/>
              <a:t>answer</a:t>
            </a:r>
            <a:r>
              <a:rPr lang="de-DE" dirty="0"/>
              <a:t>, score 1.0 – 3.0</a:t>
            </a:r>
          </a:p>
          <a:p>
            <a:r>
              <a:rPr lang="de-DE" dirty="0"/>
              <a:t>   &gt; </a:t>
            </a:r>
            <a:r>
              <a:rPr lang="de-DE" dirty="0" err="1"/>
              <a:t>aggregate</a:t>
            </a:r>
            <a:r>
              <a:rPr lang="de-DE" dirty="0"/>
              <a:t>: not </a:t>
            </a:r>
            <a:r>
              <a:rPr lang="de-DE" dirty="0" err="1"/>
              <a:t>representative</a:t>
            </a:r>
            <a:endParaRPr lang="de-DE" dirty="0"/>
          </a:p>
          <a:p>
            <a:r>
              <a:rPr lang="de-DE" dirty="0"/>
              <a:t>   &gt; </a:t>
            </a:r>
            <a:r>
              <a:rPr lang="de-DE" dirty="0" err="1"/>
              <a:t>paper</a:t>
            </a:r>
            <a:r>
              <a:rPr lang="de-DE" dirty="0"/>
              <a:t> </a:t>
            </a:r>
            <a:r>
              <a:rPr lang="de-DE" dirty="0" err="1"/>
              <a:t>evaluates</a:t>
            </a:r>
            <a:r>
              <a:rPr lang="de-DE" dirty="0"/>
              <a:t> </a:t>
            </a:r>
            <a:r>
              <a:rPr lang="de-DE" dirty="0" err="1"/>
              <a:t>creativity</a:t>
            </a:r>
            <a:r>
              <a:rPr lang="de-DE" dirty="0"/>
              <a:t>: </a:t>
            </a:r>
            <a:r>
              <a:rPr lang="de-DE" dirty="0" err="1"/>
              <a:t>our</a:t>
            </a:r>
            <a:r>
              <a:rPr lang="de-DE" dirty="0"/>
              <a:t> </a:t>
            </a:r>
            <a:r>
              <a:rPr lang="de-DE" dirty="0" err="1"/>
              <a:t>models</a:t>
            </a:r>
            <a:r>
              <a:rPr lang="de-DE" dirty="0"/>
              <a:t> </a:t>
            </a:r>
            <a:r>
              <a:rPr lang="de-DE" dirty="0" err="1"/>
              <a:t>hallucinate</a:t>
            </a:r>
            <a:r>
              <a:rPr lang="de-DE" dirty="0"/>
              <a:t> -&gt; </a:t>
            </a:r>
            <a:r>
              <a:rPr lang="de-DE" dirty="0" err="1"/>
              <a:t>consistent</a:t>
            </a:r>
            <a:r>
              <a:rPr lang="de-DE" dirty="0"/>
              <a:t> </a:t>
            </a:r>
            <a:r>
              <a:rPr lang="de-DE" dirty="0" err="1"/>
              <a:t>results</a:t>
            </a:r>
            <a:endParaRPr lang="de-DE" dirty="0"/>
          </a:p>
        </p:txBody>
      </p:sp>
    </p:spTree>
    <p:extLst>
      <p:ext uri="{BB962C8B-B14F-4D97-AF65-F5344CB8AC3E}">
        <p14:creationId xmlns:p14="http://schemas.microsoft.com/office/powerpoint/2010/main" val="2757454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 high </a:t>
            </a:r>
            <a:r>
              <a:rPr lang="de-DE" dirty="0" err="1"/>
              <a:t>impact</a:t>
            </a:r>
            <a:r>
              <a:rPr lang="de-DE" dirty="0"/>
              <a:t> </a:t>
            </a:r>
            <a:r>
              <a:rPr lang="de-DE" dirty="0" err="1"/>
              <a:t>of</a:t>
            </a:r>
            <a:r>
              <a:rPr lang="de-DE" dirty="0"/>
              <a:t> </a:t>
            </a:r>
            <a:r>
              <a:rPr lang="de-DE" dirty="0" err="1"/>
              <a:t>tokeniser</a:t>
            </a:r>
            <a:r>
              <a:rPr lang="de-DE" dirty="0"/>
              <a:t> </a:t>
            </a:r>
            <a:r>
              <a:rPr lang="de-DE" dirty="0" err="1"/>
              <a:t>vocab</a:t>
            </a:r>
            <a:r>
              <a:rPr lang="de-DE" dirty="0"/>
              <a:t> </a:t>
            </a:r>
            <a:r>
              <a:rPr lang="de-DE" dirty="0" err="1"/>
              <a:t>size</a:t>
            </a:r>
            <a:endParaRPr lang="de-DE" dirty="0"/>
          </a:p>
          <a:p>
            <a:r>
              <a:rPr lang="de-DE" dirty="0"/>
              <a:t>- </a:t>
            </a:r>
            <a:r>
              <a:rPr lang="de-DE" dirty="0" err="1"/>
              <a:t>low</a:t>
            </a:r>
            <a:r>
              <a:rPr lang="de-DE" dirty="0"/>
              <a:t> </a:t>
            </a:r>
            <a:r>
              <a:rPr lang="de-DE" dirty="0" err="1"/>
              <a:t>impact</a:t>
            </a:r>
            <a:r>
              <a:rPr lang="de-DE" dirty="0"/>
              <a:t> </a:t>
            </a:r>
            <a:r>
              <a:rPr lang="de-DE" dirty="0" err="1"/>
              <a:t>of</a:t>
            </a:r>
            <a:r>
              <a:rPr lang="de-DE" dirty="0"/>
              <a:t> </a:t>
            </a:r>
            <a:r>
              <a:rPr lang="de-DE" dirty="0" err="1"/>
              <a:t>layer</a:t>
            </a:r>
            <a:r>
              <a:rPr lang="de-DE" dirty="0"/>
              <a:t> </a:t>
            </a:r>
            <a:r>
              <a:rPr lang="de-DE" dirty="0" err="1"/>
              <a:t>freezing</a:t>
            </a:r>
            <a:endParaRPr lang="de-DE" dirty="0"/>
          </a:p>
          <a:p>
            <a:r>
              <a:rPr lang="de-DE" dirty="0"/>
              <a:t>- </a:t>
            </a:r>
            <a:r>
              <a:rPr lang="de-DE" dirty="0" err="1"/>
              <a:t>story</a:t>
            </a:r>
            <a:r>
              <a:rPr lang="de-DE" dirty="0"/>
              <a:t> </a:t>
            </a:r>
            <a:r>
              <a:rPr lang="de-DE" dirty="0" err="1"/>
              <a:t>reproduction</a:t>
            </a:r>
            <a:r>
              <a:rPr lang="de-DE" dirty="0"/>
              <a:t> and </a:t>
            </a:r>
            <a:r>
              <a:rPr lang="de-DE" dirty="0" err="1"/>
              <a:t>logical</a:t>
            </a:r>
            <a:r>
              <a:rPr lang="de-DE" dirty="0"/>
              <a:t> </a:t>
            </a:r>
            <a:r>
              <a:rPr lang="de-DE" dirty="0" err="1"/>
              <a:t>inference</a:t>
            </a:r>
            <a:r>
              <a:rPr lang="de-DE" dirty="0"/>
              <a:t> </a:t>
            </a:r>
            <a:r>
              <a:rPr lang="de-DE" dirty="0" err="1"/>
              <a:t>are</a:t>
            </a:r>
            <a:r>
              <a:rPr lang="de-DE" dirty="0"/>
              <a:t> different </a:t>
            </a:r>
            <a:r>
              <a:rPr lang="de-DE" dirty="0" err="1"/>
              <a:t>tasks</a:t>
            </a:r>
            <a:r>
              <a:rPr lang="de-DE" dirty="0"/>
              <a:t> -&gt; different </a:t>
            </a:r>
            <a:r>
              <a:rPr lang="de-DE" dirty="0" err="1"/>
              <a:t>temperature</a:t>
            </a:r>
            <a:r>
              <a:rPr lang="de-DE" dirty="0"/>
              <a:t> (</a:t>
            </a:r>
            <a:r>
              <a:rPr lang="de-DE" dirty="0" err="1"/>
              <a:t>because</a:t>
            </a:r>
            <a:r>
              <a:rPr lang="de-DE" dirty="0"/>
              <a:t> </a:t>
            </a:r>
            <a:r>
              <a:rPr lang="de-DE" dirty="0" err="1"/>
              <a:t>of</a:t>
            </a:r>
            <a:r>
              <a:rPr lang="de-DE" dirty="0"/>
              <a:t> different prompt </a:t>
            </a:r>
            <a:r>
              <a:rPr lang="de-DE" dirty="0" err="1"/>
              <a:t>length</a:t>
            </a:r>
            <a:r>
              <a:rPr lang="de-DE" dirty="0"/>
              <a:t>?)</a:t>
            </a:r>
          </a:p>
        </p:txBody>
      </p:sp>
    </p:spTree>
    <p:extLst>
      <p:ext uri="{BB962C8B-B14F-4D97-AF65-F5344CB8AC3E}">
        <p14:creationId xmlns:p14="http://schemas.microsoft.com/office/powerpoint/2010/main" val="4152168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 same </a:t>
            </a:r>
            <a:r>
              <a:rPr lang="de-DE" dirty="0" err="1"/>
              <a:t>question</a:t>
            </a:r>
            <a:r>
              <a:rPr lang="de-DE" dirty="0"/>
              <a:t> </a:t>
            </a:r>
            <a:r>
              <a:rPr lang="de-DE" dirty="0" err="1"/>
              <a:t>as</a:t>
            </a:r>
            <a:r>
              <a:rPr lang="de-DE" dirty="0"/>
              <a:t> </a:t>
            </a:r>
            <a:r>
              <a:rPr lang="de-DE" dirty="0" err="1"/>
              <a:t>module</a:t>
            </a:r>
            <a:r>
              <a:rPr lang="de-DE" dirty="0"/>
              <a:t>: </a:t>
            </a:r>
            <a:r>
              <a:rPr lang="de-DE" dirty="0" err="1"/>
              <a:t>size</a:t>
            </a:r>
            <a:r>
              <a:rPr lang="de-DE" dirty="0"/>
              <a:t> </a:t>
            </a:r>
            <a:r>
              <a:rPr lang="de-DE" dirty="0">
                <a:sym typeface="Wingdings" panose="05000000000000000000" pitchFamily="2" charset="2"/>
              </a:rPr>
              <a:t></a:t>
            </a:r>
            <a:r>
              <a:rPr lang="de-DE" dirty="0"/>
              <a:t> </a:t>
            </a:r>
            <a:r>
              <a:rPr lang="de-DE" dirty="0" err="1"/>
              <a:t>quality</a:t>
            </a:r>
            <a:r>
              <a:rPr lang="de-DE" dirty="0"/>
              <a:t>?</a:t>
            </a:r>
          </a:p>
          <a:p>
            <a:r>
              <a:rPr lang="de-DE" dirty="0"/>
              <a:t>- </a:t>
            </a:r>
            <a:r>
              <a:rPr lang="de-DE" dirty="0" err="1"/>
              <a:t>TinyStories</a:t>
            </a:r>
            <a:r>
              <a:rPr lang="de-DE" dirty="0"/>
              <a:t> </a:t>
            </a:r>
            <a:r>
              <a:rPr lang="de-DE" dirty="0" err="1"/>
              <a:t>dataset</a:t>
            </a:r>
            <a:r>
              <a:rPr lang="de-DE" dirty="0"/>
              <a:t> (</a:t>
            </a:r>
            <a:r>
              <a:rPr lang="de-DE" dirty="0" err="1"/>
              <a:t>later</a:t>
            </a:r>
            <a:r>
              <a:rPr lang="de-DE" dirty="0"/>
              <a:t>)</a:t>
            </a:r>
          </a:p>
          <a:p>
            <a:r>
              <a:rPr lang="de-DE" dirty="0"/>
              <a:t>- different </a:t>
            </a:r>
            <a:r>
              <a:rPr lang="de-DE" dirty="0" err="1"/>
              <a:t>sizes</a:t>
            </a:r>
            <a:r>
              <a:rPr lang="de-DE" dirty="0"/>
              <a:t>: 64 &lt;= </a:t>
            </a:r>
            <a:r>
              <a:rPr lang="de-DE" dirty="0" err="1"/>
              <a:t>hidden</a:t>
            </a:r>
            <a:r>
              <a:rPr lang="de-DE" dirty="0"/>
              <a:t> </a:t>
            </a:r>
            <a:r>
              <a:rPr lang="de-DE" dirty="0" err="1"/>
              <a:t>size</a:t>
            </a:r>
            <a:r>
              <a:rPr lang="de-DE" dirty="0"/>
              <a:t> &lt;= 1024, 2 &lt;= </a:t>
            </a:r>
            <a:r>
              <a:rPr lang="de-DE" dirty="0" err="1"/>
              <a:t>layers</a:t>
            </a:r>
            <a:r>
              <a:rPr lang="de-DE" dirty="0"/>
              <a:t> &lt;= 12 =&gt; </a:t>
            </a:r>
            <a:r>
              <a:rPr lang="de-DE" dirty="0" err="1"/>
              <a:t>result</a:t>
            </a:r>
            <a:r>
              <a:rPr lang="de-DE" dirty="0"/>
              <a:t>: 1M &lt;= </a:t>
            </a:r>
            <a:r>
              <a:rPr lang="de-DE" dirty="0" err="1"/>
              <a:t>parameters</a:t>
            </a:r>
            <a:r>
              <a:rPr lang="de-DE" dirty="0"/>
              <a:t> &lt;= 33M</a:t>
            </a:r>
          </a:p>
          <a:p>
            <a:r>
              <a:rPr lang="de-DE" dirty="0"/>
              <a:t>- </a:t>
            </a:r>
            <a:r>
              <a:rPr lang="de-DE" dirty="0" err="1"/>
              <a:t>evaluation</a:t>
            </a:r>
            <a:r>
              <a:rPr lang="de-DE" dirty="0"/>
              <a:t>: </a:t>
            </a:r>
            <a:r>
              <a:rPr lang="de-DE" dirty="0" err="1"/>
              <a:t>automated</a:t>
            </a:r>
            <a:r>
              <a:rPr lang="de-DE" dirty="0"/>
              <a:t> </a:t>
            </a:r>
            <a:r>
              <a:rPr lang="de-DE" dirty="0" err="1"/>
              <a:t>from</a:t>
            </a:r>
            <a:r>
              <a:rPr lang="de-DE" dirty="0"/>
              <a:t> GPT-4 (</a:t>
            </a:r>
            <a:r>
              <a:rPr lang="de-DE" dirty="0" err="1"/>
              <a:t>grammar</a:t>
            </a:r>
            <a:r>
              <a:rPr lang="de-DE" dirty="0"/>
              <a:t>, </a:t>
            </a:r>
            <a:r>
              <a:rPr lang="de-DE" dirty="0" err="1"/>
              <a:t>creativity</a:t>
            </a:r>
            <a:r>
              <a:rPr lang="de-DE" dirty="0"/>
              <a:t>, </a:t>
            </a:r>
            <a:r>
              <a:rPr lang="de-DE" dirty="0" err="1"/>
              <a:t>consistency</a:t>
            </a:r>
            <a:r>
              <a:rPr lang="de-DE" dirty="0"/>
              <a:t>)</a:t>
            </a:r>
          </a:p>
        </p:txBody>
      </p:sp>
    </p:spTree>
    <p:extLst>
      <p:ext uri="{BB962C8B-B14F-4D97-AF65-F5344CB8AC3E}">
        <p14:creationId xmlns:p14="http://schemas.microsoft.com/office/powerpoint/2010/main" val="3699114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 GPT-3.5, GPT-4: simple </a:t>
            </a:r>
            <a:r>
              <a:rPr lang="de-DE" dirty="0" err="1"/>
              <a:t>language</a:t>
            </a:r>
            <a:r>
              <a:rPr lang="de-DE" dirty="0"/>
              <a:t>, </a:t>
            </a:r>
            <a:r>
              <a:rPr lang="de-DE" dirty="0" err="1"/>
              <a:t>included</a:t>
            </a:r>
            <a:r>
              <a:rPr lang="de-DE" dirty="0"/>
              <a:t> </a:t>
            </a:r>
            <a:r>
              <a:rPr lang="de-DE" dirty="0" err="1"/>
              <a:t>words</a:t>
            </a:r>
            <a:r>
              <a:rPr lang="de-DE" dirty="0"/>
              <a:t>, </a:t>
            </a:r>
            <a:r>
              <a:rPr lang="de-DE" dirty="0" err="1"/>
              <a:t>features</a:t>
            </a:r>
            <a:r>
              <a:rPr lang="de-DE" dirty="0"/>
              <a:t> (</a:t>
            </a:r>
            <a:r>
              <a:rPr lang="de-DE" dirty="0" err="1"/>
              <a:t>dialogue</a:t>
            </a:r>
            <a:r>
              <a:rPr lang="de-DE" dirty="0"/>
              <a:t>, </a:t>
            </a:r>
            <a:r>
              <a:rPr lang="de-DE" dirty="0" err="1"/>
              <a:t>plot</a:t>
            </a:r>
            <a:r>
              <a:rPr lang="de-DE" dirty="0"/>
              <a:t> </a:t>
            </a:r>
            <a:r>
              <a:rPr lang="de-DE" dirty="0" err="1"/>
              <a:t>twist</a:t>
            </a:r>
            <a:r>
              <a:rPr lang="de-DE" dirty="0"/>
              <a:t>, </a:t>
            </a:r>
            <a:r>
              <a:rPr lang="de-DE" dirty="0" err="1"/>
              <a:t>etc</a:t>
            </a:r>
            <a:r>
              <a:rPr lang="de-DE" dirty="0"/>
              <a:t>)</a:t>
            </a:r>
          </a:p>
        </p:txBody>
      </p:sp>
    </p:spTree>
    <p:extLst>
      <p:ext uri="{BB962C8B-B14F-4D97-AF65-F5344CB8AC3E}">
        <p14:creationId xmlns:p14="http://schemas.microsoft.com/office/powerpoint/2010/main" val="3687054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 </a:t>
            </a:r>
            <a:r>
              <a:rPr lang="de-DE" dirty="0" err="1"/>
              <a:t>mostly</a:t>
            </a:r>
            <a:r>
              <a:rPr lang="de-DE" dirty="0"/>
              <a:t> </a:t>
            </a:r>
            <a:r>
              <a:rPr lang="de-DE" dirty="0" err="1"/>
              <a:t>subject</a:t>
            </a:r>
            <a:r>
              <a:rPr lang="de-DE" dirty="0"/>
              <a:t>-verb-</a:t>
            </a:r>
            <a:r>
              <a:rPr lang="de-DE" dirty="0" err="1"/>
              <a:t>object</a:t>
            </a:r>
            <a:r>
              <a:rPr lang="de-DE" dirty="0"/>
              <a:t> </a:t>
            </a:r>
            <a:r>
              <a:rPr lang="de-DE" dirty="0" err="1"/>
              <a:t>sentence</a:t>
            </a:r>
            <a:r>
              <a:rPr lang="de-DE" dirty="0"/>
              <a:t> </a:t>
            </a:r>
            <a:r>
              <a:rPr lang="de-DE" dirty="0" err="1"/>
              <a:t>structures</a:t>
            </a:r>
            <a:endParaRPr lang="de-DE" dirty="0"/>
          </a:p>
          <a:p>
            <a:r>
              <a:rPr lang="de-DE" dirty="0"/>
              <a:t>- </a:t>
            </a:r>
            <a:r>
              <a:rPr lang="de-DE" dirty="0" err="1"/>
              <a:t>short</a:t>
            </a:r>
            <a:r>
              <a:rPr lang="de-DE" dirty="0"/>
              <a:t> </a:t>
            </a:r>
            <a:r>
              <a:rPr lang="de-DE" dirty="0" err="1"/>
              <a:t>sentences</a:t>
            </a:r>
            <a:endParaRPr lang="de-DE" dirty="0"/>
          </a:p>
          <a:p>
            <a:r>
              <a:rPr lang="de-DE" dirty="0"/>
              <a:t>- easy </a:t>
            </a:r>
            <a:r>
              <a:rPr lang="de-DE" dirty="0" err="1"/>
              <a:t>language</a:t>
            </a:r>
            <a:endParaRPr lang="de-DE" dirty="0"/>
          </a:p>
          <a:p>
            <a:r>
              <a:rPr lang="de-DE" dirty="0"/>
              <a:t>-------------</a:t>
            </a:r>
          </a:p>
          <a:p>
            <a:pPr marL="0" marR="0" lvl="0" indent="0" defTabSz="457200" eaLnBrk="1" fontAlgn="auto" latinLnBrk="0" hangingPunct="1">
              <a:lnSpc>
                <a:spcPct val="117999"/>
              </a:lnSpc>
              <a:spcBef>
                <a:spcPts val="0"/>
              </a:spcBef>
              <a:spcAft>
                <a:spcPts val="0"/>
              </a:spcAft>
              <a:buClrTx/>
              <a:buSzTx/>
              <a:buFontTx/>
              <a:buNone/>
              <a:tabLst/>
              <a:defRPr/>
            </a:pPr>
            <a:r>
              <a:rPr lang="de-DE" dirty="0"/>
              <a:t>- </a:t>
            </a:r>
            <a:r>
              <a:rPr lang="de-DE" dirty="0" err="1"/>
              <a:t>problems</a:t>
            </a:r>
            <a:r>
              <a:rPr lang="de-DE" dirty="0"/>
              <a:t>: </a:t>
            </a:r>
            <a:r>
              <a:rPr lang="de-DE" dirty="0" err="1"/>
              <a:t>empty</a:t>
            </a:r>
            <a:r>
              <a:rPr lang="de-DE" dirty="0"/>
              <a:t> </a:t>
            </a:r>
            <a:r>
              <a:rPr lang="de-DE" dirty="0" err="1"/>
              <a:t>stories</a:t>
            </a:r>
            <a:r>
              <a:rPr lang="de-DE" dirty="0"/>
              <a:t>, </a:t>
            </a:r>
            <a:r>
              <a:rPr lang="de-DE" dirty="0" err="1"/>
              <a:t>duplicates</a:t>
            </a:r>
            <a:r>
              <a:rPr lang="de-DE" dirty="0"/>
              <a:t>, </a:t>
            </a:r>
            <a:r>
              <a:rPr lang="de-DE" dirty="0" err="1"/>
              <a:t>encoding</a:t>
            </a:r>
            <a:r>
              <a:rPr lang="de-DE" dirty="0"/>
              <a:t> </a:t>
            </a:r>
            <a:r>
              <a:rPr lang="de-DE" dirty="0" err="1"/>
              <a:t>issues</a:t>
            </a:r>
            <a:endParaRPr lang="de-DE" dirty="0"/>
          </a:p>
          <a:p>
            <a:endParaRPr lang="de-DE" dirty="0"/>
          </a:p>
        </p:txBody>
      </p:sp>
    </p:spTree>
    <p:extLst>
      <p:ext uri="{BB962C8B-B14F-4D97-AF65-F5344CB8AC3E}">
        <p14:creationId xmlns:p14="http://schemas.microsoft.com/office/powerpoint/2010/main" val="131907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 </a:t>
            </a:r>
            <a:r>
              <a:rPr lang="de-DE" dirty="0" err="1"/>
              <a:t>train</a:t>
            </a:r>
            <a:r>
              <a:rPr lang="de-DE" dirty="0"/>
              <a:t> </a:t>
            </a:r>
            <a:r>
              <a:rPr lang="de-DE" dirty="0" err="1"/>
              <a:t>model</a:t>
            </a:r>
            <a:r>
              <a:rPr lang="de-DE" dirty="0"/>
              <a:t> </a:t>
            </a:r>
            <a:r>
              <a:rPr lang="de-DE" dirty="0" err="1"/>
              <a:t>of</a:t>
            </a:r>
            <a:r>
              <a:rPr lang="de-DE" dirty="0"/>
              <a:t> </a:t>
            </a:r>
            <a:r>
              <a:rPr lang="de-DE" dirty="0" err="1"/>
              <a:t>reasonable</a:t>
            </a:r>
            <a:r>
              <a:rPr lang="de-DE" dirty="0"/>
              <a:t> </a:t>
            </a:r>
            <a:r>
              <a:rPr lang="de-DE" dirty="0" err="1"/>
              <a:t>size</a:t>
            </a:r>
            <a:endParaRPr lang="de-DE" dirty="0"/>
          </a:p>
          <a:p>
            <a:r>
              <a:rPr lang="de-DE" dirty="0"/>
              <a:t>- </a:t>
            </a:r>
            <a:r>
              <a:rPr lang="de-DE" dirty="0" err="1"/>
              <a:t>base</a:t>
            </a:r>
            <a:r>
              <a:rPr lang="de-DE" dirty="0"/>
              <a:t> </a:t>
            </a:r>
            <a:r>
              <a:rPr lang="de-DE" dirty="0" err="1"/>
              <a:t>goal</a:t>
            </a:r>
            <a:r>
              <a:rPr lang="de-DE" dirty="0"/>
              <a:t>: </a:t>
            </a:r>
            <a:r>
              <a:rPr lang="de-DE" dirty="0" err="1"/>
              <a:t>write</a:t>
            </a:r>
            <a:r>
              <a:rPr lang="de-DE" dirty="0"/>
              <a:t> </a:t>
            </a:r>
            <a:r>
              <a:rPr lang="de-DE" dirty="0" err="1"/>
              <a:t>stories</a:t>
            </a:r>
            <a:r>
              <a:rPr lang="de-DE" dirty="0"/>
              <a:t> like in </a:t>
            </a:r>
            <a:r>
              <a:rPr lang="de-DE" dirty="0" err="1"/>
              <a:t>its</a:t>
            </a:r>
            <a:r>
              <a:rPr lang="de-DE" dirty="0"/>
              <a:t> </a:t>
            </a:r>
            <a:r>
              <a:rPr lang="de-DE" dirty="0" err="1"/>
              <a:t>training</a:t>
            </a:r>
            <a:r>
              <a:rPr lang="de-DE" dirty="0"/>
              <a:t> </a:t>
            </a:r>
            <a:r>
              <a:rPr lang="de-DE" dirty="0" err="1"/>
              <a:t>set</a:t>
            </a:r>
            <a:endParaRPr lang="de-DE" dirty="0"/>
          </a:p>
          <a:p>
            <a:r>
              <a:rPr lang="de-DE" dirty="0"/>
              <a:t>- Intermediate </a:t>
            </a:r>
            <a:r>
              <a:rPr lang="de-DE" dirty="0" err="1"/>
              <a:t>goal</a:t>
            </a:r>
            <a:r>
              <a:rPr lang="de-DE" dirty="0"/>
              <a:t>: </a:t>
            </a:r>
            <a:r>
              <a:rPr lang="de-DE" dirty="0" err="1"/>
              <a:t>reasoning</a:t>
            </a:r>
            <a:r>
              <a:rPr lang="de-DE" dirty="0"/>
              <a:t>, „</a:t>
            </a:r>
            <a:r>
              <a:rPr lang="de-DE" dirty="0" err="1"/>
              <a:t>I‘m</a:t>
            </a:r>
            <a:r>
              <a:rPr lang="de-DE" dirty="0"/>
              <a:t> </a:t>
            </a:r>
            <a:r>
              <a:rPr lang="de-DE" dirty="0" err="1"/>
              <a:t>tired</a:t>
            </a:r>
            <a:r>
              <a:rPr lang="de-DE" dirty="0"/>
              <a:t> so </a:t>
            </a:r>
            <a:r>
              <a:rPr lang="de-DE" dirty="0" err="1"/>
              <a:t>I‘m</a:t>
            </a:r>
            <a:r>
              <a:rPr lang="de-DE" dirty="0"/>
              <a:t> </a:t>
            </a:r>
            <a:r>
              <a:rPr lang="de-DE" dirty="0" err="1"/>
              <a:t>going</a:t>
            </a:r>
            <a:r>
              <a:rPr lang="de-DE" dirty="0"/>
              <a:t> </a:t>
            </a:r>
            <a:r>
              <a:rPr lang="de-DE" dirty="0" err="1"/>
              <a:t>to</a:t>
            </a:r>
            <a:r>
              <a:rPr lang="de-DE" dirty="0"/>
              <a:t>“</a:t>
            </a:r>
          </a:p>
          <a:p>
            <a:r>
              <a:rPr lang="de-DE" dirty="0"/>
              <a:t>- stretch </a:t>
            </a:r>
            <a:r>
              <a:rPr lang="de-DE" dirty="0" err="1"/>
              <a:t>goal</a:t>
            </a:r>
            <a:r>
              <a:rPr lang="de-DE" dirty="0"/>
              <a:t>: </a:t>
            </a:r>
            <a:r>
              <a:rPr lang="de-DE" dirty="0" err="1"/>
              <a:t>compare</a:t>
            </a:r>
            <a:r>
              <a:rPr lang="de-DE" dirty="0"/>
              <a:t> </a:t>
            </a:r>
            <a:r>
              <a:rPr lang="de-DE" dirty="0" err="1"/>
              <a:t>with</a:t>
            </a:r>
            <a:r>
              <a:rPr lang="de-DE" dirty="0"/>
              <a:t> </a:t>
            </a:r>
            <a:r>
              <a:rPr lang="de-DE" dirty="0" err="1"/>
              <a:t>model</a:t>
            </a:r>
            <a:r>
              <a:rPr lang="de-DE" dirty="0"/>
              <a:t> </a:t>
            </a:r>
            <a:r>
              <a:rPr lang="de-DE" dirty="0" err="1"/>
              <a:t>of</a:t>
            </a:r>
            <a:r>
              <a:rPr lang="de-DE" dirty="0"/>
              <a:t> </a:t>
            </a:r>
            <a:r>
              <a:rPr lang="de-DE" dirty="0" err="1"/>
              <a:t>similar</a:t>
            </a:r>
            <a:r>
              <a:rPr lang="de-DE" dirty="0"/>
              <a:t> </a:t>
            </a:r>
            <a:r>
              <a:rPr lang="de-DE" dirty="0" err="1"/>
              <a:t>size</a:t>
            </a:r>
            <a:r>
              <a:rPr lang="de-DE" dirty="0"/>
              <a:t> </a:t>
            </a:r>
            <a:r>
              <a:rPr lang="de-DE" dirty="0" err="1"/>
              <a:t>from</a:t>
            </a:r>
            <a:r>
              <a:rPr lang="de-DE" dirty="0"/>
              <a:t> </a:t>
            </a:r>
            <a:r>
              <a:rPr lang="de-DE" dirty="0" err="1"/>
              <a:t>TinyStories</a:t>
            </a:r>
            <a:r>
              <a:rPr lang="de-DE" dirty="0"/>
              <a:t> </a:t>
            </a:r>
            <a:r>
              <a:rPr lang="de-DE" dirty="0" err="1"/>
              <a:t>paper</a:t>
            </a:r>
            <a:r>
              <a:rPr lang="de-DE" dirty="0"/>
              <a:t> </a:t>
            </a:r>
            <a:r>
              <a:rPr lang="de-DE" dirty="0" err="1"/>
              <a:t>using</a:t>
            </a:r>
            <a:r>
              <a:rPr lang="de-DE" dirty="0"/>
              <a:t> </a:t>
            </a:r>
            <a:r>
              <a:rPr lang="de-DE" dirty="0" err="1"/>
              <a:t>their</a:t>
            </a:r>
            <a:r>
              <a:rPr lang="de-DE" dirty="0"/>
              <a:t> </a:t>
            </a:r>
            <a:r>
              <a:rPr lang="de-DE" dirty="0" err="1"/>
              <a:t>metrics</a:t>
            </a:r>
            <a:endParaRPr lang="de-DE" dirty="0"/>
          </a:p>
        </p:txBody>
      </p:sp>
    </p:spTree>
    <p:extLst>
      <p:ext uri="{BB962C8B-B14F-4D97-AF65-F5344CB8AC3E}">
        <p14:creationId xmlns:p14="http://schemas.microsoft.com/office/powerpoint/2010/main" val="2072799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err="1"/>
              <a:t>train</a:t>
            </a:r>
            <a:r>
              <a:rPr lang="de-DE" dirty="0"/>
              <a:t> loop on </a:t>
            </a:r>
            <a:r>
              <a:rPr lang="de-DE" dirty="0" err="1"/>
              <a:t>raw</a:t>
            </a:r>
            <a:r>
              <a:rPr lang="de-DE" dirty="0"/>
              <a:t> </a:t>
            </a:r>
            <a:r>
              <a:rPr lang="de-DE" dirty="0" err="1"/>
              <a:t>data</a:t>
            </a:r>
            <a:r>
              <a:rPr lang="de-DE" dirty="0"/>
              <a:t> -&gt; </a:t>
            </a:r>
            <a:r>
              <a:rPr lang="de-DE" dirty="0" err="1"/>
              <a:t>identify</a:t>
            </a:r>
            <a:r>
              <a:rPr lang="de-DE" dirty="0"/>
              <a:t> </a:t>
            </a:r>
            <a:r>
              <a:rPr lang="de-DE" dirty="0" err="1"/>
              <a:t>challenges</a:t>
            </a:r>
            <a:r>
              <a:rPr lang="de-DE" dirty="0"/>
              <a:t>:</a:t>
            </a:r>
          </a:p>
        </p:txBody>
      </p:sp>
    </p:spTree>
    <p:extLst>
      <p:ext uri="{BB962C8B-B14F-4D97-AF65-F5344CB8AC3E}">
        <p14:creationId xmlns:p14="http://schemas.microsoft.com/office/powerpoint/2010/main" val="1336814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 </a:t>
            </a:r>
            <a:r>
              <a:rPr lang="de-DE" dirty="0" err="1"/>
              <a:t>good</a:t>
            </a:r>
            <a:r>
              <a:rPr lang="de-DE" dirty="0"/>
              <a:t>: </a:t>
            </a:r>
            <a:r>
              <a:rPr lang="de-DE" dirty="0" err="1"/>
              <a:t>rough</a:t>
            </a:r>
            <a:r>
              <a:rPr lang="de-DE" dirty="0"/>
              <a:t> </a:t>
            </a:r>
            <a:r>
              <a:rPr lang="de-DE" dirty="0" err="1"/>
              <a:t>sentence</a:t>
            </a:r>
            <a:r>
              <a:rPr lang="de-DE" dirty="0"/>
              <a:t> </a:t>
            </a:r>
            <a:r>
              <a:rPr lang="de-DE" dirty="0" err="1"/>
              <a:t>structure</a:t>
            </a:r>
            <a:endParaRPr lang="de-DE" dirty="0"/>
          </a:p>
          <a:p>
            <a:r>
              <a:rPr lang="de-DE" dirty="0"/>
              <a:t>- </a:t>
            </a:r>
            <a:r>
              <a:rPr lang="de-DE" dirty="0" err="1"/>
              <a:t>bad</a:t>
            </a:r>
            <a:r>
              <a:rPr lang="de-DE" dirty="0"/>
              <a:t>: </a:t>
            </a:r>
            <a:r>
              <a:rPr lang="de-DE" dirty="0" err="1"/>
              <a:t>grammar</a:t>
            </a:r>
            <a:r>
              <a:rPr lang="de-DE" dirty="0"/>
              <a:t> </a:t>
            </a:r>
            <a:r>
              <a:rPr lang="de-DE" dirty="0" err="1"/>
              <a:t>mistakes</a:t>
            </a:r>
            <a:r>
              <a:rPr lang="de-DE" dirty="0"/>
              <a:t>, </a:t>
            </a:r>
            <a:r>
              <a:rPr lang="de-DE" dirty="0" err="1"/>
              <a:t>very</a:t>
            </a:r>
            <a:r>
              <a:rPr lang="de-DE" dirty="0"/>
              <a:t> </a:t>
            </a:r>
            <a:r>
              <a:rPr lang="de-DE" dirty="0" err="1"/>
              <a:t>inconsistent</a:t>
            </a:r>
            <a:endParaRPr lang="de-DE" dirty="0"/>
          </a:p>
        </p:txBody>
      </p:sp>
    </p:spTree>
    <p:extLst>
      <p:ext uri="{BB962C8B-B14F-4D97-AF65-F5344CB8AC3E}">
        <p14:creationId xmlns:p14="http://schemas.microsoft.com/office/powerpoint/2010/main" val="3070319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ca. 85%</a:t>
            </a:r>
          </a:p>
        </p:txBody>
      </p:sp>
    </p:spTree>
    <p:extLst>
      <p:ext uri="{BB962C8B-B14F-4D97-AF65-F5344CB8AC3E}">
        <p14:creationId xmlns:p14="http://schemas.microsoft.com/office/powerpoint/2010/main" val="2253279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 </a:t>
            </a:r>
            <a:r>
              <a:rPr lang="de-DE" dirty="0" err="1"/>
              <a:t>tried</a:t>
            </a:r>
            <a:r>
              <a:rPr lang="de-DE" dirty="0"/>
              <a:t> a </a:t>
            </a:r>
            <a:r>
              <a:rPr lang="de-DE" dirty="0" err="1"/>
              <a:t>few</a:t>
            </a:r>
            <a:r>
              <a:rPr lang="de-DE" dirty="0"/>
              <a:t> </a:t>
            </a:r>
            <a:r>
              <a:rPr lang="de-DE" dirty="0" err="1"/>
              <a:t>options</a:t>
            </a:r>
            <a:r>
              <a:rPr lang="de-DE" dirty="0"/>
              <a:t>: </a:t>
            </a:r>
            <a:r>
              <a:rPr lang="de-DE" dirty="0" err="1"/>
              <a:t>bpe</a:t>
            </a:r>
            <a:r>
              <a:rPr lang="de-DE" dirty="0"/>
              <a:t> = </a:t>
            </a:r>
            <a:r>
              <a:rPr lang="de-DE" dirty="0" err="1"/>
              <a:t>small</a:t>
            </a:r>
            <a:r>
              <a:rPr lang="de-DE" dirty="0"/>
              <a:t> </a:t>
            </a:r>
            <a:r>
              <a:rPr lang="de-DE" dirty="0" err="1"/>
              <a:t>vocab</a:t>
            </a:r>
            <a:r>
              <a:rPr lang="de-DE" dirty="0"/>
              <a:t> </a:t>
            </a:r>
            <a:r>
              <a:rPr lang="de-DE" dirty="0" err="1"/>
              <a:t>size</a:t>
            </a:r>
            <a:r>
              <a:rPr lang="de-DE" dirty="0"/>
              <a:t> </a:t>
            </a:r>
            <a:r>
              <a:rPr lang="de-DE" dirty="0" err="1"/>
              <a:t>maintaining</a:t>
            </a:r>
            <a:r>
              <a:rPr lang="de-DE" dirty="0"/>
              <a:t> </a:t>
            </a:r>
            <a:r>
              <a:rPr lang="de-DE" dirty="0" err="1"/>
              <a:t>flexibility</a:t>
            </a:r>
            <a:endParaRPr lang="de-DE" dirty="0"/>
          </a:p>
          <a:p>
            <a:r>
              <a:rPr lang="de-DE" dirty="0"/>
              <a:t>- </a:t>
            </a:r>
            <a:r>
              <a:rPr lang="de-DE" dirty="0" err="1"/>
              <a:t>Tokeniser</a:t>
            </a:r>
            <a:r>
              <a:rPr lang="de-DE" dirty="0"/>
              <a:t> </a:t>
            </a:r>
            <a:r>
              <a:rPr lang="de-DE" dirty="0" err="1"/>
              <a:t>trained</a:t>
            </a:r>
            <a:r>
              <a:rPr lang="de-DE" dirty="0"/>
              <a:t> on </a:t>
            </a:r>
            <a:r>
              <a:rPr lang="de-DE" dirty="0" err="1"/>
              <a:t>dataset</a:t>
            </a:r>
            <a:r>
              <a:rPr lang="de-DE" dirty="0"/>
              <a:t>:</a:t>
            </a:r>
          </a:p>
          <a:p>
            <a:r>
              <a:rPr lang="de-DE" dirty="0"/>
              <a:t>   &gt; </a:t>
            </a:r>
            <a:r>
              <a:rPr lang="de-DE" dirty="0" err="1"/>
              <a:t>keep</a:t>
            </a:r>
            <a:r>
              <a:rPr lang="de-DE" dirty="0"/>
              <a:t> </a:t>
            </a:r>
            <a:r>
              <a:rPr lang="de-DE" dirty="0" err="1"/>
              <a:t>size</a:t>
            </a:r>
            <a:r>
              <a:rPr lang="de-DE" dirty="0"/>
              <a:t> minimal</a:t>
            </a:r>
          </a:p>
          <a:p>
            <a:r>
              <a:rPr lang="de-DE" dirty="0"/>
              <a:t>   &gt; </a:t>
            </a:r>
            <a:r>
              <a:rPr lang="de-DE" dirty="0" err="1"/>
              <a:t>contains</a:t>
            </a:r>
            <a:r>
              <a:rPr lang="de-DE" dirty="0"/>
              <a:t> all </a:t>
            </a:r>
            <a:r>
              <a:rPr lang="de-DE" dirty="0" err="1"/>
              <a:t>used</a:t>
            </a:r>
            <a:r>
              <a:rPr lang="de-DE" dirty="0"/>
              <a:t> </a:t>
            </a:r>
            <a:r>
              <a:rPr lang="de-DE" dirty="0" err="1"/>
              <a:t>words</a:t>
            </a:r>
            <a:endParaRPr lang="de-DE" dirty="0"/>
          </a:p>
          <a:p>
            <a:r>
              <a:rPr lang="de-DE" dirty="0"/>
              <a:t>- </a:t>
            </a:r>
            <a:r>
              <a:rPr lang="de-DE" dirty="0" err="1"/>
              <a:t>tried</a:t>
            </a:r>
            <a:r>
              <a:rPr lang="de-DE" dirty="0"/>
              <a:t> different </a:t>
            </a:r>
            <a:r>
              <a:rPr lang="de-DE" dirty="0" err="1"/>
              <a:t>vocab</a:t>
            </a:r>
            <a:r>
              <a:rPr lang="de-DE" dirty="0"/>
              <a:t> </a:t>
            </a:r>
            <a:r>
              <a:rPr lang="de-DE" dirty="0" err="1"/>
              <a:t>sizes</a:t>
            </a:r>
            <a:endParaRPr lang="de-DE" dirty="0"/>
          </a:p>
        </p:txBody>
      </p:sp>
    </p:spTree>
    <p:extLst>
      <p:ext uri="{BB962C8B-B14F-4D97-AF65-F5344CB8AC3E}">
        <p14:creationId xmlns:p14="http://schemas.microsoft.com/office/powerpoint/2010/main" val="980438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6498" y="11839048"/>
            <a:ext cx="21971003" cy="636979"/>
          </a:xfrm>
          <a:prstGeom prst="rect">
            <a:avLst/>
          </a:prstGeom>
        </p:spPr>
        <p:txBody>
          <a:bodyPr lIns="45719" tIns="45719" rIns="45719" bIns="45719" anchor="b"/>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xfrm>
            <a:off x="12007748" y="13080999"/>
            <a:ext cx="368504" cy="374600"/>
          </a:xfrm>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7" name="Body Level One…"/>
          <p:cNvSpPr txBox="1">
            <a:spLocks noGrp="1"/>
          </p:cNvSpPr>
          <p:nvPr>
            <p:ph type="body" idx="1" hasCustomPrompt="1"/>
          </p:nvPr>
        </p:nvSpPr>
        <p:spPr>
          <a:xfrm>
            <a:off x="1206500" y="935258"/>
            <a:ext cx="21971000" cy="7359063"/>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nchor="ct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Close-up of wild plants growing between rocks"/>
          <p:cNvSpPr>
            <a:spLocks noGrp="1"/>
          </p:cNvSpPr>
          <p:nvPr>
            <p:ph type="pic" sz="quarter" idx="21"/>
          </p:nvPr>
        </p:nvSpPr>
        <p:spPr>
          <a:xfrm>
            <a:off x="15430500" y="7085409"/>
            <a:ext cx="8128000" cy="5410201"/>
          </a:xfrm>
          <a:prstGeom prst="rect">
            <a:avLst/>
          </a:prstGeom>
        </p:spPr>
        <p:txBody>
          <a:bodyPr lIns="91439" tIns="45719" rIns="91439" bIns="45719">
            <a:noAutofit/>
          </a:bodyPr>
          <a:lstStyle/>
          <a:p>
            <a:endParaRPr/>
          </a:p>
        </p:txBody>
      </p:sp>
      <p:sp>
        <p:nvSpPr>
          <p:cNvPr id="125" name="Large rock formation under dark clouds with a dirt road in the foreground"/>
          <p:cNvSpPr>
            <a:spLocks noGrp="1"/>
          </p:cNvSpPr>
          <p:nvPr>
            <p:ph type="pic" idx="22"/>
          </p:nvPr>
        </p:nvSpPr>
        <p:spPr>
          <a:xfrm>
            <a:off x="-2933700" y="1270000"/>
            <a:ext cx="22699133" cy="11277600"/>
          </a:xfrm>
          <a:prstGeom prst="rect">
            <a:avLst/>
          </a:prstGeom>
        </p:spPr>
        <p:txBody>
          <a:bodyPr lIns="91439" tIns="45719" rIns="91439" bIns="45719">
            <a:noAutofit/>
          </a:bodyPr>
          <a:lstStyle/>
          <a:p>
            <a:endParaRPr/>
          </a:p>
        </p:txBody>
      </p:sp>
      <p:sp>
        <p:nvSpPr>
          <p:cNvPr id="126" name="Close-up of a wild plant growing between lava rocks"/>
          <p:cNvSpPr>
            <a:spLocks noGrp="1"/>
          </p:cNvSpPr>
          <p:nvPr>
            <p:ph type="pic" sz="quarter" idx="23"/>
          </p:nvPr>
        </p:nvSpPr>
        <p:spPr>
          <a:xfrm>
            <a:off x="15430500" y="1270000"/>
            <a:ext cx="8128000" cy="54102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waterfall surrounded by a green rocky landscape"/>
          <p:cNvSpPr>
            <a:spLocks noGrp="1"/>
          </p:cNvSpPr>
          <p:nvPr>
            <p:ph type="pic" idx="21"/>
          </p:nvPr>
        </p:nvSpPr>
        <p:spPr>
          <a:xfrm>
            <a:off x="-1511300" y="-3721100"/>
            <a:ext cx="28511500" cy="19030242"/>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Green, hilly landscape"/>
          <p:cNvSpPr>
            <a:spLocks noGrp="1"/>
          </p:cNvSpPr>
          <p:nvPr>
            <p:ph type="pic" idx="21"/>
          </p:nvPr>
        </p:nvSpPr>
        <p:spPr>
          <a:xfrm>
            <a:off x="-431800" y="-4038600"/>
            <a:ext cx="29464000" cy="18034000"/>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44688"/>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 </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3" name="Body Level One…"/>
          <p:cNvSpPr txBox="1">
            <a:spLocks noGrp="1"/>
          </p:cNvSpPr>
          <p:nvPr>
            <p:ph type="body" sz="quarter" idx="1" hasCustomPrompt="1"/>
          </p:nvPr>
        </p:nvSpPr>
        <p:spPr>
          <a:xfrm>
            <a:off x="1206500" y="7060576"/>
            <a:ext cx="9779000" cy="5382403"/>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4" name="Moss-covered rocks"/>
          <p:cNvSpPr>
            <a:spLocks noGrp="1"/>
          </p:cNvSpPr>
          <p:nvPr>
            <p:ph type="pic" sz="half" idx="21"/>
          </p:nvPr>
        </p:nvSpPr>
        <p:spPr>
          <a:xfrm>
            <a:off x="12052303" y="1270000"/>
            <a:ext cx="11188406" cy="11209889"/>
          </a:xfrm>
          <a:prstGeom prst="rect">
            <a:avLst/>
          </a:prstGeom>
        </p:spPr>
        <p:txBody>
          <a:bodyPr lIns="91439" tIns="45719" rIns="91439" bIns="45719">
            <a:noAutofit/>
          </a:bodyPr>
          <a:lstStyle/>
          <a:p>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Title"/>
          <p:cNvSpPr txBox="1">
            <a:spLocks noGrp="1"/>
          </p:cNvSpPr>
          <p:nvPr>
            <p:ph type="title" hasCustomPrompt="1"/>
          </p:nvPr>
        </p:nvSpPr>
        <p:spPr>
          <a:xfrm>
            <a:off x="1206500" y="952500"/>
            <a:ext cx="9779000" cy="1435100"/>
          </a:xfrm>
          <a:prstGeom prst="rect">
            <a:avLst/>
          </a:prstGeom>
        </p:spPr>
        <p:txBody>
          <a:bodyPr/>
          <a:lstStyle/>
          <a:p>
            <a:r>
              <a:t>Slide Title</a:t>
            </a:r>
          </a:p>
        </p:txBody>
      </p:sp>
      <p:sp>
        <p:nvSpPr>
          <p:cNvPr id="61" name="Slide Subtitle"/>
          <p:cNvSpPr txBox="1">
            <a:spLocks noGrp="1"/>
          </p:cNvSpPr>
          <p:nvPr>
            <p:ph type="body" sz="quarter" idx="21"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2" name="Body Level One…"/>
          <p:cNvSpPr txBox="1">
            <a:spLocks noGrp="1"/>
          </p:cNvSpPr>
          <p:nvPr>
            <p:ph type="body" sz="half" idx="1" hasCustomPrompt="1"/>
          </p:nvPr>
        </p:nvSpPr>
        <p:spPr>
          <a:xfrm>
            <a:off x="1206500" y="4248504"/>
            <a:ext cx="9779000" cy="8256012"/>
          </a:xfrm>
          <a:prstGeom prst="rect">
            <a:avLst/>
          </a:prstGeom>
        </p:spPr>
        <p:txBody>
          <a:bodyPr/>
          <a:lstStyle/>
          <a:p>
            <a:r>
              <a:t>Slide bullet text</a:t>
            </a:r>
          </a:p>
          <a:p>
            <a:pPr lvl="1"/>
            <a:endParaRPr/>
          </a:p>
          <a:p>
            <a:pPr lvl="2"/>
            <a:endParaRPr/>
          </a:p>
          <a:p>
            <a:pPr lvl="3"/>
            <a:endParaRPr/>
          </a:p>
          <a:p>
            <a:pPr lvl="4"/>
            <a:endParaRPr/>
          </a:p>
        </p:txBody>
      </p:sp>
      <p:sp>
        <p:nvSpPr>
          <p:cNvPr id="63" name="Large rock formation under dark clouds with a dirt road in the foreground"/>
          <p:cNvSpPr>
            <a:spLocks noGrp="1"/>
          </p:cNvSpPr>
          <p:nvPr>
            <p:ph type="pic" idx="22"/>
          </p:nvPr>
        </p:nvSpPr>
        <p:spPr>
          <a:xfrm>
            <a:off x="6380200" y="1263848"/>
            <a:ext cx="22529801" cy="11193471"/>
          </a:xfrm>
          <a:prstGeom prst="rect">
            <a:avLst/>
          </a:prstGeom>
        </p:spPr>
        <p:txBody>
          <a:bodyPr lIns="91439" tIns="45719" rIns="91439" bIns="45719">
            <a:noAutofit/>
          </a:bodyPr>
          <a:lstStyle/>
          <a:p>
            <a:endParaRP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952500"/>
            <a:ext cx="21971000" cy="1434949"/>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952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952500"/>
            <a:ext cx="21971000" cy="1433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lvl1pPr>
          </a:lstStyle>
          <a:p>
            <a:fld id="{86CB4B4D-7CA3-9044-876B-883B54F8677D}" type="slidenum">
              <a:t>‹Nr.›</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Demo.lnk"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Arian Urdu, 24.04.2024"/>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r>
              <a:rPr dirty="0"/>
              <a:t>Arian Urdu, </a:t>
            </a:r>
            <a:r>
              <a:rPr lang="de-DE" dirty="0"/>
              <a:t>Flavia Macovei, 10/07/2024</a:t>
            </a:r>
          </a:p>
        </p:txBody>
      </p:sp>
      <p:sp>
        <p:nvSpPr>
          <p:cNvPr id="152" name="Tiniest Storyteller"/>
          <p:cNvSpPr txBox="1">
            <a:spLocks noGrp="1"/>
          </p:cNvSpPr>
          <p:nvPr>
            <p:ph type="ctrTitle"/>
          </p:nvPr>
        </p:nvSpPr>
        <p:spPr>
          <a:prstGeom prst="rect">
            <a:avLst/>
          </a:prstGeom>
        </p:spPr>
        <p:txBody>
          <a:bodyPr/>
          <a:lstStyle/>
          <a:p>
            <a:r>
              <a:rPr dirty="0"/>
              <a:t>Tiniest Storyteller</a:t>
            </a:r>
          </a:p>
        </p:txBody>
      </p:sp>
      <p:sp>
        <p:nvSpPr>
          <p:cNvPr id="153" name="Small and Efficient Language Models (SLM)"/>
          <p:cNvSpPr txBox="1">
            <a:spLocks noGrp="1"/>
          </p:cNvSpPr>
          <p:nvPr>
            <p:ph type="subTitle" sz="quarter" idx="1"/>
          </p:nvPr>
        </p:nvSpPr>
        <p:spPr>
          <a:prstGeom prst="rect">
            <a:avLst/>
          </a:prstGeom>
        </p:spPr>
        <p:txBody>
          <a:bodyPr/>
          <a:lstStyle/>
          <a:p>
            <a:r>
              <a:rPr lang="de-DE" dirty="0"/>
              <a:t>Master Project: </a:t>
            </a:r>
            <a:r>
              <a:rPr lang="de-DE" dirty="0" err="1"/>
              <a:t>Efficient</a:t>
            </a:r>
            <a:r>
              <a:rPr lang="de-DE" dirty="0"/>
              <a:t> Methods </a:t>
            </a:r>
            <a:r>
              <a:rPr lang="de-DE" dirty="0" err="1"/>
              <a:t>for</a:t>
            </a:r>
            <a:r>
              <a:rPr lang="de-DE" dirty="0"/>
              <a:t> </a:t>
            </a:r>
            <a:r>
              <a:rPr lang="de-DE" dirty="0" err="1"/>
              <a:t>Machine</a:t>
            </a:r>
            <a:r>
              <a:rPr lang="de-DE" dirty="0"/>
              <a:t> Learning</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A809E78-78BE-BA4B-6226-F2BB284307B8}"/>
              </a:ext>
            </a:extLst>
          </p:cNvPr>
          <p:cNvSpPr>
            <a:spLocks noGrp="1"/>
          </p:cNvSpPr>
          <p:nvPr>
            <p:ph type="title"/>
          </p:nvPr>
        </p:nvSpPr>
        <p:spPr/>
        <p:txBody>
          <a:bodyPr/>
          <a:lstStyle/>
          <a:p>
            <a:r>
              <a:rPr lang="de-DE" dirty="0" err="1"/>
              <a:t>Optimisation</a:t>
            </a:r>
            <a:r>
              <a:rPr lang="de-DE" dirty="0"/>
              <a:t> </a:t>
            </a:r>
            <a:r>
              <a:rPr lang="de-DE" dirty="0" err="1"/>
              <a:t>Techniques</a:t>
            </a:r>
            <a:endParaRPr lang="de-DE" dirty="0"/>
          </a:p>
        </p:txBody>
      </p:sp>
      <p:sp>
        <p:nvSpPr>
          <p:cNvPr id="2" name="-&gt; Models require a huge amount of data / training">
            <a:extLst>
              <a:ext uri="{FF2B5EF4-FFF2-40B4-BE49-F238E27FC236}">
                <a16:creationId xmlns:a16="http://schemas.microsoft.com/office/drawing/2014/main" id="{F2C14B38-5A17-543F-3009-FAF419AFF244}"/>
              </a:ext>
            </a:extLst>
          </p:cNvPr>
          <p:cNvSpPr txBox="1"/>
          <p:nvPr/>
        </p:nvSpPr>
        <p:spPr>
          <a:xfrm>
            <a:off x="2413000" y="3509010"/>
            <a:ext cx="21971000" cy="111785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l" defTabSz="1901904">
              <a:lnSpc>
                <a:spcPct val="80000"/>
              </a:lnSpc>
              <a:defRPr sz="6629" b="1" spc="-132"/>
            </a:lvl1pPr>
          </a:lstStyle>
          <a:p>
            <a:pPr marL="1143000" indent="-1143000">
              <a:buFont typeface="+mj-lt"/>
              <a:buAutoNum type="arabicPeriod" startAt="2"/>
            </a:pPr>
            <a:r>
              <a:rPr lang="de-DE" dirty="0" err="1"/>
              <a:t>Tokenisers</a:t>
            </a:r>
            <a:endParaRPr lang="de-DE" dirty="0"/>
          </a:p>
          <a:p>
            <a:endParaRPr lang="de-DE" dirty="0"/>
          </a:p>
          <a:p>
            <a:endParaRPr lang="de-DE" dirty="0"/>
          </a:p>
        </p:txBody>
      </p:sp>
      <p:sp>
        <p:nvSpPr>
          <p:cNvPr id="5" name="Textfeld 4">
            <a:extLst>
              <a:ext uri="{FF2B5EF4-FFF2-40B4-BE49-F238E27FC236}">
                <a16:creationId xmlns:a16="http://schemas.microsoft.com/office/drawing/2014/main" id="{E7D073B5-A0AA-D11A-6360-948008323F79}"/>
              </a:ext>
            </a:extLst>
          </p:cNvPr>
          <p:cNvSpPr txBox="1"/>
          <p:nvPr/>
        </p:nvSpPr>
        <p:spPr>
          <a:xfrm>
            <a:off x="7557751" y="7505520"/>
            <a:ext cx="9268496" cy="11126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de-DE" sz="6630" b="1" dirty="0"/>
              <a:t>byte-pair </a:t>
            </a:r>
            <a:r>
              <a:rPr lang="de-DE" sz="6630" b="1" dirty="0" err="1"/>
              <a:t>encoding</a:t>
            </a:r>
            <a:endParaRPr lang="de-DE" sz="6630" b="1" dirty="0"/>
          </a:p>
        </p:txBody>
      </p:sp>
      <p:sp>
        <p:nvSpPr>
          <p:cNvPr id="6" name="-&gt; Models require a huge amount of data / training">
            <a:extLst>
              <a:ext uri="{FF2B5EF4-FFF2-40B4-BE49-F238E27FC236}">
                <a16:creationId xmlns:a16="http://schemas.microsoft.com/office/drawing/2014/main" id="{BA085EDB-8AAC-D171-B117-365125F52483}"/>
              </a:ext>
            </a:extLst>
          </p:cNvPr>
          <p:cNvSpPr txBox="1"/>
          <p:nvPr/>
        </p:nvSpPr>
        <p:spPr>
          <a:xfrm>
            <a:off x="485104" y="4630622"/>
            <a:ext cx="23413791" cy="1433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defTabSz="1901904">
              <a:lnSpc>
                <a:spcPct val="80000"/>
              </a:lnSpc>
              <a:defRPr sz="6629" b="1" spc="-132"/>
            </a:lvl1pPr>
          </a:lstStyle>
          <a:p>
            <a:pPr algn="ctr"/>
            <a:r>
              <a:rPr lang="en-US" sz="6630" dirty="0"/>
              <a:t>simple English    byte-pair encoding    </a:t>
            </a:r>
            <a:r>
              <a:rPr lang="en-US" sz="6630" dirty="0" err="1"/>
              <a:t>wordpiece</a:t>
            </a:r>
            <a:r>
              <a:rPr lang="en-US" sz="6630" dirty="0"/>
              <a:t>    unigram</a:t>
            </a:r>
          </a:p>
          <a:p>
            <a:pPr algn="ctr"/>
            <a:endParaRPr lang="en-US" sz="6630" dirty="0"/>
          </a:p>
        </p:txBody>
      </p:sp>
      <p:sp>
        <p:nvSpPr>
          <p:cNvPr id="7" name="-&gt; Models require a huge amount of data / training">
            <a:extLst>
              <a:ext uri="{FF2B5EF4-FFF2-40B4-BE49-F238E27FC236}">
                <a16:creationId xmlns:a16="http://schemas.microsoft.com/office/drawing/2014/main" id="{89F1430B-E81E-BACD-E3ED-9AF52B6D611A}"/>
              </a:ext>
            </a:extLst>
          </p:cNvPr>
          <p:cNvSpPr txBox="1"/>
          <p:nvPr/>
        </p:nvSpPr>
        <p:spPr>
          <a:xfrm>
            <a:off x="7557751" y="10758819"/>
            <a:ext cx="9268496" cy="1433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defTabSz="1901904">
              <a:lnSpc>
                <a:spcPct val="80000"/>
              </a:lnSpc>
              <a:defRPr sz="6629" b="1" spc="-132"/>
            </a:lvl1pPr>
          </a:lstStyle>
          <a:p>
            <a:pPr algn="ctr"/>
            <a:r>
              <a:rPr lang="en-US" sz="6630" dirty="0"/>
              <a:t>25k        4096        2048</a:t>
            </a:r>
          </a:p>
          <a:p>
            <a:pPr algn="ctr"/>
            <a:endParaRPr lang="en-US" sz="6630" dirty="0"/>
          </a:p>
        </p:txBody>
      </p:sp>
      <p:cxnSp>
        <p:nvCxnSpPr>
          <p:cNvPr id="9" name="Gerade Verbindung mit Pfeil 8">
            <a:extLst>
              <a:ext uri="{FF2B5EF4-FFF2-40B4-BE49-F238E27FC236}">
                <a16:creationId xmlns:a16="http://schemas.microsoft.com/office/drawing/2014/main" id="{FD32B2DE-8EC0-3B11-3793-B21B5A8A69B5}"/>
              </a:ext>
            </a:extLst>
          </p:cNvPr>
          <p:cNvCxnSpPr>
            <a:cxnSpLocks/>
          </p:cNvCxnSpPr>
          <p:nvPr/>
        </p:nvCxnSpPr>
        <p:spPr>
          <a:xfrm>
            <a:off x="3912870" y="5962650"/>
            <a:ext cx="2952387" cy="1435297"/>
          </a:xfrm>
          <a:prstGeom prst="straightConnector1">
            <a:avLst/>
          </a:prstGeom>
          <a:noFill/>
          <a:ln w="76200" cap="flat">
            <a:solidFill>
              <a:srgbClr val="FFFFFF"/>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1" name="Gerade Verbindung mit Pfeil 10">
            <a:extLst>
              <a:ext uri="{FF2B5EF4-FFF2-40B4-BE49-F238E27FC236}">
                <a16:creationId xmlns:a16="http://schemas.microsoft.com/office/drawing/2014/main" id="{B0F3ED5A-DAF8-3CDF-7506-4E34D1FB5123}"/>
              </a:ext>
            </a:extLst>
          </p:cNvPr>
          <p:cNvCxnSpPr>
            <a:cxnSpLocks/>
          </p:cNvCxnSpPr>
          <p:nvPr/>
        </p:nvCxnSpPr>
        <p:spPr>
          <a:xfrm>
            <a:off x="10145486" y="6029959"/>
            <a:ext cx="992414" cy="1367988"/>
          </a:xfrm>
          <a:prstGeom prst="straightConnector1">
            <a:avLst/>
          </a:prstGeom>
          <a:noFill/>
          <a:ln w="76200" cap="flat">
            <a:solidFill>
              <a:srgbClr val="FFFFFF"/>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3" name="Gerade Verbindung mit Pfeil 12">
            <a:extLst>
              <a:ext uri="{FF2B5EF4-FFF2-40B4-BE49-F238E27FC236}">
                <a16:creationId xmlns:a16="http://schemas.microsoft.com/office/drawing/2014/main" id="{56CEDB90-F285-5ED4-7D51-64A985F980F2}"/>
              </a:ext>
            </a:extLst>
          </p:cNvPr>
          <p:cNvCxnSpPr>
            <a:cxnSpLocks/>
          </p:cNvCxnSpPr>
          <p:nvPr/>
        </p:nvCxnSpPr>
        <p:spPr>
          <a:xfrm flipH="1">
            <a:off x="15347950" y="6029959"/>
            <a:ext cx="1309370" cy="1367988"/>
          </a:xfrm>
          <a:prstGeom prst="straightConnector1">
            <a:avLst/>
          </a:prstGeom>
          <a:noFill/>
          <a:ln w="76200" cap="flat">
            <a:solidFill>
              <a:srgbClr val="FFFFFF"/>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5" name="Gerade Verbindung mit Pfeil 14">
            <a:extLst>
              <a:ext uri="{FF2B5EF4-FFF2-40B4-BE49-F238E27FC236}">
                <a16:creationId xmlns:a16="http://schemas.microsoft.com/office/drawing/2014/main" id="{A6485E65-F8B9-A0C0-6A7D-605D2DCC20A1}"/>
              </a:ext>
            </a:extLst>
          </p:cNvPr>
          <p:cNvCxnSpPr>
            <a:cxnSpLocks/>
          </p:cNvCxnSpPr>
          <p:nvPr/>
        </p:nvCxnSpPr>
        <p:spPr>
          <a:xfrm flipH="1">
            <a:off x="18301987" y="6063785"/>
            <a:ext cx="2744453" cy="1334162"/>
          </a:xfrm>
          <a:prstGeom prst="straightConnector1">
            <a:avLst/>
          </a:prstGeom>
          <a:noFill/>
          <a:ln w="76200" cap="flat">
            <a:solidFill>
              <a:srgbClr val="FFFFFF"/>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7" name="Gerade Verbindung mit Pfeil 36">
            <a:extLst>
              <a:ext uri="{FF2B5EF4-FFF2-40B4-BE49-F238E27FC236}">
                <a16:creationId xmlns:a16="http://schemas.microsoft.com/office/drawing/2014/main" id="{D3E1F700-F6D7-DD55-3150-F41A1D69BE6A}"/>
              </a:ext>
            </a:extLst>
          </p:cNvPr>
          <p:cNvCxnSpPr>
            <a:cxnSpLocks/>
          </p:cNvCxnSpPr>
          <p:nvPr/>
        </p:nvCxnSpPr>
        <p:spPr>
          <a:xfrm>
            <a:off x="14022537" y="9083347"/>
            <a:ext cx="992414" cy="1367988"/>
          </a:xfrm>
          <a:prstGeom prst="straightConnector1">
            <a:avLst/>
          </a:prstGeom>
          <a:noFill/>
          <a:ln w="76200" cap="flat">
            <a:solidFill>
              <a:srgbClr val="FFFFFF"/>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8" name="Gerade Verbindung mit Pfeil 37">
            <a:extLst>
              <a:ext uri="{FF2B5EF4-FFF2-40B4-BE49-F238E27FC236}">
                <a16:creationId xmlns:a16="http://schemas.microsoft.com/office/drawing/2014/main" id="{C3BF41FD-B01A-A829-26C0-1FE4256073F3}"/>
              </a:ext>
            </a:extLst>
          </p:cNvPr>
          <p:cNvCxnSpPr>
            <a:cxnSpLocks/>
          </p:cNvCxnSpPr>
          <p:nvPr/>
        </p:nvCxnSpPr>
        <p:spPr>
          <a:xfrm flipH="1">
            <a:off x="9111369" y="9098280"/>
            <a:ext cx="992414" cy="1367988"/>
          </a:xfrm>
          <a:prstGeom prst="straightConnector1">
            <a:avLst/>
          </a:prstGeom>
          <a:noFill/>
          <a:ln w="76200" cap="flat">
            <a:solidFill>
              <a:srgbClr val="FFFFFF"/>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9" name="Gerade Verbindung mit Pfeil 38">
            <a:extLst>
              <a:ext uri="{FF2B5EF4-FFF2-40B4-BE49-F238E27FC236}">
                <a16:creationId xmlns:a16="http://schemas.microsoft.com/office/drawing/2014/main" id="{4FF8074F-AE2D-41E7-F7B3-FBCBE7D7A70D}"/>
              </a:ext>
            </a:extLst>
          </p:cNvPr>
          <p:cNvCxnSpPr>
            <a:cxnSpLocks/>
          </p:cNvCxnSpPr>
          <p:nvPr/>
        </p:nvCxnSpPr>
        <p:spPr>
          <a:xfrm>
            <a:off x="12192000" y="9083347"/>
            <a:ext cx="0" cy="1439065"/>
          </a:xfrm>
          <a:prstGeom prst="straightConnector1">
            <a:avLst/>
          </a:prstGeom>
          <a:noFill/>
          <a:ln w="76200" cap="flat">
            <a:solidFill>
              <a:srgbClr val="FFFFFF"/>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13484432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A809E78-78BE-BA4B-6226-F2BB284307B8}"/>
              </a:ext>
            </a:extLst>
          </p:cNvPr>
          <p:cNvSpPr>
            <a:spLocks noGrp="1"/>
          </p:cNvSpPr>
          <p:nvPr>
            <p:ph type="title"/>
          </p:nvPr>
        </p:nvSpPr>
        <p:spPr/>
        <p:txBody>
          <a:bodyPr/>
          <a:lstStyle/>
          <a:p>
            <a:r>
              <a:rPr lang="de-DE" dirty="0" err="1"/>
              <a:t>Optimisation</a:t>
            </a:r>
            <a:r>
              <a:rPr lang="de-DE" dirty="0"/>
              <a:t> </a:t>
            </a:r>
            <a:r>
              <a:rPr lang="de-DE" dirty="0" err="1"/>
              <a:t>Techniques</a:t>
            </a:r>
            <a:endParaRPr lang="de-DE" dirty="0"/>
          </a:p>
        </p:txBody>
      </p:sp>
      <p:sp>
        <p:nvSpPr>
          <p:cNvPr id="2" name="-&gt; Models require a huge amount of data / training">
            <a:extLst>
              <a:ext uri="{FF2B5EF4-FFF2-40B4-BE49-F238E27FC236}">
                <a16:creationId xmlns:a16="http://schemas.microsoft.com/office/drawing/2014/main" id="{12DCA571-8426-40EB-B174-3DD67047F602}"/>
              </a:ext>
            </a:extLst>
          </p:cNvPr>
          <p:cNvSpPr txBox="1"/>
          <p:nvPr/>
        </p:nvSpPr>
        <p:spPr>
          <a:xfrm>
            <a:off x="2413000" y="3509010"/>
            <a:ext cx="21971000" cy="111785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l" defTabSz="1901904">
              <a:lnSpc>
                <a:spcPct val="80000"/>
              </a:lnSpc>
              <a:defRPr sz="6629" b="1" spc="-132"/>
            </a:lvl1pPr>
          </a:lstStyle>
          <a:p>
            <a:pPr marL="1143000" indent="-1143000">
              <a:buFont typeface="+mj-lt"/>
              <a:buAutoNum type="arabicPeriod" startAt="3"/>
            </a:pPr>
            <a:r>
              <a:rPr lang="de-DE" dirty="0"/>
              <a:t>Learning Rate Schedule</a:t>
            </a:r>
          </a:p>
          <a:p>
            <a:pPr marL="857250" indent="-857250">
              <a:buFont typeface="Arial" panose="020B0604020202020204" pitchFamily="34" charset="0"/>
              <a:buChar char="•"/>
            </a:pPr>
            <a:r>
              <a:rPr lang="de-DE" dirty="0" err="1"/>
              <a:t>reduce</a:t>
            </a:r>
            <a:r>
              <a:rPr lang="de-DE" dirty="0"/>
              <a:t> on </a:t>
            </a:r>
            <a:r>
              <a:rPr lang="de-DE" dirty="0" err="1"/>
              <a:t>plateau</a:t>
            </a:r>
            <a:endParaRPr lang="de-DE" dirty="0"/>
          </a:p>
          <a:p>
            <a:pPr marL="857250" indent="-857250">
              <a:buFont typeface="Arial" panose="020B0604020202020204" pitchFamily="34" charset="0"/>
              <a:buChar char="•"/>
            </a:pPr>
            <a:r>
              <a:rPr lang="de-DE" dirty="0"/>
              <a:t>linear</a:t>
            </a:r>
          </a:p>
          <a:p>
            <a:endParaRPr lang="de-DE" dirty="0"/>
          </a:p>
          <a:p>
            <a:endParaRPr lang="de-DE" dirty="0"/>
          </a:p>
          <a:p>
            <a:endParaRPr lang="de-DE" dirty="0"/>
          </a:p>
        </p:txBody>
      </p:sp>
    </p:spTree>
    <p:extLst>
      <p:ext uri="{BB962C8B-B14F-4D97-AF65-F5344CB8AC3E}">
        <p14:creationId xmlns:p14="http://schemas.microsoft.com/office/powerpoint/2010/main" val="173536267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A809E78-78BE-BA4B-6226-F2BB284307B8}"/>
              </a:ext>
            </a:extLst>
          </p:cNvPr>
          <p:cNvSpPr>
            <a:spLocks noGrp="1"/>
          </p:cNvSpPr>
          <p:nvPr>
            <p:ph type="title"/>
          </p:nvPr>
        </p:nvSpPr>
        <p:spPr/>
        <p:txBody>
          <a:bodyPr/>
          <a:lstStyle/>
          <a:p>
            <a:r>
              <a:rPr lang="de-DE" dirty="0" err="1"/>
              <a:t>Optimisation</a:t>
            </a:r>
            <a:r>
              <a:rPr lang="de-DE" dirty="0"/>
              <a:t> </a:t>
            </a:r>
            <a:r>
              <a:rPr lang="de-DE" dirty="0" err="1"/>
              <a:t>Techniques</a:t>
            </a:r>
            <a:endParaRPr lang="de-DE" dirty="0"/>
          </a:p>
        </p:txBody>
      </p:sp>
      <p:sp>
        <p:nvSpPr>
          <p:cNvPr id="5" name="-&gt; Models require a huge amount of data / training">
            <a:extLst>
              <a:ext uri="{FF2B5EF4-FFF2-40B4-BE49-F238E27FC236}">
                <a16:creationId xmlns:a16="http://schemas.microsoft.com/office/drawing/2014/main" id="{22CD2807-9C4B-2F85-EC70-12D902FA4F65}"/>
              </a:ext>
            </a:extLst>
          </p:cNvPr>
          <p:cNvSpPr txBox="1"/>
          <p:nvPr/>
        </p:nvSpPr>
        <p:spPr>
          <a:xfrm>
            <a:off x="2413000" y="3509010"/>
            <a:ext cx="21971000" cy="111785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l" defTabSz="1901904">
              <a:lnSpc>
                <a:spcPct val="80000"/>
              </a:lnSpc>
              <a:defRPr sz="6629" b="1" spc="-132"/>
            </a:lvl1pPr>
          </a:lstStyle>
          <a:p>
            <a:pPr marL="1143000" indent="-1143000">
              <a:buFont typeface="+mj-lt"/>
              <a:buAutoNum type="arabicPeriod" startAt="4"/>
            </a:pPr>
            <a:r>
              <a:rPr lang="de-DE" dirty="0"/>
              <a:t>Gradient </a:t>
            </a:r>
            <a:r>
              <a:rPr lang="de-DE" dirty="0" err="1"/>
              <a:t>Accumulation</a:t>
            </a:r>
            <a:endParaRPr lang="de-DE" dirty="0"/>
          </a:p>
          <a:p>
            <a:pPr marL="857250" indent="-857250">
              <a:buFont typeface="Arial" panose="020B0604020202020204" pitchFamily="34" charset="0"/>
              <a:buChar char="•"/>
            </a:pPr>
            <a:r>
              <a:rPr lang="de-DE" dirty="0" err="1"/>
              <a:t>artificially</a:t>
            </a:r>
            <a:r>
              <a:rPr lang="de-DE" dirty="0"/>
              <a:t> </a:t>
            </a:r>
            <a:r>
              <a:rPr lang="de-DE" dirty="0" err="1"/>
              <a:t>increase</a:t>
            </a:r>
            <a:r>
              <a:rPr lang="de-DE" dirty="0"/>
              <a:t> </a:t>
            </a:r>
            <a:r>
              <a:rPr lang="de-DE" dirty="0" err="1"/>
              <a:t>batch</a:t>
            </a:r>
            <a:r>
              <a:rPr lang="de-DE" dirty="0"/>
              <a:t> </a:t>
            </a:r>
            <a:r>
              <a:rPr lang="de-DE" dirty="0" err="1"/>
              <a:t>size</a:t>
            </a:r>
            <a:endParaRPr lang="de-DE" dirty="0"/>
          </a:p>
          <a:p>
            <a:pPr marL="857250" indent="-857250">
              <a:buFont typeface="Arial" panose="020B0604020202020204" pitchFamily="34" charset="0"/>
              <a:buChar char="•"/>
            </a:pPr>
            <a:r>
              <a:rPr lang="de-DE" dirty="0" err="1"/>
              <a:t>memory</a:t>
            </a:r>
            <a:r>
              <a:rPr lang="de-DE" dirty="0"/>
              <a:t> </a:t>
            </a:r>
            <a:r>
              <a:rPr lang="de-DE" dirty="0" err="1"/>
              <a:t>efficient</a:t>
            </a:r>
            <a:endParaRPr lang="de-DE" dirty="0"/>
          </a:p>
          <a:p>
            <a:endParaRPr lang="de-DE" dirty="0"/>
          </a:p>
          <a:p>
            <a:endParaRPr lang="de-DE" dirty="0"/>
          </a:p>
        </p:txBody>
      </p:sp>
    </p:spTree>
    <p:extLst>
      <p:ext uri="{BB962C8B-B14F-4D97-AF65-F5344CB8AC3E}">
        <p14:creationId xmlns:p14="http://schemas.microsoft.com/office/powerpoint/2010/main" val="167781865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A809E78-78BE-BA4B-6226-F2BB284307B8}"/>
              </a:ext>
            </a:extLst>
          </p:cNvPr>
          <p:cNvSpPr>
            <a:spLocks noGrp="1"/>
          </p:cNvSpPr>
          <p:nvPr>
            <p:ph type="title"/>
          </p:nvPr>
        </p:nvSpPr>
        <p:spPr/>
        <p:txBody>
          <a:bodyPr/>
          <a:lstStyle/>
          <a:p>
            <a:r>
              <a:rPr lang="de-DE" dirty="0" err="1"/>
              <a:t>Optimisation</a:t>
            </a:r>
            <a:r>
              <a:rPr lang="de-DE" dirty="0"/>
              <a:t> </a:t>
            </a:r>
            <a:r>
              <a:rPr lang="de-DE" dirty="0" err="1"/>
              <a:t>Techniques</a:t>
            </a:r>
            <a:endParaRPr lang="de-DE" dirty="0"/>
          </a:p>
        </p:txBody>
      </p:sp>
      <p:sp>
        <p:nvSpPr>
          <p:cNvPr id="2" name="-&gt; Models require a huge amount of data / training">
            <a:extLst>
              <a:ext uri="{FF2B5EF4-FFF2-40B4-BE49-F238E27FC236}">
                <a16:creationId xmlns:a16="http://schemas.microsoft.com/office/drawing/2014/main" id="{C842F060-6280-3BD1-921B-9C69FC2FFF72}"/>
              </a:ext>
            </a:extLst>
          </p:cNvPr>
          <p:cNvSpPr txBox="1"/>
          <p:nvPr/>
        </p:nvSpPr>
        <p:spPr>
          <a:xfrm>
            <a:off x="2413000" y="3509010"/>
            <a:ext cx="21971000" cy="111785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l" defTabSz="1901904">
              <a:lnSpc>
                <a:spcPct val="80000"/>
              </a:lnSpc>
              <a:defRPr sz="6629" b="1" spc="-132"/>
            </a:lvl1pPr>
          </a:lstStyle>
          <a:p>
            <a:pPr marL="1143000" indent="-1143000">
              <a:buFont typeface="+mj-lt"/>
              <a:buAutoNum type="arabicPeriod" startAt="5"/>
            </a:pPr>
            <a:r>
              <a:rPr lang="de-DE" dirty="0"/>
              <a:t>Gradient Clipping</a:t>
            </a:r>
          </a:p>
          <a:p>
            <a:endParaRPr lang="de-DE" dirty="0"/>
          </a:p>
          <a:p>
            <a:endParaRPr lang="de-DE" dirty="0"/>
          </a:p>
        </p:txBody>
      </p:sp>
      <p:pic>
        <p:nvPicPr>
          <p:cNvPr id="5" name="Grafik 4">
            <a:extLst>
              <a:ext uri="{FF2B5EF4-FFF2-40B4-BE49-F238E27FC236}">
                <a16:creationId xmlns:a16="http://schemas.microsoft.com/office/drawing/2014/main" id="{5FBE2D2B-1150-D0D8-20F0-F28D081923F4}"/>
              </a:ext>
            </a:extLst>
          </p:cNvPr>
          <p:cNvPicPr>
            <a:picLocks noChangeAspect="1"/>
          </p:cNvPicPr>
          <p:nvPr/>
        </p:nvPicPr>
        <p:blipFill>
          <a:blip r:embed="rId3"/>
          <a:stretch>
            <a:fillRect/>
          </a:stretch>
        </p:blipFill>
        <p:spPr>
          <a:xfrm>
            <a:off x="4038627" y="4972998"/>
            <a:ext cx="17932374" cy="5343187"/>
          </a:xfrm>
          <a:prstGeom prst="rect">
            <a:avLst/>
          </a:prstGeom>
        </p:spPr>
      </p:pic>
    </p:spTree>
    <p:extLst>
      <p:ext uri="{BB962C8B-B14F-4D97-AF65-F5344CB8AC3E}">
        <p14:creationId xmlns:p14="http://schemas.microsoft.com/office/powerpoint/2010/main" val="249039290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A809E78-78BE-BA4B-6226-F2BB284307B8}"/>
              </a:ext>
            </a:extLst>
          </p:cNvPr>
          <p:cNvSpPr>
            <a:spLocks noGrp="1"/>
          </p:cNvSpPr>
          <p:nvPr>
            <p:ph type="title"/>
          </p:nvPr>
        </p:nvSpPr>
        <p:spPr/>
        <p:txBody>
          <a:bodyPr/>
          <a:lstStyle/>
          <a:p>
            <a:r>
              <a:rPr lang="de-DE" dirty="0" err="1"/>
              <a:t>Optimisation</a:t>
            </a:r>
            <a:r>
              <a:rPr lang="de-DE" dirty="0"/>
              <a:t> </a:t>
            </a:r>
            <a:r>
              <a:rPr lang="de-DE" dirty="0" err="1"/>
              <a:t>Techniques</a:t>
            </a:r>
            <a:endParaRPr lang="de-DE" dirty="0"/>
          </a:p>
        </p:txBody>
      </p:sp>
      <p:sp>
        <p:nvSpPr>
          <p:cNvPr id="2" name="-&gt; Models require a huge amount of data / training">
            <a:extLst>
              <a:ext uri="{FF2B5EF4-FFF2-40B4-BE49-F238E27FC236}">
                <a16:creationId xmlns:a16="http://schemas.microsoft.com/office/drawing/2014/main" id="{C842F060-6280-3BD1-921B-9C69FC2FFF72}"/>
              </a:ext>
            </a:extLst>
          </p:cNvPr>
          <p:cNvSpPr txBox="1"/>
          <p:nvPr/>
        </p:nvSpPr>
        <p:spPr>
          <a:xfrm>
            <a:off x="2413000" y="3509010"/>
            <a:ext cx="19416486" cy="111785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defTabSz="1901904">
              <a:lnSpc>
                <a:spcPct val="80000"/>
              </a:lnSpc>
              <a:defRPr sz="6629" b="1" spc="-132"/>
            </a:lvl1pPr>
          </a:lstStyle>
          <a:p>
            <a:pPr algn="just"/>
            <a:r>
              <a:rPr lang="en-US" u="sng" dirty="0"/>
              <a:t>Once upon a time</a:t>
            </a:r>
            <a:r>
              <a:rPr lang="en-US" dirty="0"/>
              <a:t> there was a little girl named Lily. Lily loved the piano with her family. One day, Lily's mom told her that it's not a good day. Lily felt sad because it didn't want to touch it. </a:t>
            </a:r>
          </a:p>
          <a:p>
            <a:pPr algn="just"/>
            <a:r>
              <a:rPr lang="en-US" dirty="0"/>
              <a:t> </a:t>
            </a:r>
          </a:p>
          <a:p>
            <a:pPr algn="just"/>
            <a:r>
              <a:rPr lang="en-US" dirty="0"/>
              <a:t>But then, a big dog came over to the park and said, "Hi, Lily. It's big dog. Can I have some a snack?" </a:t>
            </a:r>
          </a:p>
          <a:p>
            <a:pPr algn="just"/>
            <a:endParaRPr lang="en-US" dirty="0"/>
          </a:p>
          <a:p>
            <a:pPr algn="just"/>
            <a:r>
              <a:rPr lang="en-US" dirty="0"/>
              <a:t>Lily ran back to the dog and said, "It's not pretty and mighty.</a:t>
            </a:r>
            <a:endParaRPr lang="de-DE" dirty="0"/>
          </a:p>
          <a:p>
            <a:pPr algn="just"/>
            <a:endParaRPr lang="de-DE" dirty="0"/>
          </a:p>
        </p:txBody>
      </p:sp>
      <p:pic>
        <p:nvPicPr>
          <p:cNvPr id="4" name="Grafik 3" descr="Ein Bild, das Logo, Grafiken, Clipart enthält.&#10;&#10;Automatisch generierte Beschreibung">
            <a:extLst>
              <a:ext uri="{FF2B5EF4-FFF2-40B4-BE49-F238E27FC236}">
                <a16:creationId xmlns:a16="http://schemas.microsoft.com/office/drawing/2014/main" id="{A26C3411-EFE7-0D0B-6593-24C5B88238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645621" y="1558346"/>
            <a:ext cx="2438405" cy="2438405"/>
          </a:xfrm>
          <a:prstGeom prst="rect">
            <a:avLst/>
          </a:prstGeom>
        </p:spPr>
      </p:pic>
      <p:pic>
        <p:nvPicPr>
          <p:cNvPr id="6" name="Grafik 5" descr="Ein Bild, das Logo, Grafiken, Clipart enthält.&#10;&#10;Automatisch generierte Beschreibung">
            <a:extLst>
              <a:ext uri="{FF2B5EF4-FFF2-40B4-BE49-F238E27FC236}">
                <a16:creationId xmlns:a16="http://schemas.microsoft.com/office/drawing/2014/main" id="{F2C32B4A-6605-042D-6563-3D57F3DCE6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9076" y="11643355"/>
            <a:ext cx="2438405" cy="2438405"/>
          </a:xfrm>
          <a:prstGeom prst="rect">
            <a:avLst/>
          </a:prstGeom>
        </p:spPr>
      </p:pic>
    </p:spTree>
    <p:extLst>
      <p:ext uri="{BB962C8B-B14F-4D97-AF65-F5344CB8AC3E}">
        <p14:creationId xmlns:p14="http://schemas.microsoft.com/office/powerpoint/2010/main" val="391709576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A809E78-78BE-BA4B-6226-F2BB284307B8}"/>
              </a:ext>
            </a:extLst>
          </p:cNvPr>
          <p:cNvSpPr>
            <a:spLocks noGrp="1"/>
          </p:cNvSpPr>
          <p:nvPr>
            <p:ph type="title"/>
          </p:nvPr>
        </p:nvSpPr>
        <p:spPr/>
        <p:txBody>
          <a:bodyPr/>
          <a:lstStyle/>
          <a:p>
            <a:r>
              <a:rPr lang="de-DE" dirty="0" err="1"/>
              <a:t>Optimisation</a:t>
            </a:r>
            <a:r>
              <a:rPr lang="de-DE" dirty="0"/>
              <a:t> </a:t>
            </a:r>
            <a:r>
              <a:rPr lang="de-DE" dirty="0" err="1"/>
              <a:t>Techniques</a:t>
            </a:r>
            <a:endParaRPr lang="de-DE" dirty="0"/>
          </a:p>
        </p:txBody>
      </p:sp>
      <p:sp>
        <p:nvSpPr>
          <p:cNvPr id="2" name="-&gt; Models require a huge amount of data / training">
            <a:extLst>
              <a:ext uri="{FF2B5EF4-FFF2-40B4-BE49-F238E27FC236}">
                <a16:creationId xmlns:a16="http://schemas.microsoft.com/office/drawing/2014/main" id="{30D44E3E-2CFF-2004-209D-499C60616456}"/>
              </a:ext>
            </a:extLst>
          </p:cNvPr>
          <p:cNvSpPr txBox="1"/>
          <p:nvPr/>
        </p:nvSpPr>
        <p:spPr>
          <a:xfrm>
            <a:off x="2413000" y="3509010"/>
            <a:ext cx="21971000" cy="111785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l" defTabSz="1901904">
              <a:lnSpc>
                <a:spcPct val="80000"/>
              </a:lnSpc>
              <a:defRPr sz="6629" b="1" spc="-132"/>
            </a:lvl1pPr>
          </a:lstStyle>
          <a:p>
            <a:pPr marL="1143000" indent="-1143000">
              <a:buFont typeface="+mj-lt"/>
              <a:buAutoNum type="arabicPeriod" startAt="6"/>
            </a:pPr>
            <a:r>
              <a:rPr lang="de-DE" dirty="0"/>
              <a:t>Curriculum Learning</a:t>
            </a:r>
          </a:p>
          <a:p>
            <a:endParaRPr lang="de-DE" dirty="0"/>
          </a:p>
          <a:p>
            <a:endParaRPr lang="de-DE" dirty="0"/>
          </a:p>
        </p:txBody>
      </p:sp>
      <p:sp>
        <p:nvSpPr>
          <p:cNvPr id="4" name="-&gt; Models require a huge amount of data / training">
            <a:extLst>
              <a:ext uri="{FF2B5EF4-FFF2-40B4-BE49-F238E27FC236}">
                <a16:creationId xmlns:a16="http://schemas.microsoft.com/office/drawing/2014/main" id="{160EC0A1-2751-44A0-2145-31486A14C30E}"/>
              </a:ext>
            </a:extLst>
          </p:cNvPr>
          <p:cNvSpPr txBox="1"/>
          <p:nvPr/>
        </p:nvSpPr>
        <p:spPr>
          <a:xfrm>
            <a:off x="5269964" y="5129601"/>
            <a:ext cx="21971000" cy="111785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l" defTabSz="1901904">
              <a:lnSpc>
                <a:spcPct val="80000"/>
              </a:lnSpc>
              <a:defRPr sz="6629" b="1" spc="-132"/>
            </a:lvl1pPr>
          </a:lstStyle>
          <a:p>
            <a:r>
              <a:rPr lang="de-DE" dirty="0"/>
              <a:t>1:  3.0</a:t>
            </a:r>
          </a:p>
          <a:p>
            <a:r>
              <a:rPr lang="de-DE" dirty="0"/>
              <a:t>2:  3.0      high </a:t>
            </a:r>
            <a:r>
              <a:rPr lang="de-DE" dirty="0" err="1"/>
              <a:t>quality</a:t>
            </a:r>
            <a:endParaRPr lang="de-DE" dirty="0"/>
          </a:p>
          <a:p>
            <a:r>
              <a:rPr lang="de-DE" dirty="0"/>
              <a:t>3:  3.0</a:t>
            </a:r>
          </a:p>
          <a:p>
            <a:r>
              <a:rPr lang="de-DE" dirty="0"/>
              <a:t>4:  2.0</a:t>
            </a:r>
          </a:p>
          <a:p>
            <a:r>
              <a:rPr lang="de-DE" dirty="0"/>
              <a:t>5:  2.0      </a:t>
            </a:r>
            <a:r>
              <a:rPr lang="de-DE" dirty="0" err="1"/>
              <a:t>mid</a:t>
            </a:r>
            <a:r>
              <a:rPr lang="de-DE" dirty="0"/>
              <a:t> </a:t>
            </a:r>
            <a:r>
              <a:rPr lang="de-DE" dirty="0" err="1"/>
              <a:t>quality</a:t>
            </a:r>
            <a:endParaRPr lang="de-DE" dirty="0"/>
          </a:p>
          <a:p>
            <a:r>
              <a:rPr lang="de-DE" dirty="0"/>
              <a:t>6:  2.0</a:t>
            </a:r>
          </a:p>
          <a:p>
            <a:r>
              <a:rPr lang="de-DE" dirty="0"/>
              <a:t>7:  1.0</a:t>
            </a:r>
          </a:p>
          <a:p>
            <a:r>
              <a:rPr lang="de-DE" dirty="0"/>
              <a:t>8:  1.0      </a:t>
            </a:r>
            <a:r>
              <a:rPr lang="de-DE" dirty="0" err="1"/>
              <a:t>low</a:t>
            </a:r>
            <a:r>
              <a:rPr lang="de-DE" dirty="0"/>
              <a:t> </a:t>
            </a:r>
            <a:r>
              <a:rPr lang="de-DE" dirty="0" err="1"/>
              <a:t>quality</a:t>
            </a:r>
            <a:endParaRPr lang="de-DE" dirty="0"/>
          </a:p>
          <a:p>
            <a:r>
              <a:rPr lang="de-DE" dirty="0"/>
              <a:t>9:  1.0</a:t>
            </a:r>
          </a:p>
          <a:p>
            <a:endParaRPr lang="de-DE" dirty="0"/>
          </a:p>
          <a:p>
            <a:endParaRPr lang="de-DE" dirty="0"/>
          </a:p>
          <a:p>
            <a:endParaRPr lang="de-DE" dirty="0"/>
          </a:p>
        </p:txBody>
      </p:sp>
      <p:sp>
        <p:nvSpPr>
          <p:cNvPr id="5" name="Geschweifte Klammer rechts 4">
            <a:extLst>
              <a:ext uri="{FF2B5EF4-FFF2-40B4-BE49-F238E27FC236}">
                <a16:creationId xmlns:a16="http://schemas.microsoft.com/office/drawing/2014/main" id="{55676D2D-FE2D-FF14-79F7-56EBA8678D9B}"/>
              </a:ext>
            </a:extLst>
          </p:cNvPr>
          <p:cNvSpPr/>
          <p:nvPr/>
        </p:nvSpPr>
        <p:spPr>
          <a:xfrm>
            <a:off x="7960167" y="5155001"/>
            <a:ext cx="423674" cy="2288630"/>
          </a:xfrm>
          <a:prstGeom prst="rightBrace">
            <a:avLst>
              <a:gd name="adj1" fmla="val 8333"/>
              <a:gd name="adj2" fmla="val 50000"/>
            </a:avLst>
          </a:prstGeom>
          <a:noFill/>
          <a:ln w="76200" cap="flat">
            <a:solidFill>
              <a:srgbClr val="FFFFFF"/>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de-DE" sz="1800" b="0" i="0" u="none" strike="noStrike" cap="none" spc="0" normalizeH="0" baseline="0">
              <a:ln>
                <a:noFill/>
              </a:ln>
              <a:solidFill>
                <a:srgbClr val="000000"/>
              </a:solidFill>
              <a:effectLst/>
              <a:uFillTx/>
            </a:endParaRPr>
          </a:p>
        </p:txBody>
      </p:sp>
      <p:sp>
        <p:nvSpPr>
          <p:cNvPr id="6" name="Geschweifte Klammer rechts 5">
            <a:extLst>
              <a:ext uri="{FF2B5EF4-FFF2-40B4-BE49-F238E27FC236}">
                <a16:creationId xmlns:a16="http://schemas.microsoft.com/office/drawing/2014/main" id="{64E1E242-4160-BBF2-C3A9-6D2DF3E4DF47}"/>
              </a:ext>
            </a:extLst>
          </p:cNvPr>
          <p:cNvSpPr/>
          <p:nvPr/>
        </p:nvSpPr>
        <p:spPr>
          <a:xfrm>
            <a:off x="7960167" y="7573682"/>
            <a:ext cx="423674" cy="2288630"/>
          </a:xfrm>
          <a:prstGeom prst="rightBrace">
            <a:avLst>
              <a:gd name="adj1" fmla="val 8333"/>
              <a:gd name="adj2" fmla="val 50000"/>
            </a:avLst>
          </a:prstGeom>
          <a:noFill/>
          <a:ln w="76200" cap="flat">
            <a:solidFill>
              <a:srgbClr val="FFFFFF"/>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de-DE" sz="1800" b="0" i="0" u="none" strike="noStrike" cap="none" spc="0" normalizeH="0" baseline="0">
              <a:ln>
                <a:noFill/>
              </a:ln>
              <a:solidFill>
                <a:srgbClr val="000000"/>
              </a:solidFill>
              <a:effectLst/>
              <a:uFillTx/>
            </a:endParaRPr>
          </a:p>
        </p:txBody>
      </p:sp>
      <p:sp>
        <p:nvSpPr>
          <p:cNvPr id="7" name="Geschweifte Klammer rechts 6">
            <a:extLst>
              <a:ext uri="{FF2B5EF4-FFF2-40B4-BE49-F238E27FC236}">
                <a16:creationId xmlns:a16="http://schemas.microsoft.com/office/drawing/2014/main" id="{9B108C60-03E7-C478-0199-2900B8FE51A8}"/>
              </a:ext>
            </a:extLst>
          </p:cNvPr>
          <p:cNvSpPr/>
          <p:nvPr/>
        </p:nvSpPr>
        <p:spPr>
          <a:xfrm>
            <a:off x="7960167" y="9994011"/>
            <a:ext cx="423674" cy="2288630"/>
          </a:xfrm>
          <a:prstGeom prst="rightBrace">
            <a:avLst>
              <a:gd name="adj1" fmla="val 8333"/>
              <a:gd name="adj2" fmla="val 50000"/>
            </a:avLst>
          </a:prstGeom>
          <a:noFill/>
          <a:ln w="76200" cap="flat">
            <a:solidFill>
              <a:srgbClr val="FFFFFF"/>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de-DE" sz="1800" b="0" i="0" u="none" strike="noStrike" cap="none" spc="0" normalizeH="0" baseline="0">
              <a:ln>
                <a:noFill/>
              </a:ln>
              <a:solidFill>
                <a:srgbClr val="000000"/>
              </a:solidFill>
              <a:effectLst/>
              <a:uFillTx/>
            </a:endParaRPr>
          </a:p>
        </p:txBody>
      </p:sp>
    </p:spTree>
    <p:extLst>
      <p:ext uri="{BB962C8B-B14F-4D97-AF65-F5344CB8AC3E}">
        <p14:creationId xmlns:p14="http://schemas.microsoft.com/office/powerpoint/2010/main" val="11044219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A809E78-78BE-BA4B-6226-F2BB284307B8}"/>
              </a:ext>
            </a:extLst>
          </p:cNvPr>
          <p:cNvSpPr>
            <a:spLocks noGrp="1"/>
          </p:cNvSpPr>
          <p:nvPr>
            <p:ph type="title"/>
          </p:nvPr>
        </p:nvSpPr>
        <p:spPr/>
        <p:txBody>
          <a:bodyPr/>
          <a:lstStyle/>
          <a:p>
            <a:r>
              <a:rPr lang="de-DE" dirty="0" err="1"/>
              <a:t>Optimisation</a:t>
            </a:r>
            <a:r>
              <a:rPr lang="de-DE" dirty="0"/>
              <a:t> </a:t>
            </a:r>
            <a:r>
              <a:rPr lang="de-DE" dirty="0" err="1"/>
              <a:t>Techniques</a:t>
            </a:r>
            <a:endParaRPr lang="de-DE" dirty="0"/>
          </a:p>
        </p:txBody>
      </p:sp>
      <p:sp>
        <p:nvSpPr>
          <p:cNvPr id="2" name="-&gt; Models require a huge amount of data / training">
            <a:extLst>
              <a:ext uri="{FF2B5EF4-FFF2-40B4-BE49-F238E27FC236}">
                <a16:creationId xmlns:a16="http://schemas.microsoft.com/office/drawing/2014/main" id="{30D44E3E-2CFF-2004-209D-499C60616456}"/>
              </a:ext>
            </a:extLst>
          </p:cNvPr>
          <p:cNvSpPr txBox="1"/>
          <p:nvPr/>
        </p:nvSpPr>
        <p:spPr>
          <a:xfrm>
            <a:off x="2413000" y="3509010"/>
            <a:ext cx="21971000" cy="111785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defTabSz="1901904">
              <a:lnSpc>
                <a:spcPct val="80000"/>
              </a:lnSpc>
              <a:defRPr sz="6629" b="1" spc="-132"/>
            </a:lvl1pPr>
          </a:lstStyle>
          <a:p>
            <a:pPr marL="1143000" indent="-1143000">
              <a:buFont typeface="+mj-lt"/>
              <a:buAutoNum type="arabicPeriod" startAt="6"/>
            </a:pPr>
            <a:r>
              <a:rPr lang="de-DE" dirty="0"/>
              <a:t>Curriculum Learning</a:t>
            </a:r>
          </a:p>
          <a:p>
            <a:endParaRPr lang="de-DE" dirty="0"/>
          </a:p>
          <a:p>
            <a:endParaRPr lang="de-DE" dirty="0"/>
          </a:p>
        </p:txBody>
      </p:sp>
      <p:cxnSp>
        <p:nvCxnSpPr>
          <p:cNvPr id="9" name="Gerade Verbindung mit Pfeil 8">
            <a:extLst>
              <a:ext uri="{FF2B5EF4-FFF2-40B4-BE49-F238E27FC236}">
                <a16:creationId xmlns:a16="http://schemas.microsoft.com/office/drawing/2014/main" id="{FB27B8E8-12EA-22C4-3FE2-6B028DE82EB8}"/>
              </a:ext>
            </a:extLst>
          </p:cNvPr>
          <p:cNvCxnSpPr>
            <a:cxnSpLocks/>
          </p:cNvCxnSpPr>
          <p:nvPr/>
        </p:nvCxnSpPr>
        <p:spPr>
          <a:xfrm>
            <a:off x="4288665" y="11874321"/>
            <a:ext cx="15209949" cy="0"/>
          </a:xfrm>
          <a:prstGeom prst="straightConnector1">
            <a:avLst/>
          </a:prstGeom>
          <a:noFill/>
          <a:ln w="76200" cap="flat">
            <a:solidFill>
              <a:srgbClr val="FFFFFF"/>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0" name="-&gt; Models require a huge amount of data / training">
            <a:extLst>
              <a:ext uri="{FF2B5EF4-FFF2-40B4-BE49-F238E27FC236}">
                <a16:creationId xmlns:a16="http://schemas.microsoft.com/office/drawing/2014/main" id="{66BF606C-B67A-D0E4-C5AC-4ECC5FA4E3E3}"/>
              </a:ext>
            </a:extLst>
          </p:cNvPr>
          <p:cNvSpPr txBox="1"/>
          <p:nvPr/>
        </p:nvSpPr>
        <p:spPr>
          <a:xfrm>
            <a:off x="18663838" y="12260027"/>
            <a:ext cx="1876022" cy="7376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defTabSz="1901904">
              <a:lnSpc>
                <a:spcPct val="80000"/>
              </a:lnSpc>
              <a:defRPr sz="6629" b="1" spc="-132"/>
            </a:lvl1pPr>
          </a:lstStyle>
          <a:p>
            <a:r>
              <a:rPr lang="de-DE" sz="3600" dirty="0" err="1"/>
              <a:t>training</a:t>
            </a:r>
            <a:endParaRPr lang="de-DE" sz="3600" dirty="0"/>
          </a:p>
          <a:p>
            <a:endParaRPr lang="de-DE" dirty="0"/>
          </a:p>
        </p:txBody>
      </p:sp>
      <p:cxnSp>
        <p:nvCxnSpPr>
          <p:cNvPr id="11" name="Gerade Verbindung mit Pfeil 10">
            <a:extLst>
              <a:ext uri="{FF2B5EF4-FFF2-40B4-BE49-F238E27FC236}">
                <a16:creationId xmlns:a16="http://schemas.microsoft.com/office/drawing/2014/main" id="{1036117D-B88E-E1F3-7680-38A71B88466F}"/>
              </a:ext>
            </a:extLst>
          </p:cNvPr>
          <p:cNvCxnSpPr>
            <a:cxnSpLocks/>
          </p:cNvCxnSpPr>
          <p:nvPr/>
        </p:nvCxnSpPr>
        <p:spPr>
          <a:xfrm flipH="1" flipV="1">
            <a:off x="4281045" y="4891314"/>
            <a:ext cx="7620" cy="7021107"/>
          </a:xfrm>
          <a:prstGeom prst="straightConnector1">
            <a:avLst/>
          </a:prstGeom>
          <a:noFill/>
          <a:ln w="76200" cap="flat">
            <a:solidFill>
              <a:srgbClr val="FFFFFF"/>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3" name="-&gt; Models require a huge amount of data / training">
            <a:extLst>
              <a:ext uri="{FF2B5EF4-FFF2-40B4-BE49-F238E27FC236}">
                <a16:creationId xmlns:a16="http://schemas.microsoft.com/office/drawing/2014/main" id="{B88F7211-0559-3312-D626-09238C1852CA}"/>
              </a:ext>
            </a:extLst>
          </p:cNvPr>
          <p:cNvSpPr txBox="1"/>
          <p:nvPr/>
        </p:nvSpPr>
        <p:spPr>
          <a:xfrm>
            <a:off x="2093007" y="5334153"/>
            <a:ext cx="2195658" cy="12530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defTabSz="1901904">
              <a:lnSpc>
                <a:spcPct val="80000"/>
              </a:lnSpc>
              <a:defRPr sz="6629" b="1" spc="-132"/>
            </a:lvl1pPr>
          </a:lstStyle>
          <a:p>
            <a:r>
              <a:rPr lang="de-DE" sz="3600" dirty="0" err="1"/>
              <a:t>dataset</a:t>
            </a:r>
            <a:endParaRPr lang="de-DE" sz="3600" dirty="0"/>
          </a:p>
          <a:p>
            <a:endParaRPr lang="de-DE" dirty="0"/>
          </a:p>
        </p:txBody>
      </p:sp>
      <p:sp>
        <p:nvSpPr>
          <p:cNvPr id="16" name="Rechteck 15">
            <a:extLst>
              <a:ext uri="{FF2B5EF4-FFF2-40B4-BE49-F238E27FC236}">
                <a16:creationId xmlns:a16="http://schemas.microsoft.com/office/drawing/2014/main" id="{2183118C-7DB2-AB69-E6B1-92869E9A1A6F}"/>
              </a:ext>
            </a:extLst>
          </p:cNvPr>
          <p:cNvSpPr/>
          <p:nvPr/>
        </p:nvSpPr>
        <p:spPr>
          <a:xfrm>
            <a:off x="4281045" y="9773560"/>
            <a:ext cx="4723618" cy="2100761"/>
          </a:xfrm>
          <a:prstGeom prst="rect">
            <a:avLst/>
          </a:prstGeom>
          <a:noFill/>
          <a:ln w="762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de-DE" sz="32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17" name="Rechteck 16">
            <a:extLst>
              <a:ext uri="{FF2B5EF4-FFF2-40B4-BE49-F238E27FC236}">
                <a16:creationId xmlns:a16="http://schemas.microsoft.com/office/drawing/2014/main" id="{12B9EF15-A47D-DD9F-5B1A-63A2A8808D3F}"/>
              </a:ext>
            </a:extLst>
          </p:cNvPr>
          <p:cNvSpPr/>
          <p:nvPr/>
        </p:nvSpPr>
        <p:spPr>
          <a:xfrm>
            <a:off x="9002758" y="9773560"/>
            <a:ext cx="4723618" cy="2100761"/>
          </a:xfrm>
          <a:prstGeom prst="rect">
            <a:avLst/>
          </a:prstGeom>
          <a:noFill/>
          <a:ln w="762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de-DE" sz="32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18" name="Rechteck 17">
            <a:extLst>
              <a:ext uri="{FF2B5EF4-FFF2-40B4-BE49-F238E27FC236}">
                <a16:creationId xmlns:a16="http://schemas.microsoft.com/office/drawing/2014/main" id="{A73D9943-D356-E228-9D97-8E4CABFECE03}"/>
              </a:ext>
            </a:extLst>
          </p:cNvPr>
          <p:cNvSpPr/>
          <p:nvPr/>
        </p:nvSpPr>
        <p:spPr>
          <a:xfrm>
            <a:off x="13726513" y="9773559"/>
            <a:ext cx="4723618" cy="2100761"/>
          </a:xfrm>
          <a:prstGeom prst="rect">
            <a:avLst/>
          </a:prstGeom>
          <a:noFill/>
          <a:ln w="762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de-DE" sz="32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19" name="Rechteck 18">
            <a:extLst>
              <a:ext uri="{FF2B5EF4-FFF2-40B4-BE49-F238E27FC236}">
                <a16:creationId xmlns:a16="http://schemas.microsoft.com/office/drawing/2014/main" id="{A855CDD8-1073-0EC7-63B1-C1441627BD97}"/>
              </a:ext>
            </a:extLst>
          </p:cNvPr>
          <p:cNvSpPr/>
          <p:nvPr/>
        </p:nvSpPr>
        <p:spPr>
          <a:xfrm>
            <a:off x="9002598" y="7672798"/>
            <a:ext cx="4723618" cy="2100761"/>
          </a:xfrm>
          <a:prstGeom prst="rect">
            <a:avLst/>
          </a:prstGeom>
          <a:noFill/>
          <a:ln w="762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de-DE" sz="32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20" name="Rechteck 19">
            <a:extLst>
              <a:ext uri="{FF2B5EF4-FFF2-40B4-BE49-F238E27FC236}">
                <a16:creationId xmlns:a16="http://schemas.microsoft.com/office/drawing/2014/main" id="{15B05D54-32C3-66F0-97F2-25093D3A9C92}"/>
              </a:ext>
            </a:extLst>
          </p:cNvPr>
          <p:cNvSpPr/>
          <p:nvPr/>
        </p:nvSpPr>
        <p:spPr>
          <a:xfrm>
            <a:off x="13726513" y="7672798"/>
            <a:ext cx="4723618" cy="2100761"/>
          </a:xfrm>
          <a:prstGeom prst="rect">
            <a:avLst/>
          </a:prstGeom>
          <a:noFill/>
          <a:ln w="762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de-DE" sz="32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21" name="Rechteck 20">
            <a:extLst>
              <a:ext uri="{FF2B5EF4-FFF2-40B4-BE49-F238E27FC236}">
                <a16:creationId xmlns:a16="http://schemas.microsoft.com/office/drawing/2014/main" id="{1486300B-28EC-E3F9-97C8-E53909B474B1}"/>
              </a:ext>
            </a:extLst>
          </p:cNvPr>
          <p:cNvSpPr/>
          <p:nvPr/>
        </p:nvSpPr>
        <p:spPr>
          <a:xfrm>
            <a:off x="13727347" y="5572036"/>
            <a:ext cx="4723618" cy="2100761"/>
          </a:xfrm>
          <a:prstGeom prst="rect">
            <a:avLst/>
          </a:prstGeom>
          <a:noFill/>
          <a:ln w="762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de-DE" sz="32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25" name="-&gt; Models require a huge amount of data / training">
            <a:extLst>
              <a:ext uri="{FF2B5EF4-FFF2-40B4-BE49-F238E27FC236}">
                <a16:creationId xmlns:a16="http://schemas.microsoft.com/office/drawing/2014/main" id="{1E3CA21F-7655-1CD8-4AD7-EC67D2D42CA7}"/>
              </a:ext>
            </a:extLst>
          </p:cNvPr>
          <p:cNvSpPr txBox="1"/>
          <p:nvPr/>
        </p:nvSpPr>
        <p:spPr>
          <a:xfrm>
            <a:off x="5933869" y="10506872"/>
            <a:ext cx="2262824" cy="13293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Autofit/>
          </a:bodyPr>
          <a:lstStyle>
            <a:lvl1pPr algn="l" defTabSz="1901904">
              <a:lnSpc>
                <a:spcPct val="80000"/>
              </a:lnSpc>
              <a:defRPr sz="6629" b="1" spc="-132"/>
            </a:lvl1pPr>
          </a:lstStyle>
          <a:p>
            <a:r>
              <a:rPr lang="de-DE" sz="6630" dirty="0"/>
              <a:t>HQ</a:t>
            </a:r>
          </a:p>
          <a:p>
            <a:endParaRPr lang="de-DE" sz="6630" dirty="0"/>
          </a:p>
        </p:txBody>
      </p:sp>
      <p:sp>
        <p:nvSpPr>
          <p:cNvPr id="26" name="-&gt; Models require a huge amount of data / training">
            <a:extLst>
              <a:ext uri="{FF2B5EF4-FFF2-40B4-BE49-F238E27FC236}">
                <a16:creationId xmlns:a16="http://schemas.microsoft.com/office/drawing/2014/main" id="{5A2CF286-944E-1E9B-3799-B9E461F2CDAC}"/>
              </a:ext>
            </a:extLst>
          </p:cNvPr>
          <p:cNvSpPr txBox="1"/>
          <p:nvPr/>
        </p:nvSpPr>
        <p:spPr>
          <a:xfrm>
            <a:off x="10647962" y="10506871"/>
            <a:ext cx="2262824" cy="13293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Autofit/>
          </a:bodyPr>
          <a:lstStyle>
            <a:lvl1pPr algn="l" defTabSz="1901904">
              <a:lnSpc>
                <a:spcPct val="80000"/>
              </a:lnSpc>
              <a:defRPr sz="6629" b="1" spc="-132"/>
            </a:lvl1pPr>
          </a:lstStyle>
          <a:p>
            <a:r>
              <a:rPr lang="de-DE" sz="6630" dirty="0"/>
              <a:t>HQ</a:t>
            </a:r>
          </a:p>
          <a:p>
            <a:endParaRPr lang="de-DE" sz="6630" dirty="0"/>
          </a:p>
        </p:txBody>
      </p:sp>
      <p:sp>
        <p:nvSpPr>
          <p:cNvPr id="27" name="-&gt; Models require a huge amount of data / training">
            <a:extLst>
              <a:ext uri="{FF2B5EF4-FFF2-40B4-BE49-F238E27FC236}">
                <a16:creationId xmlns:a16="http://schemas.microsoft.com/office/drawing/2014/main" id="{695C04BF-7129-11AE-4083-1E764AF9CE5D}"/>
              </a:ext>
            </a:extLst>
          </p:cNvPr>
          <p:cNvSpPr txBox="1"/>
          <p:nvPr/>
        </p:nvSpPr>
        <p:spPr>
          <a:xfrm>
            <a:off x="15369675" y="10506870"/>
            <a:ext cx="2262824" cy="13293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Autofit/>
          </a:bodyPr>
          <a:lstStyle>
            <a:lvl1pPr algn="l" defTabSz="1901904">
              <a:lnSpc>
                <a:spcPct val="80000"/>
              </a:lnSpc>
              <a:defRPr sz="6629" b="1" spc="-132"/>
            </a:lvl1pPr>
          </a:lstStyle>
          <a:p>
            <a:r>
              <a:rPr lang="de-DE" sz="6630" dirty="0"/>
              <a:t>HQ</a:t>
            </a:r>
          </a:p>
          <a:p>
            <a:endParaRPr lang="de-DE" sz="6630" dirty="0"/>
          </a:p>
        </p:txBody>
      </p:sp>
      <p:sp>
        <p:nvSpPr>
          <p:cNvPr id="28" name="-&gt; Models require a huge amount of data / training">
            <a:extLst>
              <a:ext uri="{FF2B5EF4-FFF2-40B4-BE49-F238E27FC236}">
                <a16:creationId xmlns:a16="http://schemas.microsoft.com/office/drawing/2014/main" id="{8747C13B-BB63-F483-E1F1-730A26B786D4}"/>
              </a:ext>
            </a:extLst>
          </p:cNvPr>
          <p:cNvSpPr txBox="1"/>
          <p:nvPr/>
        </p:nvSpPr>
        <p:spPr>
          <a:xfrm>
            <a:off x="10645207" y="8390689"/>
            <a:ext cx="2262824" cy="13293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Autofit/>
          </a:bodyPr>
          <a:lstStyle>
            <a:lvl1pPr algn="l" defTabSz="1901904">
              <a:lnSpc>
                <a:spcPct val="80000"/>
              </a:lnSpc>
              <a:defRPr sz="6629" b="1" spc="-132"/>
            </a:lvl1pPr>
          </a:lstStyle>
          <a:p>
            <a:r>
              <a:rPr lang="de-DE" sz="6630" dirty="0"/>
              <a:t>MQ</a:t>
            </a:r>
          </a:p>
          <a:p>
            <a:endParaRPr lang="de-DE" sz="6630" dirty="0"/>
          </a:p>
        </p:txBody>
      </p:sp>
      <p:sp>
        <p:nvSpPr>
          <p:cNvPr id="29" name="-&gt; Models require a huge amount of data / training">
            <a:extLst>
              <a:ext uri="{FF2B5EF4-FFF2-40B4-BE49-F238E27FC236}">
                <a16:creationId xmlns:a16="http://schemas.microsoft.com/office/drawing/2014/main" id="{51C6988D-D73D-3217-9522-BB41593E6A9B}"/>
              </a:ext>
            </a:extLst>
          </p:cNvPr>
          <p:cNvSpPr txBox="1"/>
          <p:nvPr/>
        </p:nvSpPr>
        <p:spPr>
          <a:xfrm>
            <a:off x="15369675" y="8464620"/>
            <a:ext cx="2262824" cy="13293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Autofit/>
          </a:bodyPr>
          <a:lstStyle>
            <a:lvl1pPr algn="l" defTabSz="1901904">
              <a:lnSpc>
                <a:spcPct val="80000"/>
              </a:lnSpc>
              <a:defRPr sz="6629" b="1" spc="-132"/>
            </a:lvl1pPr>
          </a:lstStyle>
          <a:p>
            <a:r>
              <a:rPr lang="de-DE" sz="6630" dirty="0"/>
              <a:t>MQ</a:t>
            </a:r>
          </a:p>
          <a:p>
            <a:endParaRPr lang="de-DE" sz="6630" dirty="0"/>
          </a:p>
        </p:txBody>
      </p:sp>
      <p:sp>
        <p:nvSpPr>
          <p:cNvPr id="30" name="-&gt; Models require a huge amount of data / training">
            <a:extLst>
              <a:ext uri="{FF2B5EF4-FFF2-40B4-BE49-F238E27FC236}">
                <a16:creationId xmlns:a16="http://schemas.microsoft.com/office/drawing/2014/main" id="{63255597-473C-34BF-2E0A-1840E72CBC89}"/>
              </a:ext>
            </a:extLst>
          </p:cNvPr>
          <p:cNvSpPr txBox="1"/>
          <p:nvPr/>
        </p:nvSpPr>
        <p:spPr>
          <a:xfrm>
            <a:off x="15369675" y="6352520"/>
            <a:ext cx="2262824" cy="13293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Autofit/>
          </a:bodyPr>
          <a:lstStyle>
            <a:lvl1pPr algn="l" defTabSz="1901904">
              <a:lnSpc>
                <a:spcPct val="80000"/>
              </a:lnSpc>
              <a:defRPr sz="6629" b="1" spc="-132"/>
            </a:lvl1pPr>
          </a:lstStyle>
          <a:p>
            <a:r>
              <a:rPr lang="de-DE" sz="6630" dirty="0"/>
              <a:t>LQ</a:t>
            </a:r>
          </a:p>
          <a:p>
            <a:endParaRPr lang="de-DE" sz="6630" dirty="0"/>
          </a:p>
        </p:txBody>
      </p:sp>
    </p:spTree>
    <p:extLst>
      <p:ext uri="{BB962C8B-B14F-4D97-AF65-F5344CB8AC3E}">
        <p14:creationId xmlns:p14="http://schemas.microsoft.com/office/powerpoint/2010/main" val="192226817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A809E78-78BE-BA4B-6226-F2BB284307B8}"/>
              </a:ext>
            </a:extLst>
          </p:cNvPr>
          <p:cNvSpPr>
            <a:spLocks noGrp="1"/>
          </p:cNvSpPr>
          <p:nvPr>
            <p:ph type="title"/>
          </p:nvPr>
        </p:nvSpPr>
        <p:spPr/>
        <p:txBody>
          <a:bodyPr/>
          <a:lstStyle/>
          <a:p>
            <a:r>
              <a:rPr lang="de-DE" dirty="0" err="1"/>
              <a:t>Optimisation</a:t>
            </a:r>
            <a:r>
              <a:rPr lang="de-DE" dirty="0"/>
              <a:t> </a:t>
            </a:r>
            <a:r>
              <a:rPr lang="de-DE" dirty="0" err="1"/>
              <a:t>Techniques</a:t>
            </a:r>
            <a:endParaRPr lang="de-DE" dirty="0"/>
          </a:p>
        </p:txBody>
      </p:sp>
      <p:sp>
        <p:nvSpPr>
          <p:cNvPr id="2" name="-&gt; Models require a huge amount of data / training">
            <a:extLst>
              <a:ext uri="{FF2B5EF4-FFF2-40B4-BE49-F238E27FC236}">
                <a16:creationId xmlns:a16="http://schemas.microsoft.com/office/drawing/2014/main" id="{97E98BA5-ECAA-97DB-78D5-E73BB9E54447}"/>
              </a:ext>
            </a:extLst>
          </p:cNvPr>
          <p:cNvSpPr txBox="1"/>
          <p:nvPr/>
        </p:nvSpPr>
        <p:spPr>
          <a:xfrm>
            <a:off x="2413000" y="3509010"/>
            <a:ext cx="21971000" cy="111785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l" defTabSz="1901904">
              <a:lnSpc>
                <a:spcPct val="80000"/>
              </a:lnSpc>
              <a:defRPr sz="6629" b="1" spc="-132"/>
            </a:lvl1pPr>
          </a:lstStyle>
          <a:p>
            <a:pPr marL="1143000" indent="-1143000">
              <a:buFont typeface="+mj-lt"/>
              <a:buAutoNum type="arabicPeriod" startAt="7"/>
            </a:pPr>
            <a:r>
              <a:rPr lang="de-DE" dirty="0"/>
              <a:t>Layer Freezing</a:t>
            </a:r>
          </a:p>
          <a:p>
            <a:endParaRPr lang="de-DE" dirty="0"/>
          </a:p>
          <a:p>
            <a:endParaRPr lang="de-DE" dirty="0"/>
          </a:p>
          <a:p>
            <a:endParaRPr lang="de-DE" dirty="0"/>
          </a:p>
        </p:txBody>
      </p:sp>
      <p:sp>
        <p:nvSpPr>
          <p:cNvPr id="5" name="-&gt; Models require a huge amount of data / training">
            <a:extLst>
              <a:ext uri="{FF2B5EF4-FFF2-40B4-BE49-F238E27FC236}">
                <a16:creationId xmlns:a16="http://schemas.microsoft.com/office/drawing/2014/main" id="{146F0783-6C0E-6E4E-677C-E9EEACEA867F}"/>
              </a:ext>
            </a:extLst>
          </p:cNvPr>
          <p:cNvSpPr txBox="1"/>
          <p:nvPr/>
        </p:nvSpPr>
        <p:spPr>
          <a:xfrm>
            <a:off x="18663838" y="12260027"/>
            <a:ext cx="1876022" cy="7376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defTabSz="1901904">
              <a:lnSpc>
                <a:spcPct val="80000"/>
              </a:lnSpc>
              <a:defRPr sz="6629" b="1" spc="-132"/>
            </a:lvl1pPr>
          </a:lstStyle>
          <a:p>
            <a:r>
              <a:rPr lang="de-DE" sz="3600" dirty="0" err="1"/>
              <a:t>training</a:t>
            </a:r>
            <a:endParaRPr lang="de-DE" sz="3600" dirty="0"/>
          </a:p>
          <a:p>
            <a:endParaRPr lang="de-DE" dirty="0"/>
          </a:p>
        </p:txBody>
      </p:sp>
      <p:sp>
        <p:nvSpPr>
          <p:cNvPr id="7" name="Rechteck 6">
            <a:extLst>
              <a:ext uri="{FF2B5EF4-FFF2-40B4-BE49-F238E27FC236}">
                <a16:creationId xmlns:a16="http://schemas.microsoft.com/office/drawing/2014/main" id="{8BE05668-4228-F1DF-44C2-9F361F4193D1}"/>
              </a:ext>
            </a:extLst>
          </p:cNvPr>
          <p:cNvSpPr/>
          <p:nvPr/>
        </p:nvSpPr>
        <p:spPr>
          <a:xfrm>
            <a:off x="4281045" y="9773560"/>
            <a:ext cx="4723618" cy="2100761"/>
          </a:xfrm>
          <a:prstGeom prst="rect">
            <a:avLst/>
          </a:prstGeom>
          <a:noFill/>
          <a:ln w="76200" cap="flat">
            <a:solidFill>
              <a:schemeClr val="bg1">
                <a:lumMod val="75000"/>
                <a:lumOff val="25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de-DE" sz="32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6" name="Gerade Verbindung mit Pfeil 5">
            <a:extLst>
              <a:ext uri="{FF2B5EF4-FFF2-40B4-BE49-F238E27FC236}">
                <a16:creationId xmlns:a16="http://schemas.microsoft.com/office/drawing/2014/main" id="{535427B8-CE70-8BD7-9ECE-FF25B43386BE}"/>
              </a:ext>
            </a:extLst>
          </p:cNvPr>
          <p:cNvCxnSpPr>
            <a:cxnSpLocks/>
          </p:cNvCxnSpPr>
          <p:nvPr/>
        </p:nvCxnSpPr>
        <p:spPr>
          <a:xfrm flipH="1" flipV="1">
            <a:off x="4281045" y="4891314"/>
            <a:ext cx="7620" cy="7021107"/>
          </a:xfrm>
          <a:prstGeom prst="straightConnector1">
            <a:avLst/>
          </a:prstGeom>
          <a:noFill/>
          <a:ln w="76200" cap="flat">
            <a:solidFill>
              <a:srgbClr val="FFFFFF"/>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hteck 7">
            <a:extLst>
              <a:ext uri="{FF2B5EF4-FFF2-40B4-BE49-F238E27FC236}">
                <a16:creationId xmlns:a16="http://schemas.microsoft.com/office/drawing/2014/main" id="{D085ABEA-0978-65C8-E905-EE8D6ED77359}"/>
              </a:ext>
            </a:extLst>
          </p:cNvPr>
          <p:cNvSpPr/>
          <p:nvPr/>
        </p:nvSpPr>
        <p:spPr>
          <a:xfrm>
            <a:off x="9002758" y="9773560"/>
            <a:ext cx="4723618" cy="2100761"/>
          </a:xfrm>
          <a:prstGeom prst="rect">
            <a:avLst/>
          </a:prstGeom>
          <a:noFill/>
          <a:ln w="76200" cap="flat">
            <a:solidFill>
              <a:schemeClr val="bg1">
                <a:lumMod val="75000"/>
                <a:lumOff val="25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de-DE" sz="32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9" name="Rechteck 8">
            <a:extLst>
              <a:ext uri="{FF2B5EF4-FFF2-40B4-BE49-F238E27FC236}">
                <a16:creationId xmlns:a16="http://schemas.microsoft.com/office/drawing/2014/main" id="{338AD41A-FB2E-52F2-05E3-CF6F0858A17D}"/>
              </a:ext>
            </a:extLst>
          </p:cNvPr>
          <p:cNvSpPr/>
          <p:nvPr/>
        </p:nvSpPr>
        <p:spPr>
          <a:xfrm>
            <a:off x="13726513" y="9773559"/>
            <a:ext cx="4723618" cy="2100761"/>
          </a:xfrm>
          <a:prstGeom prst="rect">
            <a:avLst/>
          </a:prstGeom>
          <a:noFill/>
          <a:ln w="76200" cap="flat">
            <a:solidFill>
              <a:schemeClr val="bg1">
                <a:lumMod val="75000"/>
                <a:lumOff val="25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de-DE" sz="32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10" name="Rechteck 9">
            <a:extLst>
              <a:ext uri="{FF2B5EF4-FFF2-40B4-BE49-F238E27FC236}">
                <a16:creationId xmlns:a16="http://schemas.microsoft.com/office/drawing/2014/main" id="{775F32F6-F69E-97E0-B81F-A578A4A00CE0}"/>
              </a:ext>
            </a:extLst>
          </p:cNvPr>
          <p:cNvSpPr/>
          <p:nvPr/>
        </p:nvSpPr>
        <p:spPr>
          <a:xfrm>
            <a:off x="9002598" y="7672798"/>
            <a:ext cx="4723618" cy="2100761"/>
          </a:xfrm>
          <a:prstGeom prst="rect">
            <a:avLst/>
          </a:prstGeom>
          <a:noFill/>
          <a:ln w="76200" cap="flat">
            <a:solidFill>
              <a:schemeClr val="bg1">
                <a:lumMod val="75000"/>
                <a:lumOff val="25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de-DE" sz="32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11" name="Rechteck 10">
            <a:extLst>
              <a:ext uri="{FF2B5EF4-FFF2-40B4-BE49-F238E27FC236}">
                <a16:creationId xmlns:a16="http://schemas.microsoft.com/office/drawing/2014/main" id="{78EF9F38-1369-8C24-5823-ECEB110C6BA0}"/>
              </a:ext>
            </a:extLst>
          </p:cNvPr>
          <p:cNvSpPr/>
          <p:nvPr/>
        </p:nvSpPr>
        <p:spPr>
          <a:xfrm>
            <a:off x="13726513" y="7672798"/>
            <a:ext cx="4723618" cy="2100761"/>
          </a:xfrm>
          <a:prstGeom prst="rect">
            <a:avLst/>
          </a:prstGeom>
          <a:noFill/>
          <a:ln w="76200" cap="flat">
            <a:solidFill>
              <a:schemeClr val="bg1">
                <a:lumMod val="75000"/>
                <a:lumOff val="25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de-DE" sz="32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4" name="Gerade Verbindung mit Pfeil 3">
            <a:extLst>
              <a:ext uri="{FF2B5EF4-FFF2-40B4-BE49-F238E27FC236}">
                <a16:creationId xmlns:a16="http://schemas.microsoft.com/office/drawing/2014/main" id="{4FB2A9A1-78B7-BBDB-0F5E-85C177FCD88E}"/>
              </a:ext>
            </a:extLst>
          </p:cNvPr>
          <p:cNvCxnSpPr>
            <a:cxnSpLocks/>
          </p:cNvCxnSpPr>
          <p:nvPr/>
        </p:nvCxnSpPr>
        <p:spPr>
          <a:xfrm>
            <a:off x="4288665" y="11874321"/>
            <a:ext cx="15209949" cy="0"/>
          </a:xfrm>
          <a:prstGeom prst="straightConnector1">
            <a:avLst/>
          </a:prstGeom>
          <a:noFill/>
          <a:ln w="76200" cap="flat">
            <a:solidFill>
              <a:srgbClr val="FFFFFF"/>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2" name="Rechteck 11">
            <a:extLst>
              <a:ext uri="{FF2B5EF4-FFF2-40B4-BE49-F238E27FC236}">
                <a16:creationId xmlns:a16="http://schemas.microsoft.com/office/drawing/2014/main" id="{D27A80C1-D11A-CF31-1DE6-5246B54E9956}"/>
              </a:ext>
            </a:extLst>
          </p:cNvPr>
          <p:cNvSpPr/>
          <p:nvPr/>
        </p:nvSpPr>
        <p:spPr>
          <a:xfrm>
            <a:off x="13727347" y="5572036"/>
            <a:ext cx="4723618" cy="2100761"/>
          </a:xfrm>
          <a:prstGeom prst="rect">
            <a:avLst/>
          </a:prstGeom>
          <a:noFill/>
          <a:ln w="76200" cap="flat">
            <a:solidFill>
              <a:schemeClr val="bg1">
                <a:lumMod val="75000"/>
                <a:lumOff val="25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de-DE" sz="32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13" name="-&gt; Models require a huge amount of data / training">
            <a:extLst>
              <a:ext uri="{FF2B5EF4-FFF2-40B4-BE49-F238E27FC236}">
                <a16:creationId xmlns:a16="http://schemas.microsoft.com/office/drawing/2014/main" id="{1EAED992-F7E2-37CF-A2E2-E7B7E9CE47E2}"/>
              </a:ext>
            </a:extLst>
          </p:cNvPr>
          <p:cNvSpPr txBox="1"/>
          <p:nvPr/>
        </p:nvSpPr>
        <p:spPr>
          <a:xfrm>
            <a:off x="5933869" y="10506872"/>
            <a:ext cx="2262824" cy="13293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Autofit/>
          </a:bodyPr>
          <a:lstStyle>
            <a:lvl1pPr algn="l" defTabSz="1901904">
              <a:lnSpc>
                <a:spcPct val="80000"/>
              </a:lnSpc>
              <a:defRPr sz="6629" b="1" spc="-132"/>
            </a:lvl1pPr>
          </a:lstStyle>
          <a:p>
            <a:r>
              <a:rPr lang="de-DE" sz="6630" dirty="0">
                <a:solidFill>
                  <a:schemeClr val="bg1">
                    <a:lumMod val="75000"/>
                    <a:lumOff val="25000"/>
                  </a:schemeClr>
                </a:solidFill>
              </a:rPr>
              <a:t>HQ</a:t>
            </a:r>
          </a:p>
          <a:p>
            <a:endParaRPr lang="de-DE" sz="6630" dirty="0"/>
          </a:p>
        </p:txBody>
      </p:sp>
      <p:sp>
        <p:nvSpPr>
          <p:cNvPr id="14" name="-&gt; Models require a huge amount of data / training">
            <a:extLst>
              <a:ext uri="{FF2B5EF4-FFF2-40B4-BE49-F238E27FC236}">
                <a16:creationId xmlns:a16="http://schemas.microsoft.com/office/drawing/2014/main" id="{CB08919E-C55A-9745-C05E-48D61198E6BA}"/>
              </a:ext>
            </a:extLst>
          </p:cNvPr>
          <p:cNvSpPr txBox="1"/>
          <p:nvPr/>
        </p:nvSpPr>
        <p:spPr>
          <a:xfrm>
            <a:off x="10647962" y="10506871"/>
            <a:ext cx="2262824" cy="13293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Autofit/>
          </a:bodyPr>
          <a:lstStyle>
            <a:lvl1pPr algn="l" defTabSz="1901904">
              <a:lnSpc>
                <a:spcPct val="80000"/>
              </a:lnSpc>
              <a:defRPr sz="6629" b="1" spc="-132"/>
            </a:lvl1pPr>
          </a:lstStyle>
          <a:p>
            <a:r>
              <a:rPr lang="de-DE" sz="6630" dirty="0">
                <a:solidFill>
                  <a:schemeClr val="bg1">
                    <a:lumMod val="75000"/>
                    <a:lumOff val="25000"/>
                  </a:schemeClr>
                </a:solidFill>
              </a:rPr>
              <a:t>HQ</a:t>
            </a:r>
          </a:p>
          <a:p>
            <a:endParaRPr lang="de-DE" sz="6630" dirty="0"/>
          </a:p>
        </p:txBody>
      </p:sp>
      <p:sp>
        <p:nvSpPr>
          <p:cNvPr id="15" name="-&gt; Models require a huge amount of data / training">
            <a:extLst>
              <a:ext uri="{FF2B5EF4-FFF2-40B4-BE49-F238E27FC236}">
                <a16:creationId xmlns:a16="http://schemas.microsoft.com/office/drawing/2014/main" id="{6A124272-98A9-6FA8-B3D2-F4F16071D168}"/>
              </a:ext>
            </a:extLst>
          </p:cNvPr>
          <p:cNvSpPr txBox="1"/>
          <p:nvPr/>
        </p:nvSpPr>
        <p:spPr>
          <a:xfrm>
            <a:off x="15369675" y="10506870"/>
            <a:ext cx="2262824" cy="13293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Autofit/>
          </a:bodyPr>
          <a:lstStyle>
            <a:lvl1pPr algn="l" defTabSz="1901904">
              <a:lnSpc>
                <a:spcPct val="80000"/>
              </a:lnSpc>
              <a:defRPr sz="6629" b="1" spc="-132"/>
            </a:lvl1pPr>
          </a:lstStyle>
          <a:p>
            <a:r>
              <a:rPr lang="de-DE" sz="6630" dirty="0">
                <a:solidFill>
                  <a:schemeClr val="bg1">
                    <a:lumMod val="75000"/>
                    <a:lumOff val="25000"/>
                  </a:schemeClr>
                </a:solidFill>
              </a:rPr>
              <a:t>HQ</a:t>
            </a:r>
          </a:p>
          <a:p>
            <a:endParaRPr lang="de-DE" sz="6630" dirty="0"/>
          </a:p>
        </p:txBody>
      </p:sp>
      <p:sp>
        <p:nvSpPr>
          <p:cNvPr id="16" name="-&gt; Models require a huge amount of data / training">
            <a:extLst>
              <a:ext uri="{FF2B5EF4-FFF2-40B4-BE49-F238E27FC236}">
                <a16:creationId xmlns:a16="http://schemas.microsoft.com/office/drawing/2014/main" id="{DF61A58F-07B4-389F-1F7A-40EC93B7A34B}"/>
              </a:ext>
            </a:extLst>
          </p:cNvPr>
          <p:cNvSpPr txBox="1"/>
          <p:nvPr/>
        </p:nvSpPr>
        <p:spPr>
          <a:xfrm>
            <a:off x="10645207" y="8390689"/>
            <a:ext cx="2262824" cy="13293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Autofit/>
          </a:bodyPr>
          <a:lstStyle>
            <a:lvl1pPr algn="l" defTabSz="1901904">
              <a:lnSpc>
                <a:spcPct val="80000"/>
              </a:lnSpc>
              <a:defRPr sz="6629" b="1" spc="-132"/>
            </a:lvl1pPr>
          </a:lstStyle>
          <a:p>
            <a:r>
              <a:rPr lang="de-DE" sz="6630" dirty="0">
                <a:solidFill>
                  <a:schemeClr val="bg1">
                    <a:lumMod val="75000"/>
                    <a:lumOff val="25000"/>
                  </a:schemeClr>
                </a:solidFill>
              </a:rPr>
              <a:t>MQ</a:t>
            </a:r>
          </a:p>
          <a:p>
            <a:endParaRPr lang="de-DE" sz="6630" dirty="0"/>
          </a:p>
        </p:txBody>
      </p:sp>
      <p:sp>
        <p:nvSpPr>
          <p:cNvPr id="17" name="-&gt; Models require a huge amount of data / training">
            <a:extLst>
              <a:ext uri="{FF2B5EF4-FFF2-40B4-BE49-F238E27FC236}">
                <a16:creationId xmlns:a16="http://schemas.microsoft.com/office/drawing/2014/main" id="{75FA1E88-DED9-DCF1-1C12-7416DB94D31B}"/>
              </a:ext>
            </a:extLst>
          </p:cNvPr>
          <p:cNvSpPr txBox="1"/>
          <p:nvPr/>
        </p:nvSpPr>
        <p:spPr>
          <a:xfrm>
            <a:off x="15369675" y="8464620"/>
            <a:ext cx="2262824" cy="13293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Autofit/>
          </a:bodyPr>
          <a:lstStyle>
            <a:lvl1pPr algn="l" defTabSz="1901904">
              <a:lnSpc>
                <a:spcPct val="80000"/>
              </a:lnSpc>
              <a:defRPr sz="6629" b="1" spc="-132"/>
            </a:lvl1pPr>
          </a:lstStyle>
          <a:p>
            <a:r>
              <a:rPr lang="de-DE" sz="6630" dirty="0">
                <a:solidFill>
                  <a:schemeClr val="bg1">
                    <a:lumMod val="75000"/>
                    <a:lumOff val="25000"/>
                  </a:schemeClr>
                </a:solidFill>
              </a:rPr>
              <a:t>MQ</a:t>
            </a:r>
          </a:p>
          <a:p>
            <a:endParaRPr lang="de-DE" sz="6630" dirty="0"/>
          </a:p>
        </p:txBody>
      </p:sp>
      <p:sp>
        <p:nvSpPr>
          <p:cNvPr id="18" name="-&gt; Models require a huge amount of data / training">
            <a:extLst>
              <a:ext uri="{FF2B5EF4-FFF2-40B4-BE49-F238E27FC236}">
                <a16:creationId xmlns:a16="http://schemas.microsoft.com/office/drawing/2014/main" id="{5787F961-6D64-9B4B-D7E4-6BA0B45958F7}"/>
              </a:ext>
            </a:extLst>
          </p:cNvPr>
          <p:cNvSpPr txBox="1"/>
          <p:nvPr/>
        </p:nvSpPr>
        <p:spPr>
          <a:xfrm>
            <a:off x="15369675" y="6352520"/>
            <a:ext cx="2262824" cy="13293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Autofit/>
          </a:bodyPr>
          <a:lstStyle>
            <a:lvl1pPr algn="l" defTabSz="1901904">
              <a:lnSpc>
                <a:spcPct val="80000"/>
              </a:lnSpc>
              <a:defRPr sz="6629" b="1" spc="-132"/>
            </a:lvl1pPr>
          </a:lstStyle>
          <a:p>
            <a:r>
              <a:rPr lang="de-DE" sz="6630" dirty="0">
                <a:solidFill>
                  <a:schemeClr val="bg1">
                    <a:lumMod val="75000"/>
                    <a:lumOff val="25000"/>
                  </a:schemeClr>
                </a:solidFill>
              </a:rPr>
              <a:t>LQ</a:t>
            </a:r>
          </a:p>
          <a:p>
            <a:endParaRPr lang="de-DE" sz="6630" dirty="0"/>
          </a:p>
        </p:txBody>
      </p:sp>
      <p:sp>
        <p:nvSpPr>
          <p:cNvPr id="19" name="-&gt; Models require a huge amount of data / training">
            <a:extLst>
              <a:ext uri="{FF2B5EF4-FFF2-40B4-BE49-F238E27FC236}">
                <a16:creationId xmlns:a16="http://schemas.microsoft.com/office/drawing/2014/main" id="{4461C659-DC26-1407-6864-D84C5AEF544D}"/>
              </a:ext>
            </a:extLst>
          </p:cNvPr>
          <p:cNvSpPr txBox="1"/>
          <p:nvPr/>
        </p:nvSpPr>
        <p:spPr>
          <a:xfrm>
            <a:off x="595934" y="5251769"/>
            <a:ext cx="3074545" cy="12530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defTabSz="1901904">
              <a:lnSpc>
                <a:spcPct val="80000"/>
              </a:lnSpc>
              <a:defRPr sz="6629" b="1" spc="-132"/>
            </a:lvl1pPr>
          </a:lstStyle>
          <a:p>
            <a:pPr algn="r"/>
            <a:r>
              <a:rPr lang="de-DE" sz="3600" dirty="0" err="1"/>
              <a:t>active</a:t>
            </a:r>
            <a:endParaRPr lang="de-DE" sz="3600" dirty="0"/>
          </a:p>
          <a:p>
            <a:pPr algn="r"/>
            <a:r>
              <a:rPr lang="de-DE" sz="3600" dirty="0" err="1"/>
              <a:t>parameters</a:t>
            </a:r>
            <a:endParaRPr lang="de-DE" sz="3600" dirty="0"/>
          </a:p>
          <a:p>
            <a:endParaRPr lang="de-DE" dirty="0"/>
          </a:p>
        </p:txBody>
      </p:sp>
      <p:cxnSp>
        <p:nvCxnSpPr>
          <p:cNvPr id="21" name="Gerader Verbinder 20">
            <a:extLst>
              <a:ext uri="{FF2B5EF4-FFF2-40B4-BE49-F238E27FC236}">
                <a16:creationId xmlns:a16="http://schemas.microsoft.com/office/drawing/2014/main" id="{0CE433B8-8D6F-694F-E911-8BBDDBCA17A3}"/>
              </a:ext>
            </a:extLst>
          </p:cNvPr>
          <p:cNvCxnSpPr>
            <a:cxnSpLocks/>
          </p:cNvCxnSpPr>
          <p:nvPr/>
        </p:nvCxnSpPr>
        <p:spPr>
          <a:xfrm>
            <a:off x="4281045" y="5878286"/>
            <a:ext cx="4721553" cy="0"/>
          </a:xfrm>
          <a:prstGeom prst="line">
            <a:avLst/>
          </a:prstGeom>
          <a:noFill/>
          <a:ln w="76200" cap="flat">
            <a:solidFill>
              <a:srgbClr val="FFFFFF"/>
            </a:solidFill>
            <a:prstDash val="solid"/>
            <a:miter lim="400000"/>
          </a:ln>
          <a:effectLst/>
          <a:sp3d/>
        </p:spPr>
        <p:style>
          <a:lnRef idx="0">
            <a:scrgbClr r="0" g="0" b="0"/>
          </a:lnRef>
          <a:fillRef idx="0">
            <a:scrgbClr r="0" g="0" b="0"/>
          </a:fillRef>
          <a:effectRef idx="0">
            <a:scrgbClr r="0" g="0" b="0"/>
          </a:effectRef>
          <a:fontRef idx="none"/>
        </p:style>
      </p:cxnSp>
      <p:cxnSp>
        <p:nvCxnSpPr>
          <p:cNvPr id="24" name="Gerader Verbinder 23">
            <a:extLst>
              <a:ext uri="{FF2B5EF4-FFF2-40B4-BE49-F238E27FC236}">
                <a16:creationId xmlns:a16="http://schemas.microsoft.com/office/drawing/2014/main" id="{4157CE5A-5B17-1CC9-8E45-812021C6C5BF}"/>
              </a:ext>
            </a:extLst>
          </p:cNvPr>
          <p:cNvCxnSpPr>
            <a:cxnSpLocks/>
          </p:cNvCxnSpPr>
          <p:nvPr/>
        </p:nvCxnSpPr>
        <p:spPr>
          <a:xfrm>
            <a:off x="9002598" y="5840413"/>
            <a:ext cx="0" cy="3605282"/>
          </a:xfrm>
          <a:prstGeom prst="line">
            <a:avLst/>
          </a:prstGeom>
          <a:noFill/>
          <a:ln w="76200" cap="flat">
            <a:solidFill>
              <a:srgbClr val="FFFFFF"/>
            </a:solidFill>
            <a:prstDash val="solid"/>
            <a:miter lim="400000"/>
          </a:ln>
          <a:effectLst/>
          <a:sp3d/>
        </p:spPr>
        <p:style>
          <a:lnRef idx="0">
            <a:scrgbClr r="0" g="0" b="0"/>
          </a:lnRef>
          <a:fillRef idx="0">
            <a:scrgbClr r="0" g="0" b="0"/>
          </a:fillRef>
          <a:effectRef idx="0">
            <a:scrgbClr r="0" g="0" b="0"/>
          </a:effectRef>
          <a:fontRef idx="none"/>
        </p:style>
      </p:cxnSp>
      <p:cxnSp>
        <p:nvCxnSpPr>
          <p:cNvPr id="27" name="Gerader Verbinder 26">
            <a:extLst>
              <a:ext uri="{FF2B5EF4-FFF2-40B4-BE49-F238E27FC236}">
                <a16:creationId xmlns:a16="http://schemas.microsoft.com/office/drawing/2014/main" id="{AF24C09C-B353-5A7F-B400-584CE683485A}"/>
              </a:ext>
            </a:extLst>
          </p:cNvPr>
          <p:cNvCxnSpPr>
            <a:cxnSpLocks/>
          </p:cNvCxnSpPr>
          <p:nvPr/>
        </p:nvCxnSpPr>
        <p:spPr>
          <a:xfrm>
            <a:off x="8963025" y="9428913"/>
            <a:ext cx="4763191" cy="0"/>
          </a:xfrm>
          <a:prstGeom prst="line">
            <a:avLst/>
          </a:prstGeom>
          <a:noFill/>
          <a:ln w="76200" cap="flat">
            <a:solidFill>
              <a:srgbClr val="FFFFFF"/>
            </a:solidFill>
            <a:prstDash val="solid"/>
            <a:miter lim="400000"/>
          </a:ln>
          <a:effectLst/>
          <a:sp3d/>
        </p:spPr>
        <p:style>
          <a:lnRef idx="0">
            <a:scrgbClr r="0" g="0" b="0"/>
          </a:lnRef>
          <a:fillRef idx="0">
            <a:scrgbClr r="0" g="0" b="0"/>
          </a:fillRef>
          <a:effectRef idx="0">
            <a:scrgbClr r="0" g="0" b="0"/>
          </a:effectRef>
          <a:fontRef idx="none"/>
        </p:style>
      </p:cxnSp>
      <p:cxnSp>
        <p:nvCxnSpPr>
          <p:cNvPr id="28" name="Gerader Verbinder 27">
            <a:extLst>
              <a:ext uri="{FF2B5EF4-FFF2-40B4-BE49-F238E27FC236}">
                <a16:creationId xmlns:a16="http://schemas.microsoft.com/office/drawing/2014/main" id="{1A194CD8-8563-2B35-77B9-D4EB5E03F33D}"/>
              </a:ext>
            </a:extLst>
          </p:cNvPr>
          <p:cNvCxnSpPr>
            <a:cxnSpLocks/>
          </p:cNvCxnSpPr>
          <p:nvPr/>
        </p:nvCxnSpPr>
        <p:spPr>
          <a:xfrm flipV="1">
            <a:off x="13715698" y="6115050"/>
            <a:ext cx="4734433" cy="3313863"/>
          </a:xfrm>
          <a:prstGeom prst="line">
            <a:avLst/>
          </a:prstGeom>
          <a:noFill/>
          <a:ln w="76200" cap="flat">
            <a:solidFill>
              <a:srgbClr val="FFFFFF"/>
            </a:solidFill>
            <a:prstDash val="solid"/>
            <a:miter lim="400000"/>
          </a:ln>
          <a:effectLst/>
          <a:sp3d/>
        </p:spPr>
        <p:style>
          <a:lnRef idx="0">
            <a:scrgbClr r="0" g="0" b="0"/>
          </a:lnRef>
          <a:fillRef idx="0">
            <a:scrgbClr r="0" g="0" b="0"/>
          </a:fillRef>
          <a:effectRef idx="0">
            <a:scrgbClr r="0" g="0" b="0"/>
          </a:effectRef>
          <a:fontRef idx="none"/>
        </p:style>
      </p:cxnSp>
      <p:sp>
        <p:nvSpPr>
          <p:cNvPr id="41" name="Ellipse 40">
            <a:extLst>
              <a:ext uri="{FF2B5EF4-FFF2-40B4-BE49-F238E27FC236}">
                <a16:creationId xmlns:a16="http://schemas.microsoft.com/office/drawing/2014/main" id="{974483EA-9EAC-25D5-7820-A72F60E8CEB5}"/>
              </a:ext>
            </a:extLst>
          </p:cNvPr>
          <p:cNvSpPr/>
          <p:nvPr/>
        </p:nvSpPr>
        <p:spPr>
          <a:xfrm>
            <a:off x="13685695" y="9399326"/>
            <a:ext cx="67866" cy="66322"/>
          </a:xfrm>
          <a:prstGeom prst="ellipse">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de-DE" sz="32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66265350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A809E78-78BE-BA4B-6226-F2BB284307B8}"/>
              </a:ext>
            </a:extLst>
          </p:cNvPr>
          <p:cNvSpPr>
            <a:spLocks noGrp="1"/>
          </p:cNvSpPr>
          <p:nvPr>
            <p:ph type="title"/>
          </p:nvPr>
        </p:nvSpPr>
        <p:spPr/>
        <p:txBody>
          <a:bodyPr/>
          <a:lstStyle/>
          <a:p>
            <a:r>
              <a:rPr lang="de-DE" dirty="0" err="1"/>
              <a:t>Optimisation</a:t>
            </a:r>
            <a:r>
              <a:rPr lang="de-DE" dirty="0"/>
              <a:t> </a:t>
            </a:r>
            <a:r>
              <a:rPr lang="de-DE" dirty="0" err="1"/>
              <a:t>Techniques</a:t>
            </a:r>
            <a:endParaRPr lang="de-DE" dirty="0"/>
          </a:p>
        </p:txBody>
      </p:sp>
      <p:sp>
        <p:nvSpPr>
          <p:cNvPr id="2" name="-&gt; Models require a huge amount of data / training">
            <a:extLst>
              <a:ext uri="{FF2B5EF4-FFF2-40B4-BE49-F238E27FC236}">
                <a16:creationId xmlns:a16="http://schemas.microsoft.com/office/drawing/2014/main" id="{C842F060-6280-3BD1-921B-9C69FC2FFF72}"/>
              </a:ext>
            </a:extLst>
          </p:cNvPr>
          <p:cNvSpPr txBox="1"/>
          <p:nvPr/>
        </p:nvSpPr>
        <p:spPr>
          <a:xfrm>
            <a:off x="2413000" y="3509010"/>
            <a:ext cx="19416486" cy="111785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l" defTabSz="1901904">
              <a:lnSpc>
                <a:spcPct val="80000"/>
              </a:lnSpc>
              <a:defRPr sz="6629" b="1" spc="-132"/>
            </a:lvl1pPr>
          </a:lstStyle>
          <a:p>
            <a:pPr algn="just"/>
            <a:r>
              <a:rPr lang="en-US" u="sng" dirty="0"/>
              <a:t>Once upon a time</a:t>
            </a:r>
            <a:r>
              <a:rPr lang="en-US" dirty="0"/>
              <a:t> there was a little boy named Timmy. Timmy loved to play with his toy cars and trucks in the park. One day, Timmy's mom told him that they were going to visit his grandma. Timmy was so excited!</a:t>
            </a:r>
          </a:p>
          <a:p>
            <a:pPr algn="just"/>
            <a:endParaRPr lang="en-US" dirty="0"/>
          </a:p>
          <a:p>
            <a:pPr algn="just"/>
            <a:r>
              <a:rPr lang="en-US" dirty="0"/>
              <a:t>When they arrived at grandma's house, Timmy saw a big fire in the fireplace. He wanted to touch it, but his mom said it was dangerous. Timmy said he didn't know what to do.</a:t>
            </a:r>
            <a:endParaRPr lang="de-DE" dirty="0"/>
          </a:p>
        </p:txBody>
      </p:sp>
      <p:pic>
        <p:nvPicPr>
          <p:cNvPr id="4" name="Grafik 3" descr="Ein Bild, das Logo, Grafiken, Clipart enthält.&#10;&#10;Automatisch generierte Beschreibung">
            <a:extLst>
              <a:ext uri="{FF2B5EF4-FFF2-40B4-BE49-F238E27FC236}">
                <a16:creationId xmlns:a16="http://schemas.microsoft.com/office/drawing/2014/main" id="{A26C3411-EFE7-0D0B-6593-24C5B88238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645621" y="1558346"/>
            <a:ext cx="2438405" cy="2438405"/>
          </a:xfrm>
          <a:prstGeom prst="rect">
            <a:avLst/>
          </a:prstGeom>
        </p:spPr>
      </p:pic>
      <p:pic>
        <p:nvPicPr>
          <p:cNvPr id="6" name="Grafik 5" descr="Ein Bild, das Logo, Grafiken, Clipart enthält.&#10;&#10;Automatisch generierte Beschreibung">
            <a:extLst>
              <a:ext uri="{FF2B5EF4-FFF2-40B4-BE49-F238E27FC236}">
                <a16:creationId xmlns:a16="http://schemas.microsoft.com/office/drawing/2014/main" id="{F2C32B4A-6605-042D-6563-3D57F3DCE6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9076" y="11643355"/>
            <a:ext cx="2438405" cy="2438405"/>
          </a:xfrm>
          <a:prstGeom prst="rect">
            <a:avLst/>
          </a:prstGeom>
        </p:spPr>
      </p:pic>
    </p:spTree>
    <p:extLst>
      <p:ext uri="{BB962C8B-B14F-4D97-AF65-F5344CB8AC3E}">
        <p14:creationId xmlns:p14="http://schemas.microsoft.com/office/powerpoint/2010/main" val="372672503"/>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A809E78-78BE-BA4B-6226-F2BB284307B8}"/>
              </a:ext>
            </a:extLst>
          </p:cNvPr>
          <p:cNvSpPr>
            <a:spLocks noGrp="1"/>
          </p:cNvSpPr>
          <p:nvPr>
            <p:ph type="title"/>
          </p:nvPr>
        </p:nvSpPr>
        <p:spPr/>
        <p:txBody>
          <a:bodyPr/>
          <a:lstStyle/>
          <a:p>
            <a:r>
              <a:rPr lang="de-DE" dirty="0"/>
              <a:t>Performance</a:t>
            </a:r>
          </a:p>
        </p:txBody>
      </p:sp>
      <p:sp>
        <p:nvSpPr>
          <p:cNvPr id="7" name="-&gt; Models require a huge amount of data / training">
            <a:extLst>
              <a:ext uri="{FF2B5EF4-FFF2-40B4-BE49-F238E27FC236}">
                <a16:creationId xmlns:a16="http://schemas.microsoft.com/office/drawing/2014/main" id="{C11DDFB5-318A-ECF1-1AB5-E69F84A62FF1}"/>
              </a:ext>
            </a:extLst>
          </p:cNvPr>
          <p:cNvSpPr txBox="1"/>
          <p:nvPr/>
        </p:nvSpPr>
        <p:spPr>
          <a:xfrm>
            <a:off x="2565400" y="3661410"/>
            <a:ext cx="21971000" cy="111785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l" defTabSz="1901904">
              <a:lnSpc>
                <a:spcPct val="80000"/>
              </a:lnSpc>
              <a:defRPr sz="6629" b="1" spc="-132"/>
            </a:lvl1pPr>
          </a:lstStyle>
          <a:p>
            <a:pPr marL="857250" indent="-857250">
              <a:buFont typeface="Arial" panose="020B0604020202020204" pitchFamily="34" charset="0"/>
              <a:buChar char="•"/>
            </a:pPr>
            <a:r>
              <a:rPr lang="de-DE" dirty="0"/>
              <a:t>llama3 </a:t>
            </a:r>
            <a:r>
              <a:rPr lang="de-DE" dirty="0" err="1"/>
              <a:t>evaluation</a:t>
            </a:r>
            <a:endParaRPr lang="de-DE" dirty="0"/>
          </a:p>
          <a:p>
            <a:pPr marL="857250" indent="-857250">
              <a:buFont typeface="Arial" panose="020B0604020202020204" pitchFamily="34" charset="0"/>
              <a:buChar char="•"/>
            </a:pPr>
            <a:endParaRPr lang="de-DE" dirty="0"/>
          </a:p>
          <a:p>
            <a:pPr marL="857250" indent="-857250">
              <a:buFont typeface="Arial" panose="020B0604020202020204" pitchFamily="34" charset="0"/>
              <a:buChar char="•"/>
            </a:pPr>
            <a:endParaRPr lang="de-DE" dirty="0"/>
          </a:p>
          <a:p>
            <a:pPr marL="857250" indent="-857250">
              <a:buFont typeface="Arial" panose="020B0604020202020204" pitchFamily="34" charset="0"/>
              <a:buChar char="•"/>
            </a:pPr>
            <a:endParaRPr lang="de-DE" dirty="0"/>
          </a:p>
          <a:p>
            <a:pPr marL="857250" indent="-857250">
              <a:buFont typeface="Arial" panose="020B0604020202020204" pitchFamily="34" charset="0"/>
              <a:buChar char="•"/>
            </a:pPr>
            <a:endParaRPr lang="de-DE" dirty="0"/>
          </a:p>
          <a:p>
            <a:pPr marL="857250" indent="-857250">
              <a:buFont typeface="Arial" panose="020B0604020202020204" pitchFamily="34" charset="0"/>
              <a:buChar char="•"/>
            </a:pPr>
            <a:endParaRPr lang="de-DE" dirty="0"/>
          </a:p>
          <a:p>
            <a:pPr marL="857250" indent="-857250">
              <a:buFont typeface="Arial" panose="020B0604020202020204" pitchFamily="34" charset="0"/>
              <a:buChar char="•"/>
            </a:pPr>
            <a:endParaRPr lang="de-DE" dirty="0"/>
          </a:p>
          <a:p>
            <a:pPr marL="857250" indent="-857250">
              <a:buFont typeface="Arial" panose="020B0604020202020204" pitchFamily="34" charset="0"/>
              <a:buChar char="•"/>
            </a:pPr>
            <a:endParaRPr lang="de-DE" dirty="0"/>
          </a:p>
          <a:p>
            <a:pPr marL="857250" indent="-857250">
              <a:buFont typeface="Arial" panose="020B0604020202020204" pitchFamily="34" charset="0"/>
              <a:buChar char="•"/>
            </a:pPr>
            <a:endParaRPr lang="de-DE" dirty="0"/>
          </a:p>
          <a:p>
            <a:pPr marL="857250" indent="-857250">
              <a:buFont typeface="Arial" panose="020B0604020202020204" pitchFamily="34" charset="0"/>
              <a:buChar char="•"/>
            </a:pPr>
            <a:endParaRPr lang="de-DE" dirty="0"/>
          </a:p>
          <a:p>
            <a:pPr marL="857250" indent="-857250">
              <a:buFont typeface="Arial" panose="020B0604020202020204" pitchFamily="34" charset="0"/>
              <a:buChar char="•"/>
            </a:pPr>
            <a:r>
              <a:rPr lang="de-DE" dirty="0" err="1"/>
              <a:t>running</a:t>
            </a:r>
            <a:r>
              <a:rPr lang="de-DE" dirty="0"/>
              <a:t> time: 6 – 24h on </a:t>
            </a:r>
            <a:r>
              <a:rPr lang="de-DE" dirty="0" err="1"/>
              <a:t>gpu</a:t>
            </a:r>
            <a:r>
              <a:rPr lang="de-DE" dirty="0"/>
              <a:t> </a:t>
            </a:r>
            <a:r>
              <a:rPr lang="de-DE" dirty="0" err="1"/>
              <a:t>server</a:t>
            </a:r>
            <a:endParaRPr lang="de-DE" dirty="0"/>
          </a:p>
        </p:txBody>
      </p:sp>
      <p:graphicFrame>
        <p:nvGraphicFramePr>
          <p:cNvPr id="10" name="Diagramm 9">
            <a:extLst>
              <a:ext uri="{FF2B5EF4-FFF2-40B4-BE49-F238E27FC236}">
                <a16:creationId xmlns:a16="http://schemas.microsoft.com/office/drawing/2014/main" id="{4152C4A9-3D4C-3EE5-510F-A1A091E7B0C6}"/>
              </a:ext>
            </a:extLst>
          </p:cNvPr>
          <p:cNvGraphicFramePr>
            <a:graphicFrameLocks/>
          </p:cNvGraphicFramePr>
          <p:nvPr>
            <p:extLst>
              <p:ext uri="{D42A27DB-BD31-4B8C-83A1-F6EECF244321}">
                <p14:modId xmlns:p14="http://schemas.microsoft.com/office/powerpoint/2010/main" val="1392535142"/>
              </p:ext>
            </p:extLst>
          </p:nvPr>
        </p:nvGraphicFramePr>
        <p:xfrm>
          <a:off x="6138384" y="4302008"/>
          <a:ext cx="12107231" cy="7263215"/>
        </p:xfrm>
        <a:graphic>
          <a:graphicData uri="http://schemas.openxmlformats.org/drawingml/2006/chart">
            <c:chart xmlns:c="http://schemas.openxmlformats.org/drawingml/2006/chart" xmlns:r="http://schemas.openxmlformats.org/officeDocument/2006/relationships" r:id="rId3"/>
          </a:graphicData>
        </a:graphic>
      </p:graphicFrame>
      <p:sp>
        <p:nvSpPr>
          <p:cNvPr id="11" name="-&gt; Models require a huge amount of data / training">
            <a:extLst>
              <a:ext uri="{FF2B5EF4-FFF2-40B4-BE49-F238E27FC236}">
                <a16:creationId xmlns:a16="http://schemas.microsoft.com/office/drawing/2014/main" id="{632C5F50-18E9-CC24-50CC-0C2223561D29}"/>
              </a:ext>
            </a:extLst>
          </p:cNvPr>
          <p:cNvSpPr txBox="1"/>
          <p:nvPr/>
        </p:nvSpPr>
        <p:spPr>
          <a:xfrm>
            <a:off x="18088517" y="11196402"/>
            <a:ext cx="1876022" cy="7376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defTabSz="1901904">
              <a:lnSpc>
                <a:spcPct val="80000"/>
              </a:lnSpc>
              <a:defRPr sz="6629" b="1" spc="-132"/>
            </a:lvl1pPr>
          </a:lstStyle>
          <a:p>
            <a:r>
              <a:rPr lang="de-DE" sz="3600" dirty="0" err="1"/>
              <a:t>loss</a:t>
            </a:r>
            <a:endParaRPr lang="de-DE" sz="3600" dirty="0"/>
          </a:p>
          <a:p>
            <a:endParaRPr lang="de-DE" dirty="0"/>
          </a:p>
        </p:txBody>
      </p:sp>
      <p:cxnSp>
        <p:nvCxnSpPr>
          <p:cNvPr id="12" name="Gerade Verbindung mit Pfeil 11">
            <a:extLst>
              <a:ext uri="{FF2B5EF4-FFF2-40B4-BE49-F238E27FC236}">
                <a16:creationId xmlns:a16="http://schemas.microsoft.com/office/drawing/2014/main" id="{55713761-A43F-A8D9-DE86-7026BC69C4A9}"/>
              </a:ext>
            </a:extLst>
          </p:cNvPr>
          <p:cNvCxnSpPr>
            <a:cxnSpLocks/>
          </p:cNvCxnSpPr>
          <p:nvPr/>
        </p:nvCxnSpPr>
        <p:spPr>
          <a:xfrm flipV="1">
            <a:off x="7203518" y="4971241"/>
            <a:ext cx="0" cy="5843460"/>
          </a:xfrm>
          <a:prstGeom prst="straightConnector1">
            <a:avLst/>
          </a:prstGeom>
          <a:noFill/>
          <a:ln w="76200" cap="flat">
            <a:solidFill>
              <a:srgbClr val="FFFFFF"/>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3" name="Gerade Verbindung mit Pfeil 12">
            <a:extLst>
              <a:ext uri="{FF2B5EF4-FFF2-40B4-BE49-F238E27FC236}">
                <a16:creationId xmlns:a16="http://schemas.microsoft.com/office/drawing/2014/main" id="{FF93A417-A240-F1D9-0FFF-48D5DC0E0CB2}"/>
              </a:ext>
            </a:extLst>
          </p:cNvPr>
          <p:cNvCxnSpPr>
            <a:cxnSpLocks/>
          </p:cNvCxnSpPr>
          <p:nvPr/>
        </p:nvCxnSpPr>
        <p:spPr>
          <a:xfrm>
            <a:off x="7203518" y="10776601"/>
            <a:ext cx="11239028" cy="0"/>
          </a:xfrm>
          <a:prstGeom prst="straightConnector1">
            <a:avLst/>
          </a:prstGeom>
          <a:noFill/>
          <a:ln w="76200" cap="flat">
            <a:solidFill>
              <a:srgbClr val="FFFFFF"/>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4" name="-&gt; Models require a huge amount of data / training">
            <a:extLst>
              <a:ext uri="{FF2B5EF4-FFF2-40B4-BE49-F238E27FC236}">
                <a16:creationId xmlns:a16="http://schemas.microsoft.com/office/drawing/2014/main" id="{0FCAB585-315D-02D3-8D85-B747EB5D511A}"/>
              </a:ext>
            </a:extLst>
          </p:cNvPr>
          <p:cNvSpPr txBox="1"/>
          <p:nvPr/>
        </p:nvSpPr>
        <p:spPr>
          <a:xfrm>
            <a:off x="3596406" y="4971241"/>
            <a:ext cx="3074545" cy="12530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defTabSz="1901904">
              <a:lnSpc>
                <a:spcPct val="80000"/>
              </a:lnSpc>
              <a:defRPr sz="6629" b="1" spc="-132"/>
            </a:lvl1pPr>
          </a:lstStyle>
          <a:p>
            <a:pPr algn="r"/>
            <a:r>
              <a:rPr lang="de-DE" sz="3600" dirty="0"/>
              <a:t>score</a:t>
            </a:r>
          </a:p>
        </p:txBody>
      </p:sp>
    </p:spTree>
    <p:extLst>
      <p:ext uri="{BB962C8B-B14F-4D97-AF65-F5344CB8AC3E}">
        <p14:creationId xmlns:p14="http://schemas.microsoft.com/office/powerpoint/2010/main" val="346299230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gt; Models require a huge amount of data / training"/>
          <p:cNvSpPr txBox="1"/>
          <p:nvPr/>
        </p:nvSpPr>
        <p:spPr>
          <a:xfrm>
            <a:off x="2413000" y="3509010"/>
            <a:ext cx="21971000" cy="111785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l" defTabSz="1901904">
              <a:lnSpc>
                <a:spcPct val="80000"/>
              </a:lnSpc>
              <a:defRPr sz="6629" b="1" spc="-132"/>
            </a:lvl1pPr>
          </a:lstStyle>
          <a:p>
            <a:pPr marL="1143000" indent="-1143000">
              <a:buFont typeface="+mj-lt"/>
              <a:buAutoNum type="arabicPeriod"/>
            </a:pPr>
            <a:r>
              <a:rPr lang="de-DE" dirty="0" err="1"/>
              <a:t>Objectives</a:t>
            </a:r>
            <a:endParaRPr lang="de-DE" dirty="0"/>
          </a:p>
          <a:p>
            <a:pPr marL="1143000" indent="-1143000">
              <a:buFont typeface="+mj-lt"/>
              <a:buAutoNum type="arabicPeriod"/>
            </a:pPr>
            <a:r>
              <a:rPr lang="de-DE" dirty="0"/>
              <a:t>Initial Experiments</a:t>
            </a:r>
          </a:p>
          <a:p>
            <a:pPr marL="1143000" indent="-1143000">
              <a:buFont typeface="+mj-lt"/>
              <a:buAutoNum type="arabicPeriod"/>
            </a:pPr>
            <a:r>
              <a:rPr lang="de-DE" dirty="0" err="1"/>
              <a:t>Optimisation</a:t>
            </a:r>
            <a:r>
              <a:rPr lang="de-DE" dirty="0"/>
              <a:t> </a:t>
            </a:r>
            <a:r>
              <a:rPr lang="de-DE" dirty="0" err="1"/>
              <a:t>Techniques</a:t>
            </a:r>
            <a:endParaRPr lang="de-DE" dirty="0"/>
          </a:p>
          <a:p>
            <a:pPr marL="1143000" indent="-1143000">
              <a:buFont typeface="+mj-lt"/>
              <a:buAutoNum type="arabicPeriod"/>
            </a:pPr>
            <a:r>
              <a:rPr lang="de-DE" dirty="0"/>
              <a:t>Performance</a:t>
            </a:r>
          </a:p>
          <a:p>
            <a:pPr marL="1143000" indent="-1143000">
              <a:buFont typeface="+mj-lt"/>
              <a:buAutoNum type="arabicPeriod"/>
            </a:pPr>
            <a:r>
              <a:rPr lang="de-DE" dirty="0"/>
              <a:t>Model </a:t>
            </a:r>
            <a:r>
              <a:rPr lang="de-DE" dirty="0" err="1"/>
              <a:t>Comparisons</a:t>
            </a:r>
            <a:endParaRPr lang="de-DE" dirty="0"/>
          </a:p>
          <a:p>
            <a:pPr marL="1143000" indent="-1143000">
              <a:buFont typeface="+mj-lt"/>
              <a:buAutoNum type="arabicPeriod"/>
            </a:pPr>
            <a:r>
              <a:rPr lang="de-DE" dirty="0"/>
              <a:t>Demo</a:t>
            </a:r>
          </a:p>
          <a:p>
            <a:pPr marL="1143000" indent="-1143000">
              <a:buFont typeface="+mj-lt"/>
              <a:buAutoNum type="arabicPeriod"/>
            </a:pPr>
            <a:r>
              <a:rPr lang="de-DE" dirty="0" err="1"/>
              <a:t>Unexpected</a:t>
            </a:r>
            <a:r>
              <a:rPr lang="de-DE" dirty="0"/>
              <a:t> </a:t>
            </a:r>
            <a:r>
              <a:rPr lang="de-DE" dirty="0" err="1"/>
              <a:t>Discoveries</a:t>
            </a:r>
            <a:endParaRPr lang="de-DE" dirty="0"/>
          </a:p>
          <a:p>
            <a:pPr marL="1143000" indent="-1143000">
              <a:buFont typeface="+mj-lt"/>
              <a:buAutoNum type="arabicPeriod"/>
            </a:pPr>
            <a:r>
              <a:rPr lang="de-DE" dirty="0"/>
              <a:t>Challenges</a:t>
            </a:r>
          </a:p>
          <a:p>
            <a:pPr marL="1143000" indent="-1143000">
              <a:buFont typeface="+mj-lt"/>
              <a:buAutoNum type="arabicPeriod"/>
            </a:pPr>
            <a:r>
              <a:rPr lang="de-DE" dirty="0" err="1"/>
              <a:t>Conclusion</a:t>
            </a:r>
            <a:endParaRPr lang="de-DE" dirty="0"/>
          </a:p>
        </p:txBody>
      </p:sp>
      <p:sp>
        <p:nvSpPr>
          <p:cNvPr id="3" name="Titel 2">
            <a:extLst>
              <a:ext uri="{FF2B5EF4-FFF2-40B4-BE49-F238E27FC236}">
                <a16:creationId xmlns:a16="http://schemas.microsoft.com/office/drawing/2014/main" id="{4A809E78-78BE-BA4B-6226-F2BB284307B8}"/>
              </a:ext>
            </a:extLst>
          </p:cNvPr>
          <p:cNvSpPr>
            <a:spLocks noGrp="1"/>
          </p:cNvSpPr>
          <p:nvPr>
            <p:ph type="title"/>
          </p:nvPr>
        </p:nvSpPr>
        <p:spPr/>
        <p:txBody>
          <a:bodyPr/>
          <a:lstStyle/>
          <a:p>
            <a:r>
              <a:rPr lang="de-DE" dirty="0"/>
              <a:t>Content</a:t>
            </a:r>
          </a:p>
        </p:txBody>
      </p:sp>
    </p:spTree>
    <p:extLst>
      <p:ext uri="{BB962C8B-B14F-4D97-AF65-F5344CB8AC3E}">
        <p14:creationId xmlns:p14="http://schemas.microsoft.com/office/powerpoint/2010/main" val="3940757514"/>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A809E78-78BE-BA4B-6226-F2BB284307B8}"/>
              </a:ext>
            </a:extLst>
          </p:cNvPr>
          <p:cNvSpPr>
            <a:spLocks noGrp="1"/>
          </p:cNvSpPr>
          <p:nvPr>
            <p:ph type="title"/>
          </p:nvPr>
        </p:nvSpPr>
        <p:spPr/>
        <p:txBody>
          <a:bodyPr/>
          <a:lstStyle/>
          <a:p>
            <a:r>
              <a:rPr lang="de-DE" dirty="0"/>
              <a:t>Model </a:t>
            </a:r>
            <a:r>
              <a:rPr lang="de-DE" dirty="0" err="1"/>
              <a:t>Comparisons</a:t>
            </a:r>
            <a:endParaRPr lang="de-DE" dirty="0"/>
          </a:p>
        </p:txBody>
      </p:sp>
      <p:sp>
        <p:nvSpPr>
          <p:cNvPr id="6" name="-&gt; Models require a huge amount of data / training">
            <a:extLst>
              <a:ext uri="{FF2B5EF4-FFF2-40B4-BE49-F238E27FC236}">
                <a16:creationId xmlns:a16="http://schemas.microsoft.com/office/drawing/2014/main" id="{40461EEA-C96B-5D9D-E5EC-BD90F7DF716D}"/>
              </a:ext>
            </a:extLst>
          </p:cNvPr>
          <p:cNvSpPr txBox="1"/>
          <p:nvPr/>
        </p:nvSpPr>
        <p:spPr>
          <a:xfrm>
            <a:off x="2413000" y="3509010"/>
            <a:ext cx="21971000" cy="111785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l" defTabSz="1901904">
              <a:lnSpc>
                <a:spcPct val="80000"/>
              </a:lnSpc>
              <a:defRPr sz="6629" b="1" spc="-132"/>
            </a:lvl1pPr>
          </a:lstStyle>
          <a:p>
            <a:endParaRPr lang="de-DE" dirty="0"/>
          </a:p>
          <a:p>
            <a:endParaRPr lang="de-DE" dirty="0"/>
          </a:p>
          <a:p>
            <a:endParaRPr lang="de-DE" dirty="0"/>
          </a:p>
        </p:txBody>
      </p:sp>
      <p:graphicFrame>
        <p:nvGraphicFramePr>
          <p:cNvPr id="7" name="Tabelle 6">
            <a:extLst>
              <a:ext uri="{FF2B5EF4-FFF2-40B4-BE49-F238E27FC236}">
                <a16:creationId xmlns:a16="http://schemas.microsoft.com/office/drawing/2014/main" id="{CEFC098F-8F3E-6FAA-209F-BAE0AA6E96E4}"/>
              </a:ext>
            </a:extLst>
          </p:cNvPr>
          <p:cNvGraphicFramePr>
            <a:graphicFrameLocks noGrp="1"/>
          </p:cNvGraphicFramePr>
          <p:nvPr>
            <p:extLst>
              <p:ext uri="{D42A27DB-BD31-4B8C-83A1-F6EECF244321}">
                <p14:modId xmlns:p14="http://schemas.microsoft.com/office/powerpoint/2010/main" val="1710135838"/>
              </p:ext>
            </p:extLst>
          </p:nvPr>
        </p:nvGraphicFramePr>
        <p:xfrm>
          <a:off x="2565400" y="3661409"/>
          <a:ext cx="19481800" cy="7621524"/>
        </p:xfrm>
        <a:graphic>
          <a:graphicData uri="http://schemas.openxmlformats.org/drawingml/2006/table">
            <a:tbl>
              <a:tblPr firstRow="1" bandRow="1">
                <a:tableStyleId>{5940675A-B579-460E-94D1-54222C63F5DA}</a:tableStyleId>
              </a:tblPr>
              <a:tblGrid>
                <a:gridCol w="4675505">
                  <a:extLst>
                    <a:ext uri="{9D8B030D-6E8A-4147-A177-3AD203B41FA5}">
                      <a16:colId xmlns:a16="http://schemas.microsoft.com/office/drawing/2014/main" val="1054794627"/>
                    </a:ext>
                  </a:extLst>
                </a:gridCol>
                <a:gridCol w="4457609">
                  <a:extLst>
                    <a:ext uri="{9D8B030D-6E8A-4147-A177-3AD203B41FA5}">
                      <a16:colId xmlns:a16="http://schemas.microsoft.com/office/drawing/2014/main" val="2556651080"/>
                    </a:ext>
                  </a:extLst>
                </a:gridCol>
                <a:gridCol w="4281715">
                  <a:extLst>
                    <a:ext uri="{9D8B030D-6E8A-4147-A177-3AD203B41FA5}">
                      <a16:colId xmlns:a16="http://schemas.microsoft.com/office/drawing/2014/main" val="3701800527"/>
                    </a:ext>
                  </a:extLst>
                </a:gridCol>
                <a:gridCol w="3396342">
                  <a:extLst>
                    <a:ext uri="{9D8B030D-6E8A-4147-A177-3AD203B41FA5}">
                      <a16:colId xmlns:a16="http://schemas.microsoft.com/office/drawing/2014/main" val="1563402651"/>
                    </a:ext>
                  </a:extLst>
                </a:gridCol>
                <a:gridCol w="2670629">
                  <a:extLst>
                    <a:ext uri="{9D8B030D-6E8A-4147-A177-3AD203B41FA5}">
                      <a16:colId xmlns:a16="http://schemas.microsoft.com/office/drawing/2014/main" val="3789260220"/>
                    </a:ext>
                  </a:extLst>
                </a:gridCol>
              </a:tblGrid>
              <a:tr h="1889023">
                <a:tc>
                  <a:txBody>
                    <a:bodyPr/>
                    <a:lstStyle/>
                    <a:p>
                      <a:r>
                        <a:rPr lang="de-DE" sz="6630" dirty="0" err="1"/>
                        <a:t>parameters</a:t>
                      </a:r>
                      <a:endParaRPr lang="de-DE" sz="6630" dirty="0"/>
                    </a:p>
                  </a:txBody>
                  <a:tcPr anchor="ctr"/>
                </a:tc>
                <a:tc>
                  <a:txBody>
                    <a:bodyPr/>
                    <a:lstStyle/>
                    <a:p>
                      <a:r>
                        <a:rPr lang="de-DE" sz="6630" dirty="0" err="1"/>
                        <a:t>tokeniser</a:t>
                      </a:r>
                      <a:r>
                        <a:rPr lang="de-DE" sz="6630" dirty="0"/>
                        <a:t> </a:t>
                      </a:r>
                      <a:r>
                        <a:rPr lang="de-DE" sz="6630" dirty="0" err="1"/>
                        <a:t>vocab</a:t>
                      </a:r>
                      <a:r>
                        <a:rPr lang="de-DE" sz="6630" dirty="0"/>
                        <a:t> </a:t>
                      </a:r>
                      <a:r>
                        <a:rPr lang="de-DE" sz="6630" dirty="0" err="1"/>
                        <a:t>size</a:t>
                      </a:r>
                      <a:endParaRPr lang="de-DE" sz="6630" dirty="0"/>
                    </a:p>
                  </a:txBody>
                  <a:tcPr anchor="ctr"/>
                </a:tc>
                <a:tc>
                  <a:txBody>
                    <a:bodyPr/>
                    <a:lstStyle/>
                    <a:p>
                      <a:r>
                        <a:rPr lang="de-DE" sz="6630" dirty="0" err="1"/>
                        <a:t>curriculum</a:t>
                      </a:r>
                      <a:r>
                        <a:rPr lang="de-DE" sz="6630" dirty="0"/>
                        <a:t> </a:t>
                      </a:r>
                      <a:r>
                        <a:rPr lang="de-DE" sz="6630" dirty="0" err="1"/>
                        <a:t>learning</a:t>
                      </a:r>
                      <a:endParaRPr lang="de-DE" sz="6630" dirty="0"/>
                    </a:p>
                  </a:txBody>
                  <a:tcPr anchor="ctr"/>
                </a:tc>
                <a:tc>
                  <a:txBody>
                    <a:bodyPr/>
                    <a:lstStyle/>
                    <a:p>
                      <a:r>
                        <a:rPr lang="de-DE" sz="6630" dirty="0" err="1"/>
                        <a:t>layer</a:t>
                      </a:r>
                      <a:r>
                        <a:rPr lang="de-DE" sz="6630" dirty="0"/>
                        <a:t> </a:t>
                      </a:r>
                      <a:r>
                        <a:rPr lang="de-DE" sz="6630" dirty="0" err="1"/>
                        <a:t>freezing</a:t>
                      </a:r>
                      <a:endParaRPr lang="de-DE" sz="6630" dirty="0"/>
                    </a:p>
                  </a:txBody>
                  <a:tcPr anchor="ctr"/>
                </a:tc>
                <a:tc>
                  <a:txBody>
                    <a:bodyPr/>
                    <a:lstStyle/>
                    <a:p>
                      <a:r>
                        <a:rPr lang="de-DE" sz="6630" dirty="0" err="1"/>
                        <a:t>loss</a:t>
                      </a:r>
                      <a:endParaRPr lang="de-DE" sz="6630" dirty="0"/>
                    </a:p>
                  </a:txBody>
                  <a:tcPr anchor="ctr"/>
                </a:tc>
                <a:extLst>
                  <a:ext uri="{0D108BD9-81ED-4DB2-BD59-A6C34878D82A}">
                    <a16:rowId xmlns:a16="http://schemas.microsoft.com/office/drawing/2014/main" val="3770865898"/>
                  </a:ext>
                </a:extLst>
              </a:tr>
              <a:tr h="858947">
                <a:tc>
                  <a:txBody>
                    <a:bodyPr/>
                    <a:lstStyle/>
                    <a:p>
                      <a:r>
                        <a:rPr lang="de-DE" sz="6630" dirty="0"/>
                        <a:t>3.6M</a:t>
                      </a:r>
                    </a:p>
                  </a:txBody>
                  <a:tcPr/>
                </a:tc>
                <a:tc>
                  <a:txBody>
                    <a:bodyPr/>
                    <a:lstStyle/>
                    <a:p>
                      <a:r>
                        <a:rPr lang="de-DE" sz="6630" dirty="0"/>
                        <a:t>2048</a:t>
                      </a:r>
                    </a:p>
                  </a:txBody>
                  <a:tcPr/>
                </a:tc>
                <a:tc>
                  <a:txBody>
                    <a:bodyPr/>
                    <a:lstStyle/>
                    <a:p>
                      <a:r>
                        <a:rPr lang="de-DE" sz="6630" dirty="0"/>
                        <a:t>✗</a:t>
                      </a:r>
                    </a:p>
                  </a:txBody>
                  <a:tcPr/>
                </a:tc>
                <a:tc>
                  <a:txBody>
                    <a:bodyPr/>
                    <a:lstStyle/>
                    <a:p>
                      <a:r>
                        <a:rPr lang="de-DE" sz="6630" dirty="0"/>
                        <a:t>✗</a:t>
                      </a:r>
                    </a:p>
                  </a:txBody>
                  <a:tcPr/>
                </a:tc>
                <a:tc>
                  <a:txBody>
                    <a:bodyPr/>
                    <a:lstStyle/>
                    <a:p>
                      <a:r>
                        <a:rPr lang="de-DE" sz="6630" b="0" i="0" u="none" strike="noStrike" cap="none" spc="0" baseline="0" dirty="0">
                          <a:solidFill>
                            <a:schemeClr val="tx1"/>
                          </a:solidFill>
                          <a:effectLst/>
                          <a:uFillTx/>
                          <a:latin typeface="+mn-lt"/>
                          <a:ea typeface="+mn-ea"/>
                          <a:cs typeface="+mn-cs"/>
                          <a:sym typeface="Helvetica Neue"/>
                        </a:rPr>
                        <a:t>1.785</a:t>
                      </a:r>
                      <a:endParaRPr lang="de-DE" sz="6630" dirty="0"/>
                    </a:p>
                  </a:txBody>
                  <a:tcPr/>
                </a:tc>
                <a:extLst>
                  <a:ext uri="{0D108BD9-81ED-4DB2-BD59-A6C34878D82A}">
                    <a16:rowId xmlns:a16="http://schemas.microsoft.com/office/drawing/2014/main" val="3639590052"/>
                  </a:ext>
                </a:extLst>
              </a:tr>
              <a:tr h="941951">
                <a:tc>
                  <a:txBody>
                    <a:bodyPr/>
                    <a:lstStyle/>
                    <a:p>
                      <a:r>
                        <a:rPr lang="de-DE" sz="6630" dirty="0"/>
                        <a:t>630K</a:t>
                      </a:r>
                    </a:p>
                  </a:txBody>
                  <a:tcPr/>
                </a:tc>
                <a:tc>
                  <a:txBody>
                    <a:bodyPr/>
                    <a:lstStyle/>
                    <a:p>
                      <a:r>
                        <a:rPr lang="de-DE" sz="6630" dirty="0"/>
                        <a:t>2048</a:t>
                      </a:r>
                    </a:p>
                  </a:txBody>
                  <a:tcPr/>
                </a:tc>
                <a:tc>
                  <a:txBody>
                    <a:bodyPr/>
                    <a:lstStyle/>
                    <a:p>
                      <a:pPr marL="0" marR="0" lvl="0" indent="0" algn="ctr" defTabSz="584200" rtl="0" eaLnBrk="1" fontAlgn="auto" latinLnBrk="0" hangingPunct="1">
                        <a:lnSpc>
                          <a:spcPct val="100000"/>
                        </a:lnSpc>
                        <a:spcBef>
                          <a:spcPts val="0"/>
                        </a:spcBef>
                        <a:spcAft>
                          <a:spcPts val="0"/>
                        </a:spcAft>
                        <a:buClrTx/>
                        <a:buSzTx/>
                        <a:buFontTx/>
                        <a:buNone/>
                        <a:tabLst/>
                        <a:defRPr/>
                      </a:pPr>
                      <a:r>
                        <a:rPr lang="de-DE" sz="6630" dirty="0"/>
                        <a:t>✓</a:t>
                      </a:r>
                    </a:p>
                  </a:txBody>
                  <a:tcPr/>
                </a:tc>
                <a:tc>
                  <a:txBody>
                    <a:bodyPr/>
                    <a:lstStyle/>
                    <a:p>
                      <a:r>
                        <a:rPr lang="de-DE" sz="6630" dirty="0"/>
                        <a:t>✗</a:t>
                      </a:r>
                    </a:p>
                  </a:txBody>
                  <a:tcPr/>
                </a:tc>
                <a:tc>
                  <a:txBody>
                    <a:bodyPr/>
                    <a:lstStyle/>
                    <a:p>
                      <a:r>
                        <a:rPr lang="de-DE" sz="6630" b="0" i="0" u="none" strike="noStrike" cap="none" spc="0" baseline="0" dirty="0">
                          <a:solidFill>
                            <a:schemeClr val="tx1"/>
                          </a:solidFill>
                          <a:effectLst/>
                          <a:uFillTx/>
                          <a:latin typeface="+mn-lt"/>
                          <a:ea typeface="+mn-ea"/>
                          <a:cs typeface="+mn-cs"/>
                          <a:sym typeface="Helvetica Neue"/>
                        </a:rPr>
                        <a:t>1.854</a:t>
                      </a:r>
                      <a:endParaRPr lang="de-DE" sz="6630" dirty="0"/>
                    </a:p>
                  </a:txBody>
                  <a:tcPr/>
                </a:tc>
                <a:extLst>
                  <a:ext uri="{0D108BD9-81ED-4DB2-BD59-A6C34878D82A}">
                    <a16:rowId xmlns:a16="http://schemas.microsoft.com/office/drawing/2014/main" val="490813525"/>
                  </a:ext>
                </a:extLst>
              </a:tr>
              <a:tr h="1050713">
                <a:tc>
                  <a:txBody>
                    <a:bodyPr/>
                    <a:lstStyle/>
                    <a:p>
                      <a:r>
                        <a:rPr lang="de-DE" sz="6630" dirty="0"/>
                        <a:t>630K</a:t>
                      </a:r>
                    </a:p>
                  </a:txBody>
                  <a:tcPr/>
                </a:tc>
                <a:tc>
                  <a:txBody>
                    <a:bodyPr/>
                    <a:lstStyle/>
                    <a:p>
                      <a:r>
                        <a:rPr lang="de-DE" sz="6630" dirty="0"/>
                        <a:t>2048</a:t>
                      </a:r>
                    </a:p>
                  </a:txBody>
                  <a:tcPr/>
                </a:tc>
                <a:tc>
                  <a:txBody>
                    <a:bodyPr/>
                    <a:lstStyle/>
                    <a:p>
                      <a:pPr marL="0" marR="0" lvl="0" indent="0" algn="ctr" defTabSz="584200" rtl="0" eaLnBrk="1" fontAlgn="auto" latinLnBrk="0" hangingPunct="1">
                        <a:lnSpc>
                          <a:spcPct val="100000"/>
                        </a:lnSpc>
                        <a:spcBef>
                          <a:spcPts val="0"/>
                        </a:spcBef>
                        <a:spcAft>
                          <a:spcPts val="0"/>
                        </a:spcAft>
                        <a:buClrTx/>
                        <a:buSzTx/>
                        <a:buFontTx/>
                        <a:buNone/>
                        <a:tabLst/>
                        <a:defRPr/>
                      </a:pPr>
                      <a:r>
                        <a:rPr lang="de-DE" sz="6630" dirty="0"/>
                        <a:t>✓</a:t>
                      </a:r>
                    </a:p>
                  </a:txBody>
                  <a:tcPr/>
                </a:tc>
                <a:tc>
                  <a:txBody>
                    <a:bodyPr/>
                    <a:lstStyle/>
                    <a:p>
                      <a:pPr marL="0" marR="0" lvl="0" indent="0" algn="ctr" defTabSz="584200" rtl="0" eaLnBrk="1" fontAlgn="auto" latinLnBrk="0" hangingPunct="1">
                        <a:lnSpc>
                          <a:spcPct val="100000"/>
                        </a:lnSpc>
                        <a:spcBef>
                          <a:spcPts val="0"/>
                        </a:spcBef>
                        <a:spcAft>
                          <a:spcPts val="0"/>
                        </a:spcAft>
                        <a:buClrTx/>
                        <a:buSzTx/>
                        <a:buFontTx/>
                        <a:buNone/>
                        <a:tabLst/>
                        <a:defRPr/>
                      </a:pPr>
                      <a:r>
                        <a:rPr lang="de-DE" sz="6630" dirty="0"/>
                        <a:t>✓</a:t>
                      </a:r>
                    </a:p>
                  </a:txBody>
                  <a:tcPr/>
                </a:tc>
                <a:tc>
                  <a:txBody>
                    <a:bodyPr/>
                    <a:lstStyle/>
                    <a:p>
                      <a:r>
                        <a:rPr lang="de-DE" sz="6630" b="0" i="0" u="none" strike="noStrike" cap="none" spc="0" baseline="0" dirty="0">
                          <a:solidFill>
                            <a:schemeClr val="tx1"/>
                          </a:solidFill>
                          <a:effectLst/>
                          <a:uFillTx/>
                          <a:latin typeface="+mn-lt"/>
                          <a:ea typeface="+mn-ea"/>
                          <a:cs typeface="+mn-cs"/>
                          <a:sym typeface="Helvetica Neue"/>
                        </a:rPr>
                        <a:t>1.852</a:t>
                      </a:r>
                      <a:endParaRPr lang="de-DE" sz="6630" dirty="0"/>
                    </a:p>
                  </a:txBody>
                  <a:tcPr/>
                </a:tc>
                <a:extLst>
                  <a:ext uri="{0D108BD9-81ED-4DB2-BD59-A6C34878D82A}">
                    <a16:rowId xmlns:a16="http://schemas.microsoft.com/office/drawing/2014/main" val="189657249"/>
                  </a:ext>
                </a:extLst>
              </a:tr>
              <a:tr h="1050713">
                <a:tc>
                  <a:txBody>
                    <a:bodyPr/>
                    <a:lstStyle/>
                    <a:p>
                      <a:r>
                        <a:rPr lang="de-DE" sz="6630" dirty="0"/>
                        <a:t>7.7M</a:t>
                      </a:r>
                    </a:p>
                  </a:txBody>
                  <a:tcPr/>
                </a:tc>
                <a:tc>
                  <a:txBody>
                    <a:bodyPr/>
                    <a:lstStyle/>
                    <a:p>
                      <a:r>
                        <a:rPr lang="de-DE" sz="6630" dirty="0"/>
                        <a:t>4096</a:t>
                      </a:r>
                    </a:p>
                  </a:txBody>
                  <a:tcPr/>
                </a:tc>
                <a:tc>
                  <a:txBody>
                    <a:bodyPr/>
                    <a:lstStyle/>
                    <a:p>
                      <a:r>
                        <a:rPr lang="de-DE" sz="6630" dirty="0"/>
                        <a:t>✓</a:t>
                      </a:r>
                    </a:p>
                  </a:txBody>
                  <a:tcPr/>
                </a:tc>
                <a:tc>
                  <a:txBody>
                    <a:bodyPr/>
                    <a:lstStyle/>
                    <a:p>
                      <a:r>
                        <a:rPr lang="de-DE" sz="6630" dirty="0"/>
                        <a:t>✗</a:t>
                      </a:r>
                    </a:p>
                  </a:txBody>
                  <a:tcPr/>
                </a:tc>
                <a:tc>
                  <a:txBody>
                    <a:bodyPr/>
                    <a:lstStyle/>
                    <a:p>
                      <a:r>
                        <a:rPr lang="de-DE" sz="6630" dirty="0"/>
                        <a:t>1.169</a:t>
                      </a:r>
                    </a:p>
                  </a:txBody>
                  <a:tcPr/>
                </a:tc>
                <a:extLst>
                  <a:ext uri="{0D108BD9-81ED-4DB2-BD59-A6C34878D82A}">
                    <a16:rowId xmlns:a16="http://schemas.microsoft.com/office/drawing/2014/main" val="1425928618"/>
                  </a:ext>
                </a:extLst>
              </a:tr>
              <a:tr h="1050713">
                <a:tc>
                  <a:txBody>
                    <a:bodyPr/>
                    <a:lstStyle/>
                    <a:p>
                      <a:r>
                        <a:rPr lang="de-DE" sz="6630" dirty="0"/>
                        <a:t>7.7M</a:t>
                      </a:r>
                    </a:p>
                  </a:txBody>
                  <a:tcPr/>
                </a:tc>
                <a:tc>
                  <a:txBody>
                    <a:bodyPr/>
                    <a:lstStyle/>
                    <a:p>
                      <a:r>
                        <a:rPr lang="de-DE" sz="6630" dirty="0"/>
                        <a:t>4096</a:t>
                      </a:r>
                    </a:p>
                  </a:txBody>
                  <a:tcPr/>
                </a:tc>
                <a:tc>
                  <a:txBody>
                    <a:bodyPr/>
                    <a:lstStyle/>
                    <a:p>
                      <a:r>
                        <a:rPr lang="de-DE" sz="6630" dirty="0"/>
                        <a:t>✓</a:t>
                      </a:r>
                    </a:p>
                  </a:txBody>
                  <a:tcPr/>
                </a:tc>
                <a:tc>
                  <a:txBody>
                    <a:bodyPr/>
                    <a:lstStyle/>
                    <a:p>
                      <a:r>
                        <a:rPr lang="de-DE" sz="6630" dirty="0"/>
                        <a:t>✓</a:t>
                      </a:r>
                    </a:p>
                  </a:txBody>
                  <a:tcPr/>
                </a:tc>
                <a:tc>
                  <a:txBody>
                    <a:bodyPr/>
                    <a:lstStyle/>
                    <a:p>
                      <a:endParaRPr lang="de-DE" sz="6630" dirty="0"/>
                    </a:p>
                  </a:txBody>
                  <a:tcPr/>
                </a:tc>
                <a:extLst>
                  <a:ext uri="{0D108BD9-81ED-4DB2-BD59-A6C34878D82A}">
                    <a16:rowId xmlns:a16="http://schemas.microsoft.com/office/drawing/2014/main" val="2155768606"/>
                  </a:ext>
                </a:extLst>
              </a:tr>
            </a:tbl>
          </a:graphicData>
        </a:graphic>
      </p:graphicFrame>
    </p:spTree>
    <p:extLst>
      <p:ext uri="{BB962C8B-B14F-4D97-AF65-F5344CB8AC3E}">
        <p14:creationId xmlns:p14="http://schemas.microsoft.com/office/powerpoint/2010/main" val="309928762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A809E78-78BE-BA4B-6226-F2BB284307B8}"/>
              </a:ext>
            </a:extLst>
          </p:cNvPr>
          <p:cNvSpPr>
            <a:spLocks noGrp="1"/>
          </p:cNvSpPr>
          <p:nvPr>
            <p:ph type="title"/>
          </p:nvPr>
        </p:nvSpPr>
        <p:spPr/>
        <p:txBody>
          <a:bodyPr/>
          <a:lstStyle/>
          <a:p>
            <a:r>
              <a:rPr lang="de-DE" dirty="0"/>
              <a:t>Demo</a:t>
            </a:r>
          </a:p>
        </p:txBody>
      </p:sp>
      <p:pic>
        <p:nvPicPr>
          <p:cNvPr id="5" name="Grafik 4" descr="Ein Bild, das Clipart, Symbol, Design enthält.&#10;&#10;Automatisch generierte Beschreibung">
            <a:hlinkClick r:id="rId2" action="ppaction://hlinkfile"/>
            <a:extLst>
              <a:ext uri="{FF2B5EF4-FFF2-40B4-BE49-F238E27FC236}">
                <a16:creationId xmlns:a16="http://schemas.microsoft.com/office/drawing/2014/main" id="{E96897AC-C0A6-A3CC-C7BF-9F203C65CE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3617" y="4309617"/>
            <a:ext cx="5096766" cy="5096766"/>
          </a:xfrm>
          <a:prstGeom prst="rect">
            <a:avLst/>
          </a:prstGeom>
        </p:spPr>
      </p:pic>
    </p:spTree>
    <p:extLst>
      <p:ext uri="{BB962C8B-B14F-4D97-AF65-F5344CB8AC3E}">
        <p14:creationId xmlns:p14="http://schemas.microsoft.com/office/powerpoint/2010/main" val="91220128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A809E78-78BE-BA4B-6226-F2BB284307B8}"/>
              </a:ext>
            </a:extLst>
          </p:cNvPr>
          <p:cNvSpPr>
            <a:spLocks noGrp="1"/>
          </p:cNvSpPr>
          <p:nvPr>
            <p:ph type="title"/>
          </p:nvPr>
        </p:nvSpPr>
        <p:spPr/>
        <p:txBody>
          <a:bodyPr/>
          <a:lstStyle/>
          <a:p>
            <a:r>
              <a:rPr lang="de-DE" dirty="0" err="1"/>
              <a:t>Unexpected</a:t>
            </a:r>
            <a:r>
              <a:rPr lang="de-DE" dirty="0"/>
              <a:t> </a:t>
            </a:r>
            <a:r>
              <a:rPr lang="de-DE" dirty="0" err="1"/>
              <a:t>Discoveries</a:t>
            </a:r>
            <a:endParaRPr lang="de-DE" dirty="0"/>
          </a:p>
        </p:txBody>
      </p:sp>
      <p:sp>
        <p:nvSpPr>
          <p:cNvPr id="2" name="-&gt; Models require a huge amount of data / training">
            <a:extLst>
              <a:ext uri="{FF2B5EF4-FFF2-40B4-BE49-F238E27FC236}">
                <a16:creationId xmlns:a16="http://schemas.microsoft.com/office/drawing/2014/main" id="{38A49939-D970-CC03-9A2D-985EBB1F6E93}"/>
              </a:ext>
            </a:extLst>
          </p:cNvPr>
          <p:cNvSpPr txBox="1"/>
          <p:nvPr/>
        </p:nvSpPr>
        <p:spPr>
          <a:xfrm>
            <a:off x="2413000" y="3509010"/>
            <a:ext cx="21971000" cy="111785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l" defTabSz="1901904">
              <a:lnSpc>
                <a:spcPct val="80000"/>
              </a:lnSpc>
              <a:defRPr sz="6629" b="1" spc="-132"/>
            </a:lvl1pPr>
          </a:lstStyle>
          <a:p>
            <a:pPr marL="857250" indent="-857250">
              <a:buFont typeface="Arial" panose="020B0604020202020204" pitchFamily="34" charset="0"/>
              <a:buChar char="•"/>
            </a:pPr>
            <a:r>
              <a:rPr lang="de-DE" dirty="0" err="1"/>
              <a:t>tokenizer</a:t>
            </a:r>
            <a:r>
              <a:rPr lang="de-DE" dirty="0"/>
              <a:t> </a:t>
            </a:r>
            <a:r>
              <a:rPr lang="de-DE" dirty="0" err="1"/>
              <a:t>vocab</a:t>
            </a:r>
            <a:r>
              <a:rPr lang="de-DE" dirty="0"/>
              <a:t> </a:t>
            </a:r>
            <a:r>
              <a:rPr lang="de-DE" dirty="0" err="1"/>
              <a:t>size</a:t>
            </a:r>
            <a:endParaRPr lang="de-DE" dirty="0"/>
          </a:p>
          <a:p>
            <a:pPr marL="857250" indent="-857250">
              <a:buFont typeface="Arial" panose="020B0604020202020204" pitchFamily="34" charset="0"/>
              <a:buChar char="•"/>
            </a:pPr>
            <a:r>
              <a:rPr lang="de-DE" dirty="0" err="1"/>
              <a:t>layer</a:t>
            </a:r>
            <a:r>
              <a:rPr lang="de-DE" dirty="0"/>
              <a:t> </a:t>
            </a:r>
            <a:r>
              <a:rPr lang="de-DE" dirty="0" err="1"/>
              <a:t>freezing</a:t>
            </a:r>
            <a:endParaRPr lang="de-DE" dirty="0"/>
          </a:p>
          <a:p>
            <a:pPr marL="857250" indent="-857250">
              <a:buFont typeface="Arial" panose="020B0604020202020204" pitchFamily="34" charset="0"/>
              <a:buChar char="•"/>
            </a:pPr>
            <a:r>
              <a:rPr lang="de-DE" dirty="0" err="1"/>
              <a:t>story</a:t>
            </a:r>
            <a:r>
              <a:rPr lang="de-DE" dirty="0"/>
              <a:t> </a:t>
            </a:r>
            <a:r>
              <a:rPr lang="de-DE" dirty="0" err="1"/>
              <a:t>reproduction</a:t>
            </a:r>
            <a:r>
              <a:rPr lang="de-DE" dirty="0"/>
              <a:t> </a:t>
            </a:r>
            <a:r>
              <a:rPr lang="de-DE" dirty="0" err="1"/>
              <a:t>vs</a:t>
            </a:r>
            <a:r>
              <a:rPr lang="de-DE" dirty="0"/>
              <a:t> </a:t>
            </a:r>
            <a:r>
              <a:rPr lang="de-DE" dirty="0" err="1"/>
              <a:t>logical</a:t>
            </a:r>
            <a:r>
              <a:rPr lang="de-DE" dirty="0"/>
              <a:t> </a:t>
            </a:r>
            <a:r>
              <a:rPr lang="de-DE" dirty="0" err="1"/>
              <a:t>inference</a:t>
            </a:r>
            <a:endParaRPr lang="de-DE" dirty="0"/>
          </a:p>
          <a:p>
            <a:pPr marL="857250" indent="-857250">
              <a:buFont typeface="Arial" panose="020B0604020202020204" pitchFamily="34" charset="0"/>
              <a:buChar char="•"/>
            </a:pPr>
            <a:endParaRPr lang="de-DE" dirty="0"/>
          </a:p>
          <a:p>
            <a:pPr marL="857250" indent="-857250">
              <a:buFont typeface="Arial" panose="020B0604020202020204" pitchFamily="34" charset="0"/>
              <a:buChar char="•"/>
            </a:pPr>
            <a:endParaRPr lang="de-DE" dirty="0"/>
          </a:p>
          <a:p>
            <a:endParaRPr lang="de-DE" dirty="0"/>
          </a:p>
        </p:txBody>
      </p:sp>
    </p:spTree>
    <p:extLst>
      <p:ext uri="{BB962C8B-B14F-4D97-AF65-F5344CB8AC3E}">
        <p14:creationId xmlns:p14="http://schemas.microsoft.com/office/powerpoint/2010/main" val="2164753951"/>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A809E78-78BE-BA4B-6226-F2BB284307B8}"/>
              </a:ext>
            </a:extLst>
          </p:cNvPr>
          <p:cNvSpPr>
            <a:spLocks noGrp="1"/>
          </p:cNvSpPr>
          <p:nvPr>
            <p:ph type="title"/>
          </p:nvPr>
        </p:nvSpPr>
        <p:spPr/>
        <p:txBody>
          <a:bodyPr/>
          <a:lstStyle/>
          <a:p>
            <a:r>
              <a:rPr lang="de-DE" dirty="0"/>
              <a:t>Challenges</a:t>
            </a:r>
          </a:p>
        </p:txBody>
      </p:sp>
      <p:sp>
        <p:nvSpPr>
          <p:cNvPr id="2" name="-&gt; Models require a huge amount of data / training">
            <a:extLst>
              <a:ext uri="{FF2B5EF4-FFF2-40B4-BE49-F238E27FC236}">
                <a16:creationId xmlns:a16="http://schemas.microsoft.com/office/drawing/2014/main" id="{16818886-6BB4-A731-5E4C-865599E0098B}"/>
              </a:ext>
            </a:extLst>
          </p:cNvPr>
          <p:cNvSpPr txBox="1"/>
          <p:nvPr/>
        </p:nvSpPr>
        <p:spPr>
          <a:xfrm>
            <a:off x="2413000" y="3509010"/>
            <a:ext cx="21971000" cy="111785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l" defTabSz="1901904">
              <a:lnSpc>
                <a:spcPct val="80000"/>
              </a:lnSpc>
              <a:defRPr sz="6629" b="1" spc="-132"/>
            </a:lvl1pPr>
          </a:lstStyle>
          <a:p>
            <a:r>
              <a:rPr lang="de-DE" dirty="0" err="1"/>
              <a:t>resolved</a:t>
            </a:r>
            <a:endParaRPr lang="de-DE" dirty="0"/>
          </a:p>
          <a:p>
            <a:pPr marL="857250" indent="-857250">
              <a:buFont typeface="Arial" panose="020B0604020202020204" pitchFamily="34" charset="0"/>
              <a:buChar char="•"/>
            </a:pPr>
            <a:r>
              <a:rPr lang="de-DE" dirty="0" err="1"/>
              <a:t>preprocessing</a:t>
            </a:r>
            <a:r>
              <a:rPr lang="de-DE" dirty="0"/>
              <a:t> large </a:t>
            </a:r>
            <a:r>
              <a:rPr lang="de-DE" dirty="0" err="1"/>
              <a:t>dataset</a:t>
            </a:r>
            <a:endParaRPr lang="de-DE" dirty="0"/>
          </a:p>
          <a:p>
            <a:pPr marL="857250" indent="-857250">
              <a:buFont typeface="Arial" panose="020B0604020202020204" pitchFamily="34" charset="0"/>
              <a:buChar char="•"/>
            </a:pPr>
            <a:r>
              <a:rPr lang="de-DE" dirty="0" err="1"/>
              <a:t>loss</a:t>
            </a:r>
            <a:r>
              <a:rPr lang="de-DE" dirty="0"/>
              <a:t> </a:t>
            </a:r>
            <a:r>
              <a:rPr lang="de-DE" dirty="0" err="1"/>
              <a:t>stagnation</a:t>
            </a:r>
            <a:endParaRPr lang="de-DE" dirty="0"/>
          </a:p>
          <a:p>
            <a:pPr marL="857250" indent="-857250">
              <a:buFont typeface="Arial" panose="020B0604020202020204" pitchFamily="34" charset="0"/>
              <a:buChar char="•"/>
            </a:pPr>
            <a:r>
              <a:rPr lang="de-DE" dirty="0" err="1"/>
              <a:t>learning</a:t>
            </a:r>
            <a:r>
              <a:rPr lang="de-DE" dirty="0"/>
              <a:t> rate</a:t>
            </a:r>
          </a:p>
          <a:p>
            <a:endParaRPr lang="de-DE" dirty="0"/>
          </a:p>
          <a:p>
            <a:endParaRPr lang="de-DE" dirty="0"/>
          </a:p>
          <a:p>
            <a:r>
              <a:rPr lang="de-DE" dirty="0" err="1"/>
              <a:t>pending</a:t>
            </a:r>
            <a:endParaRPr lang="de-DE" dirty="0"/>
          </a:p>
          <a:p>
            <a:pPr marL="857250" indent="-857250">
              <a:buFont typeface="Arial" panose="020B0604020202020204" pitchFamily="34" charset="0"/>
              <a:buChar char="•"/>
            </a:pPr>
            <a:r>
              <a:rPr lang="de-DE" dirty="0" err="1"/>
              <a:t>cosine</a:t>
            </a:r>
            <a:r>
              <a:rPr lang="de-DE" dirty="0"/>
              <a:t> </a:t>
            </a:r>
            <a:r>
              <a:rPr lang="de-DE" dirty="0" err="1"/>
              <a:t>similarity</a:t>
            </a:r>
            <a:endParaRPr lang="de-DE" dirty="0"/>
          </a:p>
          <a:p>
            <a:pPr marL="857250" indent="-857250">
              <a:buFont typeface="Arial" panose="020B0604020202020204" pitchFamily="34" charset="0"/>
              <a:buChar char="•"/>
            </a:pPr>
            <a:r>
              <a:rPr lang="de-DE" dirty="0" err="1"/>
              <a:t>layer</a:t>
            </a:r>
            <a:r>
              <a:rPr lang="de-DE" dirty="0"/>
              <a:t> </a:t>
            </a:r>
            <a:r>
              <a:rPr lang="de-DE" dirty="0" err="1"/>
              <a:t>freezing</a:t>
            </a:r>
            <a:r>
              <a:rPr lang="de-DE" dirty="0"/>
              <a:t> </a:t>
            </a:r>
            <a:r>
              <a:rPr lang="de-DE" dirty="0" err="1"/>
              <a:t>schedule</a:t>
            </a:r>
            <a:endParaRPr lang="de-DE" dirty="0"/>
          </a:p>
          <a:p>
            <a:pPr marL="857250" indent="-857250">
              <a:buFont typeface="Arial" panose="020B0604020202020204" pitchFamily="34" charset="0"/>
              <a:buChar char="•"/>
            </a:pPr>
            <a:r>
              <a:rPr lang="de-DE" dirty="0" err="1"/>
              <a:t>ending</a:t>
            </a:r>
            <a:r>
              <a:rPr lang="de-DE" dirty="0"/>
              <a:t> </a:t>
            </a:r>
            <a:r>
              <a:rPr lang="de-DE" dirty="0" err="1"/>
              <a:t>sequences</a:t>
            </a:r>
            <a:endParaRPr lang="de-DE" dirty="0"/>
          </a:p>
          <a:p>
            <a:pPr marL="857250" indent="-857250">
              <a:buFont typeface="Arial" panose="020B0604020202020204" pitchFamily="34" charset="0"/>
              <a:buChar char="•"/>
            </a:pPr>
            <a:endParaRPr lang="de-DE" dirty="0"/>
          </a:p>
          <a:p>
            <a:endParaRPr lang="de-DE" dirty="0"/>
          </a:p>
        </p:txBody>
      </p:sp>
    </p:spTree>
    <p:extLst>
      <p:ext uri="{BB962C8B-B14F-4D97-AF65-F5344CB8AC3E}">
        <p14:creationId xmlns:p14="http://schemas.microsoft.com/office/powerpoint/2010/main" val="3605619830"/>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A809E78-78BE-BA4B-6226-F2BB284307B8}"/>
              </a:ext>
            </a:extLst>
          </p:cNvPr>
          <p:cNvSpPr>
            <a:spLocks noGrp="1"/>
          </p:cNvSpPr>
          <p:nvPr>
            <p:ph type="title"/>
          </p:nvPr>
        </p:nvSpPr>
        <p:spPr/>
        <p:txBody>
          <a:bodyPr/>
          <a:lstStyle/>
          <a:p>
            <a:r>
              <a:rPr lang="de-DE" dirty="0" err="1"/>
              <a:t>Conclusion</a:t>
            </a:r>
            <a:endParaRPr lang="de-DE" dirty="0"/>
          </a:p>
        </p:txBody>
      </p:sp>
      <p:sp>
        <p:nvSpPr>
          <p:cNvPr id="2" name="-&gt; Models require a huge amount of data / training">
            <a:extLst>
              <a:ext uri="{FF2B5EF4-FFF2-40B4-BE49-F238E27FC236}">
                <a16:creationId xmlns:a16="http://schemas.microsoft.com/office/drawing/2014/main" id="{B4D1B7DB-A35C-96BB-4121-39B27F2B75CC}"/>
              </a:ext>
            </a:extLst>
          </p:cNvPr>
          <p:cNvSpPr txBox="1"/>
          <p:nvPr/>
        </p:nvSpPr>
        <p:spPr>
          <a:xfrm>
            <a:off x="2413000" y="3509010"/>
            <a:ext cx="21971000" cy="111785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l" defTabSz="1901904">
              <a:lnSpc>
                <a:spcPct val="80000"/>
              </a:lnSpc>
              <a:defRPr sz="6629" b="1" spc="-132"/>
            </a:lvl1pPr>
          </a:lstStyle>
          <a:p>
            <a:pPr marL="1143000" indent="-1143000">
              <a:buFont typeface="+mj-lt"/>
              <a:buAutoNum type="arabicPeriod"/>
            </a:pPr>
            <a:r>
              <a:rPr lang="de-DE" sz="6630" dirty="0" err="1"/>
              <a:t>Reproduce</a:t>
            </a:r>
            <a:r>
              <a:rPr lang="de-DE" sz="6630" dirty="0"/>
              <a:t> Stories</a:t>
            </a:r>
          </a:p>
          <a:p>
            <a:pPr marL="857250" indent="-857250">
              <a:buFont typeface="Arial" panose="020B0604020202020204" pitchFamily="34" charset="0"/>
              <a:buChar char="•"/>
            </a:pPr>
            <a:r>
              <a:rPr lang="de-DE" sz="6630" dirty="0" err="1"/>
              <a:t>good</a:t>
            </a:r>
            <a:r>
              <a:rPr lang="de-DE" sz="6630" dirty="0"/>
              <a:t> </a:t>
            </a:r>
            <a:r>
              <a:rPr lang="de-DE" sz="6630" dirty="0" err="1"/>
              <a:t>grammar</a:t>
            </a:r>
            <a:endParaRPr lang="de-DE" sz="6630" dirty="0"/>
          </a:p>
          <a:p>
            <a:pPr marL="857250" indent="-857250">
              <a:buFont typeface="Arial" panose="020B0604020202020204" pitchFamily="34" charset="0"/>
              <a:buChar char="•"/>
            </a:pPr>
            <a:r>
              <a:rPr lang="de-DE" sz="6630" dirty="0" err="1"/>
              <a:t>consistency</a:t>
            </a:r>
            <a:endParaRPr lang="de-DE" sz="6630" dirty="0"/>
          </a:p>
          <a:p>
            <a:pPr marL="857250" indent="-857250">
              <a:buFont typeface="Arial" panose="020B0604020202020204" pitchFamily="34" charset="0"/>
              <a:buChar char="•"/>
            </a:pPr>
            <a:r>
              <a:rPr lang="de-DE" sz="6630" dirty="0" err="1"/>
              <a:t>familiar</a:t>
            </a:r>
            <a:r>
              <a:rPr lang="de-DE" sz="6630" dirty="0"/>
              <a:t> </a:t>
            </a:r>
            <a:r>
              <a:rPr lang="de-DE" sz="6630" dirty="0" err="1"/>
              <a:t>prompts</a:t>
            </a:r>
            <a:r>
              <a:rPr lang="de-DE" sz="6630" dirty="0"/>
              <a:t> &gt; </a:t>
            </a:r>
            <a:r>
              <a:rPr lang="de-DE" sz="6630" dirty="0" err="1"/>
              <a:t>nonsense</a:t>
            </a:r>
            <a:r>
              <a:rPr lang="de-DE" sz="6630" dirty="0"/>
              <a:t> </a:t>
            </a:r>
            <a:r>
              <a:rPr lang="de-DE" sz="6630" dirty="0" err="1"/>
              <a:t>prompts</a:t>
            </a:r>
            <a:endParaRPr lang="de-DE" sz="6630" dirty="0"/>
          </a:p>
        </p:txBody>
      </p:sp>
    </p:spTree>
    <p:extLst>
      <p:ext uri="{BB962C8B-B14F-4D97-AF65-F5344CB8AC3E}">
        <p14:creationId xmlns:p14="http://schemas.microsoft.com/office/powerpoint/2010/main" val="3573887515"/>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A809E78-78BE-BA4B-6226-F2BB284307B8}"/>
              </a:ext>
            </a:extLst>
          </p:cNvPr>
          <p:cNvSpPr>
            <a:spLocks noGrp="1"/>
          </p:cNvSpPr>
          <p:nvPr>
            <p:ph type="title"/>
          </p:nvPr>
        </p:nvSpPr>
        <p:spPr/>
        <p:txBody>
          <a:bodyPr/>
          <a:lstStyle/>
          <a:p>
            <a:r>
              <a:rPr lang="de-DE" dirty="0" err="1"/>
              <a:t>Conclusion</a:t>
            </a:r>
            <a:endParaRPr lang="de-DE" dirty="0"/>
          </a:p>
        </p:txBody>
      </p:sp>
      <p:sp>
        <p:nvSpPr>
          <p:cNvPr id="2" name="-&gt; Models require a huge amount of data / training">
            <a:extLst>
              <a:ext uri="{FF2B5EF4-FFF2-40B4-BE49-F238E27FC236}">
                <a16:creationId xmlns:a16="http://schemas.microsoft.com/office/drawing/2014/main" id="{B4D1B7DB-A35C-96BB-4121-39B27F2B75CC}"/>
              </a:ext>
            </a:extLst>
          </p:cNvPr>
          <p:cNvSpPr txBox="1"/>
          <p:nvPr/>
        </p:nvSpPr>
        <p:spPr>
          <a:xfrm>
            <a:off x="2413000" y="3509010"/>
            <a:ext cx="21971000" cy="111785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defTabSz="1901904">
              <a:lnSpc>
                <a:spcPct val="80000"/>
              </a:lnSpc>
              <a:defRPr sz="6629" b="1" spc="-132"/>
            </a:lvl1pPr>
          </a:lstStyle>
          <a:p>
            <a:pPr marL="1143000" indent="-1143000">
              <a:buFont typeface="+mj-lt"/>
              <a:buAutoNum type="arabicPeriod" startAt="2"/>
            </a:pPr>
            <a:r>
              <a:rPr lang="de-DE" sz="6630" dirty="0"/>
              <a:t>Logical </a:t>
            </a:r>
            <a:r>
              <a:rPr lang="de-DE" sz="6630" dirty="0" err="1"/>
              <a:t>Inference</a:t>
            </a:r>
            <a:endParaRPr lang="de-DE" sz="6630" dirty="0"/>
          </a:p>
          <a:p>
            <a:pPr marL="857250" indent="-857250">
              <a:buFont typeface="Arial" panose="020B0604020202020204" pitchFamily="34" charset="0"/>
              <a:buChar char="•"/>
            </a:pPr>
            <a:r>
              <a:rPr lang="de-DE" sz="6630" dirty="0" err="1"/>
              <a:t>model</a:t>
            </a:r>
            <a:r>
              <a:rPr lang="de-DE" sz="6630" dirty="0"/>
              <a:t> </a:t>
            </a:r>
            <a:r>
              <a:rPr lang="de-DE" sz="6630" dirty="0" err="1"/>
              <a:t>size</a:t>
            </a:r>
            <a:endParaRPr lang="de-DE" sz="6630" dirty="0"/>
          </a:p>
          <a:p>
            <a:pPr marL="857250" indent="-857250">
              <a:buFont typeface="Arial" panose="020B0604020202020204" pitchFamily="34" charset="0"/>
              <a:buChar char="•"/>
            </a:pPr>
            <a:r>
              <a:rPr lang="de-DE" sz="6630" dirty="0" err="1"/>
              <a:t>short</a:t>
            </a:r>
            <a:r>
              <a:rPr lang="de-DE" sz="6630" dirty="0"/>
              <a:t> </a:t>
            </a:r>
            <a:r>
              <a:rPr lang="de-DE" sz="6630" dirty="0" err="1"/>
              <a:t>prompts</a:t>
            </a:r>
            <a:r>
              <a:rPr lang="de-DE" sz="6630" dirty="0"/>
              <a:t> &gt; </a:t>
            </a:r>
            <a:r>
              <a:rPr lang="de-DE" sz="6630" dirty="0" err="1"/>
              <a:t>long</a:t>
            </a:r>
            <a:r>
              <a:rPr lang="de-DE" sz="6630" dirty="0"/>
              <a:t> </a:t>
            </a:r>
            <a:r>
              <a:rPr lang="de-DE" sz="6630" dirty="0" err="1"/>
              <a:t>prompts</a:t>
            </a:r>
            <a:endParaRPr lang="de-DE" sz="6630" dirty="0"/>
          </a:p>
        </p:txBody>
      </p:sp>
    </p:spTree>
    <p:extLst>
      <p:ext uri="{BB962C8B-B14F-4D97-AF65-F5344CB8AC3E}">
        <p14:creationId xmlns:p14="http://schemas.microsoft.com/office/powerpoint/2010/main" val="3232716315"/>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A809E78-78BE-BA4B-6226-F2BB284307B8}"/>
              </a:ext>
            </a:extLst>
          </p:cNvPr>
          <p:cNvSpPr>
            <a:spLocks noGrp="1"/>
          </p:cNvSpPr>
          <p:nvPr>
            <p:ph type="title"/>
          </p:nvPr>
        </p:nvSpPr>
        <p:spPr/>
        <p:txBody>
          <a:bodyPr/>
          <a:lstStyle/>
          <a:p>
            <a:r>
              <a:rPr lang="de-DE" dirty="0" err="1"/>
              <a:t>Conclusion</a:t>
            </a:r>
            <a:endParaRPr lang="de-DE" dirty="0"/>
          </a:p>
        </p:txBody>
      </p:sp>
      <p:sp>
        <p:nvSpPr>
          <p:cNvPr id="2" name="-&gt; Models require a huge amount of data / training">
            <a:extLst>
              <a:ext uri="{FF2B5EF4-FFF2-40B4-BE49-F238E27FC236}">
                <a16:creationId xmlns:a16="http://schemas.microsoft.com/office/drawing/2014/main" id="{B4D1B7DB-A35C-96BB-4121-39B27F2B75CC}"/>
              </a:ext>
            </a:extLst>
          </p:cNvPr>
          <p:cNvSpPr txBox="1"/>
          <p:nvPr/>
        </p:nvSpPr>
        <p:spPr>
          <a:xfrm>
            <a:off x="2413000" y="3509010"/>
            <a:ext cx="21971000" cy="111785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l" defTabSz="1901904">
              <a:lnSpc>
                <a:spcPct val="80000"/>
              </a:lnSpc>
              <a:defRPr sz="6629" b="1" spc="-132"/>
            </a:lvl1pPr>
          </a:lstStyle>
          <a:p>
            <a:pPr marL="1143000" indent="-1143000">
              <a:buFont typeface="+mj-lt"/>
              <a:buAutoNum type="arabicPeriod" startAt="3"/>
            </a:pPr>
            <a:r>
              <a:rPr lang="de-DE" sz="6630" dirty="0" err="1"/>
              <a:t>Competitive</a:t>
            </a:r>
            <a:r>
              <a:rPr lang="de-DE" sz="6630" dirty="0"/>
              <a:t> With </a:t>
            </a:r>
            <a:r>
              <a:rPr lang="de-DE" sz="6630" dirty="0" err="1"/>
              <a:t>Leading</a:t>
            </a:r>
            <a:r>
              <a:rPr lang="de-DE" sz="6630" dirty="0"/>
              <a:t> Models</a:t>
            </a:r>
          </a:p>
          <a:p>
            <a:endParaRPr lang="de-DE" sz="6630" dirty="0"/>
          </a:p>
          <a:p>
            <a:endParaRPr lang="de-DE" sz="6630" dirty="0"/>
          </a:p>
          <a:p>
            <a:endParaRPr lang="de-DE" sz="6630" dirty="0"/>
          </a:p>
          <a:p>
            <a:endParaRPr lang="de-DE" sz="6630" dirty="0"/>
          </a:p>
          <a:p>
            <a:endParaRPr lang="de-DE" sz="6630" dirty="0"/>
          </a:p>
          <a:p>
            <a:endParaRPr lang="de-DE" sz="3000" dirty="0"/>
          </a:p>
          <a:p>
            <a:r>
              <a:rPr lang="de-DE" sz="6630" dirty="0" err="1"/>
              <a:t>our</a:t>
            </a:r>
            <a:r>
              <a:rPr lang="de-DE" sz="6630" dirty="0"/>
              <a:t> </a:t>
            </a:r>
            <a:r>
              <a:rPr lang="de-DE" sz="6630" dirty="0" err="1"/>
              <a:t>model</a:t>
            </a:r>
            <a:r>
              <a:rPr lang="de-DE" sz="6630" dirty="0"/>
              <a:t>:</a:t>
            </a:r>
          </a:p>
          <a:p>
            <a:endParaRPr lang="de-DE" sz="3000" dirty="0"/>
          </a:p>
          <a:p>
            <a:r>
              <a:rPr lang="de-DE" sz="6630" dirty="0"/>
              <a:t>	&gt; </a:t>
            </a:r>
            <a:r>
              <a:rPr lang="de-DE" sz="6630" dirty="0" err="1"/>
              <a:t>straight</a:t>
            </a:r>
            <a:r>
              <a:rPr lang="de-DE" sz="6630" dirty="0"/>
              <a:t> </a:t>
            </a:r>
            <a:r>
              <a:rPr lang="de-DE" sz="6630" dirty="0" err="1"/>
              <a:t>to</a:t>
            </a:r>
            <a:r>
              <a:rPr lang="de-DE" sz="6630" dirty="0"/>
              <a:t> </a:t>
            </a:r>
            <a:r>
              <a:rPr lang="de-DE" sz="6630" dirty="0" err="1"/>
              <a:t>bed</a:t>
            </a:r>
            <a:r>
              <a:rPr lang="de-DE" sz="6630" dirty="0"/>
              <a:t>.</a:t>
            </a:r>
          </a:p>
          <a:p>
            <a:endParaRPr lang="de-DE" sz="6630" dirty="0"/>
          </a:p>
          <a:p>
            <a:r>
              <a:rPr lang="en-US" sz="6630" dirty="0"/>
              <a:t>	&gt; "Yes, you can," her mother said.</a:t>
            </a:r>
            <a:endParaRPr lang="de-DE" sz="6630" dirty="0"/>
          </a:p>
        </p:txBody>
      </p:sp>
      <p:pic>
        <p:nvPicPr>
          <p:cNvPr id="4" name="Image" descr="Image">
            <a:extLst>
              <a:ext uri="{FF2B5EF4-FFF2-40B4-BE49-F238E27FC236}">
                <a16:creationId xmlns:a16="http://schemas.microsoft.com/office/drawing/2014/main" id="{F77F0AC6-6AD7-2BB6-2EAA-A98B9CFB12F6}"/>
              </a:ext>
            </a:extLst>
          </p:cNvPr>
          <p:cNvPicPr>
            <a:picLocks noChangeAspect="1"/>
          </p:cNvPicPr>
          <p:nvPr/>
        </p:nvPicPr>
        <p:blipFill rotWithShape="1">
          <a:blip r:embed="rId2"/>
          <a:srcRect t="11927" b="4473"/>
          <a:stretch/>
        </p:blipFill>
        <p:spPr>
          <a:xfrm>
            <a:off x="3621298" y="4607562"/>
            <a:ext cx="17367780" cy="1596390"/>
          </a:xfrm>
          <a:prstGeom prst="rect">
            <a:avLst/>
          </a:prstGeom>
          <a:ln w="12700">
            <a:miter lim="400000"/>
          </a:ln>
        </p:spPr>
      </p:pic>
      <p:pic>
        <p:nvPicPr>
          <p:cNvPr id="5" name="Image" descr="Image">
            <a:extLst>
              <a:ext uri="{FF2B5EF4-FFF2-40B4-BE49-F238E27FC236}">
                <a16:creationId xmlns:a16="http://schemas.microsoft.com/office/drawing/2014/main" id="{2D268BB7-B1B1-743F-A7A8-7D7996F100D1}"/>
              </a:ext>
            </a:extLst>
          </p:cNvPr>
          <p:cNvPicPr>
            <a:picLocks noChangeAspect="1"/>
          </p:cNvPicPr>
          <p:nvPr/>
        </p:nvPicPr>
        <p:blipFill rotWithShape="1">
          <a:blip r:embed="rId3"/>
          <a:srcRect t="7088" b="5097"/>
          <a:stretch/>
        </p:blipFill>
        <p:spPr>
          <a:xfrm>
            <a:off x="3615478" y="6220620"/>
            <a:ext cx="17373600" cy="1952190"/>
          </a:xfrm>
          <a:prstGeom prst="rect">
            <a:avLst/>
          </a:prstGeom>
          <a:ln w="12700">
            <a:miter lim="400000"/>
          </a:ln>
        </p:spPr>
      </p:pic>
    </p:spTree>
    <p:extLst>
      <p:ext uri="{BB962C8B-B14F-4D97-AF65-F5344CB8AC3E}">
        <p14:creationId xmlns:p14="http://schemas.microsoft.com/office/powerpoint/2010/main" val="3440163602"/>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A809E78-78BE-BA4B-6226-F2BB284307B8}"/>
              </a:ext>
            </a:extLst>
          </p:cNvPr>
          <p:cNvSpPr>
            <a:spLocks noGrp="1"/>
          </p:cNvSpPr>
          <p:nvPr>
            <p:ph type="title"/>
          </p:nvPr>
        </p:nvSpPr>
        <p:spPr>
          <a:xfrm>
            <a:off x="8861878" y="6141418"/>
            <a:ext cx="6660243" cy="1433163"/>
          </a:xfrm>
        </p:spPr>
        <p:txBody>
          <a:bodyPr/>
          <a:lstStyle/>
          <a:p>
            <a:pPr algn="ctr"/>
            <a:r>
              <a:rPr lang="de-DE" dirty="0" err="1"/>
              <a:t>Thank</a:t>
            </a:r>
            <a:r>
              <a:rPr lang="de-DE" dirty="0"/>
              <a:t> </a:t>
            </a:r>
            <a:r>
              <a:rPr lang="de-DE" dirty="0" err="1"/>
              <a:t>you</a:t>
            </a:r>
            <a:r>
              <a:rPr lang="de-DE" dirty="0"/>
              <a:t>!</a:t>
            </a:r>
          </a:p>
        </p:txBody>
      </p:sp>
    </p:spTree>
    <p:extLst>
      <p:ext uri="{BB962C8B-B14F-4D97-AF65-F5344CB8AC3E}">
        <p14:creationId xmlns:p14="http://schemas.microsoft.com/office/powerpoint/2010/main" val="85038176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A809E78-78BE-BA4B-6226-F2BB284307B8}"/>
              </a:ext>
            </a:extLst>
          </p:cNvPr>
          <p:cNvSpPr>
            <a:spLocks noGrp="1"/>
          </p:cNvSpPr>
          <p:nvPr>
            <p:ph type="title"/>
          </p:nvPr>
        </p:nvSpPr>
        <p:spPr/>
        <p:txBody>
          <a:bodyPr/>
          <a:lstStyle/>
          <a:p>
            <a:r>
              <a:rPr lang="de-DE" dirty="0" err="1"/>
              <a:t>Objectives</a:t>
            </a:r>
            <a:endParaRPr lang="de-DE" dirty="0"/>
          </a:p>
        </p:txBody>
      </p:sp>
      <p:sp>
        <p:nvSpPr>
          <p:cNvPr id="2" name="-&gt; Models require a huge amount of data / training">
            <a:extLst>
              <a:ext uri="{FF2B5EF4-FFF2-40B4-BE49-F238E27FC236}">
                <a16:creationId xmlns:a16="http://schemas.microsoft.com/office/drawing/2014/main" id="{28CDE88C-B541-EA24-7639-429A9D329156}"/>
              </a:ext>
            </a:extLst>
          </p:cNvPr>
          <p:cNvSpPr txBox="1"/>
          <p:nvPr/>
        </p:nvSpPr>
        <p:spPr>
          <a:xfrm>
            <a:off x="2413000" y="3509010"/>
            <a:ext cx="21971000" cy="111785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l" defTabSz="1901904">
              <a:lnSpc>
                <a:spcPct val="80000"/>
              </a:lnSpc>
              <a:defRPr sz="6629" b="1" spc="-132"/>
            </a:lvl1pPr>
          </a:lstStyle>
          <a:p>
            <a:pPr marL="1143000" indent="-1143000">
              <a:buFont typeface="+mj-lt"/>
              <a:buAutoNum type="arabicPeriod"/>
            </a:pPr>
            <a:r>
              <a:rPr lang="de-DE" dirty="0"/>
              <a:t>Paper</a:t>
            </a:r>
          </a:p>
        </p:txBody>
      </p:sp>
      <p:pic>
        <p:nvPicPr>
          <p:cNvPr id="5" name="Grafik 4">
            <a:extLst>
              <a:ext uri="{FF2B5EF4-FFF2-40B4-BE49-F238E27FC236}">
                <a16:creationId xmlns:a16="http://schemas.microsoft.com/office/drawing/2014/main" id="{BDE5BFF6-F9B5-925A-3864-312401F45817}"/>
              </a:ext>
            </a:extLst>
          </p:cNvPr>
          <p:cNvPicPr>
            <a:picLocks noChangeAspect="1"/>
          </p:cNvPicPr>
          <p:nvPr/>
        </p:nvPicPr>
        <p:blipFill>
          <a:blip r:embed="rId3"/>
          <a:stretch>
            <a:fillRect/>
          </a:stretch>
        </p:blipFill>
        <p:spPr>
          <a:xfrm>
            <a:off x="4038626" y="4972998"/>
            <a:ext cx="17932374" cy="5207633"/>
          </a:xfrm>
          <a:prstGeom prst="rect">
            <a:avLst/>
          </a:prstGeom>
        </p:spPr>
      </p:pic>
    </p:spTree>
    <p:extLst>
      <p:ext uri="{BB962C8B-B14F-4D97-AF65-F5344CB8AC3E}">
        <p14:creationId xmlns:p14="http://schemas.microsoft.com/office/powerpoint/2010/main" val="317339835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A809E78-78BE-BA4B-6226-F2BB284307B8}"/>
              </a:ext>
            </a:extLst>
          </p:cNvPr>
          <p:cNvSpPr>
            <a:spLocks noGrp="1"/>
          </p:cNvSpPr>
          <p:nvPr>
            <p:ph type="title"/>
          </p:nvPr>
        </p:nvSpPr>
        <p:spPr/>
        <p:txBody>
          <a:bodyPr/>
          <a:lstStyle/>
          <a:p>
            <a:r>
              <a:rPr lang="de-DE" dirty="0" err="1"/>
              <a:t>Objectives</a:t>
            </a:r>
            <a:endParaRPr lang="de-DE" dirty="0"/>
          </a:p>
        </p:txBody>
      </p:sp>
      <p:sp>
        <p:nvSpPr>
          <p:cNvPr id="2" name="-&gt; Models require a huge amount of data / training">
            <a:extLst>
              <a:ext uri="{FF2B5EF4-FFF2-40B4-BE49-F238E27FC236}">
                <a16:creationId xmlns:a16="http://schemas.microsoft.com/office/drawing/2014/main" id="{32B76716-1BB9-F16A-73DB-CC58875B2861}"/>
              </a:ext>
            </a:extLst>
          </p:cNvPr>
          <p:cNvSpPr txBox="1"/>
          <p:nvPr/>
        </p:nvSpPr>
        <p:spPr>
          <a:xfrm>
            <a:off x="2413000" y="3509010"/>
            <a:ext cx="21971000" cy="111785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l" defTabSz="1901904">
              <a:lnSpc>
                <a:spcPct val="80000"/>
              </a:lnSpc>
              <a:defRPr sz="6629" b="1" spc="-132"/>
            </a:lvl1pPr>
          </a:lstStyle>
          <a:p>
            <a:pPr marL="1143000" indent="-1143000">
              <a:buFont typeface="+mj-lt"/>
              <a:buAutoNum type="arabicPeriod" startAt="2"/>
            </a:pPr>
            <a:r>
              <a:rPr lang="de-DE" dirty="0"/>
              <a:t>Data</a:t>
            </a:r>
          </a:p>
          <a:p>
            <a:r>
              <a:rPr lang="de-DE" dirty="0" err="1"/>
              <a:t>raw</a:t>
            </a:r>
            <a:r>
              <a:rPr lang="de-DE" dirty="0"/>
              <a:t> </a:t>
            </a:r>
            <a:r>
              <a:rPr lang="de-DE" dirty="0" err="1"/>
              <a:t>dataset</a:t>
            </a:r>
            <a:r>
              <a:rPr lang="de-DE" dirty="0"/>
              <a:t>:</a:t>
            </a:r>
          </a:p>
        </p:txBody>
      </p:sp>
      <p:graphicFrame>
        <p:nvGraphicFramePr>
          <p:cNvPr id="6" name="Tabelle 5">
            <a:extLst>
              <a:ext uri="{FF2B5EF4-FFF2-40B4-BE49-F238E27FC236}">
                <a16:creationId xmlns:a16="http://schemas.microsoft.com/office/drawing/2014/main" id="{72674895-33FD-55CC-57E4-A649239150AF}"/>
              </a:ext>
            </a:extLst>
          </p:cNvPr>
          <p:cNvGraphicFramePr>
            <a:graphicFrameLocks noGrp="1"/>
          </p:cNvGraphicFramePr>
          <p:nvPr>
            <p:extLst>
              <p:ext uri="{D42A27DB-BD31-4B8C-83A1-F6EECF244321}">
                <p14:modId xmlns:p14="http://schemas.microsoft.com/office/powerpoint/2010/main" val="460015049"/>
              </p:ext>
            </p:extLst>
          </p:nvPr>
        </p:nvGraphicFramePr>
        <p:xfrm>
          <a:off x="2880360" y="5222663"/>
          <a:ext cx="14996160" cy="4407408"/>
        </p:xfrm>
        <a:graphic>
          <a:graphicData uri="http://schemas.openxmlformats.org/drawingml/2006/table">
            <a:tbl>
              <a:tblPr firstRow="1" bandRow="1">
                <a:tableStyleId>{5940675A-B579-460E-94D1-54222C63F5DA}</a:tableStyleId>
              </a:tblPr>
              <a:tblGrid>
                <a:gridCol w="9799955">
                  <a:extLst>
                    <a:ext uri="{9D8B030D-6E8A-4147-A177-3AD203B41FA5}">
                      <a16:colId xmlns:a16="http://schemas.microsoft.com/office/drawing/2014/main" val="2050617280"/>
                    </a:ext>
                  </a:extLst>
                </a:gridCol>
                <a:gridCol w="5196205">
                  <a:extLst>
                    <a:ext uri="{9D8B030D-6E8A-4147-A177-3AD203B41FA5}">
                      <a16:colId xmlns:a16="http://schemas.microsoft.com/office/drawing/2014/main" val="2839566687"/>
                    </a:ext>
                  </a:extLst>
                </a:gridCol>
              </a:tblGrid>
              <a:tr h="370840">
                <a:tc>
                  <a:txBody>
                    <a:bodyPr/>
                    <a:lstStyle/>
                    <a:p>
                      <a:r>
                        <a:rPr lang="de-DE" sz="6630" dirty="0" err="1"/>
                        <a:t>size</a:t>
                      </a:r>
                      <a:r>
                        <a:rPr lang="de-DE" sz="6630" dirty="0"/>
                        <a:t> on </a:t>
                      </a:r>
                      <a:r>
                        <a:rPr lang="de-DE" sz="6630" dirty="0" err="1"/>
                        <a:t>disk</a:t>
                      </a:r>
                      <a:endParaRPr lang="de-DE" sz="6630" dirty="0"/>
                    </a:p>
                  </a:txBody>
                  <a:tcPr/>
                </a:tc>
                <a:tc>
                  <a:txBody>
                    <a:bodyPr/>
                    <a:lstStyle/>
                    <a:p>
                      <a:r>
                        <a:rPr lang="de-DE" sz="6630" dirty="0"/>
                        <a:t>1.8 GB</a:t>
                      </a:r>
                    </a:p>
                  </a:txBody>
                  <a:tcPr/>
                </a:tc>
                <a:extLst>
                  <a:ext uri="{0D108BD9-81ED-4DB2-BD59-A6C34878D82A}">
                    <a16:rowId xmlns:a16="http://schemas.microsoft.com/office/drawing/2014/main" val="118009153"/>
                  </a:ext>
                </a:extLst>
              </a:tr>
              <a:tr h="370840">
                <a:tc>
                  <a:txBody>
                    <a:bodyPr/>
                    <a:lstStyle/>
                    <a:p>
                      <a:r>
                        <a:rPr lang="de-DE" sz="6630" dirty="0" err="1"/>
                        <a:t>data</a:t>
                      </a:r>
                      <a:r>
                        <a:rPr lang="de-DE" sz="6630" dirty="0"/>
                        <a:t> </a:t>
                      </a:r>
                      <a:r>
                        <a:rPr lang="de-DE" sz="6630" dirty="0" err="1"/>
                        <a:t>points</a:t>
                      </a:r>
                      <a:endParaRPr lang="de-DE" sz="6630" dirty="0"/>
                    </a:p>
                  </a:txBody>
                  <a:tcPr/>
                </a:tc>
                <a:tc>
                  <a:txBody>
                    <a:bodyPr/>
                    <a:lstStyle/>
                    <a:p>
                      <a:r>
                        <a:rPr lang="de-DE" sz="6630" dirty="0"/>
                        <a:t>2,141,709</a:t>
                      </a:r>
                    </a:p>
                  </a:txBody>
                  <a:tcPr/>
                </a:tc>
                <a:extLst>
                  <a:ext uri="{0D108BD9-81ED-4DB2-BD59-A6C34878D82A}">
                    <a16:rowId xmlns:a16="http://schemas.microsoft.com/office/drawing/2014/main" val="3551893611"/>
                  </a:ext>
                </a:extLst>
              </a:tr>
              <a:tr h="370840">
                <a:tc>
                  <a:txBody>
                    <a:bodyPr/>
                    <a:lstStyle/>
                    <a:p>
                      <a:r>
                        <a:rPr lang="de-DE" sz="6630" dirty="0" err="1"/>
                        <a:t>unique</a:t>
                      </a:r>
                      <a:r>
                        <a:rPr lang="de-DE" sz="6630" dirty="0"/>
                        <a:t> </a:t>
                      </a:r>
                      <a:r>
                        <a:rPr lang="de-DE" sz="6630" dirty="0" err="1"/>
                        <a:t>words</a:t>
                      </a:r>
                      <a:endParaRPr lang="de-DE" sz="6630" dirty="0"/>
                    </a:p>
                  </a:txBody>
                  <a:tcPr/>
                </a:tc>
                <a:tc>
                  <a:txBody>
                    <a:bodyPr/>
                    <a:lstStyle/>
                    <a:p>
                      <a:r>
                        <a:rPr lang="de-DE" sz="6630" dirty="0"/>
                        <a:t>265,840</a:t>
                      </a:r>
                    </a:p>
                  </a:txBody>
                  <a:tcPr/>
                </a:tc>
                <a:extLst>
                  <a:ext uri="{0D108BD9-81ED-4DB2-BD59-A6C34878D82A}">
                    <a16:rowId xmlns:a16="http://schemas.microsoft.com/office/drawing/2014/main" val="4202675406"/>
                  </a:ext>
                </a:extLst>
              </a:tr>
              <a:tr h="370840">
                <a:tc>
                  <a:txBody>
                    <a:bodyPr/>
                    <a:lstStyle/>
                    <a:p>
                      <a:r>
                        <a:rPr lang="de-DE" sz="6630" dirty="0" err="1"/>
                        <a:t>avg</a:t>
                      </a:r>
                      <a:r>
                        <a:rPr lang="de-DE" sz="6630" dirty="0"/>
                        <a:t> </a:t>
                      </a:r>
                      <a:r>
                        <a:rPr lang="de-DE" sz="6630" dirty="0" err="1"/>
                        <a:t>sequence</a:t>
                      </a:r>
                      <a:r>
                        <a:rPr lang="de-DE" sz="6630" dirty="0"/>
                        <a:t> </a:t>
                      </a:r>
                      <a:r>
                        <a:rPr lang="de-DE" sz="6630" dirty="0" err="1"/>
                        <a:t>length</a:t>
                      </a:r>
                      <a:endParaRPr lang="de-DE" sz="6630" dirty="0"/>
                    </a:p>
                  </a:txBody>
                  <a:tcPr/>
                </a:tc>
                <a:tc>
                  <a:txBody>
                    <a:bodyPr/>
                    <a:lstStyle/>
                    <a:p>
                      <a:r>
                        <a:rPr lang="de-DE" sz="6630" dirty="0"/>
                        <a:t>175.4 </a:t>
                      </a:r>
                      <a:r>
                        <a:rPr lang="de-DE" sz="6630" dirty="0" err="1"/>
                        <a:t>words</a:t>
                      </a:r>
                      <a:endParaRPr lang="de-DE" sz="6630" dirty="0"/>
                    </a:p>
                  </a:txBody>
                  <a:tcPr/>
                </a:tc>
                <a:extLst>
                  <a:ext uri="{0D108BD9-81ED-4DB2-BD59-A6C34878D82A}">
                    <a16:rowId xmlns:a16="http://schemas.microsoft.com/office/drawing/2014/main" val="2058736155"/>
                  </a:ext>
                </a:extLst>
              </a:tr>
            </a:tbl>
          </a:graphicData>
        </a:graphic>
      </p:graphicFrame>
    </p:spTree>
    <p:extLst>
      <p:ext uri="{BB962C8B-B14F-4D97-AF65-F5344CB8AC3E}">
        <p14:creationId xmlns:p14="http://schemas.microsoft.com/office/powerpoint/2010/main" val="152140690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A809E78-78BE-BA4B-6226-F2BB284307B8}"/>
              </a:ext>
            </a:extLst>
          </p:cNvPr>
          <p:cNvSpPr>
            <a:spLocks noGrp="1"/>
          </p:cNvSpPr>
          <p:nvPr>
            <p:ph type="title"/>
          </p:nvPr>
        </p:nvSpPr>
        <p:spPr/>
        <p:txBody>
          <a:bodyPr/>
          <a:lstStyle/>
          <a:p>
            <a:r>
              <a:rPr lang="de-DE" dirty="0" err="1"/>
              <a:t>Objectives</a:t>
            </a:r>
            <a:endParaRPr lang="de-DE" dirty="0"/>
          </a:p>
        </p:txBody>
      </p:sp>
      <p:sp>
        <p:nvSpPr>
          <p:cNvPr id="2" name="-&gt; Models require a huge amount of data / training">
            <a:extLst>
              <a:ext uri="{FF2B5EF4-FFF2-40B4-BE49-F238E27FC236}">
                <a16:creationId xmlns:a16="http://schemas.microsoft.com/office/drawing/2014/main" id="{32B76716-1BB9-F16A-73DB-CC58875B2861}"/>
              </a:ext>
            </a:extLst>
          </p:cNvPr>
          <p:cNvSpPr txBox="1"/>
          <p:nvPr/>
        </p:nvSpPr>
        <p:spPr>
          <a:xfrm>
            <a:off x="2413000" y="3509010"/>
            <a:ext cx="18355310" cy="111785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defTabSz="1901904">
              <a:lnSpc>
                <a:spcPct val="80000"/>
              </a:lnSpc>
              <a:defRPr sz="6629" b="1" spc="-132"/>
            </a:lvl1pPr>
          </a:lstStyle>
          <a:p>
            <a:pPr algn="just"/>
            <a:r>
              <a:rPr lang="en-US" sz="6630" dirty="0"/>
              <a:t>Once upon a time, there was a boy named Tim. He liked to wear a big, dark hat. The hat was his favorite thing to wear. Tim wore the hat everywhere he went. One day, Tim found a pencil on the ground. The pencil was small and yellow. Tim liked the pencil a lot. He put the pencil in his hat and took it with him. Tim drew pictures with the pencil. He drew a sun, a tree, and a cat. Tim was very happy with his new pencil. He wore his dark hat and drew pictures every day.</a:t>
            </a:r>
          </a:p>
        </p:txBody>
      </p:sp>
    </p:spTree>
    <p:extLst>
      <p:ext uri="{BB962C8B-B14F-4D97-AF65-F5344CB8AC3E}">
        <p14:creationId xmlns:p14="http://schemas.microsoft.com/office/powerpoint/2010/main" val="87342714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A809E78-78BE-BA4B-6226-F2BB284307B8}"/>
              </a:ext>
            </a:extLst>
          </p:cNvPr>
          <p:cNvSpPr>
            <a:spLocks noGrp="1"/>
          </p:cNvSpPr>
          <p:nvPr>
            <p:ph type="title"/>
          </p:nvPr>
        </p:nvSpPr>
        <p:spPr/>
        <p:txBody>
          <a:bodyPr/>
          <a:lstStyle/>
          <a:p>
            <a:r>
              <a:rPr lang="de-DE" dirty="0" err="1"/>
              <a:t>Objectives</a:t>
            </a:r>
            <a:endParaRPr lang="de-DE" dirty="0"/>
          </a:p>
        </p:txBody>
      </p:sp>
      <p:sp>
        <p:nvSpPr>
          <p:cNvPr id="2" name="-&gt; Models require a huge amount of data / training">
            <a:extLst>
              <a:ext uri="{FF2B5EF4-FFF2-40B4-BE49-F238E27FC236}">
                <a16:creationId xmlns:a16="http://schemas.microsoft.com/office/drawing/2014/main" id="{D1D25A22-05A0-7C94-8981-CA26F1245D96}"/>
              </a:ext>
            </a:extLst>
          </p:cNvPr>
          <p:cNvSpPr txBox="1"/>
          <p:nvPr/>
        </p:nvSpPr>
        <p:spPr>
          <a:xfrm>
            <a:off x="2413000" y="3509010"/>
            <a:ext cx="21971000" cy="111785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l" defTabSz="1901904">
              <a:lnSpc>
                <a:spcPct val="80000"/>
              </a:lnSpc>
              <a:defRPr sz="6629" b="1" spc="-132"/>
            </a:lvl1pPr>
          </a:lstStyle>
          <a:p>
            <a:pPr marL="1143000" indent="-1143000">
              <a:buFont typeface="+mj-lt"/>
              <a:buAutoNum type="arabicPeriod" startAt="3"/>
            </a:pPr>
            <a:r>
              <a:rPr lang="de-DE" dirty="0"/>
              <a:t>Goals</a:t>
            </a:r>
          </a:p>
        </p:txBody>
      </p:sp>
      <p:sp>
        <p:nvSpPr>
          <p:cNvPr id="10" name="-&gt; Models require a huge amount of data / training">
            <a:extLst>
              <a:ext uri="{FF2B5EF4-FFF2-40B4-BE49-F238E27FC236}">
                <a16:creationId xmlns:a16="http://schemas.microsoft.com/office/drawing/2014/main" id="{9E0102AC-6979-A294-4C36-C6DBA9FE5526}"/>
              </a:ext>
            </a:extLst>
          </p:cNvPr>
          <p:cNvSpPr txBox="1"/>
          <p:nvPr/>
        </p:nvSpPr>
        <p:spPr>
          <a:xfrm>
            <a:off x="15183605" y="7089119"/>
            <a:ext cx="5119176" cy="21812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defTabSz="1901904">
              <a:lnSpc>
                <a:spcPct val="80000"/>
              </a:lnSpc>
              <a:defRPr sz="6629" b="1" spc="-132"/>
            </a:lvl1pPr>
          </a:lstStyle>
          <a:p>
            <a:pPr algn="ctr"/>
            <a:r>
              <a:rPr lang="en-US" sz="6630" dirty="0"/>
              <a:t>reproduce</a:t>
            </a:r>
          </a:p>
          <a:p>
            <a:pPr algn="ctr"/>
            <a:r>
              <a:rPr lang="en-US" sz="6630" dirty="0"/>
              <a:t>stories</a:t>
            </a:r>
          </a:p>
          <a:p>
            <a:pPr algn="ctr"/>
            <a:endParaRPr lang="en-US" sz="6630" dirty="0"/>
          </a:p>
        </p:txBody>
      </p:sp>
      <p:sp>
        <p:nvSpPr>
          <p:cNvPr id="12" name="-&gt; Models require a huge amount of data / training">
            <a:extLst>
              <a:ext uri="{FF2B5EF4-FFF2-40B4-BE49-F238E27FC236}">
                <a16:creationId xmlns:a16="http://schemas.microsoft.com/office/drawing/2014/main" id="{929225DD-4D5B-402A-1BB1-10A239518CBF}"/>
              </a:ext>
            </a:extLst>
          </p:cNvPr>
          <p:cNvSpPr txBox="1"/>
          <p:nvPr/>
        </p:nvSpPr>
        <p:spPr>
          <a:xfrm>
            <a:off x="4190573" y="6379546"/>
            <a:ext cx="5119176" cy="21812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defTabSz="1901904">
              <a:lnSpc>
                <a:spcPct val="80000"/>
              </a:lnSpc>
              <a:defRPr sz="6629" b="1" spc="-132"/>
            </a:lvl1pPr>
          </a:lstStyle>
          <a:p>
            <a:pPr algn="ctr"/>
            <a:r>
              <a:rPr lang="en-US" sz="6630" dirty="0"/>
              <a:t>logical</a:t>
            </a:r>
          </a:p>
          <a:p>
            <a:pPr algn="ctr"/>
            <a:r>
              <a:rPr lang="en-US" sz="6630" dirty="0"/>
              <a:t>inference</a:t>
            </a:r>
          </a:p>
          <a:p>
            <a:pPr algn="ctr"/>
            <a:endParaRPr lang="en-US" sz="6630" dirty="0"/>
          </a:p>
        </p:txBody>
      </p:sp>
      <p:sp>
        <p:nvSpPr>
          <p:cNvPr id="13" name="-&gt; Models require a huge amount of data / training">
            <a:extLst>
              <a:ext uri="{FF2B5EF4-FFF2-40B4-BE49-F238E27FC236}">
                <a16:creationId xmlns:a16="http://schemas.microsoft.com/office/drawing/2014/main" id="{74982B87-8DD1-AA60-0478-4844624CC623}"/>
              </a:ext>
            </a:extLst>
          </p:cNvPr>
          <p:cNvSpPr txBox="1"/>
          <p:nvPr/>
        </p:nvSpPr>
        <p:spPr>
          <a:xfrm>
            <a:off x="9332185" y="4630622"/>
            <a:ext cx="5719627" cy="3432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defTabSz="1901904">
              <a:lnSpc>
                <a:spcPct val="80000"/>
              </a:lnSpc>
              <a:defRPr sz="6629" b="1" spc="-132"/>
            </a:lvl1pPr>
          </a:lstStyle>
          <a:p>
            <a:pPr algn="ctr"/>
            <a:r>
              <a:rPr lang="en-US" sz="6630" dirty="0"/>
              <a:t>competitive</a:t>
            </a:r>
          </a:p>
          <a:p>
            <a:pPr algn="ctr"/>
            <a:r>
              <a:rPr lang="en-US" sz="6630" dirty="0"/>
              <a:t>with leading</a:t>
            </a:r>
          </a:p>
          <a:p>
            <a:pPr algn="ctr"/>
            <a:r>
              <a:rPr lang="en-US" sz="6630" dirty="0"/>
              <a:t>models</a:t>
            </a:r>
          </a:p>
          <a:p>
            <a:pPr algn="ctr"/>
            <a:endParaRPr lang="en-US" sz="6630" dirty="0"/>
          </a:p>
        </p:txBody>
      </p:sp>
      <p:sp>
        <p:nvSpPr>
          <p:cNvPr id="14" name="Rechteck 13">
            <a:extLst>
              <a:ext uri="{FF2B5EF4-FFF2-40B4-BE49-F238E27FC236}">
                <a16:creationId xmlns:a16="http://schemas.microsoft.com/office/drawing/2014/main" id="{62EB1286-9913-23CA-C17C-F3D185A9ED48}"/>
              </a:ext>
            </a:extLst>
          </p:cNvPr>
          <p:cNvSpPr/>
          <p:nvPr/>
        </p:nvSpPr>
        <p:spPr>
          <a:xfrm>
            <a:off x="2718136" y="10900432"/>
            <a:ext cx="18947727" cy="786271"/>
          </a:xfrm>
          <a:prstGeom prst="rect">
            <a:avLst/>
          </a:prstGeom>
          <a:noFill/>
          <a:ln w="762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de-DE" sz="32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16" name="Rechteck 15">
            <a:extLst>
              <a:ext uri="{FF2B5EF4-FFF2-40B4-BE49-F238E27FC236}">
                <a16:creationId xmlns:a16="http://schemas.microsoft.com/office/drawing/2014/main" id="{34A7A2DC-3287-7987-EA2E-B29D942AF790}"/>
              </a:ext>
            </a:extLst>
          </p:cNvPr>
          <p:cNvSpPr/>
          <p:nvPr/>
        </p:nvSpPr>
        <p:spPr>
          <a:xfrm>
            <a:off x="4077204" y="8443619"/>
            <a:ext cx="5401647" cy="2458938"/>
          </a:xfrm>
          <a:prstGeom prst="rect">
            <a:avLst/>
          </a:prstGeom>
          <a:noFill/>
          <a:ln w="762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de-DE" sz="32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17" name="Rechteck 16">
            <a:extLst>
              <a:ext uri="{FF2B5EF4-FFF2-40B4-BE49-F238E27FC236}">
                <a16:creationId xmlns:a16="http://schemas.microsoft.com/office/drawing/2014/main" id="{9B377D6C-8B8D-C790-D612-AD946A9F1952}"/>
              </a:ext>
            </a:extLst>
          </p:cNvPr>
          <p:cNvSpPr/>
          <p:nvPr/>
        </p:nvSpPr>
        <p:spPr>
          <a:xfrm>
            <a:off x="9478851" y="7320273"/>
            <a:ext cx="5401647" cy="3578034"/>
          </a:xfrm>
          <a:prstGeom prst="rect">
            <a:avLst/>
          </a:prstGeom>
          <a:noFill/>
          <a:ln w="762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de-DE" sz="32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18" name="Rechteck 17">
            <a:extLst>
              <a:ext uri="{FF2B5EF4-FFF2-40B4-BE49-F238E27FC236}">
                <a16:creationId xmlns:a16="http://schemas.microsoft.com/office/drawing/2014/main" id="{AA36E22C-DD67-65C7-56D8-679F79432227}"/>
              </a:ext>
            </a:extLst>
          </p:cNvPr>
          <p:cNvSpPr/>
          <p:nvPr/>
        </p:nvSpPr>
        <p:spPr>
          <a:xfrm>
            <a:off x="14880498" y="8963696"/>
            <a:ext cx="5422283" cy="1934611"/>
          </a:xfrm>
          <a:prstGeom prst="rect">
            <a:avLst/>
          </a:prstGeom>
          <a:noFill/>
          <a:ln w="762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de-DE" sz="32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19" name="-&gt; Models require a huge amount of data / training">
            <a:extLst>
              <a:ext uri="{FF2B5EF4-FFF2-40B4-BE49-F238E27FC236}">
                <a16:creationId xmlns:a16="http://schemas.microsoft.com/office/drawing/2014/main" id="{6235A1C2-4BA7-5FA2-2C74-2B4104726E50}"/>
              </a:ext>
            </a:extLst>
          </p:cNvPr>
          <p:cNvSpPr txBox="1"/>
          <p:nvPr/>
        </p:nvSpPr>
        <p:spPr>
          <a:xfrm>
            <a:off x="16905375" y="9582935"/>
            <a:ext cx="1372529" cy="10600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defTabSz="1901904">
              <a:lnSpc>
                <a:spcPct val="80000"/>
              </a:lnSpc>
              <a:defRPr sz="6629" b="1" spc="-132"/>
            </a:lvl1pPr>
          </a:lstStyle>
          <a:p>
            <a:pPr algn="ctr"/>
            <a:r>
              <a:rPr lang="en-US" sz="6630" dirty="0"/>
              <a:t>3</a:t>
            </a:r>
          </a:p>
        </p:txBody>
      </p:sp>
      <p:sp>
        <p:nvSpPr>
          <p:cNvPr id="20" name="-&gt; Models require a huge amount of data / training">
            <a:extLst>
              <a:ext uri="{FF2B5EF4-FFF2-40B4-BE49-F238E27FC236}">
                <a16:creationId xmlns:a16="http://schemas.microsoft.com/office/drawing/2014/main" id="{3EE3A884-170B-EB6D-B96B-C9C56CF41691}"/>
              </a:ext>
            </a:extLst>
          </p:cNvPr>
          <p:cNvSpPr txBox="1"/>
          <p:nvPr/>
        </p:nvSpPr>
        <p:spPr>
          <a:xfrm>
            <a:off x="6063896" y="9309289"/>
            <a:ext cx="1372529" cy="10600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defTabSz="1901904">
              <a:lnSpc>
                <a:spcPct val="80000"/>
              </a:lnSpc>
              <a:defRPr sz="6629" b="1" spc="-132"/>
            </a:lvl1pPr>
          </a:lstStyle>
          <a:p>
            <a:pPr algn="ctr"/>
            <a:r>
              <a:rPr lang="en-US" sz="6630" dirty="0"/>
              <a:t>2</a:t>
            </a:r>
          </a:p>
        </p:txBody>
      </p:sp>
      <p:sp>
        <p:nvSpPr>
          <p:cNvPr id="21" name="-&gt; Models require a huge amount of data / training">
            <a:extLst>
              <a:ext uri="{FF2B5EF4-FFF2-40B4-BE49-F238E27FC236}">
                <a16:creationId xmlns:a16="http://schemas.microsoft.com/office/drawing/2014/main" id="{93D02FD3-3FE7-B980-72F0-926EECDC3AD4}"/>
              </a:ext>
            </a:extLst>
          </p:cNvPr>
          <p:cNvSpPr txBox="1"/>
          <p:nvPr/>
        </p:nvSpPr>
        <p:spPr>
          <a:xfrm>
            <a:off x="11465543" y="8633035"/>
            <a:ext cx="1372529" cy="10600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defTabSz="1901904">
              <a:lnSpc>
                <a:spcPct val="80000"/>
              </a:lnSpc>
              <a:defRPr sz="6629" b="1" spc="-132"/>
            </a:lvl1pPr>
          </a:lstStyle>
          <a:p>
            <a:pPr algn="ctr"/>
            <a:r>
              <a:rPr lang="en-US" sz="6630" dirty="0"/>
              <a:t>1</a:t>
            </a:r>
          </a:p>
        </p:txBody>
      </p:sp>
    </p:spTree>
    <p:extLst>
      <p:ext uri="{BB962C8B-B14F-4D97-AF65-F5344CB8AC3E}">
        <p14:creationId xmlns:p14="http://schemas.microsoft.com/office/powerpoint/2010/main" val="184935326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gt; Models require a huge amount of data / training"/>
          <p:cNvSpPr txBox="1"/>
          <p:nvPr/>
        </p:nvSpPr>
        <p:spPr>
          <a:xfrm>
            <a:off x="1299974" y="2297430"/>
            <a:ext cx="21971000" cy="111785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l" defTabSz="1901904">
              <a:lnSpc>
                <a:spcPct val="80000"/>
              </a:lnSpc>
              <a:defRPr sz="6629" b="1" spc="-132"/>
            </a:lvl1pPr>
          </a:lstStyle>
          <a:p>
            <a:endParaRPr lang="de-DE" dirty="0"/>
          </a:p>
        </p:txBody>
      </p:sp>
      <p:sp>
        <p:nvSpPr>
          <p:cNvPr id="3" name="Titel 2">
            <a:extLst>
              <a:ext uri="{FF2B5EF4-FFF2-40B4-BE49-F238E27FC236}">
                <a16:creationId xmlns:a16="http://schemas.microsoft.com/office/drawing/2014/main" id="{4A809E78-78BE-BA4B-6226-F2BB284307B8}"/>
              </a:ext>
            </a:extLst>
          </p:cNvPr>
          <p:cNvSpPr>
            <a:spLocks noGrp="1"/>
          </p:cNvSpPr>
          <p:nvPr>
            <p:ph type="title"/>
          </p:nvPr>
        </p:nvSpPr>
        <p:spPr/>
        <p:txBody>
          <a:bodyPr/>
          <a:lstStyle/>
          <a:p>
            <a:r>
              <a:rPr lang="de-DE" dirty="0"/>
              <a:t>Initial Experiments</a:t>
            </a:r>
          </a:p>
        </p:txBody>
      </p:sp>
      <p:sp>
        <p:nvSpPr>
          <p:cNvPr id="2" name="-&gt; Models require a huge amount of data / training">
            <a:extLst>
              <a:ext uri="{FF2B5EF4-FFF2-40B4-BE49-F238E27FC236}">
                <a16:creationId xmlns:a16="http://schemas.microsoft.com/office/drawing/2014/main" id="{44F8D7DC-87AE-F326-B698-DEB14006B58D}"/>
              </a:ext>
            </a:extLst>
          </p:cNvPr>
          <p:cNvSpPr txBox="1"/>
          <p:nvPr/>
        </p:nvSpPr>
        <p:spPr>
          <a:xfrm>
            <a:off x="2413000" y="3509010"/>
            <a:ext cx="18355310" cy="111785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defTabSz="1901904">
              <a:lnSpc>
                <a:spcPct val="80000"/>
              </a:lnSpc>
              <a:defRPr sz="6629" b="1" spc="-132"/>
            </a:lvl1pPr>
          </a:lstStyle>
          <a:p>
            <a:pPr marL="857250" indent="-857250" algn="just">
              <a:buFont typeface="Arial" panose="020B0604020202020204" pitchFamily="34" charset="0"/>
              <a:buChar char="•"/>
            </a:pPr>
            <a:r>
              <a:rPr lang="en-US" sz="6630" dirty="0"/>
              <a:t>pretrained </a:t>
            </a:r>
            <a:r>
              <a:rPr lang="en-US" sz="6630" dirty="0" err="1"/>
              <a:t>tokeniser</a:t>
            </a:r>
            <a:endParaRPr lang="en-US" sz="6630" dirty="0"/>
          </a:p>
          <a:p>
            <a:pPr marL="857250" indent="-857250" algn="just">
              <a:buFont typeface="Arial" panose="020B0604020202020204" pitchFamily="34" charset="0"/>
              <a:buChar char="•"/>
            </a:pPr>
            <a:r>
              <a:rPr lang="en-US" sz="6630" dirty="0"/>
              <a:t>dataset needs preprocessing</a:t>
            </a:r>
          </a:p>
          <a:p>
            <a:pPr marL="857250" indent="-857250" algn="just">
              <a:buFont typeface="Arial" panose="020B0604020202020204" pitchFamily="34" charset="0"/>
              <a:buChar char="•"/>
            </a:pPr>
            <a:r>
              <a:rPr lang="en-US" sz="6630" dirty="0"/>
              <a:t>loss stagnation</a:t>
            </a:r>
          </a:p>
        </p:txBody>
      </p:sp>
    </p:spTree>
    <p:extLst>
      <p:ext uri="{BB962C8B-B14F-4D97-AF65-F5344CB8AC3E}">
        <p14:creationId xmlns:p14="http://schemas.microsoft.com/office/powerpoint/2010/main" val="411266658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gt; Models require a huge amount of data / training"/>
          <p:cNvSpPr txBox="1"/>
          <p:nvPr/>
        </p:nvSpPr>
        <p:spPr>
          <a:xfrm>
            <a:off x="1299974" y="2297430"/>
            <a:ext cx="21971000" cy="111785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defTabSz="1901904">
              <a:lnSpc>
                <a:spcPct val="80000"/>
              </a:lnSpc>
              <a:defRPr sz="6629" b="1" spc="-132"/>
            </a:lvl1pPr>
          </a:lstStyle>
          <a:p>
            <a:endParaRPr lang="de-DE" dirty="0"/>
          </a:p>
        </p:txBody>
      </p:sp>
      <p:sp>
        <p:nvSpPr>
          <p:cNvPr id="3" name="Titel 2">
            <a:extLst>
              <a:ext uri="{FF2B5EF4-FFF2-40B4-BE49-F238E27FC236}">
                <a16:creationId xmlns:a16="http://schemas.microsoft.com/office/drawing/2014/main" id="{4A809E78-78BE-BA4B-6226-F2BB284307B8}"/>
              </a:ext>
            </a:extLst>
          </p:cNvPr>
          <p:cNvSpPr>
            <a:spLocks noGrp="1"/>
          </p:cNvSpPr>
          <p:nvPr>
            <p:ph type="title"/>
          </p:nvPr>
        </p:nvSpPr>
        <p:spPr/>
        <p:txBody>
          <a:bodyPr/>
          <a:lstStyle/>
          <a:p>
            <a:r>
              <a:rPr lang="de-DE" dirty="0"/>
              <a:t>Initial Experiments</a:t>
            </a:r>
          </a:p>
        </p:txBody>
      </p:sp>
      <p:sp>
        <p:nvSpPr>
          <p:cNvPr id="2" name="-&gt; Models require a huge amount of data / training">
            <a:extLst>
              <a:ext uri="{FF2B5EF4-FFF2-40B4-BE49-F238E27FC236}">
                <a16:creationId xmlns:a16="http://schemas.microsoft.com/office/drawing/2014/main" id="{44F8D7DC-87AE-F326-B698-DEB14006B58D}"/>
              </a:ext>
            </a:extLst>
          </p:cNvPr>
          <p:cNvSpPr txBox="1"/>
          <p:nvPr/>
        </p:nvSpPr>
        <p:spPr>
          <a:xfrm>
            <a:off x="2413000" y="3509010"/>
            <a:ext cx="18355310" cy="111785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l" defTabSz="1901904">
              <a:lnSpc>
                <a:spcPct val="80000"/>
              </a:lnSpc>
              <a:defRPr sz="6629" b="1" spc="-132"/>
            </a:lvl1pPr>
          </a:lstStyle>
          <a:p>
            <a:pPr algn="just"/>
            <a:r>
              <a:rPr lang="en-US" sz="6630" u="sng" dirty="0"/>
              <a:t>Once upon a time</a:t>
            </a:r>
            <a:r>
              <a:rPr lang="en-US" sz="6630" dirty="0"/>
              <a:t>, there was a busy little girl named Sue. Ben wanted to run around, but he would talk to him.</a:t>
            </a:r>
          </a:p>
          <a:p>
            <a:pPr marL="857250" indent="-857250" algn="just">
              <a:buFont typeface="Arial" panose="020B0604020202020204" pitchFamily="34" charset="0"/>
              <a:buChar char="•"/>
            </a:pPr>
            <a:endParaRPr lang="en-US" sz="6630" dirty="0"/>
          </a:p>
          <a:p>
            <a:pPr algn="just"/>
            <a:r>
              <a:rPr lang="en-US" sz="6630" dirty="0"/>
              <a:t>One day, Lily looked sad because it was his brother. Tom got stuck with shades and just wanted to the wheat. But she only caught twisting.</a:t>
            </a:r>
          </a:p>
          <a:p>
            <a:pPr marL="857250" indent="-857250" algn="just">
              <a:buFont typeface="Arial" panose="020B0604020202020204" pitchFamily="34" charset="0"/>
              <a:buChar char="•"/>
            </a:pPr>
            <a:endParaRPr lang="en-US" sz="6630" dirty="0"/>
          </a:p>
          <a:p>
            <a:pPr algn="just"/>
            <a:r>
              <a:rPr lang="en-US" sz="6630" dirty="0"/>
              <a:t>Lily was brave, Jim thought for an apple and he fell down. He had a gray ball that he wanted to come into water.</a:t>
            </a:r>
          </a:p>
        </p:txBody>
      </p:sp>
      <p:pic>
        <p:nvPicPr>
          <p:cNvPr id="5" name="Grafik 4" descr="Ein Bild, das Logo, Grafiken, Clipart enthält.&#10;&#10;Automatisch generierte Beschreibung">
            <a:extLst>
              <a:ext uri="{FF2B5EF4-FFF2-40B4-BE49-F238E27FC236}">
                <a16:creationId xmlns:a16="http://schemas.microsoft.com/office/drawing/2014/main" id="{84ADA927-AC28-CB23-A23A-A8BE23D5FE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645621" y="1558346"/>
            <a:ext cx="2438405" cy="2438405"/>
          </a:xfrm>
          <a:prstGeom prst="rect">
            <a:avLst/>
          </a:prstGeom>
        </p:spPr>
      </p:pic>
      <p:pic>
        <p:nvPicPr>
          <p:cNvPr id="6" name="Grafik 5" descr="Ein Bild, das Logo, Grafiken, Clipart enthält.&#10;&#10;Automatisch generierte Beschreibung">
            <a:extLst>
              <a:ext uri="{FF2B5EF4-FFF2-40B4-BE49-F238E27FC236}">
                <a16:creationId xmlns:a16="http://schemas.microsoft.com/office/drawing/2014/main" id="{B13BE7CB-A0D1-2487-CC96-A1DDFCEB85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9076" y="11643355"/>
            <a:ext cx="2438405" cy="2438405"/>
          </a:xfrm>
          <a:prstGeom prst="rect">
            <a:avLst/>
          </a:prstGeom>
        </p:spPr>
      </p:pic>
    </p:spTree>
    <p:extLst>
      <p:ext uri="{BB962C8B-B14F-4D97-AF65-F5344CB8AC3E}">
        <p14:creationId xmlns:p14="http://schemas.microsoft.com/office/powerpoint/2010/main" val="74880719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A809E78-78BE-BA4B-6226-F2BB284307B8}"/>
              </a:ext>
            </a:extLst>
          </p:cNvPr>
          <p:cNvSpPr>
            <a:spLocks noGrp="1"/>
          </p:cNvSpPr>
          <p:nvPr>
            <p:ph type="title"/>
          </p:nvPr>
        </p:nvSpPr>
        <p:spPr/>
        <p:txBody>
          <a:bodyPr/>
          <a:lstStyle/>
          <a:p>
            <a:r>
              <a:rPr lang="de-DE" dirty="0" err="1"/>
              <a:t>Optimisation</a:t>
            </a:r>
            <a:r>
              <a:rPr lang="de-DE" dirty="0"/>
              <a:t> </a:t>
            </a:r>
            <a:r>
              <a:rPr lang="de-DE" dirty="0" err="1"/>
              <a:t>Techniques</a:t>
            </a:r>
            <a:endParaRPr lang="de-DE" dirty="0"/>
          </a:p>
        </p:txBody>
      </p:sp>
      <p:sp>
        <p:nvSpPr>
          <p:cNvPr id="2" name="-&gt; Models require a huge amount of data / training">
            <a:extLst>
              <a:ext uri="{FF2B5EF4-FFF2-40B4-BE49-F238E27FC236}">
                <a16:creationId xmlns:a16="http://schemas.microsoft.com/office/drawing/2014/main" id="{B4D1B7DB-A35C-96BB-4121-39B27F2B75CC}"/>
              </a:ext>
            </a:extLst>
          </p:cNvPr>
          <p:cNvSpPr txBox="1"/>
          <p:nvPr/>
        </p:nvSpPr>
        <p:spPr>
          <a:xfrm>
            <a:off x="2413000" y="3509010"/>
            <a:ext cx="21971000" cy="111785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l" defTabSz="1901904">
              <a:lnSpc>
                <a:spcPct val="80000"/>
              </a:lnSpc>
              <a:defRPr sz="6629" b="1" spc="-132"/>
            </a:lvl1pPr>
          </a:lstStyle>
          <a:p>
            <a:pPr marL="1143000" indent="-1143000">
              <a:buFont typeface="+mj-lt"/>
              <a:buAutoNum type="arabicPeriod"/>
            </a:pPr>
            <a:r>
              <a:rPr lang="de-DE" sz="6630" dirty="0"/>
              <a:t>Data </a:t>
            </a:r>
            <a:r>
              <a:rPr lang="de-DE" sz="6630" dirty="0" err="1"/>
              <a:t>Preprocessing</a:t>
            </a:r>
            <a:endParaRPr lang="de-DE" sz="6630" dirty="0"/>
          </a:p>
          <a:p>
            <a:pPr marL="857250" lvl="6" indent="-857250" algn="l">
              <a:buFont typeface="Arial" panose="020B0604020202020204" pitchFamily="34" charset="0"/>
              <a:buChar char="•"/>
            </a:pPr>
            <a:r>
              <a:rPr lang="de-DE" sz="6630" b="1" dirty="0" err="1"/>
              <a:t>remove</a:t>
            </a:r>
            <a:r>
              <a:rPr lang="de-DE" sz="6630" b="1" dirty="0"/>
              <a:t> </a:t>
            </a:r>
            <a:r>
              <a:rPr lang="de-DE" sz="6630" b="1" dirty="0" err="1"/>
              <a:t>empty</a:t>
            </a:r>
            <a:r>
              <a:rPr lang="de-DE" sz="6630" b="1" dirty="0"/>
              <a:t> </a:t>
            </a:r>
            <a:r>
              <a:rPr lang="de-DE" sz="6630" b="1" dirty="0" err="1"/>
              <a:t>stories</a:t>
            </a:r>
            <a:r>
              <a:rPr lang="de-DE" sz="6630" b="1" dirty="0"/>
              <a:t> + </a:t>
            </a:r>
            <a:r>
              <a:rPr lang="de-DE" sz="6630" b="1" dirty="0" err="1"/>
              <a:t>duplicates</a:t>
            </a:r>
            <a:endParaRPr lang="de-DE" sz="6630" b="1" dirty="0"/>
          </a:p>
          <a:p>
            <a:pPr marL="857250" indent="-857250">
              <a:buFont typeface="Arial" panose="020B0604020202020204" pitchFamily="34" charset="0"/>
              <a:buChar char="•"/>
            </a:pPr>
            <a:r>
              <a:rPr lang="de-DE" sz="6630" dirty="0"/>
              <a:t>fix </a:t>
            </a:r>
            <a:r>
              <a:rPr lang="de-DE" sz="6630" dirty="0" err="1"/>
              <a:t>encodings</a:t>
            </a:r>
            <a:endParaRPr lang="de-DE" sz="6630" dirty="0"/>
          </a:p>
          <a:p>
            <a:pPr marL="857250" indent="-857250">
              <a:buFont typeface="Arial" panose="020B0604020202020204" pitchFamily="34" charset="0"/>
              <a:buChar char="•"/>
            </a:pPr>
            <a:endParaRPr lang="de-DE" sz="6630" dirty="0"/>
          </a:p>
          <a:p>
            <a:pPr marL="857250" indent="-857250">
              <a:buFont typeface="Arial" panose="020B0604020202020204" pitchFamily="34" charset="0"/>
              <a:buChar char="•"/>
            </a:pPr>
            <a:endParaRPr lang="de-DE" sz="6630" dirty="0"/>
          </a:p>
          <a:p>
            <a:pPr marL="857250" indent="-857250">
              <a:buFont typeface="Arial" panose="020B0604020202020204" pitchFamily="34" charset="0"/>
              <a:buChar char="•"/>
            </a:pPr>
            <a:endParaRPr lang="de-DE" sz="6630" dirty="0"/>
          </a:p>
          <a:p>
            <a:pPr marL="857250" indent="-857250">
              <a:buFont typeface="Arial" panose="020B0604020202020204" pitchFamily="34" charset="0"/>
              <a:buChar char="•"/>
            </a:pPr>
            <a:endParaRPr lang="de-DE" sz="6630" dirty="0"/>
          </a:p>
          <a:p>
            <a:pPr marL="857250" indent="-857250">
              <a:buFont typeface="Arial" panose="020B0604020202020204" pitchFamily="34" charset="0"/>
              <a:buChar char="•"/>
            </a:pPr>
            <a:endParaRPr lang="de-DE" sz="6630" dirty="0"/>
          </a:p>
          <a:p>
            <a:pPr marL="857250" indent="-857250">
              <a:buFont typeface="Arial" panose="020B0604020202020204" pitchFamily="34" charset="0"/>
              <a:buChar char="•"/>
            </a:pPr>
            <a:endParaRPr lang="de-DE" sz="6630" dirty="0"/>
          </a:p>
          <a:p>
            <a:pPr marL="857250" indent="-857250">
              <a:buFont typeface="Arial" panose="020B0604020202020204" pitchFamily="34" charset="0"/>
              <a:buChar char="•"/>
            </a:pPr>
            <a:r>
              <a:rPr lang="de-DE" sz="6630" dirty="0"/>
              <a:t>total </a:t>
            </a:r>
            <a:r>
              <a:rPr lang="de-DE" sz="6630" dirty="0" err="1"/>
              <a:t>ordering</a:t>
            </a:r>
            <a:r>
              <a:rPr lang="de-DE" sz="6630" dirty="0"/>
              <a:t>: llama3 </a:t>
            </a:r>
            <a:r>
              <a:rPr lang="de-DE" sz="6630" dirty="0" err="1"/>
              <a:t>rating</a:t>
            </a:r>
            <a:endParaRPr lang="de-DE" sz="6630" dirty="0"/>
          </a:p>
        </p:txBody>
      </p:sp>
      <p:graphicFrame>
        <p:nvGraphicFramePr>
          <p:cNvPr id="7" name="Tabelle 6">
            <a:extLst>
              <a:ext uri="{FF2B5EF4-FFF2-40B4-BE49-F238E27FC236}">
                <a16:creationId xmlns:a16="http://schemas.microsoft.com/office/drawing/2014/main" id="{0FC8B846-2F34-C07E-0E7F-72CFBD7A82A8}"/>
              </a:ext>
            </a:extLst>
          </p:cNvPr>
          <p:cNvGraphicFramePr>
            <a:graphicFrameLocks noGrp="1"/>
          </p:cNvGraphicFramePr>
          <p:nvPr>
            <p:extLst>
              <p:ext uri="{D42A27DB-BD31-4B8C-83A1-F6EECF244321}">
                <p14:modId xmlns:p14="http://schemas.microsoft.com/office/powerpoint/2010/main" val="2774716222"/>
              </p:ext>
            </p:extLst>
          </p:nvPr>
        </p:nvGraphicFramePr>
        <p:xfrm>
          <a:off x="2413000" y="6175699"/>
          <a:ext cx="14996160" cy="4407408"/>
        </p:xfrm>
        <a:graphic>
          <a:graphicData uri="http://schemas.openxmlformats.org/drawingml/2006/table">
            <a:tbl>
              <a:tblPr firstRow="1" bandRow="1">
                <a:tableStyleId>{5940675A-B579-460E-94D1-54222C63F5DA}</a:tableStyleId>
              </a:tblPr>
              <a:tblGrid>
                <a:gridCol w="9799955">
                  <a:extLst>
                    <a:ext uri="{9D8B030D-6E8A-4147-A177-3AD203B41FA5}">
                      <a16:colId xmlns:a16="http://schemas.microsoft.com/office/drawing/2014/main" val="2050617280"/>
                    </a:ext>
                  </a:extLst>
                </a:gridCol>
                <a:gridCol w="5196205">
                  <a:extLst>
                    <a:ext uri="{9D8B030D-6E8A-4147-A177-3AD203B41FA5}">
                      <a16:colId xmlns:a16="http://schemas.microsoft.com/office/drawing/2014/main" val="2839566687"/>
                    </a:ext>
                  </a:extLst>
                </a:gridCol>
              </a:tblGrid>
              <a:tr h="370840">
                <a:tc>
                  <a:txBody>
                    <a:bodyPr/>
                    <a:lstStyle/>
                    <a:p>
                      <a:r>
                        <a:rPr lang="de-DE" sz="6630" dirty="0" err="1"/>
                        <a:t>size</a:t>
                      </a:r>
                      <a:r>
                        <a:rPr lang="de-DE" sz="6630" dirty="0"/>
                        <a:t> on </a:t>
                      </a:r>
                      <a:r>
                        <a:rPr lang="de-DE" sz="6630" dirty="0" err="1"/>
                        <a:t>disk</a:t>
                      </a:r>
                      <a:endParaRPr lang="de-DE" sz="6630" dirty="0"/>
                    </a:p>
                  </a:txBody>
                  <a:tcPr/>
                </a:tc>
                <a:tc>
                  <a:txBody>
                    <a:bodyPr/>
                    <a:lstStyle/>
                    <a:p>
                      <a:r>
                        <a:rPr lang="de-DE" sz="6630" dirty="0"/>
                        <a:t>13 GB</a:t>
                      </a:r>
                    </a:p>
                  </a:txBody>
                  <a:tcPr/>
                </a:tc>
                <a:extLst>
                  <a:ext uri="{0D108BD9-81ED-4DB2-BD59-A6C34878D82A}">
                    <a16:rowId xmlns:a16="http://schemas.microsoft.com/office/drawing/2014/main" val="118009153"/>
                  </a:ext>
                </a:extLst>
              </a:tr>
              <a:tr h="370840">
                <a:tc>
                  <a:txBody>
                    <a:bodyPr/>
                    <a:lstStyle/>
                    <a:p>
                      <a:r>
                        <a:rPr lang="de-DE" sz="6630" dirty="0" err="1"/>
                        <a:t>data</a:t>
                      </a:r>
                      <a:r>
                        <a:rPr lang="de-DE" sz="6630" dirty="0"/>
                        <a:t> </a:t>
                      </a:r>
                      <a:r>
                        <a:rPr lang="de-DE" sz="6630" dirty="0" err="1"/>
                        <a:t>points</a:t>
                      </a:r>
                      <a:endParaRPr lang="de-DE" sz="6630" dirty="0"/>
                    </a:p>
                  </a:txBody>
                  <a:tcPr/>
                </a:tc>
                <a:tc>
                  <a:txBody>
                    <a:bodyPr/>
                    <a:lstStyle/>
                    <a:p>
                      <a:r>
                        <a:rPr lang="de-DE" sz="6630" dirty="0"/>
                        <a:t>1,798,739</a:t>
                      </a:r>
                    </a:p>
                  </a:txBody>
                  <a:tcPr/>
                </a:tc>
                <a:extLst>
                  <a:ext uri="{0D108BD9-81ED-4DB2-BD59-A6C34878D82A}">
                    <a16:rowId xmlns:a16="http://schemas.microsoft.com/office/drawing/2014/main" val="3551893611"/>
                  </a:ext>
                </a:extLst>
              </a:tr>
              <a:tr h="370840">
                <a:tc>
                  <a:txBody>
                    <a:bodyPr/>
                    <a:lstStyle/>
                    <a:p>
                      <a:r>
                        <a:rPr lang="de-DE" sz="6630" dirty="0" err="1"/>
                        <a:t>unique</a:t>
                      </a:r>
                      <a:r>
                        <a:rPr lang="de-DE" sz="6630" dirty="0"/>
                        <a:t> </a:t>
                      </a:r>
                      <a:r>
                        <a:rPr lang="de-DE" sz="6630" dirty="0" err="1"/>
                        <a:t>words</a:t>
                      </a:r>
                      <a:endParaRPr lang="de-DE" sz="6630" dirty="0"/>
                    </a:p>
                  </a:txBody>
                  <a:tcPr/>
                </a:tc>
                <a:tc>
                  <a:txBody>
                    <a:bodyPr/>
                    <a:lstStyle/>
                    <a:p>
                      <a:r>
                        <a:rPr lang="de-DE" sz="6630" dirty="0"/>
                        <a:t>240,003</a:t>
                      </a:r>
                    </a:p>
                  </a:txBody>
                  <a:tcPr/>
                </a:tc>
                <a:extLst>
                  <a:ext uri="{0D108BD9-81ED-4DB2-BD59-A6C34878D82A}">
                    <a16:rowId xmlns:a16="http://schemas.microsoft.com/office/drawing/2014/main" val="4202675406"/>
                  </a:ext>
                </a:extLst>
              </a:tr>
              <a:tr h="370840">
                <a:tc>
                  <a:txBody>
                    <a:bodyPr/>
                    <a:lstStyle/>
                    <a:p>
                      <a:r>
                        <a:rPr lang="de-DE" sz="6630" dirty="0" err="1"/>
                        <a:t>avg</a:t>
                      </a:r>
                      <a:r>
                        <a:rPr lang="de-DE" sz="6630" dirty="0"/>
                        <a:t> </a:t>
                      </a:r>
                      <a:r>
                        <a:rPr lang="de-DE" sz="6630" dirty="0" err="1"/>
                        <a:t>sequence</a:t>
                      </a:r>
                      <a:r>
                        <a:rPr lang="de-DE" sz="6630" dirty="0"/>
                        <a:t> </a:t>
                      </a:r>
                      <a:r>
                        <a:rPr lang="de-DE" sz="6630" dirty="0" err="1"/>
                        <a:t>length</a:t>
                      </a:r>
                      <a:endParaRPr lang="de-DE" sz="6630" dirty="0"/>
                    </a:p>
                  </a:txBody>
                  <a:tcPr/>
                </a:tc>
                <a:tc>
                  <a:txBody>
                    <a:bodyPr/>
                    <a:lstStyle/>
                    <a:p>
                      <a:r>
                        <a:rPr lang="de-DE" sz="6630" dirty="0"/>
                        <a:t>174.3 </a:t>
                      </a:r>
                      <a:r>
                        <a:rPr lang="de-DE" sz="6630" dirty="0" err="1"/>
                        <a:t>words</a:t>
                      </a:r>
                      <a:endParaRPr lang="de-DE" sz="6630" dirty="0"/>
                    </a:p>
                  </a:txBody>
                  <a:tcPr/>
                </a:tc>
                <a:extLst>
                  <a:ext uri="{0D108BD9-81ED-4DB2-BD59-A6C34878D82A}">
                    <a16:rowId xmlns:a16="http://schemas.microsoft.com/office/drawing/2014/main" val="2058736155"/>
                  </a:ext>
                </a:extLst>
              </a:tr>
            </a:tbl>
          </a:graphicData>
        </a:graphic>
      </p:graphicFrame>
    </p:spTree>
    <p:extLst>
      <p:ext uri="{BB962C8B-B14F-4D97-AF65-F5344CB8AC3E}">
        <p14:creationId xmlns:p14="http://schemas.microsoft.com/office/powerpoint/2010/main" val="3095530058"/>
      </p:ext>
    </p:extLst>
  </p:cSld>
  <p:clrMapOvr>
    <a:masterClrMapping/>
  </p:clrMapOvr>
  <p:transition spd="med"/>
</p:sld>
</file>

<file path=ppt/theme/theme1.xml><?xml version="1.0" encoding="utf-8"?>
<a:theme xmlns:a="http://schemas.openxmlformats.org/drawingml/2006/main"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1071</Words>
  <Application>Microsoft Office PowerPoint</Application>
  <PresentationFormat>Benutzerdefiniert</PresentationFormat>
  <Paragraphs>258</Paragraphs>
  <Slides>27</Slides>
  <Notes>19</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27</vt:i4>
      </vt:variant>
    </vt:vector>
  </HeadingPairs>
  <TitlesOfParts>
    <vt:vector size="32" baseType="lpstr">
      <vt:lpstr>Arial</vt:lpstr>
      <vt:lpstr>Helvetica Neue</vt:lpstr>
      <vt:lpstr>Helvetica Neue Medium</vt:lpstr>
      <vt:lpstr>Wingdings</vt:lpstr>
      <vt:lpstr>20_BasicBlack</vt:lpstr>
      <vt:lpstr>Tiniest Storyteller</vt:lpstr>
      <vt:lpstr>Content</vt:lpstr>
      <vt:lpstr>Objectives</vt:lpstr>
      <vt:lpstr>Objectives</vt:lpstr>
      <vt:lpstr>Objectives</vt:lpstr>
      <vt:lpstr>Objectives</vt:lpstr>
      <vt:lpstr>Initial Experiments</vt:lpstr>
      <vt:lpstr>Initial Experiments</vt:lpstr>
      <vt:lpstr>Optimisation Techniques</vt:lpstr>
      <vt:lpstr>Optimisation Techniques</vt:lpstr>
      <vt:lpstr>Optimisation Techniques</vt:lpstr>
      <vt:lpstr>Optimisation Techniques</vt:lpstr>
      <vt:lpstr>Optimisation Techniques</vt:lpstr>
      <vt:lpstr>Optimisation Techniques</vt:lpstr>
      <vt:lpstr>Optimisation Techniques</vt:lpstr>
      <vt:lpstr>Optimisation Techniques</vt:lpstr>
      <vt:lpstr>Optimisation Techniques</vt:lpstr>
      <vt:lpstr>Optimisation Techniques</vt:lpstr>
      <vt:lpstr>Performance</vt:lpstr>
      <vt:lpstr>Model Comparisons</vt:lpstr>
      <vt:lpstr>Demo</vt:lpstr>
      <vt:lpstr>Unexpected Discoveries</vt:lpstr>
      <vt:lpstr>Challenges</vt:lpstr>
      <vt:lpstr>Conclusion</vt:lpstr>
      <vt:lpstr>Conclusion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Flavia Macovei</cp:lastModifiedBy>
  <cp:revision>13</cp:revision>
  <dcterms:modified xsi:type="dcterms:W3CDTF">2024-07-09T20:29:45Z</dcterms:modified>
</cp:coreProperties>
</file>