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3" r:id="rId2"/>
    <p:sldId id="324" r:id="rId3"/>
    <p:sldId id="279" r:id="rId4"/>
    <p:sldId id="280" r:id="rId5"/>
    <p:sldId id="320" r:id="rId6"/>
    <p:sldId id="321" r:id="rId7"/>
    <p:sldId id="323" r:id="rId8"/>
    <p:sldId id="325" r:id="rId9"/>
    <p:sldId id="326" r:id="rId10"/>
    <p:sldId id="327" r:id="rId11"/>
    <p:sldId id="328" r:id="rId12"/>
    <p:sldId id="330" r:id="rId13"/>
    <p:sldId id="331" r:id="rId14"/>
    <p:sldId id="332" r:id="rId15"/>
    <p:sldId id="329" r:id="rId16"/>
    <p:sldId id="333" r:id="rId17"/>
    <p:sldId id="334" r:id="rId18"/>
    <p:sldId id="335" r:id="rId19"/>
    <p:sldId id="336" r:id="rId20"/>
    <p:sldId id="339" r:id="rId21"/>
    <p:sldId id="340" r:id="rId22"/>
    <p:sldId id="337" r:id="rId23"/>
    <p:sldId id="341" r:id="rId24"/>
    <p:sldId id="342" r:id="rId25"/>
    <p:sldId id="345" r:id="rId26"/>
    <p:sldId id="343" r:id="rId27"/>
    <p:sldId id="344" r:id="rId28"/>
  </p:sldIdLst>
  <p:sldSz cx="9144000" cy="6858000" type="screen4x3"/>
  <p:notesSz cx="6883400" cy="9906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92D"/>
    <a:srgbClr val="660066"/>
    <a:srgbClr val="3333CC"/>
    <a:srgbClr val="990099"/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660"/>
  </p:normalViewPr>
  <p:slideViewPr>
    <p:cSldViewPr>
      <p:cViewPr>
        <p:scale>
          <a:sx n="70" d="100"/>
          <a:sy n="70" d="100"/>
        </p:scale>
        <p:origin x="-157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862FB74-4982-4982-AD1C-0DF318455353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705350"/>
            <a:ext cx="550545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1DC8EF1-ED21-4FC1-B949-8DA08387B3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A7357E-282B-426D-B866-B0DE99080CE4}" type="slidenum">
              <a:rPr lang="pt-B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pt-B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10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11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12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13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14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16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17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18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20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21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22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23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24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25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26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27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2BDFDE24-C1CD-4057-97D0-7FD0090EE926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3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4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5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6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7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8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9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E39E34-26E5-406A-971E-9948F0293188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162213C-B28E-4F86-8AD1-6F0DFD262C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3F5F0AF-CE77-4324-A658-5D7043777493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F370574-9400-493D-905E-7637F8E40E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3749569-AB41-4037-B2D7-86125575833E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7BB649-9880-4EE5-8970-422C122A6A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BAB5085-0DC5-417F-AC8A-4403D8BF3759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8846B1F-31C0-4CD1-AD57-21E7484E88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A3C56B0-FA5B-418A-82EC-F58119EE026B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CCA920-A4BE-4D26-8664-963B8EC1DA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405616D-EB1E-4E32-8EAF-46EE9389AA79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705F4D3-C302-4B03-B4F6-75D06501E3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7D124C-6E25-4D5C-A08E-48B2ACF834FE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4F4E60F-28B3-4395-A268-DDB602E22F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04288C9-2110-4770-9373-62E35B254C07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A90E58-D157-44F8-A600-9DD37B0EE5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3D7024E-C882-4064-B7FE-70397580E89C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9DDAB8A-8B38-4626-9330-F975D14D38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FB7E58-19D6-4EBD-B8CA-ADE473E7F5F1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2C03CC1-C3C0-40CC-A3DA-53F4663560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40D8BF-120F-4A60-9A4A-809ABBBEBA8D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7DBDB3-2D4F-42A4-8F06-702471D124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Apresetação-UEA-2013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278812" cy="720725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Aula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Tiled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Map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Subtítulo 2"/>
          <p:cNvSpPr>
            <a:spLocks noGrp="1"/>
          </p:cNvSpPr>
          <p:nvPr>
            <p:ph type="subTitle" idx="1"/>
          </p:nvPr>
        </p:nvSpPr>
        <p:spPr bwMode="auto">
          <a:xfrm>
            <a:off x="2811463" y="5301208"/>
            <a:ext cx="3200400" cy="9826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Alunos:	</a:t>
            </a:r>
            <a:r>
              <a:rPr lang="pt-BR" sz="1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Lahis</a:t>
            </a:r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Almeida</a:t>
            </a:r>
          </a:p>
          <a:p>
            <a:pPr algn="just"/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1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Luan</a:t>
            </a:r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Moraes</a:t>
            </a:r>
          </a:p>
          <a:p>
            <a:pPr algn="just"/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Mateus Palheta</a:t>
            </a:r>
          </a:p>
        </p:txBody>
      </p:sp>
      <p:pic>
        <p:nvPicPr>
          <p:cNvPr id="5" name="Imagem 4" descr="tiled-logo-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708920"/>
            <a:ext cx="4257409" cy="2316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2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Abra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 e vá para </a:t>
            </a:r>
            <a:r>
              <a:rPr lang="pt-BR" sz="2000" b="1" i="1" dirty="0" smtClean="0">
                <a:solidFill>
                  <a:srgbClr val="002060"/>
                </a:solidFill>
              </a:rPr>
              <a:t>Arquivo&gt;Novo.  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267744" y="3009907"/>
            <a:ext cx="5247277" cy="3458237"/>
            <a:chOff x="2267744" y="3009907"/>
            <a:chExt cx="5247277" cy="345823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3009907"/>
              <a:ext cx="5247277" cy="322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Elipse 8"/>
            <p:cNvSpPr/>
            <p:nvPr/>
          </p:nvSpPr>
          <p:spPr>
            <a:xfrm>
              <a:off x="2267744" y="3140968"/>
              <a:ext cx="504056" cy="288032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499992" y="6237312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Na janela Novo Mapa, você definirá o tamanho do mapa e do tile: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Larg. : largura da tela do jogo/ largura do tile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Ex:   1920/40 = 48 tiles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Altura:  altura da tela do jogo/altura do tile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 Ex:  1200/40 = 30 tiles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940152" y="3284984"/>
            <a:ext cx="3105150" cy="2823120"/>
            <a:chOff x="6003354" y="3284984"/>
            <a:chExt cx="3105150" cy="2823120"/>
          </a:xfrm>
        </p:grpSpPr>
        <p:sp>
          <p:nvSpPr>
            <p:cNvPr id="8" name="CaixaDeTexto 7"/>
            <p:cNvSpPr txBox="1"/>
            <p:nvPr/>
          </p:nvSpPr>
          <p:spPr>
            <a:xfrm>
              <a:off x="7164288" y="5877272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03354" y="3284984"/>
              <a:ext cx="3105150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348880"/>
            <a:ext cx="8892480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	A partir das camadas,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 monta o cenário. Para renomear a camada criada,  dê um </a:t>
            </a:r>
            <a:r>
              <a:rPr lang="pt-BR" sz="2000" b="1" dirty="0" err="1" smtClean="0">
                <a:solidFill>
                  <a:srgbClr val="002060"/>
                </a:solidFill>
              </a:rPr>
              <a:t>click</a:t>
            </a:r>
            <a:r>
              <a:rPr lang="pt-BR" sz="2000" b="1" dirty="0" smtClean="0">
                <a:solidFill>
                  <a:srgbClr val="002060"/>
                </a:solidFill>
              </a:rPr>
              <a:t> duplo sobre seu nome.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555776" y="3503992"/>
            <a:ext cx="3960440" cy="3055349"/>
            <a:chOff x="4355976" y="2420888"/>
            <a:chExt cx="4644488" cy="358306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5976" y="2420888"/>
              <a:ext cx="4644488" cy="326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CaixaDeTexto 9"/>
            <p:cNvSpPr txBox="1"/>
            <p:nvPr/>
          </p:nvSpPr>
          <p:spPr>
            <a:xfrm>
              <a:off x="5791545" y="5733256"/>
              <a:ext cx="1372744" cy="270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4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Criado o mapa, você deverá importar o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tileset</a:t>
            </a:r>
            <a:r>
              <a:rPr lang="pt-BR" sz="2000" b="1" dirty="0" smtClean="0">
                <a:solidFill>
                  <a:srgbClr val="002060"/>
                </a:solidFill>
              </a:rPr>
              <a:t> (</a:t>
            </a:r>
            <a:r>
              <a:rPr lang="pt-BR" sz="2000" b="1" dirty="0" err="1" smtClean="0">
                <a:solidFill>
                  <a:srgbClr val="002060"/>
                </a:solidFill>
              </a:rPr>
              <a:t>sprite</a:t>
            </a:r>
            <a:r>
              <a:rPr lang="pt-BR" sz="2000" b="1" dirty="0" smtClean="0">
                <a:solidFill>
                  <a:srgbClr val="002060"/>
                </a:solidFill>
              </a:rPr>
              <a:t> dividida em tiles). Vá para </a:t>
            </a:r>
            <a:r>
              <a:rPr lang="pt-BR" sz="2000" b="1" i="1" dirty="0" smtClean="0">
                <a:solidFill>
                  <a:srgbClr val="002060"/>
                </a:solidFill>
              </a:rPr>
              <a:t>Mapa&gt;Novo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Tileset</a:t>
            </a:r>
            <a:r>
              <a:rPr lang="pt-BR" sz="2000" b="1" i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e exporte a imagem da plataforma que você criou anteriormente.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203848" y="4005064"/>
            <a:ext cx="2808312" cy="2376264"/>
            <a:chOff x="2767013" y="1481138"/>
            <a:chExt cx="3609975" cy="4299255"/>
          </a:xfrm>
        </p:grpSpPr>
        <p:sp>
          <p:nvSpPr>
            <p:cNvPr id="8" name="CaixaDeTexto 7"/>
            <p:cNvSpPr txBox="1"/>
            <p:nvPr/>
          </p:nvSpPr>
          <p:spPr>
            <a:xfrm>
              <a:off x="3995936" y="5445927"/>
              <a:ext cx="1494590" cy="334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67013" y="1481138"/>
              <a:ext cx="3609975" cy="389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91346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5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Para preencher o mapa, arraste e solte o respectivo tile no local desejado.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55" y="3801181"/>
            <a:ext cx="7939385" cy="19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3707904" y="5589240"/>
            <a:ext cx="1252126" cy="21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i="1" dirty="0" smtClean="0"/>
              <a:t>Fonte: Própria</a:t>
            </a:r>
            <a:endParaRPr lang="pt-BR" sz="9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188" y="2463354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   Preenchimento do mapa com plataformas: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259632" y="3212976"/>
            <a:ext cx="6660231" cy="3234368"/>
            <a:chOff x="1475656" y="3212976"/>
            <a:chExt cx="6660231" cy="323436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3212976"/>
              <a:ext cx="6660231" cy="3078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/>
          </p:nvSpPr>
          <p:spPr>
            <a:xfrm>
              <a:off x="4283968" y="62373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0" y="242088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	Para deixar o mapa mais elaborado, há uma gama de ferramentas que podem ser utilizadas: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206" y="4365104"/>
            <a:ext cx="45148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upo 11"/>
          <p:cNvGrpSpPr/>
          <p:nvPr/>
        </p:nvGrpSpPr>
        <p:grpSpPr>
          <a:xfrm>
            <a:off x="5652120" y="3717032"/>
            <a:ext cx="3240360" cy="2751112"/>
            <a:chOff x="5415539" y="3444577"/>
            <a:chExt cx="3476941" cy="3023567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5539" y="3444577"/>
              <a:ext cx="3476941" cy="272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CaixaDeTexto 10"/>
            <p:cNvSpPr txBox="1"/>
            <p:nvPr/>
          </p:nvSpPr>
          <p:spPr>
            <a:xfrm>
              <a:off x="6396807" y="6237312"/>
              <a:ext cx="1343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6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Para adicionar  estrelas  ao mapa, vá para </a:t>
            </a:r>
            <a:r>
              <a:rPr lang="pt-BR" sz="2000" b="1" i="1" dirty="0" smtClean="0">
                <a:solidFill>
                  <a:srgbClr val="002060"/>
                </a:solidFill>
              </a:rPr>
              <a:t>Camada&gt;Adicionar Camada de Objetos.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2915816" y="3501008"/>
            <a:ext cx="3528392" cy="2952328"/>
            <a:chOff x="5415539" y="3444577"/>
            <a:chExt cx="3476941" cy="3023567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5539" y="3444577"/>
              <a:ext cx="3476941" cy="272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CaixaDeTexto 9"/>
            <p:cNvSpPr txBox="1"/>
            <p:nvPr/>
          </p:nvSpPr>
          <p:spPr>
            <a:xfrm>
              <a:off x="6396807" y="6237312"/>
              <a:ext cx="1343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7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Vá novamente em </a:t>
            </a:r>
            <a:r>
              <a:rPr lang="pt-BR" sz="2000" b="1" i="1" dirty="0" smtClean="0">
                <a:solidFill>
                  <a:srgbClr val="002060"/>
                </a:solidFill>
              </a:rPr>
              <a:t>Mapa&gt;Novo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Tileset</a:t>
            </a:r>
            <a:r>
              <a:rPr lang="pt-BR" sz="2000" b="1" dirty="0" smtClean="0">
                <a:solidFill>
                  <a:srgbClr val="002060"/>
                </a:solidFill>
              </a:rPr>
              <a:t>, exporte a imagem da estrela e </a:t>
            </a:r>
            <a:r>
              <a:rPr lang="pt-BR" sz="2000" b="1" dirty="0" err="1" smtClean="0">
                <a:solidFill>
                  <a:srgbClr val="002060"/>
                </a:solidFill>
              </a:rPr>
              <a:t>click</a:t>
            </a:r>
            <a:r>
              <a:rPr lang="pt-BR" sz="2000" b="1" dirty="0" smtClean="0">
                <a:solidFill>
                  <a:srgbClr val="002060"/>
                </a:solidFill>
              </a:rPr>
              <a:t> sobre a ferramenta </a:t>
            </a:r>
            <a:r>
              <a:rPr lang="pt-BR" sz="2000" b="1" i="1" dirty="0" smtClean="0">
                <a:solidFill>
                  <a:srgbClr val="002060"/>
                </a:solidFill>
              </a:rPr>
              <a:t>Inserir Tile</a:t>
            </a:r>
            <a:r>
              <a:rPr lang="pt-BR" sz="2000" b="1" dirty="0" smtClean="0">
                <a:solidFill>
                  <a:srgbClr val="002060"/>
                </a:solidFill>
              </a:rPr>
              <a:t> para habilitar a seleção da estrela.</a:t>
            </a:r>
            <a:endParaRPr lang="pt-BR" sz="2000" b="1" i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940152" y="3498918"/>
            <a:ext cx="2617057" cy="2969226"/>
            <a:chOff x="5940152" y="3498918"/>
            <a:chExt cx="2617057" cy="2969226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3498918"/>
              <a:ext cx="2617057" cy="2810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CaixaDeTexto 10"/>
            <p:cNvSpPr txBox="1"/>
            <p:nvPr/>
          </p:nvSpPr>
          <p:spPr>
            <a:xfrm>
              <a:off x="6566620" y="62581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077072"/>
            <a:ext cx="3517633" cy="103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188" y="2463354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   </a:t>
            </a:r>
            <a:r>
              <a:rPr lang="pt-BR" sz="2000" b="1" dirty="0" smtClean="0">
                <a:solidFill>
                  <a:srgbClr val="002060"/>
                </a:solidFill>
              </a:rPr>
              <a:t>Mapa com as estrelas</a:t>
            </a:r>
            <a:r>
              <a:rPr lang="pt-BR" sz="2000" b="1" dirty="0" smtClean="0">
                <a:solidFill>
                  <a:srgbClr val="002060"/>
                </a:solidFill>
              </a:rPr>
              <a:t>: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342388" y="3356992"/>
            <a:ext cx="6325956" cy="3090352"/>
            <a:chOff x="1342388" y="3356992"/>
            <a:chExt cx="6325956" cy="309035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2388" y="3356992"/>
              <a:ext cx="6325956" cy="2923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4067944" y="62373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dirty="0" smtClean="0">
                <a:solidFill>
                  <a:srgbClr val="7F7F7F"/>
                </a:solidFill>
              </a:rPr>
              <a:t>Roteiro </a:t>
            </a:r>
            <a:endParaRPr lang="pt-BR" sz="36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Introdução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Objetivo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Por que utilizar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?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Funcionamento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Criando o primeiro Mapa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Inserindo o Mapa no Jogo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Execução do jogo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8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Terminado o mapa, vá em </a:t>
            </a:r>
            <a:r>
              <a:rPr lang="pt-BR" sz="2000" b="1" i="1" dirty="0" smtClean="0">
                <a:solidFill>
                  <a:srgbClr val="002060"/>
                </a:solidFill>
              </a:rPr>
              <a:t>Arquivo&gt;Salvar</a:t>
            </a:r>
            <a:r>
              <a:rPr lang="pt-BR" sz="2000" b="1" dirty="0" smtClean="0">
                <a:solidFill>
                  <a:srgbClr val="002060"/>
                </a:solidFill>
              </a:rPr>
              <a:t> e o nomeie. O arquivo gerado será no formato </a:t>
            </a:r>
            <a:r>
              <a:rPr lang="pt-BR" sz="2000" b="1" i="1" dirty="0" smtClean="0">
                <a:solidFill>
                  <a:srgbClr val="002060"/>
                </a:solidFill>
              </a:rPr>
              <a:t>.</a:t>
            </a:r>
            <a:r>
              <a:rPr lang="pt-BR" sz="2000" b="1" i="1" dirty="0" err="1" smtClean="0">
                <a:solidFill>
                  <a:srgbClr val="002060"/>
                </a:solidFill>
              </a:rPr>
              <a:t>tmx</a:t>
            </a:r>
            <a:r>
              <a:rPr lang="pt-BR" sz="2000" b="1" i="1" dirty="0" smtClean="0">
                <a:solidFill>
                  <a:srgbClr val="002060"/>
                </a:solidFill>
              </a:rPr>
              <a:t>  .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771800" y="3429000"/>
            <a:ext cx="3960440" cy="3023502"/>
            <a:chOff x="2771800" y="3345842"/>
            <a:chExt cx="3960440" cy="3023502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1800" y="3345842"/>
              <a:ext cx="3960440" cy="2783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CaixaDeTexto 8"/>
            <p:cNvSpPr txBox="1"/>
            <p:nvPr/>
          </p:nvSpPr>
          <p:spPr>
            <a:xfrm>
              <a:off x="3995936" y="61593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Ferramentas necessárias: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Editor de Texto de sua Preferência;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Framework </a:t>
            </a:r>
            <a:r>
              <a:rPr lang="pt-BR" sz="2000" b="1" dirty="0" err="1" smtClean="0">
                <a:solidFill>
                  <a:srgbClr val="002060"/>
                </a:solidFill>
              </a:rPr>
              <a:t>Phaser</a:t>
            </a:r>
            <a:r>
              <a:rPr lang="pt-BR" sz="2000" b="1" dirty="0" smtClean="0">
                <a:solidFill>
                  <a:srgbClr val="002060"/>
                </a:solidFill>
              </a:rPr>
              <a:t> do HTML5. Disponível em: </a:t>
            </a:r>
            <a:r>
              <a:rPr lang="pt-BR" sz="2000" b="1" dirty="0" smtClean="0">
                <a:solidFill>
                  <a:srgbClr val="002060"/>
                </a:solidFill>
                <a:hlinkClick r:id="rId3"/>
              </a:rPr>
              <a:t>http://phaser.io/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447082"/>
            <a:ext cx="1800135" cy="164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upo 6"/>
          <p:cNvGrpSpPr/>
          <p:nvPr/>
        </p:nvGrpSpPr>
        <p:grpSpPr>
          <a:xfrm>
            <a:off x="1907704" y="4564343"/>
            <a:ext cx="1800200" cy="1615769"/>
            <a:chOff x="1907704" y="4564343"/>
            <a:chExt cx="1800200" cy="1615769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51720" y="4564343"/>
              <a:ext cx="1512168" cy="1384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/>
          </p:nvSpPr>
          <p:spPr>
            <a:xfrm>
              <a:off x="1907704" y="5949280"/>
              <a:ext cx="1800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blog.tetranet.com.</a:t>
              </a:r>
              <a:r>
                <a:rPr lang="pt-BR" sz="900" dirty="0" err="1" smtClean="0"/>
                <a:t>br</a:t>
              </a:r>
              <a:endParaRPr lang="pt-BR" sz="900" dirty="0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076056" y="609329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/>
              <a:t>Fonte:</a:t>
            </a:r>
            <a:r>
              <a:rPr lang="pt-BR" sz="900" dirty="0" err="1" smtClean="0"/>
              <a:t>phaser</a:t>
            </a:r>
            <a:r>
              <a:rPr lang="pt-BR" sz="900" dirty="0" smtClean="0"/>
              <a:t>.</a:t>
            </a:r>
            <a:r>
              <a:rPr lang="pt-BR" sz="900" dirty="0" err="1" smtClean="0"/>
              <a:t>io</a:t>
            </a:r>
            <a:endParaRPr lang="pt-BR" sz="9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Para inserir o mapa no jogo, realize os passos a seguir: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Inicie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 e vá em </a:t>
            </a:r>
            <a:r>
              <a:rPr lang="pt-BR" sz="2000" b="1" i="1" dirty="0" smtClean="0">
                <a:solidFill>
                  <a:srgbClr val="002060"/>
                </a:solidFill>
              </a:rPr>
              <a:t>Arquivo&gt;Abrir</a:t>
            </a:r>
            <a:r>
              <a:rPr lang="pt-BR" sz="2000" b="1" dirty="0" smtClean="0">
                <a:solidFill>
                  <a:srgbClr val="002060"/>
                </a:solidFill>
              </a:rPr>
              <a:t>  para abrir o seu mapa;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Vá para </a:t>
            </a:r>
            <a:r>
              <a:rPr lang="pt-BR" sz="2000" b="1" i="1" dirty="0" smtClean="0">
                <a:solidFill>
                  <a:srgbClr val="002060"/>
                </a:solidFill>
              </a:rPr>
              <a:t>Arquivo&gt;Exportar Como </a:t>
            </a:r>
            <a:r>
              <a:rPr lang="pt-BR" sz="2000" b="1" dirty="0" smtClean="0">
                <a:solidFill>
                  <a:srgbClr val="002060"/>
                </a:solidFill>
              </a:rPr>
              <a:t>e selecione no tipo o formato </a:t>
            </a:r>
            <a:r>
              <a:rPr lang="pt-BR" sz="2000" b="1" i="1" dirty="0" smtClean="0">
                <a:solidFill>
                  <a:srgbClr val="002060"/>
                </a:solidFill>
              </a:rPr>
              <a:t>.</a:t>
            </a:r>
            <a:r>
              <a:rPr lang="pt-BR" sz="2000" b="1" i="1" dirty="0" err="1" smtClean="0">
                <a:solidFill>
                  <a:srgbClr val="002060"/>
                </a:solidFill>
              </a:rPr>
              <a:t>json</a:t>
            </a:r>
            <a:r>
              <a:rPr lang="pt-BR" sz="2000" b="1" i="1" dirty="0" smtClean="0">
                <a:solidFill>
                  <a:srgbClr val="002060"/>
                </a:solidFill>
              </a:rPr>
              <a:t>.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3131840" y="4221088"/>
            <a:ext cx="2952328" cy="2226256"/>
            <a:chOff x="4716016" y="3933056"/>
            <a:chExt cx="3168352" cy="2514288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3933056"/>
              <a:ext cx="3168352" cy="2242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CaixaDeTexto 16"/>
            <p:cNvSpPr txBox="1"/>
            <p:nvPr/>
          </p:nvSpPr>
          <p:spPr>
            <a:xfrm>
              <a:off x="5652120" y="62373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Carregue seus </a:t>
            </a:r>
            <a:r>
              <a:rPr lang="pt-BR" sz="2000" b="1" dirty="0" err="1" smtClean="0">
                <a:solidFill>
                  <a:srgbClr val="002060"/>
                </a:solidFill>
              </a:rPr>
              <a:t>assets</a:t>
            </a:r>
            <a:r>
              <a:rPr lang="pt-BR" sz="2000" b="1" dirty="0" smtClean="0">
                <a:solidFill>
                  <a:srgbClr val="002060"/>
                </a:solidFill>
              </a:rPr>
              <a:t>, utilizando o editor de texto e os recursos do </a:t>
            </a:r>
            <a:r>
              <a:rPr lang="pt-BR" sz="2000" b="1" dirty="0" err="1" smtClean="0">
                <a:solidFill>
                  <a:srgbClr val="002060"/>
                </a:solidFill>
              </a:rPr>
              <a:t>Phaser</a:t>
            </a:r>
            <a:r>
              <a:rPr lang="pt-BR" sz="2000" b="1" dirty="0" smtClean="0">
                <a:solidFill>
                  <a:srgbClr val="002060"/>
                </a:solidFill>
              </a:rPr>
              <a:t>: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6024" y="3554720"/>
            <a:ext cx="8927976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var Game = </a:t>
            </a:r>
            <a:r>
              <a:rPr lang="pt-BR" b="1" dirty="0" err="1" smtClean="0"/>
              <a:t>function</a:t>
            </a:r>
            <a:r>
              <a:rPr lang="pt-BR" b="1" dirty="0" smtClean="0"/>
              <a:t>(){ };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Game.</a:t>
            </a:r>
            <a:r>
              <a:rPr lang="pt-BR" b="1" dirty="0" err="1" smtClean="0"/>
              <a:t>prototype</a:t>
            </a:r>
            <a:r>
              <a:rPr lang="pt-BR" b="1" dirty="0" smtClean="0"/>
              <a:t>.</a:t>
            </a:r>
            <a:r>
              <a:rPr lang="pt-BR" b="1" dirty="0" err="1" smtClean="0"/>
              <a:t>preload</a:t>
            </a:r>
            <a:r>
              <a:rPr lang="pt-BR" b="1" dirty="0" smtClean="0"/>
              <a:t> = </a:t>
            </a:r>
            <a:r>
              <a:rPr lang="pt-BR" b="1" dirty="0" err="1" smtClean="0"/>
              <a:t>function</a:t>
            </a:r>
            <a:r>
              <a:rPr lang="pt-BR" b="1" dirty="0" smtClean="0"/>
              <a:t>() { </a:t>
            </a:r>
            <a:endParaRPr lang="pt-BR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   game.</a:t>
            </a:r>
            <a:r>
              <a:rPr lang="pt-BR" b="1" dirty="0" err="1" smtClean="0"/>
              <a:t>load</a:t>
            </a:r>
            <a:r>
              <a:rPr lang="pt-BR" b="1" dirty="0" smtClean="0"/>
              <a:t>.</a:t>
            </a:r>
            <a:r>
              <a:rPr lang="pt-BR" b="1" dirty="0" err="1" smtClean="0"/>
              <a:t>tilemap</a:t>
            </a:r>
            <a:r>
              <a:rPr lang="pt-BR" b="1" dirty="0" smtClean="0"/>
              <a:t>('</a:t>
            </a:r>
            <a:r>
              <a:rPr lang="pt-BR" b="1" dirty="0" err="1" smtClean="0"/>
              <a:t>stage</a:t>
            </a:r>
            <a:r>
              <a:rPr lang="pt-BR" b="1" dirty="0" smtClean="0"/>
              <a:t>','</a:t>
            </a:r>
            <a:r>
              <a:rPr lang="pt-BR" b="1" dirty="0" err="1" smtClean="0"/>
              <a:t>assets</a:t>
            </a:r>
            <a:r>
              <a:rPr lang="pt-BR" b="1" dirty="0" smtClean="0"/>
              <a:t>/</a:t>
            </a:r>
            <a:r>
              <a:rPr lang="pt-BR" b="1" dirty="0" err="1" smtClean="0"/>
              <a:t>map</a:t>
            </a:r>
            <a:r>
              <a:rPr lang="pt-BR" b="1" dirty="0" smtClean="0"/>
              <a:t>.</a:t>
            </a:r>
            <a:r>
              <a:rPr lang="pt-BR" b="1" dirty="0" err="1" smtClean="0"/>
              <a:t>json</a:t>
            </a:r>
            <a:r>
              <a:rPr lang="pt-BR" b="1" dirty="0" smtClean="0"/>
              <a:t>‘,</a:t>
            </a:r>
            <a:r>
              <a:rPr lang="pt-BR" b="1" dirty="0" err="1" smtClean="0"/>
              <a:t>null</a:t>
            </a:r>
            <a:r>
              <a:rPr lang="pt-BR" b="1" dirty="0" smtClean="0"/>
              <a:t>,</a:t>
            </a:r>
            <a:r>
              <a:rPr lang="pt-BR" b="1" dirty="0" err="1" smtClean="0"/>
              <a:t>Phaser</a:t>
            </a:r>
            <a:r>
              <a:rPr lang="pt-BR" b="1" dirty="0" smtClean="0"/>
              <a:t>.</a:t>
            </a:r>
            <a:r>
              <a:rPr lang="pt-BR" b="1" dirty="0" err="1" smtClean="0"/>
              <a:t>Tilemap</a:t>
            </a:r>
            <a:r>
              <a:rPr lang="pt-BR" b="1" dirty="0" smtClean="0"/>
              <a:t>.TILED_JSON;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   game.</a:t>
            </a:r>
            <a:r>
              <a:rPr lang="pt-BR" b="1" dirty="0" err="1" smtClean="0"/>
              <a:t>load</a:t>
            </a:r>
            <a:r>
              <a:rPr lang="pt-BR" b="1" dirty="0" smtClean="0"/>
              <a:t>.</a:t>
            </a:r>
            <a:r>
              <a:rPr lang="pt-BR" b="1" dirty="0" err="1" smtClean="0"/>
              <a:t>image</a:t>
            </a:r>
            <a:r>
              <a:rPr lang="pt-BR" b="1" dirty="0" smtClean="0"/>
              <a:t>('background', '</a:t>
            </a:r>
            <a:r>
              <a:rPr lang="pt-BR" b="1" dirty="0" err="1" smtClean="0"/>
              <a:t>assets</a:t>
            </a:r>
            <a:r>
              <a:rPr lang="pt-BR" b="1" dirty="0" smtClean="0"/>
              <a:t>/bg.png');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   game.</a:t>
            </a:r>
            <a:r>
              <a:rPr lang="pt-BR" b="1" dirty="0" err="1" smtClean="0"/>
              <a:t>load</a:t>
            </a:r>
            <a:r>
              <a:rPr lang="pt-BR" b="1" dirty="0" smtClean="0"/>
              <a:t>.</a:t>
            </a:r>
            <a:r>
              <a:rPr lang="pt-BR" b="1" dirty="0" err="1" smtClean="0"/>
              <a:t>image</a:t>
            </a:r>
            <a:r>
              <a:rPr lang="pt-BR" b="1" dirty="0" smtClean="0"/>
              <a:t>('</a:t>
            </a:r>
            <a:r>
              <a:rPr lang="pt-BR" b="1" dirty="0" err="1" smtClean="0"/>
              <a:t>tileset</a:t>
            </a:r>
            <a:r>
              <a:rPr lang="pt-BR" b="1" dirty="0" smtClean="0"/>
              <a:t>', '</a:t>
            </a:r>
            <a:r>
              <a:rPr lang="pt-BR" b="1" dirty="0" err="1" smtClean="0"/>
              <a:t>assets</a:t>
            </a:r>
            <a:r>
              <a:rPr lang="pt-BR" b="1" dirty="0" smtClean="0"/>
              <a:t>/tileset.png');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i="1" dirty="0" smtClean="0"/>
              <a:t> </a:t>
            </a:r>
            <a:r>
              <a:rPr lang="pt-BR" b="1" dirty="0" smtClean="0"/>
              <a:t>{</a:t>
            </a:r>
            <a:r>
              <a:rPr lang="pt-BR" b="1" i="1" dirty="0" smtClean="0"/>
              <a:t>....</a:t>
            </a:r>
            <a:r>
              <a:rPr lang="pt-BR" b="1" dirty="0" smtClean="0"/>
              <a:t>}</a:t>
            </a:r>
          </a:p>
          <a:p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Crie </a:t>
            </a:r>
            <a:r>
              <a:rPr lang="pt-BR" sz="2000" b="1" dirty="0" smtClean="0">
                <a:solidFill>
                  <a:srgbClr val="002060"/>
                </a:solidFill>
              </a:rPr>
              <a:t>suas camadas e grupos.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2918842"/>
            <a:ext cx="8927976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bg</a:t>
            </a:r>
            <a:r>
              <a:rPr lang="pt-BR" b="1" dirty="0" smtClean="0"/>
              <a:t> = game.</a:t>
            </a:r>
            <a:r>
              <a:rPr lang="pt-BR" b="1" dirty="0" err="1" smtClean="0"/>
              <a:t>add</a:t>
            </a:r>
            <a:r>
              <a:rPr lang="pt-BR" b="1" dirty="0" smtClean="0"/>
              <a:t>.</a:t>
            </a:r>
            <a:r>
              <a:rPr lang="pt-BR" b="1" dirty="0" err="1" smtClean="0"/>
              <a:t>tileSprite</a:t>
            </a:r>
            <a:r>
              <a:rPr lang="pt-BR" b="1" dirty="0" smtClean="0"/>
              <a:t>(0,-600,2000,1200,'background');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bg</a:t>
            </a:r>
            <a:r>
              <a:rPr lang="pt-BR" b="1" dirty="0" smtClean="0"/>
              <a:t>.</a:t>
            </a:r>
            <a:r>
              <a:rPr lang="pt-BR" b="1" dirty="0" err="1" smtClean="0"/>
              <a:t>fixedToCamera</a:t>
            </a:r>
            <a:r>
              <a:rPr lang="pt-BR" b="1" dirty="0" smtClean="0"/>
              <a:t> = </a:t>
            </a:r>
            <a:r>
              <a:rPr lang="pt-BR" b="1" dirty="0" err="1" smtClean="0"/>
              <a:t>true</a:t>
            </a:r>
            <a:r>
              <a:rPr lang="pt-BR" b="1" dirty="0" smtClean="0"/>
              <a:t>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map</a:t>
            </a:r>
            <a:r>
              <a:rPr lang="pt-BR" b="1" dirty="0" smtClean="0"/>
              <a:t> = game.</a:t>
            </a:r>
            <a:r>
              <a:rPr lang="pt-BR" b="1" dirty="0" err="1" smtClean="0"/>
              <a:t>add</a:t>
            </a:r>
            <a:r>
              <a:rPr lang="pt-BR" b="1" dirty="0" smtClean="0"/>
              <a:t>.</a:t>
            </a:r>
            <a:r>
              <a:rPr lang="pt-BR" b="1" dirty="0" err="1" smtClean="0"/>
              <a:t>tilemap</a:t>
            </a:r>
            <a:r>
              <a:rPr lang="pt-BR" b="1" dirty="0" smtClean="0"/>
              <a:t>('</a:t>
            </a:r>
            <a:r>
              <a:rPr lang="pt-BR" b="1" dirty="0" err="1" smtClean="0"/>
              <a:t>stage</a:t>
            </a:r>
            <a:r>
              <a:rPr lang="pt-BR" b="1" dirty="0" smtClean="0"/>
              <a:t>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map</a:t>
            </a:r>
            <a:r>
              <a:rPr lang="pt-BR" b="1" dirty="0" smtClean="0"/>
              <a:t>.</a:t>
            </a:r>
            <a:r>
              <a:rPr lang="pt-BR" b="1" dirty="0" err="1" smtClean="0"/>
              <a:t>addTilesetImage</a:t>
            </a:r>
            <a:r>
              <a:rPr lang="pt-BR" b="1" dirty="0" smtClean="0"/>
              <a:t>('</a:t>
            </a:r>
            <a:r>
              <a:rPr lang="pt-BR" b="1" dirty="0" err="1" smtClean="0"/>
              <a:t>tileset</a:t>
            </a:r>
            <a:r>
              <a:rPr lang="pt-BR" b="1" dirty="0" smtClean="0"/>
              <a:t>','</a:t>
            </a:r>
            <a:r>
              <a:rPr lang="pt-BR" b="1" dirty="0" err="1" smtClean="0"/>
              <a:t>tileset</a:t>
            </a:r>
            <a:r>
              <a:rPr lang="pt-BR" b="1" dirty="0" smtClean="0"/>
              <a:t>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layer</a:t>
            </a:r>
            <a:r>
              <a:rPr lang="pt-BR" b="1" dirty="0" smtClean="0"/>
              <a:t> = 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map</a:t>
            </a:r>
            <a:r>
              <a:rPr lang="pt-BR" b="1" dirty="0" smtClean="0"/>
              <a:t>.</a:t>
            </a:r>
            <a:r>
              <a:rPr lang="pt-BR" b="1" dirty="0" err="1" smtClean="0"/>
              <a:t>createLayer</a:t>
            </a:r>
            <a:r>
              <a:rPr lang="pt-BR" b="1" dirty="0" smtClean="0"/>
              <a:t>(</a:t>
            </a:r>
            <a:r>
              <a:rPr lang="pt-BR" b="1" dirty="0" smtClean="0"/>
              <a:t>'Camada de Tiles 1');</a:t>
            </a:r>
            <a:endParaRPr lang="pt-BR" b="1" dirty="0" smtClean="0"/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layer</a:t>
            </a:r>
            <a:r>
              <a:rPr lang="pt-BR" b="1" dirty="0" smtClean="0"/>
              <a:t>.</a:t>
            </a:r>
            <a:r>
              <a:rPr lang="pt-BR" b="1" dirty="0" err="1" smtClean="0"/>
              <a:t>resizeWorld</a:t>
            </a:r>
            <a:r>
              <a:rPr lang="pt-BR" b="1" dirty="0" smtClean="0"/>
              <a:t>();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map</a:t>
            </a:r>
            <a:r>
              <a:rPr lang="pt-BR" b="1" dirty="0" smtClean="0"/>
              <a:t>.</a:t>
            </a:r>
            <a:r>
              <a:rPr lang="pt-BR" b="1" dirty="0" err="1" smtClean="0"/>
              <a:t>setCollisionBetween</a:t>
            </a:r>
            <a:r>
              <a:rPr lang="pt-BR" b="1" dirty="0" smtClean="0"/>
              <a:t>(0,30, </a:t>
            </a:r>
            <a:r>
              <a:rPr lang="pt-BR" b="1" dirty="0" err="1" smtClean="0"/>
              <a:t>true</a:t>
            </a:r>
            <a:r>
              <a:rPr lang="pt-BR" b="1" dirty="0" smtClean="0"/>
              <a:t>,</a:t>
            </a:r>
            <a:r>
              <a:rPr lang="pt-BR" b="1" dirty="0" smtClean="0"/>
              <a:t>'Camada de Tiles 1');    </a:t>
            </a:r>
            <a:r>
              <a:rPr lang="pt-BR" b="1" dirty="0" smtClean="0"/>
              <a:t>{...}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4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Crie </a:t>
            </a:r>
            <a:r>
              <a:rPr lang="pt-BR" sz="2000" b="1" dirty="0" smtClean="0">
                <a:solidFill>
                  <a:srgbClr val="002060"/>
                </a:solidFill>
              </a:rPr>
              <a:t>um </a:t>
            </a:r>
            <a:r>
              <a:rPr lang="pt-BR" sz="2000" b="1" dirty="0" smtClean="0">
                <a:solidFill>
                  <a:srgbClr val="002060"/>
                </a:solidFill>
              </a:rPr>
              <a:t>grupo para as estrelas.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2918842"/>
            <a:ext cx="89279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group</a:t>
            </a:r>
            <a:r>
              <a:rPr lang="pt-BR" b="1" dirty="0" smtClean="0"/>
              <a:t> = game.</a:t>
            </a:r>
            <a:r>
              <a:rPr lang="pt-BR" b="1" dirty="0" err="1" smtClean="0"/>
              <a:t>add</a:t>
            </a:r>
            <a:r>
              <a:rPr lang="pt-BR" b="1" dirty="0" smtClean="0"/>
              <a:t>.</a:t>
            </a:r>
            <a:r>
              <a:rPr lang="pt-BR" b="1" dirty="0" err="1" smtClean="0"/>
              <a:t>group</a:t>
            </a:r>
            <a:r>
              <a:rPr lang="pt-BR" b="1" dirty="0" smtClean="0"/>
              <a:t>();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group</a:t>
            </a:r>
            <a:r>
              <a:rPr lang="pt-BR" b="1" dirty="0" smtClean="0"/>
              <a:t>.</a:t>
            </a:r>
            <a:r>
              <a:rPr lang="pt-BR" b="1" dirty="0" err="1" smtClean="0"/>
              <a:t>enableBody</a:t>
            </a:r>
            <a:r>
              <a:rPr lang="pt-BR" b="1" dirty="0" smtClean="0"/>
              <a:t> = </a:t>
            </a:r>
            <a:r>
              <a:rPr lang="pt-BR" b="1" dirty="0" err="1" smtClean="0"/>
              <a:t>true</a:t>
            </a:r>
            <a:r>
              <a:rPr lang="pt-BR" b="1" dirty="0" smtClean="0"/>
              <a:t>;</a:t>
            </a:r>
          </a:p>
          <a:p>
            <a:pPr marL="458787" indent="-457200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sz="1700" b="1" dirty="0" err="1" smtClean="0"/>
              <a:t>this</a:t>
            </a:r>
            <a:r>
              <a:rPr lang="pt-BR" sz="1700" b="1" dirty="0" smtClean="0"/>
              <a:t>.</a:t>
            </a:r>
            <a:r>
              <a:rPr lang="pt-BR" sz="1700" b="1" dirty="0" err="1" smtClean="0"/>
              <a:t>map</a:t>
            </a:r>
            <a:r>
              <a:rPr lang="pt-BR" sz="1700" b="1" dirty="0" smtClean="0"/>
              <a:t>.</a:t>
            </a:r>
            <a:r>
              <a:rPr lang="pt-BR" sz="1700" b="1" dirty="0" err="1" smtClean="0"/>
              <a:t>createFromObjects</a:t>
            </a:r>
            <a:r>
              <a:rPr lang="pt-BR" sz="1700" b="1" dirty="0" smtClean="0"/>
              <a:t> ('Camada de </a:t>
            </a:r>
            <a:r>
              <a:rPr lang="pt-BR" sz="1700" b="1" dirty="0" smtClean="0"/>
              <a:t>Objetos 1',17, </a:t>
            </a:r>
            <a:r>
              <a:rPr lang="pt-BR" sz="1700" b="1" dirty="0" smtClean="0"/>
              <a:t>'star',0,</a:t>
            </a:r>
            <a:r>
              <a:rPr lang="pt-BR" sz="1700" b="1" dirty="0" err="1" smtClean="0"/>
              <a:t>true</a:t>
            </a:r>
            <a:r>
              <a:rPr lang="pt-BR" sz="1700" b="1" dirty="0" smtClean="0"/>
              <a:t>,</a:t>
            </a:r>
            <a:r>
              <a:rPr lang="pt-BR" sz="1700" b="1" dirty="0" err="1" smtClean="0"/>
              <a:t>false</a:t>
            </a:r>
            <a:r>
              <a:rPr lang="pt-BR" sz="1700" b="1" dirty="0" smtClean="0"/>
              <a:t>,</a:t>
            </a:r>
            <a:r>
              <a:rPr lang="pt-BR" sz="1700" b="1" dirty="0" err="1" smtClean="0"/>
              <a:t>group</a:t>
            </a:r>
            <a:r>
              <a:rPr lang="pt-BR" sz="1700" b="1" dirty="0" smtClean="0"/>
              <a:t>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group</a:t>
            </a:r>
            <a:r>
              <a:rPr lang="pt-BR" b="1" dirty="0" smtClean="0"/>
              <a:t>.</a:t>
            </a:r>
            <a:r>
              <a:rPr lang="pt-BR" b="1" dirty="0" err="1" smtClean="0"/>
              <a:t>forEach</a:t>
            </a:r>
            <a:r>
              <a:rPr lang="pt-BR" b="1" dirty="0" smtClean="0"/>
              <a:t>(</a:t>
            </a:r>
            <a:r>
              <a:rPr lang="pt-BR" b="1" dirty="0" err="1" smtClean="0"/>
              <a:t>function</a:t>
            </a:r>
            <a:r>
              <a:rPr lang="pt-BR" b="1" dirty="0" smtClean="0"/>
              <a:t> (star){ star.</a:t>
            </a:r>
            <a:r>
              <a:rPr lang="pt-BR" b="1" dirty="0" err="1" smtClean="0"/>
              <a:t>body</a:t>
            </a:r>
            <a:r>
              <a:rPr lang="pt-BR" b="1" dirty="0" smtClean="0"/>
              <a:t>.</a:t>
            </a:r>
            <a:r>
              <a:rPr lang="pt-BR" b="1" dirty="0" err="1" smtClean="0"/>
              <a:t>allowGravity</a:t>
            </a:r>
            <a:r>
              <a:rPr lang="pt-BR" b="1" dirty="0" smtClean="0"/>
              <a:t> = </a:t>
            </a:r>
            <a:r>
              <a:rPr lang="pt-BR" b="1" dirty="0" err="1" smtClean="0"/>
              <a:t>false</a:t>
            </a:r>
            <a:r>
              <a:rPr lang="pt-BR" b="1" dirty="0" smtClean="0"/>
              <a:t>}, </a:t>
            </a:r>
            <a:r>
              <a:rPr lang="pt-BR" b="1" dirty="0" err="1" smtClean="0"/>
              <a:t>this</a:t>
            </a:r>
            <a:r>
              <a:rPr lang="pt-BR" b="1" dirty="0" smtClean="0"/>
              <a:t>);</a:t>
            </a:r>
            <a:r>
              <a:rPr lang="pt-BR" b="1" dirty="0" smtClean="0"/>
              <a:t>    </a:t>
            </a:r>
            <a:r>
              <a:rPr lang="pt-BR" b="1" dirty="0" smtClean="0"/>
              <a:t>{...}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Trate as colisões </a:t>
            </a:r>
            <a:r>
              <a:rPr lang="pt-BR" sz="2000" b="1" dirty="0" smtClean="0">
                <a:solidFill>
                  <a:srgbClr val="002060"/>
                </a:solidFill>
              </a:rPr>
              <a:t> do jogador com </a:t>
            </a:r>
            <a:r>
              <a:rPr lang="pt-BR" sz="2000" b="1" dirty="0" smtClean="0">
                <a:solidFill>
                  <a:srgbClr val="002060"/>
                </a:solidFill>
              </a:rPr>
              <a:t>as </a:t>
            </a:r>
            <a:r>
              <a:rPr lang="pt-BR" sz="2000" b="1" dirty="0" smtClean="0">
                <a:solidFill>
                  <a:srgbClr val="002060"/>
                </a:solidFill>
              </a:rPr>
              <a:t>camadas e as estrelas. 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2918842"/>
            <a:ext cx="8927976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Game.</a:t>
            </a:r>
            <a:r>
              <a:rPr lang="pt-BR" b="1" dirty="0" err="1" smtClean="0"/>
              <a:t>prototype</a:t>
            </a:r>
            <a:r>
              <a:rPr lang="pt-BR" b="1" dirty="0" smtClean="0"/>
              <a:t>.</a:t>
            </a:r>
            <a:r>
              <a:rPr lang="pt-BR" b="1" dirty="0" err="1" smtClean="0"/>
              <a:t>update</a:t>
            </a:r>
            <a:r>
              <a:rPr lang="pt-BR" b="1" dirty="0" smtClean="0"/>
              <a:t> = </a:t>
            </a:r>
            <a:r>
              <a:rPr lang="pt-BR" b="1" dirty="0" err="1" smtClean="0"/>
              <a:t>function</a:t>
            </a:r>
            <a:r>
              <a:rPr lang="pt-BR" b="1" dirty="0" smtClean="0"/>
              <a:t> () {	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		game.</a:t>
            </a:r>
            <a:r>
              <a:rPr lang="pt-BR" b="1" dirty="0" err="1" smtClean="0"/>
              <a:t>physics</a:t>
            </a:r>
            <a:r>
              <a:rPr lang="pt-BR" b="1" dirty="0" smtClean="0"/>
              <a:t>.</a:t>
            </a:r>
            <a:r>
              <a:rPr lang="pt-BR" b="1" dirty="0" err="1" smtClean="0"/>
              <a:t>arcade</a:t>
            </a:r>
            <a:r>
              <a:rPr lang="pt-BR" b="1" dirty="0" smtClean="0"/>
              <a:t>.</a:t>
            </a:r>
            <a:r>
              <a:rPr lang="pt-BR" b="1" dirty="0" err="1" smtClean="0"/>
              <a:t>collide</a:t>
            </a:r>
            <a:r>
              <a:rPr lang="pt-BR" b="1" dirty="0" smtClean="0"/>
              <a:t>(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layer</a:t>
            </a:r>
            <a:r>
              <a:rPr lang="pt-BR" b="1" dirty="0" smtClean="0"/>
              <a:t>, 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sprite</a:t>
            </a:r>
            <a:r>
              <a:rPr lang="pt-BR" b="1" dirty="0" smtClean="0"/>
              <a:t>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		game.</a:t>
            </a:r>
            <a:r>
              <a:rPr lang="pt-BR" b="1" dirty="0" err="1" smtClean="0"/>
              <a:t>physics</a:t>
            </a:r>
            <a:r>
              <a:rPr lang="pt-BR" b="1" dirty="0" smtClean="0"/>
              <a:t>.</a:t>
            </a:r>
            <a:r>
              <a:rPr lang="pt-BR" b="1" dirty="0" err="1" smtClean="0"/>
              <a:t>arcade</a:t>
            </a:r>
            <a:r>
              <a:rPr lang="pt-BR" b="1" dirty="0" smtClean="0"/>
              <a:t>.</a:t>
            </a:r>
            <a:r>
              <a:rPr lang="pt-BR" b="1" dirty="0" err="1" smtClean="0"/>
              <a:t>overlap</a:t>
            </a:r>
            <a:r>
              <a:rPr lang="pt-BR" b="1" dirty="0" smtClean="0"/>
              <a:t>(</a:t>
            </a:r>
            <a:r>
              <a:rPr lang="pt-BR" b="1" dirty="0" err="1" smtClean="0"/>
              <a:t>group</a:t>
            </a:r>
            <a:r>
              <a:rPr lang="pt-BR" b="1" dirty="0" smtClean="0"/>
              <a:t>, 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sprite</a:t>
            </a:r>
            <a:r>
              <a:rPr lang="pt-BR" b="1" dirty="0" smtClean="0"/>
              <a:t>, </a:t>
            </a:r>
            <a:r>
              <a:rPr lang="pt-BR" b="1" dirty="0" err="1" smtClean="0"/>
              <a:t>collision</a:t>
            </a:r>
            <a:r>
              <a:rPr lang="pt-BR" b="1" dirty="0" smtClean="0"/>
              <a:t>, </a:t>
            </a:r>
            <a:r>
              <a:rPr lang="pt-BR" b="1" dirty="0" err="1" smtClean="0"/>
              <a:t>null</a:t>
            </a:r>
            <a:r>
              <a:rPr lang="pt-BR" b="1" dirty="0" smtClean="0"/>
              <a:t>,</a:t>
            </a:r>
            <a:r>
              <a:rPr lang="pt-BR" b="1" dirty="0" err="1" smtClean="0"/>
              <a:t>this</a:t>
            </a:r>
            <a:r>
              <a:rPr lang="pt-BR" b="1" dirty="0" smtClean="0"/>
              <a:t>);</a:t>
            </a:r>
            <a:endParaRPr lang="pt-BR" b="1" dirty="0" smtClean="0"/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smtClean="0"/>
              <a:t>...}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function</a:t>
            </a:r>
            <a:r>
              <a:rPr lang="pt-BR" b="1" dirty="0" smtClean="0"/>
              <a:t> </a:t>
            </a:r>
            <a:r>
              <a:rPr lang="pt-BR" b="1" dirty="0" err="1" smtClean="0"/>
              <a:t>collision</a:t>
            </a:r>
            <a:r>
              <a:rPr lang="pt-BR" b="1" dirty="0" smtClean="0"/>
              <a:t> (</a:t>
            </a:r>
            <a:r>
              <a:rPr lang="pt-BR" b="1" dirty="0" err="1" smtClean="0"/>
              <a:t>sprite</a:t>
            </a:r>
            <a:r>
              <a:rPr lang="pt-BR" b="1" dirty="0" smtClean="0"/>
              <a:t>,star</a:t>
            </a:r>
            <a:r>
              <a:rPr lang="pt-BR" b="1" dirty="0" smtClean="0"/>
              <a:t>) {</a:t>
            </a:r>
            <a:endParaRPr lang="pt-BR" b="1" dirty="0" smtClean="0"/>
          </a:p>
          <a:p>
            <a:pPr marL="458787" indent="-457200" algn="just"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smtClean="0"/>
              <a:t>		star.</a:t>
            </a:r>
            <a:r>
              <a:rPr lang="pt-BR" b="1" dirty="0" err="1" smtClean="0"/>
              <a:t>kill</a:t>
            </a:r>
            <a:r>
              <a:rPr lang="pt-BR" b="1" dirty="0" smtClean="0"/>
              <a:t>();</a:t>
            </a:r>
          </a:p>
          <a:p>
            <a:pPr marL="458787" indent="-457200" algn="just"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}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Execução do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Disponível em: </a:t>
            </a:r>
            <a:r>
              <a:rPr lang="pt-BR" sz="2000" b="1" dirty="0" err="1" smtClean="0">
                <a:solidFill>
                  <a:srgbClr val="002060"/>
                </a:solidFill>
              </a:rPr>
              <a:t>GitHub</a:t>
            </a:r>
            <a:r>
              <a:rPr lang="pt-BR" sz="2000" b="1" dirty="0" smtClean="0">
                <a:solidFill>
                  <a:srgbClr val="002060"/>
                </a:solidFill>
              </a:rPr>
              <a:t>/html5games/</a:t>
            </a:r>
            <a:r>
              <a:rPr lang="pt-BR" sz="2000" b="1" dirty="0" err="1" smtClean="0">
                <a:solidFill>
                  <a:srgbClr val="002060"/>
                </a:solidFill>
              </a:rPr>
              <a:t>phaser</a:t>
            </a:r>
            <a:r>
              <a:rPr lang="pt-BR" sz="2000" b="1" smtClean="0">
                <a:solidFill>
                  <a:srgbClr val="002060"/>
                </a:solidFill>
              </a:rPr>
              <a:t>/tutorial -Tiled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</a:rPr>
              <a:t>Map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691680" y="2897651"/>
            <a:ext cx="5472608" cy="3549693"/>
            <a:chOff x="1691680" y="2897651"/>
            <a:chExt cx="5472608" cy="354969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2897651"/>
              <a:ext cx="5472608" cy="3267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CaixaDeTexto 4"/>
            <p:cNvSpPr txBox="1"/>
            <p:nvPr/>
          </p:nvSpPr>
          <p:spPr>
            <a:xfrm>
              <a:off x="4004119" y="6261373"/>
              <a:ext cx="1166754" cy="185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>
                <a:solidFill>
                  <a:srgbClr val="7F7F7F"/>
                </a:solidFill>
              </a:rPr>
              <a:t>Introdução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400" b="1" dirty="0">
                <a:solidFill>
                  <a:srgbClr val="002060"/>
                </a:solidFill>
              </a:rPr>
              <a:t>		</a:t>
            </a:r>
            <a:r>
              <a:rPr lang="pt-BR" sz="2000" b="1" dirty="0" smtClean="0">
                <a:solidFill>
                  <a:srgbClr val="002060"/>
                </a:solidFill>
              </a:rPr>
              <a:t>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</a:rPr>
              <a:t>Map</a:t>
            </a:r>
            <a:r>
              <a:rPr lang="pt-BR" sz="2000" b="1" dirty="0" smtClean="0">
                <a:solidFill>
                  <a:srgbClr val="002060"/>
                </a:solidFill>
              </a:rPr>
              <a:t> Editor é um software para construção e edição de mapas para jogos  2D.  Seu foco são jogos de plataformas e </a:t>
            </a:r>
            <a:r>
              <a:rPr lang="pt-BR" sz="2000" b="1" dirty="0" err="1" smtClean="0">
                <a:solidFill>
                  <a:srgbClr val="002060"/>
                </a:solidFill>
              </a:rPr>
              <a:t>RPGs</a:t>
            </a:r>
            <a:r>
              <a:rPr lang="pt-BR" sz="2000" b="1" dirty="0" smtClean="0">
                <a:solidFill>
                  <a:srgbClr val="002060"/>
                </a:solidFill>
              </a:rPr>
              <a:t>. </a:t>
            </a: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99592" y="4158781"/>
            <a:ext cx="3456384" cy="2309363"/>
            <a:chOff x="899592" y="4158781"/>
            <a:chExt cx="3456384" cy="2309363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3" y="4158781"/>
              <a:ext cx="3240359" cy="2068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/>
          </p:nvSpPr>
          <p:spPr>
            <a:xfrm>
              <a:off x="899592" y="6237312"/>
              <a:ext cx="3456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http://www.mapeditor.org/</a:t>
              </a:r>
              <a:endParaRPr lang="pt-BR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076056" y="4154982"/>
            <a:ext cx="3456384" cy="2313162"/>
            <a:chOff x="5436096" y="4154982"/>
            <a:chExt cx="3456384" cy="2313162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24128" y="4154982"/>
              <a:ext cx="3024336" cy="2082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5436096" y="6237312"/>
              <a:ext cx="3456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http://www.entitygames.net</a:t>
              </a:r>
              <a:endParaRPr lang="pt-BR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dirty="0" smtClean="0">
                <a:solidFill>
                  <a:srgbClr val="7F7F7F"/>
                </a:solidFill>
              </a:rPr>
              <a:t>Objetivos</a:t>
            </a:r>
            <a:endParaRPr lang="pt-BR" sz="40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4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Explicar a importância do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</a:rPr>
              <a:t>Map</a:t>
            </a:r>
            <a:r>
              <a:rPr lang="pt-BR" sz="2000" b="1" dirty="0" smtClean="0">
                <a:solidFill>
                  <a:srgbClr val="002060"/>
                </a:solidFill>
              </a:rPr>
              <a:t> Editor;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Apresentar suas ferramentas básicas 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Construir Mapa;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Inserir  Mapa no Jogo.</a:t>
            </a: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508104" y="3933056"/>
            <a:ext cx="3312368" cy="2232248"/>
            <a:chOff x="2483768" y="3861048"/>
            <a:chExt cx="4257409" cy="2520280"/>
          </a:xfrm>
        </p:grpSpPr>
        <p:pic>
          <p:nvPicPr>
            <p:cNvPr id="7" name="Imagem 6" descr="tiled-logo-whi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3768" y="3861048"/>
              <a:ext cx="4257409" cy="2316681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2915816" y="6150496"/>
              <a:ext cx="3456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http://www.mapeditor.org/</a:t>
              </a:r>
              <a:endParaRPr lang="pt-BR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dirty="0" smtClean="0">
                <a:solidFill>
                  <a:srgbClr val="7F7F7F"/>
                </a:solidFill>
              </a:rPr>
              <a:t>Por que utilizar o </a:t>
            </a:r>
            <a:r>
              <a:rPr lang="pt-BR" sz="3600" dirty="0" err="1" smtClean="0">
                <a:solidFill>
                  <a:srgbClr val="7F7F7F"/>
                </a:solidFill>
              </a:rPr>
              <a:t>Tiled</a:t>
            </a:r>
            <a:r>
              <a:rPr lang="pt-BR" sz="3600" dirty="0" smtClean="0">
                <a:solidFill>
                  <a:srgbClr val="7F7F7F"/>
                </a:solidFill>
              </a:rPr>
              <a:t>? </a:t>
            </a:r>
            <a:endParaRPr lang="pt-BR" sz="36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20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Software  simples, livre, flexível e versátil;</a:t>
            </a:r>
          </a:p>
          <a:p>
            <a:pPr marL="342900" indent="-341313" algn="just">
              <a:lnSpc>
                <a:spcPct val="20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Os objetos podem ser colocados com precisão;</a:t>
            </a:r>
          </a:p>
          <a:p>
            <a:pPr marL="342900" indent="-341313" algn="just">
              <a:lnSpc>
                <a:spcPct val="20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Permite que o desenvolvedor se concentre em coisas mais importantes;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dirty="0" smtClean="0">
                <a:solidFill>
                  <a:srgbClr val="7F7F7F"/>
                </a:solidFill>
              </a:rPr>
              <a:t>Por que utilizar essa ferramenta? </a:t>
            </a:r>
            <a:endParaRPr lang="pt-BR" sz="36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20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Suporta mapas ortogonais e isométricos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5" name="Imagem 4" descr="grassla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789040"/>
            <a:ext cx="3816424" cy="230425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508508" y="3759786"/>
            <a:ext cx="3559436" cy="2636350"/>
            <a:chOff x="508508" y="3759786"/>
            <a:chExt cx="3559436" cy="2636350"/>
          </a:xfrm>
        </p:grpSpPr>
        <p:pic>
          <p:nvPicPr>
            <p:cNvPr id="4" name="Imagem 3" descr="newsmb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508" y="3759786"/>
              <a:ext cx="3559436" cy="2335880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1303089" y="6165304"/>
              <a:ext cx="2159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dirty="0" smtClean="0"/>
                <a:t>Fonte: http://www.significant-bits.com</a:t>
              </a:r>
              <a:endParaRPr lang="pt-BR" sz="900" dirty="0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637820" y="6165304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Fonte: http:/</a:t>
            </a:r>
            <a:r>
              <a:rPr lang="pt-BR" sz="900" dirty="0"/>
              <a:t>www.mundo-maker.com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dirty="0" smtClean="0">
                <a:solidFill>
                  <a:srgbClr val="7F7F7F"/>
                </a:solidFill>
              </a:rPr>
              <a:t>Funcionamento</a:t>
            </a:r>
            <a:endParaRPr lang="pt-BR" sz="36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O espaço para construção de mapas é </a:t>
            </a:r>
            <a:r>
              <a:rPr lang="pt-BR" sz="2000" b="1" smtClean="0">
                <a:solidFill>
                  <a:srgbClr val="002060"/>
                </a:solidFill>
              </a:rPr>
              <a:t>como um </a:t>
            </a:r>
            <a:r>
              <a:rPr lang="pt-BR" sz="2000" b="1" dirty="0" smtClean="0">
                <a:solidFill>
                  <a:srgbClr val="002060"/>
                </a:solidFill>
              </a:rPr>
              <a:t>mosaico, que será preenchido por </a:t>
            </a:r>
            <a:r>
              <a:rPr lang="pt-BR" sz="2000" b="1" i="1" u="sng" dirty="0" smtClean="0">
                <a:solidFill>
                  <a:srgbClr val="002060"/>
                </a:solidFill>
              </a:rPr>
              <a:t>tiles</a:t>
            </a:r>
            <a:r>
              <a:rPr lang="pt-BR" sz="2000" dirty="0" smtClean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(partes da imagem).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619672" y="3636987"/>
            <a:ext cx="5915025" cy="2831157"/>
            <a:chOff x="1619672" y="3636987"/>
            <a:chExt cx="5915025" cy="283115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3636987"/>
              <a:ext cx="5915025" cy="260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/>
          </p:nvSpPr>
          <p:spPr>
            <a:xfrm>
              <a:off x="3584856" y="6237312"/>
              <a:ext cx="19736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dirty="0" smtClean="0"/>
                <a:t>Fonte: http:// </a:t>
              </a:r>
              <a:r>
                <a:rPr lang="pt-BR" sz="900" dirty="0" err="1" smtClean="0"/>
                <a:t>icp</a:t>
              </a:r>
              <a:r>
                <a:rPr lang="pt-BR" sz="900" dirty="0" smtClean="0"/>
                <a:t>.opengameart.com</a:t>
              </a:r>
              <a:endParaRPr lang="pt-BR" sz="9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Primeiramente, você deve baixar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, que está disponível em </a:t>
            </a:r>
            <a:r>
              <a:rPr lang="pt-BR" sz="2000" b="1" dirty="0" smtClean="0">
                <a:solidFill>
                  <a:srgbClr val="002060"/>
                </a:solidFill>
                <a:hlinkClick r:id="rId3"/>
              </a:rPr>
              <a:t>http://www.mapeditor.org</a:t>
            </a:r>
            <a:r>
              <a:rPr lang="pt-BR" sz="2000" b="1" dirty="0" smtClean="0">
                <a:solidFill>
                  <a:srgbClr val="002060"/>
                </a:solidFill>
              </a:rPr>
              <a:t>  e realizar os passos a seguir: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27584" y="4077072"/>
            <a:ext cx="7524328" cy="2319064"/>
            <a:chOff x="827584" y="4077072"/>
            <a:chExt cx="7524328" cy="23190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7584" y="4077072"/>
              <a:ext cx="7524328" cy="2013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CaixaDeTexto 4"/>
            <p:cNvSpPr txBox="1"/>
            <p:nvPr/>
          </p:nvSpPr>
          <p:spPr>
            <a:xfrm>
              <a:off x="2843808" y="6165304"/>
              <a:ext cx="3456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http://www.mapeditor.org/</a:t>
              </a:r>
              <a:endParaRPr lang="pt-BR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Desenhe as </a:t>
            </a:r>
            <a:r>
              <a:rPr lang="pt-BR" sz="2000" b="1" dirty="0" err="1" smtClean="0">
                <a:solidFill>
                  <a:srgbClr val="002060"/>
                </a:solidFill>
              </a:rPr>
              <a:t>sprites</a:t>
            </a:r>
            <a:r>
              <a:rPr lang="pt-BR" sz="2000" b="1" dirty="0" smtClean="0">
                <a:solidFill>
                  <a:srgbClr val="002060"/>
                </a:solidFill>
              </a:rPr>
              <a:t>: plataforma e estrela, utilizando um software de sua preferência,  como por exemplo</a:t>
            </a:r>
            <a:r>
              <a:rPr lang="pt-BR" sz="2000" b="1" i="1" dirty="0" smtClean="0">
                <a:solidFill>
                  <a:srgbClr val="002060"/>
                </a:solidFill>
              </a:rPr>
              <a:t>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Paint</a:t>
            </a:r>
            <a:r>
              <a:rPr lang="pt-BR" sz="2000" b="1" i="1" dirty="0" smtClean="0">
                <a:solidFill>
                  <a:srgbClr val="002060"/>
                </a:solidFill>
              </a:rPr>
              <a:t> .Net  </a:t>
            </a:r>
            <a:r>
              <a:rPr lang="pt-BR" sz="2000" b="1" dirty="0" smtClean="0">
                <a:solidFill>
                  <a:srgbClr val="002060"/>
                </a:solidFill>
              </a:rPr>
              <a:t>ou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Gimp</a:t>
            </a:r>
            <a:r>
              <a:rPr lang="pt-BR" sz="2000" b="1" dirty="0" smtClean="0">
                <a:solidFill>
                  <a:srgbClr val="002060"/>
                </a:solidFill>
              </a:rPr>
              <a:t>.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619673" y="3933056"/>
            <a:ext cx="2376264" cy="2532325"/>
            <a:chOff x="3131840" y="3645024"/>
            <a:chExt cx="2892365" cy="2892365"/>
          </a:xfrm>
        </p:grpSpPr>
        <p:pic>
          <p:nvPicPr>
            <p:cNvPr id="7" name="Imagem 6" descr="tileset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31840" y="3645024"/>
              <a:ext cx="2892365" cy="289236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4067944" y="6194647"/>
              <a:ext cx="1430375" cy="263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868144" y="3938822"/>
            <a:ext cx="1941571" cy="2154474"/>
            <a:chOff x="5868144" y="3881622"/>
            <a:chExt cx="1941571" cy="2154474"/>
          </a:xfrm>
        </p:grpSpPr>
        <p:pic>
          <p:nvPicPr>
            <p:cNvPr id="10" name="Imagem 9" descr="sta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8144" y="3881622"/>
              <a:ext cx="1941571" cy="1849114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6228184" y="5805264"/>
              <a:ext cx="11751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7576</TotalTime>
  <Words>600</Words>
  <Application>Microsoft Office PowerPoint</Application>
  <PresentationFormat>Apresentação na tela (4:3)</PresentationFormat>
  <Paragraphs>208</Paragraphs>
  <Slides>27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Aula Tiled Map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UEA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jnsena</dc:creator>
  <cp:lastModifiedBy>Lahis</cp:lastModifiedBy>
  <cp:revision>699</cp:revision>
  <dcterms:created xsi:type="dcterms:W3CDTF">2013-02-04T19:44:59Z</dcterms:created>
  <dcterms:modified xsi:type="dcterms:W3CDTF">2014-05-22T19:02:31Z</dcterms:modified>
</cp:coreProperties>
</file>