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8" r:id="rId12"/>
    <p:sldId id="277"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90" d="100"/>
          <a:sy n="90" d="100"/>
        </p:scale>
        <p:origin x="3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321544" cy="2769989"/>
          </a:xfrm>
          <a:prstGeom prst="rect">
            <a:avLst/>
          </a:prstGeom>
          <a:solidFill>
            <a:srgbClr val="3B3B3B"/>
          </a:solidFill>
        </p:spPr>
        <p:txBody>
          <a:bodyPr wrap="none" rtlCol="0">
            <a:spAutoFit/>
          </a:bodyPr>
          <a:lstStyle/>
          <a:p>
            <a:r>
              <a:rPr lang="en-US" sz="6600" dirty="0">
                <a:solidFill>
                  <a:schemeClr val="accent2"/>
                </a:solidFill>
              </a:rPr>
              <a:t>Exploratory Data Analysis</a:t>
            </a:r>
          </a:p>
          <a:p>
            <a:r>
              <a:rPr lang="en-GB" sz="4000" dirty="0">
                <a:solidFill>
                  <a:schemeClr val="accent2"/>
                </a:solidFill>
                <a:latin typeface="Arial Black" panose="020B0A04020102020204" pitchFamily="34" charset="0"/>
              </a:rPr>
              <a:t>G2M insight for Cab Investment firm</a:t>
            </a:r>
          </a:p>
          <a:p>
            <a:endParaRPr lang="en-US" sz="4000" dirty="0"/>
          </a:p>
          <a:p>
            <a:r>
              <a:rPr lang="en-US" sz="2800" b="1" dirty="0" smtClean="0">
                <a:solidFill>
                  <a:schemeClr val="accent2"/>
                </a:solidFill>
              </a:rPr>
              <a:t>9/17/2022</a:t>
            </a:r>
            <a:endParaRPr lang="en-US" sz="2800" b="1"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Transaction per </a:t>
            </a:r>
            <a:r>
              <a:rPr lang="en-GB" dirty="0" smtClean="0">
                <a:solidFill>
                  <a:schemeClr val="accent2"/>
                </a:solidFill>
                <a:latin typeface="Arial Black" panose="020B0A04020102020204" pitchFamily="34" charset="0"/>
              </a:rPr>
              <a:t>Year:</a:t>
            </a:r>
            <a:endParaRPr lang="en-US" dirty="0"/>
          </a:p>
        </p:txBody>
      </p:sp>
      <p:pic>
        <p:nvPicPr>
          <p:cNvPr id="2050"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26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2037" y="1825625"/>
            <a:ext cx="62279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116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Transaction per Year:</a:t>
            </a:r>
            <a:endParaRPr lang="en-US" dirty="0"/>
          </a:p>
        </p:txBody>
      </p:sp>
      <p:sp>
        <p:nvSpPr>
          <p:cNvPr id="3" name="Content Placeholder 2"/>
          <p:cNvSpPr>
            <a:spLocks noGrp="1"/>
          </p:cNvSpPr>
          <p:nvPr>
            <p:ph idx="1"/>
          </p:nvPr>
        </p:nvSpPr>
        <p:spPr/>
        <p:txBody>
          <a:bodyPr/>
          <a:lstStyle/>
          <a:p>
            <a:r>
              <a:rPr lang="en-US" dirty="0" smtClean="0"/>
              <a:t>Yellow cabs have higher transaction. </a:t>
            </a:r>
            <a:endParaRPr lang="en-US" dirty="0"/>
          </a:p>
        </p:txBody>
      </p:sp>
    </p:spTree>
    <p:extLst>
      <p:ext uri="{BB962C8B-B14F-4D97-AF65-F5344CB8AC3E}">
        <p14:creationId xmlns:p14="http://schemas.microsoft.com/office/powerpoint/2010/main" val="228669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Profit Margin per year for both </a:t>
            </a:r>
            <a:r>
              <a:rPr lang="en-GB" dirty="0" smtClean="0">
                <a:solidFill>
                  <a:schemeClr val="accent2"/>
                </a:solidFill>
                <a:latin typeface="Arial Black" panose="020B0A04020102020204" pitchFamily="34" charset="0"/>
              </a:rPr>
              <a:t>Cabs:</a:t>
            </a:r>
            <a:endParaRPr lang="en-US" dirty="0"/>
          </a:p>
        </p:txBody>
      </p:sp>
      <p:pic>
        <p:nvPicPr>
          <p:cNvPr id="3074"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29_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234" y="2111334"/>
            <a:ext cx="5066767" cy="35936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30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113" y="2214033"/>
            <a:ext cx="5559142" cy="3490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73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Profit Margin per year for both Cabs:</a:t>
            </a:r>
            <a:endParaRPr lang="en-US" dirty="0"/>
          </a:p>
        </p:txBody>
      </p:sp>
      <p:sp>
        <p:nvSpPr>
          <p:cNvPr id="3" name="Content Placeholder 2"/>
          <p:cNvSpPr>
            <a:spLocks noGrp="1"/>
          </p:cNvSpPr>
          <p:nvPr>
            <p:ph idx="1"/>
          </p:nvPr>
        </p:nvSpPr>
        <p:spPr/>
        <p:txBody>
          <a:bodyPr/>
          <a:lstStyle/>
          <a:p>
            <a:r>
              <a:rPr lang="en-US" dirty="0" smtClean="0"/>
              <a:t>Yellow cabs have higher profit margin.</a:t>
            </a:r>
            <a:endParaRPr lang="en-US" dirty="0"/>
          </a:p>
        </p:txBody>
      </p:sp>
    </p:spTree>
    <p:extLst>
      <p:ext uri="{BB962C8B-B14F-4D97-AF65-F5344CB8AC3E}">
        <p14:creationId xmlns:p14="http://schemas.microsoft.com/office/powerpoint/2010/main" val="304654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solidFill>
                <a:latin typeface="Arial Black" panose="020B0A04020102020204" pitchFamily="34" charset="0"/>
              </a:rPr>
              <a:t>Price charged per city:</a:t>
            </a:r>
            <a:endParaRPr lang="en-US" dirty="0"/>
          </a:p>
        </p:txBody>
      </p:sp>
      <p:pic>
        <p:nvPicPr>
          <p:cNvPr id="4098"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32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749" y="1944159"/>
            <a:ext cx="567523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33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641" y="2037822"/>
            <a:ext cx="55530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875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solidFill>
                <a:latin typeface="Arial Black" panose="020B0A04020102020204" pitchFamily="34" charset="0"/>
              </a:rPr>
              <a:t>Cab users per city:</a:t>
            </a:r>
            <a:endParaRPr lang="en-US" dirty="0"/>
          </a:p>
        </p:txBody>
      </p:sp>
      <p:pic>
        <p:nvPicPr>
          <p:cNvPr id="5122"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36_1.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0" y="2192867"/>
            <a:ext cx="6019800" cy="312446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6172200" y="3111499"/>
            <a:ext cx="5080000" cy="3065463"/>
          </a:xfrm>
        </p:spPr>
        <p:txBody>
          <a:bodyPr/>
          <a:lstStyle/>
          <a:p>
            <a:r>
              <a:rPr lang="en-US" dirty="0" smtClean="0"/>
              <a:t>NEW YORK has most cab users</a:t>
            </a:r>
            <a:endParaRPr lang="en-US" dirty="0"/>
          </a:p>
        </p:txBody>
      </p:sp>
    </p:spTree>
    <p:extLst>
      <p:ext uri="{BB962C8B-B14F-4D97-AF65-F5344CB8AC3E}">
        <p14:creationId xmlns:p14="http://schemas.microsoft.com/office/powerpoint/2010/main" val="60597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endParaRPr lang="en-US" dirty="0"/>
          </a:p>
        </p:txBody>
      </p:sp>
      <p:pic>
        <p:nvPicPr>
          <p:cNvPr id="6146"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37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7326" y="1931458"/>
            <a:ext cx="63613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35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Transaction per </a:t>
            </a:r>
            <a:r>
              <a:rPr lang="en-GB" dirty="0" smtClean="0">
                <a:solidFill>
                  <a:schemeClr val="accent2"/>
                </a:solidFill>
                <a:latin typeface="Arial Black" panose="020B0A04020102020204" pitchFamily="34" charset="0"/>
              </a:rPr>
              <a:t>City for Yellow Cab:</a:t>
            </a:r>
            <a:endParaRPr lang="en-US" dirty="0"/>
          </a:p>
        </p:txBody>
      </p:sp>
      <p:pic>
        <p:nvPicPr>
          <p:cNvPr id="7170"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41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0424" y="1918758"/>
            <a:ext cx="61024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21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Transaction per City for </a:t>
            </a:r>
            <a:r>
              <a:rPr lang="en-GB" dirty="0" smtClean="0">
                <a:solidFill>
                  <a:schemeClr val="accent2"/>
                </a:solidFill>
                <a:latin typeface="Arial Black" panose="020B0A04020102020204" pitchFamily="34" charset="0"/>
              </a:rPr>
              <a:t>Pink </a:t>
            </a:r>
            <a:r>
              <a:rPr lang="en-GB" dirty="0">
                <a:solidFill>
                  <a:schemeClr val="accent2"/>
                </a:solidFill>
                <a:latin typeface="Arial Black" panose="020B0A04020102020204" pitchFamily="34" charset="0"/>
              </a:rPr>
              <a:t>Cab:</a:t>
            </a:r>
            <a:endParaRPr lang="en-US" dirty="0"/>
          </a:p>
        </p:txBody>
      </p:sp>
      <p:pic>
        <p:nvPicPr>
          <p:cNvPr id="8194"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42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7124" y="1855258"/>
            <a:ext cx="61024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943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Transaction per City for Pink Cab:</a:t>
            </a:r>
            <a:endParaRPr lang="en-US" dirty="0"/>
          </a:p>
        </p:txBody>
      </p:sp>
      <p:sp>
        <p:nvSpPr>
          <p:cNvPr id="3" name="Content Placeholder 2"/>
          <p:cNvSpPr>
            <a:spLocks noGrp="1"/>
          </p:cNvSpPr>
          <p:nvPr>
            <p:ph idx="1"/>
          </p:nvPr>
        </p:nvSpPr>
        <p:spPr/>
        <p:txBody>
          <a:bodyPr/>
          <a:lstStyle/>
          <a:p>
            <a:r>
              <a:rPr lang="en-US" dirty="0"/>
              <a:t>NY has most taxi </a:t>
            </a:r>
            <a:r>
              <a:rPr lang="en-US" dirty="0" smtClean="0"/>
              <a:t>users</a:t>
            </a:r>
          </a:p>
          <a:p>
            <a:r>
              <a:rPr lang="en-US" dirty="0" smtClean="0"/>
              <a:t>Yellow cab has higher transaction in NY </a:t>
            </a:r>
          </a:p>
          <a:p>
            <a:endParaRPr lang="en-US" dirty="0" smtClean="0"/>
          </a:p>
          <a:p>
            <a:endParaRPr lang="en-US" dirty="0"/>
          </a:p>
        </p:txBody>
      </p:sp>
    </p:spTree>
    <p:extLst>
      <p:ext uri="{BB962C8B-B14F-4D97-AF65-F5344CB8AC3E}">
        <p14:creationId xmlns:p14="http://schemas.microsoft.com/office/powerpoint/2010/main" val="131009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solidFill>
                <a:latin typeface="Arial Black" panose="020B0A04020102020204" pitchFamily="34" charset="0"/>
              </a:rPr>
              <a:t>Price Charged per Gander for Yellow Cab:</a:t>
            </a:r>
            <a:endParaRPr lang="en-US" dirty="0"/>
          </a:p>
        </p:txBody>
      </p:sp>
      <p:pic>
        <p:nvPicPr>
          <p:cNvPr id="9218"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47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889" y="1825625"/>
            <a:ext cx="85662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83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Price Charged per Gander for </a:t>
            </a:r>
            <a:r>
              <a:rPr lang="en-GB" dirty="0" smtClean="0">
                <a:solidFill>
                  <a:schemeClr val="accent2"/>
                </a:solidFill>
                <a:latin typeface="Arial Black" panose="020B0A04020102020204" pitchFamily="34" charset="0"/>
              </a:rPr>
              <a:t>Pink </a:t>
            </a:r>
            <a:r>
              <a:rPr lang="en-GB" dirty="0">
                <a:solidFill>
                  <a:schemeClr val="accent2"/>
                </a:solidFill>
                <a:latin typeface="Arial Black" panose="020B0A04020102020204" pitchFamily="34" charset="0"/>
              </a:rPr>
              <a:t>Cab:</a:t>
            </a:r>
            <a:endParaRPr lang="en-US" dirty="0"/>
          </a:p>
        </p:txBody>
      </p:sp>
      <p:pic>
        <p:nvPicPr>
          <p:cNvPr id="10242"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48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889" y="1825625"/>
            <a:ext cx="85662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7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Price Charged per Gander</a:t>
            </a:r>
            <a:endParaRPr lang="en-US" dirty="0"/>
          </a:p>
        </p:txBody>
      </p:sp>
      <p:sp>
        <p:nvSpPr>
          <p:cNvPr id="3" name="Content Placeholder 2"/>
          <p:cNvSpPr>
            <a:spLocks noGrp="1"/>
          </p:cNvSpPr>
          <p:nvPr>
            <p:ph idx="1"/>
          </p:nvPr>
        </p:nvSpPr>
        <p:spPr/>
        <p:txBody>
          <a:bodyPr/>
          <a:lstStyle/>
          <a:p>
            <a:r>
              <a:rPr lang="en-GB" dirty="0">
                <a:latin typeface="Arial Black" panose="020B0A04020102020204" pitchFamily="34" charset="0"/>
              </a:rPr>
              <a:t>Yellow Cab charge less from Female Customers whereas Pink Cab charges same for both Male and Female Customers.</a:t>
            </a:r>
          </a:p>
          <a:p>
            <a:endParaRPr lang="en-US" dirty="0"/>
          </a:p>
        </p:txBody>
      </p:sp>
    </p:spTree>
    <p:extLst>
      <p:ext uri="{BB962C8B-B14F-4D97-AF65-F5344CB8AC3E}">
        <p14:creationId xmlns:p14="http://schemas.microsoft.com/office/powerpoint/2010/main" val="171006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6342"/>
          </a:xfrm>
        </p:spPr>
        <p:txBody>
          <a:bodyPr/>
          <a:lstStyle/>
          <a:p>
            <a:pPr algn="ctr"/>
            <a:r>
              <a:rPr lang="en-GB" dirty="0">
                <a:solidFill>
                  <a:schemeClr val="accent2"/>
                </a:solidFill>
                <a:latin typeface="Arial Black" panose="020B0A04020102020204" pitchFamily="34" charset="0"/>
              </a:rPr>
              <a:t>EDA SUMMARY</a:t>
            </a:r>
            <a:br>
              <a:rPr lang="en-GB" dirty="0">
                <a:solidFill>
                  <a:schemeClr val="accent2"/>
                </a:solidFill>
                <a:latin typeface="Arial Black" panose="020B0A04020102020204" pitchFamily="34" charset="0"/>
              </a:rPr>
            </a:br>
            <a:endParaRPr lang="en-US" dirty="0"/>
          </a:p>
        </p:txBody>
      </p:sp>
    </p:spTree>
    <p:extLst>
      <p:ext uri="{BB962C8B-B14F-4D97-AF65-F5344CB8AC3E}">
        <p14:creationId xmlns:p14="http://schemas.microsoft.com/office/powerpoint/2010/main" val="24285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solidFill>
                <a:latin typeface="Arial Black" panose="020B0A04020102020204" pitchFamily="34" charset="0"/>
              </a:rPr>
              <a:t>Pink Cab</a:t>
            </a:r>
            <a:r>
              <a:rPr lang="en-GB" dirty="0">
                <a:solidFill>
                  <a:schemeClr val="accent2"/>
                </a:solidFill>
                <a:latin typeface="Arial Black" panose="020B0A04020102020204" pitchFamily="34" charset="0"/>
              </a:rPr>
              <a:t/>
            </a:r>
            <a:br>
              <a:rPr lang="en-GB" dirty="0">
                <a:solidFill>
                  <a:schemeClr val="accent2"/>
                </a:solidFill>
                <a:latin typeface="Arial Black" panose="020B0A04020102020204" pitchFamily="34" charset="0"/>
              </a:rPr>
            </a:br>
            <a:endParaRPr lang="en-US" dirty="0"/>
          </a:p>
        </p:txBody>
      </p:sp>
      <p:sp>
        <p:nvSpPr>
          <p:cNvPr id="3" name="Content Placeholder 2"/>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Distance </a:t>
            </a:r>
            <a:r>
              <a:rPr lang="en-US" sz="2000" b="1" dirty="0" smtClean="0">
                <a:latin typeface="Arial" panose="020B0604020202020204" pitchFamily="34" charset="0"/>
                <a:cs typeface="Arial" panose="020B0604020202020204" pitchFamily="34" charset="0"/>
              </a:rPr>
              <a:t>Traveled is in range of 2 to 48 km.</a:t>
            </a:r>
          </a:p>
          <a:p>
            <a:r>
              <a:rPr lang="en-US" sz="2000" b="1" dirty="0" smtClean="0">
                <a:latin typeface="Arial" panose="020B0604020202020204" pitchFamily="34" charset="0"/>
                <a:cs typeface="Arial" panose="020B0604020202020204" pitchFamily="34" charset="0"/>
              </a:rPr>
              <a:t>About 9000 travel on December which is holiday.</a:t>
            </a:r>
          </a:p>
          <a:p>
            <a:r>
              <a:rPr lang="en-US" sz="2000" b="1" dirty="0" smtClean="0">
                <a:latin typeface="Arial" panose="020B0604020202020204" pitchFamily="34" charset="0"/>
                <a:cs typeface="Arial" panose="020B0604020202020204" pitchFamily="34" charset="0"/>
              </a:rPr>
              <a:t>Price charged are in range of 150 to 420 dollars.</a:t>
            </a:r>
          </a:p>
          <a:p>
            <a:r>
              <a:rPr lang="en-US" sz="2000" b="1" dirty="0" smtClean="0">
                <a:latin typeface="Arial" panose="020B0604020202020204" pitchFamily="34" charset="0"/>
                <a:cs typeface="Arial" panose="020B0604020202020204" pitchFamily="34" charset="0"/>
              </a:rPr>
              <a:t>Price charged per gender is the same. </a:t>
            </a:r>
          </a:p>
          <a:p>
            <a:r>
              <a:rPr lang="en-US" sz="2000" b="1" dirty="0">
                <a:latin typeface="Arial" panose="020B0604020202020204" pitchFamily="34" charset="0"/>
                <a:cs typeface="Arial" panose="020B0604020202020204" pitchFamily="34" charset="0"/>
              </a:rPr>
              <a:t> Transaction per year: </a:t>
            </a:r>
          </a:p>
          <a:p>
            <a:pPr lvl="1"/>
            <a:r>
              <a:rPr lang="en-US" sz="1600" b="1" dirty="0">
                <a:latin typeface="Arial" panose="020B0604020202020204" pitchFamily="34" charset="0"/>
                <a:cs typeface="Arial" panose="020B0604020202020204" pitchFamily="34" charset="0"/>
              </a:rPr>
              <a:t>         2016: 20000 – 40000</a:t>
            </a:r>
          </a:p>
          <a:p>
            <a:pPr lvl="1"/>
            <a:r>
              <a:rPr lang="en-US" sz="1600" b="1" dirty="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2017: 20000 – 40000</a:t>
            </a:r>
          </a:p>
          <a:p>
            <a:pPr lvl="1"/>
            <a:r>
              <a:rPr lang="en-US" sz="1600" b="1" dirty="0">
                <a:latin typeface="Arial" panose="020B0604020202020204" pitchFamily="34" charset="0"/>
                <a:cs typeface="Arial" panose="020B0604020202020204" pitchFamily="34" charset="0"/>
              </a:rPr>
              <a:t>         2018: 20000 – 40000</a:t>
            </a:r>
          </a:p>
          <a:p>
            <a:r>
              <a:rPr lang="en-US" sz="2000" b="1" dirty="0" smtClean="0">
                <a:latin typeface="Arial" panose="020B0604020202020204" pitchFamily="34" charset="0"/>
                <a:cs typeface="Arial" panose="020B0604020202020204" pitchFamily="34" charset="0"/>
              </a:rPr>
              <a:t>Profit margin is lower compared to yellow cab</a:t>
            </a: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218157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solidFill>
                <a:latin typeface="Arial Black" panose="020B0A04020102020204" pitchFamily="34" charset="0"/>
              </a:rPr>
              <a:t>Yellow </a:t>
            </a:r>
            <a:r>
              <a:rPr lang="en-GB" dirty="0">
                <a:solidFill>
                  <a:schemeClr val="accent2"/>
                </a:solidFill>
                <a:latin typeface="Arial Black" panose="020B0A04020102020204" pitchFamily="34" charset="0"/>
              </a:rPr>
              <a:t>Cab</a:t>
            </a:r>
            <a:br>
              <a:rPr lang="en-GB" dirty="0">
                <a:solidFill>
                  <a:schemeClr val="accent2"/>
                </a:solidFill>
                <a:latin typeface="Arial Black" panose="020B0A04020102020204" pitchFamily="34" charset="0"/>
              </a:rPr>
            </a:br>
            <a:endParaRPr lang="en-US" dirty="0"/>
          </a:p>
        </p:txBody>
      </p:sp>
      <p:sp>
        <p:nvSpPr>
          <p:cNvPr id="3" name="Content Placeholder 2"/>
          <p:cNvSpPr>
            <a:spLocks noGrp="1"/>
          </p:cNvSpPr>
          <p:nvPr>
            <p:ph idx="1"/>
          </p:nvPr>
        </p:nvSpPr>
        <p:spPr/>
        <p:txBody>
          <a:bodyPr/>
          <a:lstStyle/>
          <a:p>
            <a:r>
              <a:rPr lang="en-US" sz="2000" b="1" dirty="0">
                <a:latin typeface="Arial" panose="020B0604020202020204" pitchFamily="34" charset="0"/>
                <a:cs typeface="Arial" panose="020B0604020202020204" pitchFamily="34" charset="0"/>
              </a:rPr>
              <a:t>Distance Traveled is in range of 2 to 48 km.</a:t>
            </a:r>
          </a:p>
          <a:p>
            <a:r>
              <a:rPr lang="en-US" sz="2000" b="1" dirty="0">
                <a:latin typeface="Arial" panose="020B0604020202020204" pitchFamily="34" charset="0"/>
                <a:cs typeface="Arial" panose="020B0604020202020204" pitchFamily="34" charset="0"/>
              </a:rPr>
              <a:t>About </a:t>
            </a:r>
            <a:r>
              <a:rPr lang="en-US" sz="2000" b="1" dirty="0" smtClean="0">
                <a:latin typeface="Arial" panose="020B0604020202020204" pitchFamily="34" charset="0"/>
                <a:cs typeface="Arial" panose="020B0604020202020204" pitchFamily="34" charset="0"/>
              </a:rPr>
              <a:t>30000 </a:t>
            </a:r>
            <a:r>
              <a:rPr lang="en-US" sz="2000" b="1" dirty="0">
                <a:latin typeface="Arial" panose="020B0604020202020204" pitchFamily="34" charset="0"/>
                <a:cs typeface="Arial" panose="020B0604020202020204" pitchFamily="34" charset="0"/>
              </a:rPr>
              <a:t>travel on December which is holiday.</a:t>
            </a:r>
          </a:p>
          <a:p>
            <a:r>
              <a:rPr lang="en-US" sz="2000" b="1" dirty="0">
                <a:latin typeface="Arial" panose="020B0604020202020204" pitchFamily="34" charset="0"/>
                <a:cs typeface="Arial" panose="020B0604020202020204" pitchFamily="34" charset="0"/>
              </a:rPr>
              <a:t>Price charged are in range of </a:t>
            </a:r>
            <a:r>
              <a:rPr lang="en-US" sz="2000" b="1" dirty="0" smtClean="0">
                <a:latin typeface="Arial" panose="020B0604020202020204" pitchFamily="34" charset="0"/>
                <a:cs typeface="Arial" panose="020B0604020202020204" pitchFamily="34" charset="0"/>
              </a:rPr>
              <a:t>250 </a:t>
            </a:r>
            <a:r>
              <a:rPr lang="en-US" sz="2000" b="1" dirty="0">
                <a:latin typeface="Arial" panose="020B0604020202020204" pitchFamily="34" charset="0"/>
                <a:cs typeface="Arial" panose="020B0604020202020204" pitchFamily="34" charset="0"/>
              </a:rPr>
              <a:t>to </a:t>
            </a:r>
            <a:r>
              <a:rPr lang="en-US" sz="2000" b="1" dirty="0" smtClean="0">
                <a:latin typeface="Arial" panose="020B0604020202020204" pitchFamily="34" charset="0"/>
                <a:cs typeface="Arial" panose="020B0604020202020204" pitchFamily="34" charset="0"/>
              </a:rPr>
              <a:t>600 </a:t>
            </a:r>
            <a:r>
              <a:rPr lang="en-US" sz="2000" b="1" dirty="0">
                <a:latin typeface="Arial" panose="020B0604020202020204" pitchFamily="34" charset="0"/>
                <a:cs typeface="Arial" panose="020B0604020202020204" pitchFamily="34" charset="0"/>
              </a:rPr>
              <a:t>dollars.</a:t>
            </a:r>
          </a:p>
          <a:p>
            <a:r>
              <a:rPr lang="en-US" sz="2000" b="1" dirty="0" smtClean="0">
                <a:latin typeface="Arial" panose="020B0604020202020204" pitchFamily="34" charset="0"/>
                <a:cs typeface="Arial" panose="020B0604020202020204" pitchFamily="34" charset="0"/>
              </a:rPr>
              <a:t>Charged less for female customers. </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Transaction per year: </a:t>
            </a:r>
          </a:p>
          <a:p>
            <a:pPr lvl="1"/>
            <a:r>
              <a:rPr lang="en-US" sz="1600" b="1" dirty="0">
                <a:latin typeface="Arial" panose="020B0604020202020204" pitchFamily="34" charset="0"/>
                <a:cs typeface="Arial" panose="020B0604020202020204" pitchFamily="34" charset="0"/>
              </a:rPr>
              <a:t>         2016: 80000 – 100000</a:t>
            </a:r>
          </a:p>
          <a:p>
            <a:pPr lvl="1"/>
            <a:r>
              <a:rPr lang="en-US" sz="1600" b="1" dirty="0">
                <a:latin typeface="Arial" panose="020B0604020202020204" pitchFamily="34" charset="0"/>
                <a:cs typeface="Arial" panose="020B0604020202020204" pitchFamily="34" charset="0"/>
              </a:rPr>
              <a:t>         2017: 80000 – 100000</a:t>
            </a:r>
          </a:p>
          <a:p>
            <a:pPr lvl="1"/>
            <a:r>
              <a:rPr lang="en-US" sz="1600" b="1" dirty="0">
                <a:latin typeface="Arial" panose="020B0604020202020204" pitchFamily="34" charset="0"/>
                <a:cs typeface="Arial" panose="020B0604020202020204" pitchFamily="34" charset="0"/>
              </a:rPr>
              <a:t>         2018: 80000 – 100000</a:t>
            </a:r>
          </a:p>
          <a:p>
            <a:r>
              <a:rPr lang="en-US" sz="2000" b="1" dirty="0" smtClean="0">
                <a:latin typeface="Arial" panose="020B0604020202020204" pitchFamily="34" charset="0"/>
                <a:cs typeface="Arial" panose="020B0604020202020204" pitchFamily="34" charset="0"/>
              </a:rPr>
              <a:t>Profit </a:t>
            </a:r>
            <a:r>
              <a:rPr lang="en-US" sz="2000" b="1" dirty="0">
                <a:latin typeface="Arial" panose="020B0604020202020204" pitchFamily="34" charset="0"/>
                <a:cs typeface="Arial" panose="020B0604020202020204" pitchFamily="34" charset="0"/>
              </a:rPr>
              <a:t>margin is </a:t>
            </a:r>
            <a:r>
              <a:rPr lang="en-US" sz="2000" b="1" dirty="0" smtClean="0">
                <a:latin typeface="Arial" panose="020B0604020202020204" pitchFamily="34" charset="0"/>
                <a:cs typeface="Arial" panose="020B0604020202020204" pitchFamily="34" charset="0"/>
              </a:rPr>
              <a:t>higher </a:t>
            </a:r>
            <a:r>
              <a:rPr lang="en-US" sz="2000" b="1" dirty="0">
                <a:latin typeface="Arial" panose="020B0604020202020204" pitchFamily="34" charset="0"/>
                <a:cs typeface="Arial" panose="020B0604020202020204" pitchFamily="34" charset="0"/>
              </a:rPr>
              <a:t>compared to </a:t>
            </a:r>
            <a:r>
              <a:rPr lang="en-US" sz="2000" b="1" dirty="0" smtClean="0">
                <a:latin typeface="Arial" panose="020B0604020202020204" pitchFamily="34" charset="0"/>
                <a:cs typeface="Arial" panose="020B0604020202020204" pitchFamily="34" charset="0"/>
              </a:rPr>
              <a:t>pink </a:t>
            </a:r>
            <a:r>
              <a:rPr lang="en-US" sz="2000" b="1" dirty="0">
                <a:latin typeface="Arial" panose="020B0604020202020204" pitchFamily="34" charset="0"/>
                <a:cs typeface="Arial" panose="020B0604020202020204" pitchFamily="34" charset="0"/>
              </a:rPr>
              <a:t>cab</a:t>
            </a:r>
          </a:p>
          <a:p>
            <a:endParaRPr lang="en-US" dirty="0"/>
          </a:p>
        </p:txBody>
      </p:sp>
    </p:spTree>
    <p:extLst>
      <p:ext uri="{BB962C8B-B14F-4D97-AF65-F5344CB8AC3E}">
        <p14:creationId xmlns:p14="http://schemas.microsoft.com/office/powerpoint/2010/main" val="399355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Recommendation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Yellow cab has </a:t>
            </a:r>
            <a:r>
              <a:rPr lang="en-US" dirty="0" smtClean="0"/>
              <a:t>higher transaction every year</a:t>
            </a:r>
          </a:p>
          <a:p>
            <a:r>
              <a:rPr lang="en-US" dirty="0" smtClean="0"/>
              <a:t>The number of transactions for yellow cab increases in 2017 and 2018 but for pink cab stays the same. </a:t>
            </a:r>
          </a:p>
          <a:p>
            <a:r>
              <a:rPr lang="en-US" dirty="0"/>
              <a:t>NY has most taxi users and they mostly use yellow cab</a:t>
            </a:r>
          </a:p>
          <a:p>
            <a:r>
              <a:rPr lang="en-US" dirty="0"/>
              <a:t>Yellow cab has higher </a:t>
            </a:r>
            <a:r>
              <a:rPr lang="en-US" dirty="0" smtClean="0"/>
              <a:t>profit margin</a:t>
            </a:r>
            <a:endParaRPr lang="en-US" dirty="0"/>
          </a:p>
          <a:p>
            <a:pPr marL="0" indent="0">
              <a:buNone/>
            </a:pPr>
            <a:r>
              <a:rPr lang="en-US" dirty="0"/>
              <a:t/>
            </a:r>
            <a:br>
              <a:rPr lang="en-US" dirty="0"/>
            </a:br>
            <a:r>
              <a:rPr lang="en-US" dirty="0"/>
              <a:t/>
            </a:r>
            <a:br>
              <a:rPr lang="en-US" dirty="0"/>
            </a:br>
            <a:r>
              <a:rPr lang="en-US" dirty="0" smtClean="0"/>
              <a:t>Therefore:</a:t>
            </a:r>
          </a:p>
          <a:p>
            <a:pPr marL="0" indent="0">
              <a:buNone/>
            </a:pPr>
            <a:r>
              <a:rPr lang="en-US" dirty="0"/>
              <a:t>Yellow Cab is recommended for investment.</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1383137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GB">
                <a:solidFill>
                  <a:schemeClr val="accent2"/>
                </a:solidFill>
                <a:latin typeface="Arial Black" panose="020B0A04020102020204" pitchFamily="34" charset="0"/>
              </a:rPr>
              <a:t>G2M insight for Cab Investment firm</a:t>
            </a:r>
            <a:br>
              <a:rPr lang="en-GB">
                <a:solidFill>
                  <a:schemeClr val="accent2"/>
                </a:solidFill>
                <a:latin typeface="Arial Black" panose="020B0A04020102020204" pitchFamily="34" charset="0"/>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US" dirty="0"/>
          </a:p>
        </p:txBody>
      </p:sp>
      <p:sp>
        <p:nvSpPr>
          <p:cNvPr id="3" name="Content Placeholder 2"/>
          <p:cNvSpPr>
            <a:spLocks noGrp="1"/>
          </p:cNvSpPr>
          <p:nvPr>
            <p:ph idx="1"/>
          </p:nvPr>
        </p:nvSpPr>
        <p:spPr/>
        <p:txBody>
          <a:bodyPr>
            <a:normAutofit fontScale="92500" lnSpcReduction="10000"/>
          </a:bodyPr>
          <a:lstStyle/>
          <a:p>
            <a:r>
              <a:rPr lang="en-GB"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r>
              <a:rPr lang="en-GB" b="1" dirty="0" smtClean="0">
                <a:latin typeface="Arial Black" panose="020B0A04020102020204" pitchFamily="34" charset="0"/>
              </a:rPr>
              <a:t>.</a:t>
            </a:r>
          </a:p>
          <a:p>
            <a:pPr marL="0" indent="0">
              <a:buNone/>
            </a:pPr>
            <a:endParaRPr lang="en-GB" b="1" dirty="0">
              <a:latin typeface="Arial Black" panose="020B0A04020102020204" pitchFamily="34" charset="0"/>
            </a:endParaRPr>
          </a:p>
          <a:p>
            <a:r>
              <a:rPr lang="en-GB" b="1" dirty="0">
                <a:latin typeface="Arial Black" panose="020B0A04020102020204" pitchFamily="34" charset="0"/>
              </a:rPr>
              <a:t>Provide actionable insights to help XYZ firm in identifying the right company for making investment</a:t>
            </a:r>
            <a:r>
              <a:rPr lang="en-GB" b="1" dirty="0" smtClean="0">
                <a:latin typeface="Arial Black" panose="020B0A04020102020204" pitchFamily="34" charset="0"/>
              </a:rPr>
              <a:t>.</a:t>
            </a:r>
          </a:p>
          <a:p>
            <a:pPr marL="0" indent="0">
              <a:buNone/>
            </a:pPr>
            <a:endParaRPr lang="en-GB" b="1" dirty="0">
              <a:latin typeface="Arial Black" panose="020B0A04020102020204" pitchFamily="34" charset="0"/>
            </a:endParaRPr>
          </a:p>
          <a:p>
            <a:r>
              <a:rPr lang="en-GB" b="1" dirty="0">
                <a:latin typeface="Arial Black" panose="020B0A04020102020204" pitchFamily="34" charset="0"/>
              </a:rPr>
              <a:t>Cab Companies: </a:t>
            </a:r>
          </a:p>
          <a:p>
            <a:pPr marL="285750" indent="-285750">
              <a:buFont typeface="Wingdings" panose="05000000000000000000" pitchFamily="2" charset="2"/>
              <a:buChar char="Ø"/>
            </a:pPr>
            <a:r>
              <a:rPr lang="en-GB" b="1" dirty="0">
                <a:latin typeface="Arial Black" panose="020B0A04020102020204" pitchFamily="34" charset="0"/>
              </a:rPr>
              <a:t> Yellow Cab</a:t>
            </a:r>
          </a:p>
          <a:p>
            <a:pPr marL="285750" indent="-285750">
              <a:buFont typeface="Wingdings" panose="05000000000000000000" pitchFamily="2" charset="2"/>
              <a:buChar char="Ø"/>
            </a:pPr>
            <a:r>
              <a:rPr lang="en-GB" b="1" dirty="0">
                <a:latin typeface="Arial Black" panose="020B0A04020102020204" pitchFamily="34" charset="0"/>
              </a:rPr>
              <a:t> Pink Cab </a:t>
            </a:r>
          </a:p>
          <a:p>
            <a:endParaRPr lang="en-US" dirty="0"/>
          </a:p>
        </p:txBody>
      </p:sp>
    </p:spTree>
    <p:extLst>
      <p:ext uri="{BB962C8B-B14F-4D97-AF65-F5344CB8AC3E}">
        <p14:creationId xmlns:p14="http://schemas.microsoft.com/office/powerpoint/2010/main" val="322623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33" y="839259"/>
            <a:ext cx="10515600" cy="3885142"/>
          </a:xfrm>
        </p:spPr>
        <p:txBody>
          <a:bodyPr>
            <a:normAutofit/>
          </a:bodyPr>
          <a:lstStyle/>
          <a:p>
            <a:r>
              <a:rPr lang="en-GB" dirty="0">
                <a:solidFill>
                  <a:schemeClr val="accent2"/>
                </a:solidFill>
                <a:latin typeface="Arial Black" panose="020B0A04020102020204" pitchFamily="34" charset="0"/>
              </a:rPr>
              <a:t>EXPLORATORY  </a:t>
            </a:r>
            <a:br>
              <a:rPr lang="en-GB" dirty="0">
                <a:solidFill>
                  <a:schemeClr val="accent2"/>
                </a:solidFill>
                <a:latin typeface="Arial Black" panose="020B0A04020102020204" pitchFamily="34" charset="0"/>
              </a:rPr>
            </a:br>
            <a:r>
              <a:rPr lang="en-GB" dirty="0">
                <a:solidFill>
                  <a:schemeClr val="accent2"/>
                </a:solidFill>
                <a:latin typeface="Arial Black" panose="020B0A04020102020204" pitchFamily="34" charset="0"/>
              </a:rPr>
              <a:t>DATA  </a:t>
            </a:r>
            <a:br>
              <a:rPr lang="en-GB" dirty="0">
                <a:solidFill>
                  <a:schemeClr val="accent2"/>
                </a:solidFill>
                <a:latin typeface="Arial Black" panose="020B0A04020102020204" pitchFamily="34" charset="0"/>
              </a:rPr>
            </a:br>
            <a:r>
              <a:rPr lang="en-GB" dirty="0" smtClean="0">
                <a:solidFill>
                  <a:schemeClr val="accent2"/>
                </a:solidFill>
                <a:latin typeface="Arial Black" panose="020B0A04020102020204" pitchFamily="34" charset="0"/>
              </a:rPr>
              <a:t>ANALYSIS</a:t>
            </a:r>
            <a:br>
              <a:rPr lang="en-GB" dirty="0" smtClean="0">
                <a:solidFill>
                  <a:schemeClr val="accent2"/>
                </a:solidFill>
                <a:latin typeface="Arial Black" panose="020B0A04020102020204" pitchFamily="34" charset="0"/>
              </a:rPr>
            </a:br>
            <a:r>
              <a:rPr lang="en-GB" dirty="0">
                <a:solidFill>
                  <a:schemeClr val="accent2"/>
                </a:solidFill>
                <a:latin typeface="Arial Black" panose="020B0A04020102020204" pitchFamily="34" charset="0"/>
              </a:rPr>
              <a:t/>
            </a:r>
            <a:br>
              <a:rPr lang="en-GB" dirty="0">
                <a:solidFill>
                  <a:schemeClr val="accent2"/>
                </a:solidFill>
                <a:latin typeface="Arial Black" panose="020B0A04020102020204" pitchFamily="34" charset="0"/>
              </a:rPr>
            </a:br>
            <a:r>
              <a:rPr lang="en-GB" dirty="0" smtClean="0">
                <a:solidFill>
                  <a:schemeClr val="accent2"/>
                </a:solidFill>
                <a:latin typeface="Arial Black" panose="020B0A04020102020204" pitchFamily="34" charset="0"/>
              </a:rPr>
              <a:t>DATA VISUALIZATION</a:t>
            </a:r>
            <a:r>
              <a:rPr lang="en-GB" dirty="0">
                <a:solidFill>
                  <a:schemeClr val="accent2"/>
                </a:solidFill>
                <a:latin typeface="Arial Black" panose="020B0A04020102020204" pitchFamily="34" charset="0"/>
              </a:rPr>
              <a:t/>
            </a:r>
            <a:br>
              <a:rPr lang="en-GB" dirty="0">
                <a:solidFill>
                  <a:schemeClr val="accent2"/>
                </a:solidFill>
                <a:latin typeface="Arial Black" panose="020B0A04020102020204" pitchFamily="34" charset="0"/>
              </a:rPr>
            </a:br>
            <a:endParaRPr lang="en-US" dirty="0"/>
          </a:p>
        </p:txBody>
      </p:sp>
    </p:spTree>
    <p:extLst>
      <p:ext uri="{BB962C8B-B14F-4D97-AF65-F5344CB8AC3E}">
        <p14:creationId xmlns:p14="http://schemas.microsoft.com/office/powerpoint/2010/main" val="53064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2"/>
                </a:solidFill>
                <a:latin typeface="Arial" panose="020B0604020202020204" pitchFamily="34" charset="0"/>
                <a:cs typeface="Arial" panose="020B0604020202020204" pitchFamily="34" charset="0"/>
              </a:rPr>
              <a:t>Distance Traveled by Each Cab</a:t>
            </a:r>
            <a:endParaRPr lang="en-US" b="1" dirty="0">
              <a:solidFill>
                <a:schemeClr val="accent2"/>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925" y="1867958"/>
            <a:ext cx="4162149"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712" y="1795517"/>
            <a:ext cx="4469841" cy="4423779"/>
          </a:xfrm>
          <a:prstGeom prst="rect">
            <a:avLst/>
          </a:prstGeom>
        </p:spPr>
      </p:pic>
    </p:spTree>
    <p:extLst>
      <p:ext uri="{BB962C8B-B14F-4D97-AF65-F5344CB8AC3E}">
        <p14:creationId xmlns:p14="http://schemas.microsoft.com/office/powerpoint/2010/main" val="101525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80" y="1825625"/>
            <a:ext cx="5610639"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646" y="1776984"/>
            <a:ext cx="6336508" cy="4399979"/>
          </a:xfrm>
          <a:prstGeom prst="rect">
            <a:avLst/>
          </a:prstGeom>
        </p:spPr>
      </p:pic>
    </p:spTree>
    <p:extLst>
      <p:ext uri="{BB962C8B-B14F-4D97-AF65-F5344CB8AC3E}">
        <p14:creationId xmlns:p14="http://schemas.microsoft.com/office/powerpoint/2010/main" val="163848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endParaRPr lang="en-US" dirty="0"/>
          </a:p>
        </p:txBody>
      </p:sp>
      <p:sp>
        <p:nvSpPr>
          <p:cNvPr id="3" name="Content Placeholder 2"/>
          <p:cNvSpPr>
            <a:spLocks noGrp="1"/>
          </p:cNvSpPr>
          <p:nvPr>
            <p:ph idx="1"/>
          </p:nvPr>
        </p:nvSpPr>
        <p:spPr/>
        <p:txBody>
          <a:bodyPr/>
          <a:lstStyle/>
          <a:p>
            <a:r>
              <a:rPr lang="en-US" dirty="0" smtClean="0"/>
              <a:t>Yellow cab has higher travel frequency on holidays like December</a:t>
            </a:r>
            <a:endParaRPr lang="en-US" dirty="0"/>
          </a:p>
        </p:txBody>
      </p:sp>
    </p:spTree>
    <p:extLst>
      <p:ext uri="{BB962C8B-B14F-4D97-AF65-F5344CB8AC3E}">
        <p14:creationId xmlns:p14="http://schemas.microsoft.com/office/powerpoint/2010/main" val="270650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solidFill>
                <a:latin typeface="Arial Black" panose="020B0A04020102020204" pitchFamily="34" charset="0"/>
              </a:rPr>
              <a:t>Distribution of price charged: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36214"/>
            <a:ext cx="4469841" cy="353015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46" y="2236214"/>
            <a:ext cx="4469841" cy="3530159"/>
          </a:xfrm>
          <a:prstGeom prst="rect">
            <a:avLst/>
          </a:prstGeom>
        </p:spPr>
      </p:pic>
    </p:spTree>
    <p:extLst>
      <p:ext uri="{BB962C8B-B14F-4D97-AF65-F5344CB8AC3E}">
        <p14:creationId xmlns:p14="http://schemas.microsoft.com/office/powerpoint/2010/main" val="398153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2"/>
                </a:solidFill>
                <a:latin typeface="Arial Black" panose="020B0A04020102020204" pitchFamily="34" charset="0"/>
              </a:rPr>
              <a:t>Price Charged per KM:</a:t>
            </a:r>
            <a:endParaRPr lang="en-US" dirty="0"/>
          </a:p>
        </p:txBody>
      </p:sp>
      <p:pic>
        <p:nvPicPr>
          <p:cNvPr id="1026" name="Picture 2"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25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467" y="2236214"/>
            <a:ext cx="5066666" cy="35301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kaggleusercontent.com/kf/105310464/eyJhbGciOiJkaXIiLCJlbmMiOiJBMTI4Q0JDLUhTMjU2In0..0oQ3ac7AMdRlg8xcMcpSSg.n_0JoXRdBOCHUIDdInnonQHVUtfinl0w-c4Oc8rikHpl-TrRGTeKgD_zaYkimzFHQZMuyTKLzBON-QCzLZjIerB186ogByDNPBpkmUeyofsoFT3Y7iKdOsrDTPSo0diKhjoM_z0p16pvqvS9-e5rG9OJxadUkKpKCOXO5MjjT4LMkhWFE_m22eh7AQ7by6myS3PNZvOznBC54aaOm7sqCG-I4EHrefLUReDJ-5IolZd4yKVU7-TXFiXS0GYRejv-w1xHB19tKaKzU8bWB7cZl95hHjE4aqjPDU1-DEPNXJFOu12C8yduOF4HBkiDENAjMDUviiFckP4Ent6_b6h0IJSL2VMFBTakApzCGNSE5uJw7TUT6E34DNHP_tEgRs9vJ4KY3R-xLDxU5HbOxAQx2z0vyHOZnJHwZdd6NVjiC6KZwV2Z_FGaZ4TNT4Zj9fgLm6EovHTBcYHvuXpSt7SuQr0Tz1g6wLl5lv7b2ZuMVf67YXMpK0U2WWgXR-6gW26oYo8zBlzsC8F-x_RyIOpWU_Bi5ongnvnVReJIKbYs32KCcQB40ShupYoNHfjJHoTCbaP1SMppcS9B4Mzw7ekPrbUJsVVjBN9ESUwr7cCFIQ059cfzCrgRm-51rg62U1LmEGAGaSs4dqBTUOYAjB0QfSvF5kJ6v-b4ubnmaT7z8b5VOkeTL_gArGUwWp9C1NyD.sG5RQONKppNpYkK7HcIjaA/__results___files/__results___24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675" y="2282296"/>
            <a:ext cx="5157678" cy="359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410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57</TotalTime>
  <Words>456</Words>
  <Application>Microsoft Office PowerPoint</Application>
  <PresentationFormat>Widescreen</PresentationFormat>
  <Paragraphs>83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Calibri Light</vt:lpstr>
      <vt:lpstr>Wingdings</vt:lpstr>
      <vt:lpstr>Office Theme</vt:lpstr>
      <vt:lpstr>PowerPoint Presentation</vt:lpstr>
      <vt:lpstr>   Agenda</vt:lpstr>
      <vt:lpstr>Description:</vt:lpstr>
      <vt:lpstr>EXPLORATORY   DATA   ANALYSIS  DATA VISUALIZATION </vt:lpstr>
      <vt:lpstr>Distance Traveled by Each Cab</vt:lpstr>
      <vt:lpstr>Travel Frequency per Month:</vt:lpstr>
      <vt:lpstr>Travel Frequency per Month:</vt:lpstr>
      <vt:lpstr>Distribution of price charged:</vt:lpstr>
      <vt:lpstr>Price Charged per KM:</vt:lpstr>
      <vt:lpstr>Transaction per Year:</vt:lpstr>
      <vt:lpstr>Transaction per Year:</vt:lpstr>
      <vt:lpstr>Profit Margin per year for both Cabs:</vt:lpstr>
      <vt:lpstr>Profit Margin per year for both Cabs:</vt:lpstr>
      <vt:lpstr>Price charged per city:</vt:lpstr>
      <vt:lpstr>Cab users per city:</vt:lpstr>
      <vt:lpstr>Cab users per city:</vt:lpstr>
      <vt:lpstr>Transaction per City for Yellow Cab:</vt:lpstr>
      <vt:lpstr>Transaction per City for Pink Cab:</vt:lpstr>
      <vt:lpstr>Transaction per City for Pink Cab:</vt:lpstr>
      <vt:lpstr>Price Charged per Gander for Yellow Cab:</vt:lpstr>
      <vt:lpstr>Price Charged per Gander for Pink Cab:</vt:lpstr>
      <vt:lpstr>Price Charged per Gander</vt:lpstr>
      <vt:lpstr>EDA SUMMARY </vt:lpstr>
      <vt:lpstr>Pink Cab </vt:lpstr>
      <vt:lpstr>Yellow Cab </vt:lpstr>
      <vt:lpstr>Recommendation</vt:lpstr>
      <vt:lpstr>G2M insight for Cab Investment firm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Arian</dc:creator>
  <cp:lastModifiedBy>Arian</cp:lastModifiedBy>
  <cp:revision>8</cp:revision>
  <dcterms:created xsi:type="dcterms:W3CDTF">2022-09-17T23:28:41Z</dcterms:created>
  <dcterms:modified xsi:type="dcterms:W3CDTF">2022-09-18T00:25:55Z</dcterms:modified>
</cp:coreProperties>
</file>