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72" r:id="rId5"/>
    <p:sldId id="257" r:id="rId6"/>
    <p:sldId id="263" r:id="rId7"/>
    <p:sldId id="264" r:id="rId8"/>
    <p:sldId id="266" r:id="rId9"/>
    <p:sldId id="267" r:id="rId10"/>
    <p:sldId id="268" r:id="rId11"/>
    <p:sldId id="260" r:id="rId12"/>
    <p:sldId id="261" r:id="rId13"/>
    <p:sldId id="262"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82F4"/>
    <a:srgbClr val="016DB8"/>
    <a:srgbClr val="20D0C2"/>
    <a:srgbClr val="5DDDD3"/>
    <a:srgbClr val="FFBA1B"/>
    <a:srgbClr val="5E9FF2"/>
    <a:srgbClr val="DD483C"/>
    <a:srgbClr val="ED1B36"/>
    <a:srgbClr val="1968B3"/>
    <a:srgbClr val="B41D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66" d="100"/>
          <a:sy n="66" d="100"/>
        </p:scale>
        <p:origin x="6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A6ECA1DE-D76B-4F72-842D-8A6C88615556}" type="datetimeFigureOut">
              <a:rPr lang="id-ID" smtClean="0"/>
              <a:t>10/01/2019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18377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6ECA1DE-D76B-4F72-842D-8A6C88615556}" type="datetimeFigureOut">
              <a:rPr lang="id-ID" smtClean="0"/>
              <a:t>10/01/2019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5602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6ECA1DE-D76B-4F72-842D-8A6C88615556}" type="datetimeFigureOut">
              <a:rPr lang="id-ID" smtClean="0"/>
              <a:t>10/01/2019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309521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6ECA1DE-D76B-4F72-842D-8A6C88615556}" type="datetimeFigureOut">
              <a:rPr lang="id-ID" smtClean="0"/>
              <a:t>10/01/2019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338184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CA1DE-D76B-4F72-842D-8A6C88615556}" type="datetimeFigureOut">
              <a:rPr lang="id-ID" smtClean="0"/>
              <a:t>10/01/2019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3692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6ECA1DE-D76B-4F72-842D-8A6C88615556}" type="datetimeFigureOut">
              <a:rPr lang="id-ID" smtClean="0"/>
              <a:t>10/01/2019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69191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6ECA1DE-D76B-4F72-842D-8A6C88615556}" type="datetimeFigureOut">
              <a:rPr lang="id-ID" smtClean="0"/>
              <a:t>10/01/2019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36507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6ECA1DE-D76B-4F72-842D-8A6C88615556}" type="datetimeFigureOut">
              <a:rPr lang="id-ID" smtClean="0"/>
              <a:t>10/01/2019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358758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CA1DE-D76B-4F72-842D-8A6C88615556}" type="datetimeFigureOut">
              <a:rPr lang="id-ID" smtClean="0"/>
              <a:t>10/01/2019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173642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CA1DE-D76B-4F72-842D-8A6C88615556}" type="datetimeFigureOut">
              <a:rPr lang="id-ID" smtClean="0"/>
              <a:t>10/01/2019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198031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CA1DE-D76B-4F72-842D-8A6C88615556}" type="datetimeFigureOut">
              <a:rPr lang="id-ID" smtClean="0"/>
              <a:t>10/01/2019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12A186-8C68-4A25-A530-68CE86A42F3D}" type="slidenum">
              <a:rPr lang="id-ID" smtClean="0"/>
              <a:t>‹#›</a:t>
            </a:fld>
            <a:endParaRPr lang="id-ID"/>
          </a:p>
        </p:txBody>
      </p:sp>
    </p:spTree>
    <p:extLst>
      <p:ext uri="{BB962C8B-B14F-4D97-AF65-F5344CB8AC3E}">
        <p14:creationId xmlns:p14="http://schemas.microsoft.com/office/powerpoint/2010/main" val="419058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CA1DE-D76B-4F72-842D-8A6C88615556}" type="datetimeFigureOut">
              <a:rPr lang="id-ID" smtClean="0"/>
              <a:t>10/01/2019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2A186-8C68-4A25-A530-68CE86A42F3D}" type="slidenum">
              <a:rPr lang="id-ID" smtClean="0"/>
              <a:t>‹#›</a:t>
            </a:fld>
            <a:endParaRPr lang="id-ID"/>
          </a:p>
        </p:txBody>
      </p:sp>
    </p:spTree>
    <p:extLst>
      <p:ext uri="{BB962C8B-B14F-4D97-AF65-F5344CB8AC3E}">
        <p14:creationId xmlns:p14="http://schemas.microsoft.com/office/powerpoint/2010/main" val="222535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hyperlink" Target="EDUverse/Web/Massachusetts%20Institute%20of%20...%20_%20Top%20Universities.html" TargetMode="External"/><Relationship Id="rId26" Type="http://schemas.openxmlformats.org/officeDocument/2006/relationships/image" Target="../media/image29.gif"/><Relationship Id="rId3" Type="http://schemas.openxmlformats.org/officeDocument/2006/relationships/image" Target="../media/image10.png"/><Relationship Id="rId21" Type="http://schemas.openxmlformats.org/officeDocument/2006/relationships/hyperlink" Target="EDUverse/Web/Bandung%20Institute%20of%20Technology%20...%20_%20Top%20Universities.html" TargetMode="External"/><Relationship Id="rId7" Type="http://schemas.openxmlformats.org/officeDocument/2006/relationships/hyperlink" Target="EDUverse/Web/Study%20in%20The%20United%20Kingdom%20_%20Times%20Higher%20Education%20(THE).html" TargetMode="External"/><Relationship Id="rId12" Type="http://schemas.openxmlformats.org/officeDocument/2006/relationships/image" Target="../media/image19.png"/><Relationship Id="rId17" Type="http://schemas.openxmlformats.org/officeDocument/2006/relationships/image" Target="../media/image23.png"/><Relationship Id="rId25" Type="http://schemas.openxmlformats.org/officeDocument/2006/relationships/image" Target="../media/image28.pn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24.jpg"/><Relationship Id="rId29"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EDUverse/Web/University%20of%20Oxford%20World%20University%20Rankings%20_%20THE.html" TargetMode="External"/><Relationship Id="rId11" Type="http://schemas.openxmlformats.org/officeDocument/2006/relationships/image" Target="../media/image18.png"/><Relationship Id="rId24" Type="http://schemas.openxmlformats.org/officeDocument/2006/relationships/image" Target="../media/image27.png"/><Relationship Id="rId5" Type="http://schemas.openxmlformats.org/officeDocument/2006/relationships/image" Target="../media/image14.png"/><Relationship Id="rId15" Type="http://schemas.openxmlformats.org/officeDocument/2006/relationships/image" Target="../media/image21.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7.png"/><Relationship Id="rId19" Type="http://schemas.openxmlformats.org/officeDocument/2006/relationships/hyperlink" Target="EDUverse/Web/Study%20in%20The%20United%20States%20_%20Times%20Higher%20Education%20(THE).html" TargetMode="External"/><Relationship Id="rId31" Type="http://schemas.openxmlformats.org/officeDocument/2006/relationships/image" Target="../media/image34.png"/><Relationship Id="rId4" Type="http://schemas.openxmlformats.org/officeDocument/2006/relationships/image" Target="../media/image1.png"/><Relationship Id="rId9" Type="http://schemas.openxmlformats.org/officeDocument/2006/relationships/image" Target="../media/image16.png"/><Relationship Id="rId14" Type="http://schemas.microsoft.com/office/2007/relationships/hdphoto" Target="../media/hdphoto1.wdp"/><Relationship Id="rId22" Type="http://schemas.openxmlformats.org/officeDocument/2006/relationships/image" Target="../media/image25.jpeg"/><Relationship Id="rId27" Type="http://schemas.openxmlformats.org/officeDocument/2006/relationships/image" Target="../media/image30.png"/><Relationship Id="rId30"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6393"/>
            <a:ext cx="9144000" cy="908431"/>
          </a:xfrm>
        </p:spPr>
        <p:txBody>
          <a:bodyPr>
            <a:normAutofit fontScale="90000"/>
          </a:bodyPr>
          <a:lstStyle/>
          <a:p>
            <a:r>
              <a:rPr lang="id-ID" dirty="0" smtClean="0">
                <a:solidFill>
                  <a:srgbClr val="0070C0"/>
                </a:solidFill>
                <a:latin typeface="Kozuka Gothic Pro H" panose="020B0800000000000000" pitchFamily="34" charset="-128"/>
                <a:ea typeface="Kozuka Gothic Pro H" panose="020B0800000000000000" pitchFamily="34" charset="-128"/>
              </a:rPr>
              <a:t>EDU</a:t>
            </a:r>
            <a:r>
              <a:rPr lang="id-ID" dirty="0" smtClean="0">
                <a:solidFill>
                  <a:srgbClr val="169F5C"/>
                </a:solidFill>
                <a:latin typeface="Kozuka Gothic Pro H" panose="020B0800000000000000" pitchFamily="34" charset="-128"/>
                <a:ea typeface="Kozuka Gothic Pro H" panose="020B0800000000000000" pitchFamily="34" charset="-128"/>
              </a:rPr>
              <a:t>ve</a:t>
            </a:r>
            <a:r>
              <a:rPr lang="id-ID" dirty="0" smtClean="0">
                <a:solidFill>
                  <a:srgbClr val="DD483C"/>
                </a:solidFill>
                <a:latin typeface="Kozuka Gothic Pro H" panose="020B0800000000000000" pitchFamily="34" charset="-128"/>
                <a:ea typeface="Kozuka Gothic Pro H" panose="020B0800000000000000" pitchFamily="34" charset="-128"/>
              </a:rPr>
              <a:t>rs</a:t>
            </a:r>
            <a:r>
              <a:rPr lang="id-ID" dirty="0" smtClean="0">
                <a:solidFill>
                  <a:srgbClr val="FECC41"/>
                </a:solidFill>
                <a:latin typeface="Kozuka Gothic Pro H" panose="020B0800000000000000" pitchFamily="34" charset="-128"/>
                <a:ea typeface="Kozuka Gothic Pro H" panose="020B0800000000000000" pitchFamily="34" charset="-128"/>
              </a:rPr>
              <a:t>e</a:t>
            </a:r>
            <a:endParaRPr lang="id-ID" dirty="0">
              <a:solidFill>
                <a:srgbClr val="FECC41"/>
              </a:solidFill>
              <a:latin typeface="Kozuka Gothic Pro H" panose="020B0800000000000000" pitchFamily="34" charset="-128"/>
              <a:ea typeface="Kozuka Gothic Pro H" panose="020B0800000000000000" pitchFamily="34" charset="-128"/>
            </a:endParaRPr>
          </a:p>
        </p:txBody>
      </p:sp>
      <p:sp>
        <p:nvSpPr>
          <p:cNvPr id="6" name="Rounded Rectangle 5"/>
          <p:cNvSpPr/>
          <p:nvPr/>
        </p:nvSpPr>
        <p:spPr>
          <a:xfrm>
            <a:off x="1358721" y="2516142"/>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1416000" y="2511380"/>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1351101" y="2511380"/>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4422304" y="2566744"/>
            <a:ext cx="3347391" cy="369332"/>
          </a:xfrm>
          <a:prstGeom prst="rect">
            <a:avLst/>
          </a:prstGeom>
          <a:noFill/>
        </p:spPr>
        <p:txBody>
          <a:bodyPr wrap="none" rtlCol="0">
            <a:spAutoFit/>
          </a:bodyPr>
          <a:lstStyle/>
          <a:p>
            <a:r>
              <a:rPr lang="id-ID" dirty="0" smtClean="0">
                <a:solidFill>
                  <a:schemeClr val="bg2">
                    <a:lumMod val="90000"/>
                  </a:schemeClr>
                </a:solidFill>
                <a:latin typeface="Kozuka Gothic Pro H" panose="020B0800000000000000" pitchFamily="34" charset="-128"/>
                <a:ea typeface="Kozuka Gothic Pro H" panose="020B0800000000000000" pitchFamily="34" charset="-128"/>
              </a:rPr>
              <a:t>All you need about Education</a:t>
            </a:r>
            <a:endParaRPr lang="id-ID" dirty="0">
              <a:solidFill>
                <a:schemeClr val="bg2">
                  <a:lumMod val="90000"/>
                </a:schemeClr>
              </a:solidFill>
              <a:latin typeface="Kozuka Gothic Pro H" panose="020B0800000000000000" pitchFamily="34" charset="-128"/>
              <a:ea typeface="Kozuka Gothic Pro H" panose="020B0800000000000000" pitchFamily="34" charset="-128"/>
            </a:endParaRPr>
          </a:p>
        </p:txBody>
      </p:sp>
      <p:sp>
        <p:nvSpPr>
          <p:cNvPr id="12" name="Rounded Rectangle 11"/>
          <p:cNvSpPr/>
          <p:nvPr/>
        </p:nvSpPr>
        <p:spPr>
          <a:xfrm>
            <a:off x="4628049" y="3235280"/>
            <a:ext cx="2880000" cy="720000"/>
          </a:xfrm>
          <a:prstGeom prst="roundRect">
            <a:avLst/>
          </a:prstGeom>
          <a:solidFill>
            <a:srgbClr val="20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p:nvSpPr>
        <p:spPr>
          <a:xfrm>
            <a:off x="5431118" y="3234510"/>
            <a:ext cx="1830950" cy="769441"/>
          </a:xfrm>
          <a:prstGeom prst="rect">
            <a:avLst/>
          </a:prstGeom>
          <a:noFill/>
        </p:spPr>
        <p:txBody>
          <a:bodyPr wrap="none" rtlCol="0">
            <a:spAutoFit/>
          </a:bodyPr>
          <a:lstStyle/>
          <a:p>
            <a:r>
              <a:rPr lang="id-ID" sz="2400" dirty="0" smtClean="0">
                <a:solidFill>
                  <a:schemeClr val="bg1"/>
                </a:solidFill>
                <a:latin typeface="Kozuka Gothic Pro H" panose="020B0800000000000000" pitchFamily="34" charset="-128"/>
                <a:ea typeface="Kozuka Gothic Pro H" panose="020B0800000000000000" pitchFamily="34" charset="-128"/>
              </a:rPr>
              <a:t>SELF</a:t>
            </a:r>
            <a:r>
              <a:rPr lang="id-ID" sz="1600" dirty="0" smtClean="0">
                <a:solidFill>
                  <a:schemeClr val="bg1"/>
                </a:solidFill>
                <a:latin typeface="Kozuka Gothic Pro H" panose="020B0800000000000000" pitchFamily="34" charset="-128"/>
                <a:ea typeface="Kozuka Gothic Pro H" panose="020B0800000000000000" pitchFamily="34" charset="-128"/>
              </a:rPr>
              <a:t> </a:t>
            </a:r>
          </a:p>
          <a:p>
            <a:r>
              <a:rPr lang="id-ID" sz="2000" dirty="0" smtClean="0">
                <a:solidFill>
                  <a:schemeClr val="bg1"/>
                </a:solidFill>
                <a:latin typeface="Kozuka Gothic Pro H" panose="020B0800000000000000" pitchFamily="34" charset="-128"/>
                <a:ea typeface="Kozuka Gothic Pro H" panose="020B0800000000000000" pitchFamily="34" charset="-128"/>
              </a:rPr>
              <a:t>Improvement</a:t>
            </a:r>
            <a:endParaRPr lang="id-ID" sz="1600" dirty="0">
              <a:solidFill>
                <a:schemeClr val="bg1"/>
              </a:solidFill>
              <a:latin typeface="Kozuka Gothic Pro H" panose="020B0800000000000000" pitchFamily="34" charset="-128"/>
              <a:ea typeface="Kozuka Gothic Pro H" panose="020B0800000000000000" pitchFamily="34" charset="-128"/>
            </a:endParaRPr>
          </a:p>
        </p:txBody>
      </p:sp>
      <p:sp>
        <p:nvSpPr>
          <p:cNvPr id="16" name="Rounded Rectangle 15"/>
          <p:cNvSpPr/>
          <p:nvPr/>
        </p:nvSpPr>
        <p:spPr>
          <a:xfrm>
            <a:off x="7896000" y="3235280"/>
            <a:ext cx="2880000" cy="720000"/>
          </a:xfrm>
          <a:prstGeom prst="roundRect">
            <a:avLst/>
          </a:prstGeom>
          <a:solidFill>
            <a:srgbClr val="DD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p:nvSpPr>
        <p:spPr>
          <a:xfrm>
            <a:off x="8809461" y="3397254"/>
            <a:ext cx="1664237" cy="461665"/>
          </a:xfrm>
          <a:prstGeom prst="rect">
            <a:avLst/>
          </a:prstGeom>
          <a:noFill/>
        </p:spPr>
        <p:txBody>
          <a:bodyPr wrap="none" rtlCol="0">
            <a:spAutoFit/>
          </a:bodyPr>
          <a:lstStyle/>
          <a:p>
            <a:pPr algn="ctr"/>
            <a:r>
              <a:rPr lang="id-ID" sz="2400" dirty="0" smtClean="0">
                <a:solidFill>
                  <a:schemeClr val="bg1"/>
                </a:solidFill>
                <a:latin typeface="Kozuka Gothic Pro H" panose="020B0800000000000000" pitchFamily="34" charset="-128"/>
                <a:ea typeface="Kozuka Gothic Pro H" panose="020B0800000000000000" pitchFamily="34" charset="-128"/>
              </a:rPr>
              <a:t>University</a:t>
            </a:r>
            <a:endParaRPr lang="id-ID" sz="2400" dirty="0">
              <a:solidFill>
                <a:schemeClr val="bg1"/>
              </a:solidFill>
              <a:latin typeface="Kozuka Gothic Pro H" panose="020B0800000000000000" pitchFamily="34" charset="-128"/>
              <a:ea typeface="Kozuka Gothic Pro H" panose="020B0800000000000000" pitchFamily="34" charset="-128"/>
            </a:endParaRPr>
          </a:p>
        </p:txBody>
      </p:sp>
      <p:sp>
        <p:nvSpPr>
          <p:cNvPr id="18" name="Rectangle 17"/>
          <p:cNvSpPr/>
          <p:nvPr/>
        </p:nvSpPr>
        <p:spPr>
          <a:xfrm>
            <a:off x="10882143" y="1"/>
            <a:ext cx="1313645" cy="360608"/>
          </a:xfrm>
          <a:prstGeom prst="rect">
            <a:avLst/>
          </a:prstGeom>
          <a:solidFill>
            <a:schemeClr val="bg2">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Kozuka Gothic Pro H" panose="020B0800000000000000" pitchFamily="34" charset="-128"/>
                <a:ea typeface="Kozuka Gothic Pro H" panose="020B0800000000000000" pitchFamily="34" charset="-128"/>
              </a:rPr>
              <a:t>Login</a:t>
            </a:r>
            <a:endParaRPr lang="id-ID" dirty="0">
              <a:latin typeface="Kozuka Gothic Pro H" panose="020B0800000000000000" pitchFamily="34" charset="-128"/>
              <a:ea typeface="Kozuka Gothic Pro H" panose="020B0800000000000000" pitchFamily="34" charset="-128"/>
            </a:endParaRPr>
          </a:p>
        </p:txBody>
      </p:sp>
      <p:sp>
        <p:nvSpPr>
          <p:cNvPr id="14" name="Rounded Rectangle 13"/>
          <p:cNvSpPr/>
          <p:nvPr/>
        </p:nvSpPr>
        <p:spPr>
          <a:xfrm>
            <a:off x="7895999" y="3242471"/>
            <a:ext cx="712800" cy="712809"/>
          </a:xfrm>
          <a:prstGeom prst="round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799" y="3316275"/>
            <a:ext cx="565200" cy="565200"/>
          </a:xfrm>
          <a:prstGeom prst="rect">
            <a:avLst/>
          </a:prstGeom>
        </p:spPr>
      </p:pic>
      <p:sp>
        <p:nvSpPr>
          <p:cNvPr id="19" name="Rounded Rectangle 18"/>
          <p:cNvSpPr/>
          <p:nvPr/>
        </p:nvSpPr>
        <p:spPr>
          <a:xfrm>
            <a:off x="4635669" y="3242471"/>
            <a:ext cx="712800" cy="712809"/>
          </a:xfrm>
          <a:prstGeom prst="round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8744" y="3315550"/>
            <a:ext cx="566650" cy="5666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4550" y="2552197"/>
            <a:ext cx="398426" cy="398426"/>
          </a:xfrm>
          <a:prstGeom prst="rect">
            <a:avLst/>
          </a:prstGeom>
        </p:spPr>
      </p:pic>
      <p:sp>
        <p:nvSpPr>
          <p:cNvPr id="20" name="Rounded Rectangle 19"/>
          <p:cNvSpPr/>
          <p:nvPr/>
        </p:nvSpPr>
        <p:spPr>
          <a:xfrm>
            <a:off x="1360099" y="3243241"/>
            <a:ext cx="2880000" cy="720000"/>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p:cNvSpPr txBox="1"/>
          <p:nvPr/>
        </p:nvSpPr>
        <p:spPr>
          <a:xfrm>
            <a:off x="2068599" y="3419810"/>
            <a:ext cx="2095445" cy="430887"/>
          </a:xfrm>
          <a:prstGeom prst="rect">
            <a:avLst/>
          </a:prstGeom>
          <a:noFill/>
        </p:spPr>
        <p:txBody>
          <a:bodyPr wrap="none" rtlCol="0">
            <a:spAutoFit/>
          </a:bodyPr>
          <a:lstStyle/>
          <a:p>
            <a:r>
              <a:rPr lang="id-ID" sz="2200" dirty="0" smtClean="0">
                <a:solidFill>
                  <a:schemeClr val="bg1"/>
                </a:solidFill>
                <a:latin typeface="Kozuka Gothic Pro H" panose="020B0800000000000000" pitchFamily="34" charset="-128"/>
                <a:ea typeface="Kozuka Gothic Pro H" panose="020B0800000000000000" pitchFamily="34" charset="-128"/>
              </a:rPr>
              <a:t>POWER Profile</a:t>
            </a:r>
            <a:endParaRPr lang="id-ID" sz="2200" dirty="0">
              <a:solidFill>
                <a:schemeClr val="bg1"/>
              </a:solidFill>
              <a:latin typeface="Kozuka Gothic Pro H" panose="020B0800000000000000" pitchFamily="34" charset="-128"/>
              <a:ea typeface="Kozuka Gothic Pro H" panose="020B0800000000000000" pitchFamily="34" charset="-128"/>
            </a:endParaRPr>
          </a:p>
        </p:txBody>
      </p:sp>
      <p:sp>
        <p:nvSpPr>
          <p:cNvPr id="22" name="Rounded Rectangle 21"/>
          <p:cNvSpPr/>
          <p:nvPr/>
        </p:nvSpPr>
        <p:spPr>
          <a:xfrm>
            <a:off x="1367719" y="3250432"/>
            <a:ext cx="712800" cy="712809"/>
          </a:xfrm>
          <a:prstGeom prst="roundRect">
            <a:avLst/>
          </a:prstGeom>
          <a:solidFill>
            <a:schemeClr val="bg1"/>
          </a:solidFill>
          <a:ln w="38100">
            <a:solidFill>
              <a:srgbClr val="5E9F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1519" y="3324236"/>
            <a:ext cx="565200" cy="565200"/>
          </a:xfrm>
          <a:prstGeom prst="rect">
            <a:avLst/>
          </a:prstGeom>
        </p:spPr>
      </p:pic>
    </p:spTree>
    <p:extLst>
      <p:ext uri="{BB962C8B-B14F-4D97-AF65-F5344CB8AC3E}">
        <p14:creationId xmlns:p14="http://schemas.microsoft.com/office/powerpoint/2010/main" val="15819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prstClr val="white"/>
                </a:solidFill>
                <a:latin typeface="Kozuka Gothic Pro H" panose="020B0800000000000000" pitchFamily="34" charset="-128"/>
                <a:ea typeface="Kozuka Gothic Pro H" panose="020B0800000000000000" pitchFamily="34" charset="-128"/>
              </a:rPr>
              <a:t>b</a:t>
            </a:r>
            <a:r>
              <a:rPr lang="id-ID" sz="2000" dirty="0" smtClean="0">
                <a:solidFill>
                  <a:prstClr val="white"/>
                </a:solidFill>
                <a:latin typeface="Kozuka Gothic Pro H" panose="020B0800000000000000" pitchFamily="34" charset="-128"/>
                <a:ea typeface="Kozuka Gothic Pro H" panose="020B0800000000000000" pitchFamily="34" charset="-128"/>
              </a:rPr>
              <a:t>y Topic</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prstClr val="white"/>
                </a:solidFill>
                <a:latin typeface="Kozuka Gothic Pro H" panose="020B0800000000000000" pitchFamily="34" charset="-128"/>
                <a:ea typeface="Kozuka Gothic Pro H" panose="020B0800000000000000" pitchFamily="34" charset="-128"/>
              </a:rPr>
              <a:t>by Area</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grpSp>
        <p:nvGrpSpPr>
          <p:cNvPr id="59" name="Group 58"/>
          <p:cNvGrpSpPr/>
          <p:nvPr/>
        </p:nvGrpSpPr>
        <p:grpSpPr>
          <a:xfrm>
            <a:off x="75938" y="685544"/>
            <a:ext cx="543600" cy="486000"/>
            <a:chOff x="74707" y="972203"/>
            <a:chExt cx="590400" cy="525600"/>
          </a:xfrm>
        </p:grpSpPr>
        <p:sp>
          <p:nvSpPr>
            <p:cNvPr id="60" name="Round Same Side Corner Rectangle 59"/>
            <p:cNvSpPr/>
            <p:nvPr/>
          </p:nvSpPr>
          <p:spPr>
            <a:xfrm>
              <a:off x="74707" y="972203"/>
              <a:ext cx="590400" cy="52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7" y="995603"/>
              <a:ext cx="478800" cy="478800"/>
            </a:xfrm>
            <a:prstGeom prst="rect">
              <a:avLst/>
            </a:prstGeom>
          </p:spPr>
        </p:pic>
      </p:grpSp>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77460" y="1913411"/>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3" name="TextBox 32"/>
          <p:cNvSpPr txBox="1"/>
          <p:nvPr/>
        </p:nvSpPr>
        <p:spPr>
          <a:xfrm>
            <a:off x="194882" y="1912106"/>
            <a:ext cx="1915909"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About Conference</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34" name="Rectangle 33"/>
          <p:cNvSpPr/>
          <p:nvPr/>
        </p:nvSpPr>
        <p:spPr>
          <a:xfrm>
            <a:off x="177460" y="2248717"/>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5" name="TextBox 34"/>
          <p:cNvSpPr txBox="1"/>
          <p:nvPr/>
        </p:nvSpPr>
        <p:spPr>
          <a:xfrm>
            <a:off x="194882" y="2247412"/>
            <a:ext cx="1748299"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Topic of Interest</a:t>
            </a:r>
            <a:endParaRPr lang="id-ID" sz="1600" dirty="0">
              <a:latin typeface="Kozuka Gothic Pro H" panose="020B0800000000000000" pitchFamily="34" charset="-128"/>
              <a:ea typeface="Kozuka Gothic Pro H" panose="020B0800000000000000" pitchFamily="34" charset="-128"/>
            </a:endParaRPr>
          </a:p>
        </p:txBody>
      </p:sp>
      <p:sp>
        <p:nvSpPr>
          <p:cNvPr id="36" name="Rectangle 35"/>
          <p:cNvSpPr/>
          <p:nvPr/>
        </p:nvSpPr>
        <p:spPr>
          <a:xfrm>
            <a:off x="177460" y="292065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7" name="TextBox 36"/>
          <p:cNvSpPr txBox="1"/>
          <p:nvPr/>
        </p:nvSpPr>
        <p:spPr>
          <a:xfrm>
            <a:off x="194882" y="2919349"/>
            <a:ext cx="2138727"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Register and Submit</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38" name="Rectangle 37"/>
          <p:cNvSpPr/>
          <p:nvPr/>
        </p:nvSpPr>
        <p:spPr>
          <a:xfrm>
            <a:off x="177460" y="325428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9" name="TextBox 38"/>
          <p:cNvSpPr txBox="1"/>
          <p:nvPr/>
        </p:nvSpPr>
        <p:spPr>
          <a:xfrm>
            <a:off x="194882" y="3252979"/>
            <a:ext cx="926857"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Contact</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40" name="Rectangle 39"/>
          <p:cNvSpPr/>
          <p:nvPr/>
        </p:nvSpPr>
        <p:spPr>
          <a:xfrm>
            <a:off x="177460" y="3588741"/>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41" name="TextBox 40"/>
          <p:cNvSpPr txBox="1"/>
          <p:nvPr/>
        </p:nvSpPr>
        <p:spPr>
          <a:xfrm>
            <a:off x="194882" y="3587436"/>
            <a:ext cx="1564852"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Go to location </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20343" b="23177"/>
          <a:stretch/>
        </p:blipFill>
        <p:spPr>
          <a:xfrm>
            <a:off x="1910987" y="3695216"/>
            <a:ext cx="842027" cy="209550"/>
          </a:xfrm>
          <a:prstGeom prst="rect">
            <a:avLst/>
          </a:prstGeom>
        </p:spPr>
      </p:pic>
      <p:sp>
        <p:nvSpPr>
          <p:cNvPr id="42" name="TextBox 41"/>
          <p:cNvSpPr txBox="1"/>
          <p:nvPr/>
        </p:nvSpPr>
        <p:spPr>
          <a:xfrm>
            <a:off x="1872571" y="3607329"/>
            <a:ext cx="570990" cy="169277"/>
          </a:xfrm>
          <a:prstGeom prst="rect">
            <a:avLst/>
          </a:prstGeom>
          <a:noFill/>
        </p:spPr>
        <p:txBody>
          <a:bodyPr wrap="none" rtlCol="0">
            <a:spAutoFit/>
          </a:bodyPr>
          <a:lstStyle/>
          <a:p>
            <a:r>
              <a:rPr lang="id-ID" sz="500" dirty="0" smtClean="0">
                <a:solidFill>
                  <a:prstClr val="black"/>
                </a:solidFill>
                <a:latin typeface="Kozuka Gothic Pro H" panose="020B0800000000000000" pitchFamily="34" charset="-128"/>
                <a:ea typeface="Kozuka Gothic Pro H" panose="020B0800000000000000" pitchFamily="34" charset="-128"/>
              </a:rPr>
              <a:t>Powered by :</a:t>
            </a:r>
            <a:endParaRPr lang="id-ID" sz="500" dirty="0">
              <a:solidFill>
                <a:prstClr val="black"/>
              </a:solidFill>
              <a:latin typeface="Kozuka Gothic Pro H" panose="020B0800000000000000" pitchFamily="34" charset="-128"/>
              <a:ea typeface="Kozuka Gothic Pro H" panose="020B0800000000000000" pitchFamily="34" charset="-128"/>
            </a:endParaRPr>
          </a:p>
        </p:txBody>
      </p:sp>
      <p:sp>
        <p:nvSpPr>
          <p:cNvPr id="46" name="Rectangle 45"/>
          <p:cNvSpPr/>
          <p:nvPr/>
        </p:nvSpPr>
        <p:spPr>
          <a:xfrm>
            <a:off x="2770436" y="1913411"/>
            <a:ext cx="9233604" cy="4783603"/>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5" name="Rectangle 64"/>
          <p:cNvSpPr/>
          <p:nvPr/>
        </p:nvSpPr>
        <p:spPr>
          <a:xfrm>
            <a:off x="177460" y="2586725"/>
            <a:ext cx="2575554" cy="334001"/>
          </a:xfrm>
          <a:prstGeom prst="rect">
            <a:avLst/>
          </a:prstGeom>
          <a:solidFill>
            <a:srgbClr val="3E82F4"/>
          </a:solid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6" name="TextBox 65"/>
          <p:cNvSpPr txBox="1"/>
          <p:nvPr/>
        </p:nvSpPr>
        <p:spPr>
          <a:xfrm>
            <a:off x="194882" y="2585420"/>
            <a:ext cx="1766830" cy="338554"/>
          </a:xfrm>
          <a:prstGeom prst="rect">
            <a:avLst/>
          </a:prstGeom>
          <a:noFill/>
        </p:spPr>
        <p:txBody>
          <a:bodyPr wrap="none" rtlCol="0">
            <a:spAutoFit/>
          </a:bodyPr>
          <a:lstStyle/>
          <a:p>
            <a:r>
              <a:rPr lang="id-ID" sz="1600" dirty="0" smtClean="0">
                <a:solidFill>
                  <a:schemeClr val="bg1"/>
                </a:solidFill>
                <a:latin typeface="Kozuka Gothic Pro H" panose="020B0800000000000000" pitchFamily="34" charset="-128"/>
                <a:ea typeface="Kozuka Gothic Pro H" panose="020B0800000000000000" pitchFamily="34" charset="-128"/>
              </a:rPr>
              <a:t>Important Dates</a:t>
            </a:r>
            <a:endParaRPr lang="id-ID" sz="1600" dirty="0">
              <a:solidFill>
                <a:schemeClr val="bg1"/>
              </a:solidFill>
              <a:latin typeface="Kozuka Gothic Pro H" panose="020B0800000000000000" pitchFamily="34" charset="-128"/>
              <a:ea typeface="Kozuka Gothic Pro H" panose="020B0800000000000000"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668797949"/>
              </p:ext>
            </p:extLst>
          </p:nvPr>
        </p:nvGraphicFramePr>
        <p:xfrm>
          <a:off x="3176582" y="2347803"/>
          <a:ext cx="8128000" cy="2885700"/>
        </p:xfrm>
        <a:graphic>
          <a:graphicData uri="http://schemas.openxmlformats.org/drawingml/2006/table">
            <a:tbl>
              <a:tblPr firstRow="1" bandRow="1">
                <a:tableStyleId>{5C22544A-7EE6-4342-B048-85BDC9FD1C3A}</a:tableStyleId>
              </a:tblPr>
              <a:tblGrid>
                <a:gridCol w="4064000"/>
                <a:gridCol w="4064000"/>
              </a:tblGrid>
              <a:tr h="480950">
                <a:tc>
                  <a:txBody>
                    <a:bodyPr/>
                    <a:lstStyle/>
                    <a:p>
                      <a:pPr algn="ctr"/>
                      <a:r>
                        <a:rPr lang="id-ID" sz="2000" dirty="0" smtClean="0">
                          <a:latin typeface="Kozuka Gothic Pro B" panose="020B0800000000000000" pitchFamily="34" charset="-128"/>
                          <a:ea typeface="Kozuka Gothic Pro B" panose="020B0800000000000000" pitchFamily="34" charset="-128"/>
                        </a:rPr>
                        <a:t>Description</a:t>
                      </a:r>
                      <a:endParaRPr lang="id-ID" sz="2000" dirty="0">
                        <a:latin typeface="Kozuka Gothic Pro B" panose="020B0800000000000000" pitchFamily="34" charset="-128"/>
                        <a:ea typeface="Kozuka Gothic Pro B" panose="020B0800000000000000" pitchFamily="34" charset="-128"/>
                      </a:endParaRPr>
                    </a:p>
                  </a:txBody>
                  <a:tcPr/>
                </a:tc>
                <a:tc>
                  <a:txBody>
                    <a:bodyPr/>
                    <a:lstStyle/>
                    <a:p>
                      <a:pPr algn="ctr"/>
                      <a:r>
                        <a:rPr lang="id-ID" sz="2000" dirty="0" smtClean="0">
                          <a:latin typeface="Kozuka Gothic Pro B" panose="020B0800000000000000" pitchFamily="34" charset="-128"/>
                          <a:ea typeface="Kozuka Gothic Pro B" panose="020B0800000000000000" pitchFamily="34" charset="-128"/>
                        </a:rPr>
                        <a:t>Date</a:t>
                      </a:r>
                      <a:endParaRPr lang="id-ID" sz="2000" dirty="0">
                        <a:latin typeface="Kozuka Gothic Pro B" panose="020B0800000000000000" pitchFamily="34" charset="-128"/>
                        <a:ea typeface="Kozuka Gothic Pro B" panose="020B0800000000000000" pitchFamily="34" charset="-128"/>
                      </a:endParaRPr>
                    </a:p>
                  </a:txBody>
                  <a:tcPr/>
                </a:tc>
              </a:tr>
              <a:tr h="480950">
                <a:tc>
                  <a:txBody>
                    <a:bodyPr/>
                    <a:lstStyle/>
                    <a:p>
                      <a:r>
                        <a:rPr lang="en-US" sz="1600" dirty="0" smtClean="0">
                          <a:latin typeface="Kozuka Gothic Pro B" panose="020B0800000000000000" pitchFamily="34" charset="-128"/>
                          <a:ea typeface="Kozuka Gothic Pro B" panose="020B0800000000000000" pitchFamily="34" charset="-128"/>
                        </a:rPr>
                        <a:t>Paper Submission </a:t>
                      </a:r>
                      <a:r>
                        <a:rPr lang="id-ID" sz="1600" dirty="0" smtClean="0">
                          <a:latin typeface="Kozuka Gothic Pro B" panose="020B0800000000000000" pitchFamily="34" charset="-128"/>
                          <a:ea typeface="Kozuka Gothic Pro B" panose="020B0800000000000000" pitchFamily="34" charset="-128"/>
                        </a:rPr>
                        <a:t>Deadline</a:t>
                      </a:r>
                      <a:endParaRPr lang="id-ID" sz="1600"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11 October 2018</a:t>
                      </a:r>
                    </a:p>
                  </a:txBody>
                  <a:tcPr/>
                </a:tc>
              </a:tr>
              <a:tr h="480950">
                <a:tc>
                  <a:txBody>
                    <a:bodyPr/>
                    <a:lstStyle/>
                    <a:p>
                      <a:r>
                        <a:rPr lang="en-US" sz="1600" dirty="0" smtClean="0">
                          <a:latin typeface="Kozuka Gothic Pro B" panose="020B0800000000000000" pitchFamily="34" charset="-128"/>
                          <a:ea typeface="Kozuka Gothic Pro B" panose="020B0800000000000000" pitchFamily="34" charset="-128"/>
                        </a:rPr>
                        <a:t>Communication of</a:t>
                      </a:r>
                      <a:r>
                        <a:rPr lang="id-ID" sz="1600" dirty="0" smtClean="0">
                          <a:latin typeface="Kozuka Gothic Pro B" panose="020B0800000000000000" pitchFamily="34" charset="-128"/>
                          <a:ea typeface="Kozuka Gothic Pro B" panose="020B0800000000000000" pitchFamily="34" charset="-128"/>
                        </a:rPr>
                        <a:t> </a:t>
                      </a:r>
                      <a:r>
                        <a:rPr lang="en-US" sz="1600" dirty="0" smtClean="0">
                          <a:latin typeface="Kozuka Gothic Pro B" panose="020B0800000000000000" pitchFamily="34" charset="-128"/>
                          <a:ea typeface="Kozuka Gothic Pro B" panose="020B0800000000000000" pitchFamily="34" charset="-128"/>
                        </a:rPr>
                        <a:t>Acceptance</a:t>
                      </a:r>
                      <a:endParaRPr lang="id-ID" sz="1600"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4 to 10 days after submission</a:t>
                      </a:r>
                    </a:p>
                  </a:txBody>
                  <a:tcPr/>
                </a:tc>
              </a:tr>
              <a:tr h="480950">
                <a:tc>
                  <a:txBody>
                    <a:bodyPr/>
                    <a:lstStyle/>
                    <a:p>
                      <a:r>
                        <a:rPr lang="en-US" sz="1600" dirty="0" smtClean="0">
                          <a:latin typeface="Kozuka Gothic Pro B" panose="020B0800000000000000" pitchFamily="34" charset="-128"/>
                          <a:ea typeface="Kozuka Gothic Pro B" panose="020B0800000000000000" pitchFamily="34" charset="-128"/>
                        </a:rPr>
                        <a:t>Early Registration Deadline	</a:t>
                      </a:r>
                      <a:endParaRPr lang="id-ID" sz="1600"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20 September 2018</a:t>
                      </a:r>
                    </a:p>
                  </a:txBody>
                  <a:tcPr/>
                </a:tc>
              </a:tr>
              <a:tr h="480950">
                <a:tc>
                  <a:txBody>
                    <a:bodyPr/>
                    <a:lstStyle/>
                    <a:p>
                      <a:r>
                        <a:rPr lang="en-US" sz="1600" dirty="0" smtClean="0">
                          <a:latin typeface="Kozuka Gothic Pro B" panose="020B0800000000000000" pitchFamily="34" charset="-128"/>
                          <a:ea typeface="Kozuka Gothic Pro B" panose="020B0800000000000000" pitchFamily="34" charset="-128"/>
                        </a:rPr>
                        <a:t>Last Date for Registration	</a:t>
                      </a:r>
                      <a:endParaRPr lang="id-ID" sz="1600" dirty="0" smtClean="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18 October 2018</a:t>
                      </a:r>
                    </a:p>
                  </a:txBody>
                  <a:tcPr/>
                </a:tc>
              </a:tr>
              <a:tr h="480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Conference Date	</a:t>
                      </a:r>
                      <a:endParaRPr lang="id-ID" sz="1600"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Kozuka Gothic Pro B" panose="020B0800000000000000" pitchFamily="34" charset="-128"/>
                          <a:ea typeface="Kozuka Gothic Pro B" panose="020B0800000000000000" pitchFamily="34" charset="-128"/>
                        </a:rPr>
                        <a:t>2 – 4 November</a:t>
                      </a:r>
                      <a:endParaRPr lang="id-ID" sz="1600" dirty="0" smtClean="0">
                        <a:latin typeface="Kozuka Gothic Pro B" panose="020B0800000000000000" pitchFamily="34" charset="-128"/>
                        <a:ea typeface="Kozuka Gothic Pro B" panose="020B0800000000000000" pitchFamily="34" charset="-128"/>
                      </a:endParaRPr>
                    </a:p>
                  </a:txBody>
                  <a:tcPr/>
                </a:tc>
              </a:tr>
            </a:tbl>
          </a:graphicData>
        </a:graphic>
      </p:graphicFrame>
    </p:spTree>
    <p:extLst>
      <p:ext uri="{BB962C8B-B14F-4D97-AF65-F5344CB8AC3E}">
        <p14:creationId xmlns:p14="http://schemas.microsoft.com/office/powerpoint/2010/main" val="268117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17746"/>
            <a:ext cx="10515600" cy="1325563"/>
          </a:xfrm>
        </p:spPr>
        <p:txBody>
          <a:bodyPr/>
          <a:lstStyle/>
          <a:p>
            <a:pPr algn="ctr"/>
            <a:r>
              <a:rPr lang="id-ID" dirty="0" smtClean="0">
                <a:solidFill>
                  <a:srgbClr val="5358A1"/>
                </a:solidFill>
                <a:latin typeface="Kozuka Gothic Pro B" panose="020B0800000000000000" pitchFamily="34" charset="-128"/>
                <a:ea typeface="Kozuka Gothic Pro B" panose="020B0800000000000000" pitchFamily="34" charset="-128"/>
              </a:rPr>
              <a:t>Under progress to get </a:t>
            </a:r>
            <a:r>
              <a:rPr lang="id-ID" dirty="0" smtClean="0">
                <a:solidFill>
                  <a:srgbClr val="17AFDC"/>
                </a:solidFill>
                <a:latin typeface="Kozuka Gothic Pro B" panose="020B0800000000000000" pitchFamily="34" charset="-128"/>
                <a:ea typeface="Kozuka Gothic Pro B" panose="020B0800000000000000" pitchFamily="34" charset="-128"/>
              </a:rPr>
              <a:t>inspiration</a:t>
            </a:r>
            <a:endParaRPr lang="id-ID" dirty="0">
              <a:solidFill>
                <a:srgbClr val="17AFDC"/>
              </a:solidFill>
              <a:latin typeface="Kozuka Gothic Pro B" panose="020B0800000000000000" pitchFamily="34" charset="-128"/>
              <a:ea typeface="Kozuka Gothic Pro B" panose="020B0800000000000000"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059" y="827815"/>
            <a:ext cx="3563882" cy="3563882"/>
          </a:xfrm>
          <a:prstGeom prst="rect">
            <a:avLst/>
          </a:prstGeom>
        </p:spPr>
      </p:pic>
      <p:sp>
        <p:nvSpPr>
          <p:cNvPr id="5" name="TextBox 4"/>
          <p:cNvSpPr txBox="1"/>
          <p:nvPr/>
        </p:nvSpPr>
        <p:spPr>
          <a:xfrm>
            <a:off x="838200" y="1159099"/>
            <a:ext cx="3597716" cy="646331"/>
          </a:xfrm>
          <a:prstGeom prst="rect">
            <a:avLst/>
          </a:prstGeom>
          <a:noFill/>
        </p:spPr>
        <p:txBody>
          <a:bodyPr wrap="none" rtlCol="0">
            <a:spAutoFit/>
          </a:bodyPr>
          <a:lstStyle/>
          <a:p>
            <a:r>
              <a:rPr lang="id-ID" dirty="0" smtClean="0"/>
              <a:t>Buat tabel jadwal konferensi seperti </a:t>
            </a:r>
          </a:p>
          <a:p>
            <a:r>
              <a:rPr lang="id-ID" dirty="0" smtClean="0"/>
              <a:t>Di https</a:t>
            </a:r>
            <a:r>
              <a:rPr lang="id-ID" dirty="0"/>
              <a:t>://conferencealerts.com/</a:t>
            </a:r>
          </a:p>
        </p:txBody>
      </p:sp>
    </p:spTree>
    <p:extLst>
      <p:ext uri="{BB962C8B-B14F-4D97-AF65-F5344CB8AC3E}">
        <p14:creationId xmlns:p14="http://schemas.microsoft.com/office/powerpoint/2010/main" val="1341910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 Same Side Corner Rectangle 47"/>
          <p:cNvSpPr/>
          <p:nvPr/>
        </p:nvSpPr>
        <p:spPr>
          <a:xfrm>
            <a:off x="36603" y="1542228"/>
            <a:ext cx="12094438" cy="5315772"/>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5" name="Rectangle 4"/>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7" name="Rounded Rectangle 6"/>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Rounded Rectangle 7"/>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Rounded Rectangle 8"/>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0" name="TextBox 9"/>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sp>
        <p:nvSpPr>
          <p:cNvPr id="16" name="TextBox 15"/>
          <p:cNvSpPr txBox="1"/>
          <p:nvPr/>
        </p:nvSpPr>
        <p:spPr>
          <a:xfrm>
            <a:off x="3493577" y="1172896"/>
            <a:ext cx="1297150" cy="369332"/>
          </a:xfrm>
          <a:prstGeom prst="rect">
            <a:avLst/>
          </a:prstGeom>
          <a:noFill/>
        </p:spPr>
        <p:txBody>
          <a:bodyPr wrap="none" rtlCol="0">
            <a:spAutoFit/>
          </a:bodyPr>
          <a:lstStyle/>
          <a:p>
            <a:pPr algn="ctr"/>
            <a:r>
              <a:rPr lang="id-ID" dirty="0" smtClean="0">
                <a:solidFill>
                  <a:prstClr val="white"/>
                </a:solidFill>
                <a:latin typeface="Kozuka Gothic Pro H" panose="020B0800000000000000" pitchFamily="34" charset="-128"/>
                <a:ea typeface="Kozuka Gothic Pro H" panose="020B0800000000000000" pitchFamily="34" charset="-128"/>
              </a:rPr>
              <a:t>University</a:t>
            </a:r>
            <a:endParaRPr lang="id-ID" dirty="0">
              <a:solidFill>
                <a:prstClr val="white"/>
              </a:solidFill>
              <a:latin typeface="Kozuka Gothic Pro H" panose="020B0800000000000000" pitchFamily="34" charset="-128"/>
              <a:ea typeface="Kozuka Gothic Pro H" panose="020B0800000000000000" pitchFamily="34" charset="-128"/>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sp>
        <p:nvSpPr>
          <p:cNvPr id="19" name="Round Same Side Corner Rectangle 18"/>
          <p:cNvSpPr/>
          <p:nvPr/>
        </p:nvSpPr>
        <p:spPr>
          <a:xfrm>
            <a:off x="73819" y="741112"/>
            <a:ext cx="487880" cy="434332"/>
          </a:xfrm>
          <a:prstGeom prst="round2SameRect">
            <a:avLst/>
          </a:prstGeom>
          <a:solidFill>
            <a:schemeClr val="tx2"/>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930" y="760449"/>
            <a:ext cx="395659" cy="395659"/>
          </a:xfrm>
          <a:prstGeom prst="rect">
            <a:avLst/>
          </a:prstGeom>
        </p:spPr>
      </p:pic>
      <p:sp>
        <p:nvSpPr>
          <p:cNvPr id="21" name="Rounded Rectangle 20"/>
          <p:cNvSpPr/>
          <p:nvPr/>
        </p:nvSpPr>
        <p:spPr>
          <a:xfrm>
            <a:off x="601256" y="688179"/>
            <a:ext cx="544996" cy="486304"/>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956" y="731499"/>
            <a:ext cx="399597" cy="399664"/>
          </a:xfrm>
          <a:prstGeom prst="round2SameRect">
            <a:avLst/>
          </a:prstGeom>
        </p:spPr>
      </p:pic>
      <p:sp>
        <p:nvSpPr>
          <p:cNvPr id="24" name="TextBox 23"/>
          <p:cNvSpPr txBox="1"/>
          <p:nvPr/>
        </p:nvSpPr>
        <p:spPr>
          <a:xfrm>
            <a:off x="1140331" y="906049"/>
            <a:ext cx="1324401" cy="276999"/>
          </a:xfrm>
          <a:prstGeom prst="rect">
            <a:avLst/>
          </a:prstGeom>
          <a:noFill/>
          <a:ln w="28575">
            <a:noFill/>
          </a:ln>
        </p:spPr>
        <p:txBody>
          <a:bodyPr wrap="none" rtlCol="0">
            <a:spAutoFit/>
          </a:bodyPr>
          <a:lstStyle/>
          <a:p>
            <a:pPr algn="ctr"/>
            <a:r>
              <a:rPr lang="id-ID" sz="1200" dirty="0" smtClean="0">
                <a:solidFill>
                  <a:srgbClr val="DD483C"/>
                </a:solidFill>
                <a:latin typeface="Kozuka Gothic Pro H" panose="020B0800000000000000" pitchFamily="34" charset="-128"/>
                <a:ea typeface="Kozuka Gothic Pro H" panose="020B0800000000000000" pitchFamily="34" charset="-128"/>
              </a:rPr>
              <a:t>University Rank</a:t>
            </a:r>
            <a:endParaRPr lang="id-ID" sz="1200" dirty="0">
              <a:solidFill>
                <a:srgbClr val="DD483C"/>
              </a:solidFill>
              <a:latin typeface="Kozuka Gothic Pro H" panose="020B0800000000000000" pitchFamily="34" charset="-128"/>
              <a:ea typeface="Kozuka Gothic Pro H" panose="020B0800000000000000" pitchFamily="34" charset="-128"/>
            </a:endParaRPr>
          </a:p>
        </p:txBody>
      </p:sp>
      <p:pic>
        <p:nvPicPr>
          <p:cNvPr id="2" name="Picture 1"/>
          <p:cNvPicPr>
            <a:picLocks noChangeAspect="1"/>
          </p:cNvPicPr>
          <p:nvPr/>
        </p:nvPicPr>
        <p:blipFill rotWithShape="1">
          <a:blip r:embed="rId5"/>
          <a:srcRect l="7008" t="17209" r="72997" b="70115"/>
          <a:stretch/>
        </p:blipFill>
        <p:spPr>
          <a:xfrm>
            <a:off x="181180" y="2369007"/>
            <a:ext cx="1010000" cy="360000"/>
          </a:xfrm>
          <a:prstGeom prst="rect">
            <a:avLst/>
          </a:prstGeom>
        </p:spPr>
      </p:pic>
      <p:sp>
        <p:nvSpPr>
          <p:cNvPr id="25" name="TextBox 24"/>
          <p:cNvSpPr txBox="1"/>
          <p:nvPr/>
        </p:nvSpPr>
        <p:spPr>
          <a:xfrm>
            <a:off x="138602" y="2680516"/>
            <a:ext cx="1322798" cy="215444"/>
          </a:xfrm>
          <a:prstGeom prst="rect">
            <a:avLst/>
          </a:prstGeom>
          <a:noFill/>
        </p:spPr>
        <p:txBody>
          <a:bodyPr wrap="none" rtlCol="0">
            <a:spAutoFit/>
          </a:bodyPr>
          <a:lstStyle/>
          <a:p>
            <a:r>
              <a:rPr lang="id-ID" sz="800" dirty="0" smtClean="0">
                <a:solidFill>
                  <a:srgbClr val="ED1B36"/>
                </a:solidFill>
                <a:latin typeface="Kozuka Gothic Pro H" panose="020B0800000000000000" pitchFamily="34" charset="-128"/>
                <a:ea typeface="Kozuka Gothic Pro H" panose="020B0800000000000000" pitchFamily="34" charset="-128"/>
              </a:rPr>
              <a:t>Times </a:t>
            </a:r>
            <a:r>
              <a:rPr lang="id-ID" sz="800" dirty="0" smtClean="0">
                <a:solidFill>
                  <a:srgbClr val="B41D8E"/>
                </a:solidFill>
                <a:latin typeface="Kozuka Gothic Pro H" panose="020B0800000000000000" pitchFamily="34" charset="-128"/>
                <a:ea typeface="Kozuka Gothic Pro H" panose="020B0800000000000000" pitchFamily="34" charset="-128"/>
              </a:rPr>
              <a:t>Higher</a:t>
            </a:r>
            <a:r>
              <a:rPr lang="id-ID" sz="800" dirty="0" smtClean="0">
                <a:solidFill>
                  <a:srgbClr val="ED1B36"/>
                </a:solidFill>
                <a:latin typeface="Kozuka Gothic Pro H" panose="020B0800000000000000" pitchFamily="34" charset="-128"/>
                <a:ea typeface="Kozuka Gothic Pro H" panose="020B0800000000000000" pitchFamily="34" charset="-128"/>
              </a:rPr>
              <a:t> </a:t>
            </a:r>
            <a:r>
              <a:rPr lang="id-ID" sz="800" dirty="0" smtClean="0">
                <a:solidFill>
                  <a:srgbClr val="1968B3"/>
                </a:solidFill>
                <a:latin typeface="Kozuka Gothic Pro H" panose="020B0800000000000000" pitchFamily="34" charset="-128"/>
                <a:ea typeface="Kozuka Gothic Pro H" panose="020B0800000000000000" pitchFamily="34" charset="-128"/>
              </a:rPr>
              <a:t>Education</a:t>
            </a:r>
            <a:endParaRPr lang="id-ID" sz="800" dirty="0">
              <a:solidFill>
                <a:srgbClr val="1968B3"/>
              </a:solidFill>
              <a:latin typeface="Kozuka Gothic Pro H" panose="020B0800000000000000" pitchFamily="34" charset="-128"/>
              <a:ea typeface="Kozuka Gothic Pro H" panose="020B0800000000000000" pitchFamily="34" charset="-128"/>
            </a:endParaRPr>
          </a:p>
        </p:txBody>
      </p:sp>
      <p:graphicFrame>
        <p:nvGraphicFramePr>
          <p:cNvPr id="26" name="Table 25"/>
          <p:cNvGraphicFramePr>
            <a:graphicFrameLocks noGrp="1"/>
          </p:cNvGraphicFramePr>
          <p:nvPr>
            <p:extLst>
              <p:ext uri="{D42A27DB-BD31-4B8C-83A1-F6EECF244321}">
                <p14:modId xmlns:p14="http://schemas.microsoft.com/office/powerpoint/2010/main" val="1719117085"/>
              </p:ext>
            </p:extLst>
          </p:nvPr>
        </p:nvGraphicFramePr>
        <p:xfrm>
          <a:off x="197461" y="2951015"/>
          <a:ext cx="2967546" cy="3566160"/>
        </p:xfrm>
        <a:graphic>
          <a:graphicData uri="http://schemas.openxmlformats.org/drawingml/2006/table">
            <a:tbl>
              <a:tblPr firstRow="1" bandRow="1">
                <a:tableStyleId>{5FD0F851-EC5A-4D38-B0AD-8093EC10F338}</a:tableStyleId>
              </a:tblPr>
              <a:tblGrid>
                <a:gridCol w="330882"/>
                <a:gridCol w="470216"/>
                <a:gridCol w="2166448"/>
              </a:tblGrid>
              <a:tr h="0">
                <a:tc>
                  <a:txBody>
                    <a:bodyPr/>
                    <a:lstStyle/>
                    <a:p>
                      <a:pPr algn="ctr"/>
                      <a:r>
                        <a:rPr lang="id-ID" sz="1200" dirty="0" smtClean="0">
                          <a:latin typeface="Kozuka Gothic Pro B" panose="020B0800000000000000" pitchFamily="34" charset="-128"/>
                          <a:ea typeface="Kozuka Gothic Pro B" panose="020B0800000000000000" pitchFamily="34" charset="-128"/>
                        </a:rPr>
                        <a:t>1</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hlinkClick r:id="rId6" action="ppaction://hlinkfile"/>
                        </a:rPr>
                        <a:t>University of Oxford</a:t>
                      </a:r>
                      <a:endParaRPr lang="id-ID" sz="1200" dirty="0" smtClean="0">
                        <a:latin typeface="Kozuka Gothic Pro B" panose="020B0800000000000000" pitchFamily="34" charset="-128"/>
                        <a:ea typeface="Kozuka Gothic Pro B" panose="020B0800000000000000" pitchFamily="34" charset="-128"/>
                      </a:endParaRP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2</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rPr>
                        <a:t>University of Cambridge</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3</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rPr>
                        <a:t>Stanford University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4</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Massachusetts Institute of Technology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5</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California Institute of Technology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6</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Harvard University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7</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Princeton University</a:t>
                      </a:r>
                    </a:p>
                    <a:p>
                      <a:pPr algn="l"/>
                      <a:endParaRPr lang="id-ID" sz="1200" dirty="0">
                        <a:latin typeface="Kozuka Gothic Pro B" panose="020B0800000000000000" pitchFamily="34" charset="-128"/>
                        <a:ea typeface="Kozuka Gothic Pro B" panose="020B0800000000000000" pitchFamily="34" charset="-128"/>
                      </a:endParaRPr>
                    </a:p>
                  </a:txBody>
                  <a:tcPr anchor="ctr"/>
                </a:tc>
              </a:tr>
            </a:tbl>
          </a:graphicData>
        </a:graphic>
      </p:graphicFrame>
      <p:sp>
        <p:nvSpPr>
          <p:cNvPr id="61" name="TextBox 60"/>
          <p:cNvSpPr txBox="1"/>
          <p:nvPr/>
        </p:nvSpPr>
        <p:spPr>
          <a:xfrm>
            <a:off x="1305110" y="3198737"/>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hlinkClick r:id="rId7" action="ppaction://hlinkfile"/>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3218584"/>
            <a:ext cx="141669" cy="141669"/>
          </a:xfrm>
          <a:prstGeom prst="rect">
            <a:avLst/>
          </a:prstGeom>
        </p:spPr>
      </p:pic>
      <p:sp>
        <p:nvSpPr>
          <p:cNvPr id="101" name="TextBox 100"/>
          <p:cNvSpPr txBox="1"/>
          <p:nvPr/>
        </p:nvSpPr>
        <p:spPr>
          <a:xfrm>
            <a:off x="1305110" y="3615348"/>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13" name="Picture 1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3635195"/>
            <a:ext cx="141669" cy="141669"/>
          </a:xfrm>
          <a:prstGeom prst="rect">
            <a:avLst/>
          </a:prstGeom>
        </p:spPr>
      </p:pic>
      <p:sp>
        <p:nvSpPr>
          <p:cNvPr id="116" name="TextBox 115"/>
          <p:cNvSpPr txBox="1"/>
          <p:nvPr/>
        </p:nvSpPr>
        <p:spPr>
          <a:xfrm>
            <a:off x="1305110" y="4106119"/>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17" name="Picture 1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4125966"/>
            <a:ext cx="141669" cy="141669"/>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8071" y="3966000"/>
            <a:ext cx="432000" cy="288000"/>
          </a:xfrm>
          <a:prstGeom prst="rect">
            <a:avLst/>
          </a:prstGeom>
          <a:ln>
            <a:noFill/>
          </a:ln>
          <a:effectLst>
            <a:outerShdw blurRad="190500" algn="tl" rotWithShape="0">
              <a:srgbClr val="000000">
                <a:alpha val="70000"/>
              </a:srgbClr>
            </a:outerShdw>
          </a:effectLst>
        </p:spPr>
      </p:pic>
      <p:sp>
        <p:nvSpPr>
          <p:cNvPr id="118" name="TextBox 117"/>
          <p:cNvSpPr txBox="1"/>
          <p:nvPr/>
        </p:nvSpPr>
        <p:spPr>
          <a:xfrm>
            <a:off x="1372437" y="4735437"/>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21" name="Picture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4755284"/>
            <a:ext cx="141669" cy="141669"/>
          </a:xfrm>
          <a:prstGeom prst="rect">
            <a:avLst/>
          </a:prstGeom>
        </p:spPr>
      </p:pic>
      <p:sp>
        <p:nvSpPr>
          <p:cNvPr id="122" name="TextBox 121"/>
          <p:cNvSpPr txBox="1"/>
          <p:nvPr/>
        </p:nvSpPr>
        <p:spPr>
          <a:xfrm>
            <a:off x="1372437" y="4741545"/>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23" name="Picture 1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4761392"/>
            <a:ext cx="141669" cy="141669"/>
          </a:xfrm>
          <a:prstGeom prst="rect">
            <a:avLst/>
          </a:prstGeom>
        </p:spPr>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9495" y="4536911"/>
            <a:ext cx="422232" cy="218373"/>
          </a:xfrm>
          <a:prstGeom prst="rect">
            <a:avLst/>
          </a:prstGeom>
        </p:spPr>
      </p:pic>
      <p:sp>
        <p:nvSpPr>
          <p:cNvPr id="124" name="TextBox 123"/>
          <p:cNvSpPr txBox="1"/>
          <p:nvPr/>
        </p:nvSpPr>
        <p:spPr>
          <a:xfrm>
            <a:off x="1372437" y="5384602"/>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25" name="Picture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5404449"/>
            <a:ext cx="141669" cy="141669"/>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1702" y="5104543"/>
            <a:ext cx="354760" cy="353282"/>
          </a:xfrm>
          <a:prstGeom prst="rect">
            <a:avLst/>
          </a:prstGeom>
        </p:spPr>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1256" y="3007252"/>
            <a:ext cx="304478" cy="353001"/>
          </a:xfrm>
          <a:prstGeom prst="rect">
            <a:avLst/>
          </a:prstGeom>
        </p:spPr>
      </p:pic>
      <p:pic>
        <p:nvPicPr>
          <p:cNvPr id="33" name="Picture 32"/>
          <p:cNvPicPr>
            <a:picLocks noChangeAspect="1"/>
          </p:cNvPicPr>
          <p:nvPr/>
        </p:nvPicPr>
        <p:blipFill rotWithShape="1">
          <a:blip r:embed="rId13" cstate="print">
            <a:extLst>
              <a:ext uri="{BEBA8EAE-BF5A-486C-A8C5-ECC9F3942E4B}">
                <a14:imgProps xmlns:a14="http://schemas.microsoft.com/office/drawing/2010/main">
                  <a14:imgLayer r:embed="rId14">
                    <a14:imgEffect>
                      <a14:backgroundRemoval t="4000" b="75500" l="10000" r="90000">
                        <a14:foregroundMark x1="54500" y1="13500" x2="33000" y2="23000"/>
                        <a14:foregroundMark x1="51000" y1="12000" x2="52000" y2="57000"/>
                        <a14:foregroundMark x1="76000" y1="36000" x2="33500" y2="36000"/>
                        <a14:foregroundMark x1="31000" y1="36500" x2="36500" y2="57000"/>
                        <a14:foregroundMark x1="40000" y1="44000" x2="41000" y2="60500"/>
                        <a14:foregroundMark x1="52500" y1="44000" x2="43500" y2="66000"/>
                        <a14:foregroundMark x1="52000" y1="55000" x2="52000" y2="70500"/>
                        <a14:foregroundMark x1="48000" y1="67500" x2="25000" y2="48000"/>
                        <a14:foregroundMark x1="23500" y1="36000" x2="28000" y2="55000"/>
                      </a14:backgroundRemoval>
                    </a14:imgEffect>
                  </a14:imgLayer>
                </a14:imgProps>
              </a:ext>
              <a:ext uri="{28A0092B-C50C-407E-A947-70E740481C1C}">
                <a14:useLocalDpi xmlns:a14="http://schemas.microsoft.com/office/drawing/2010/main" val="0"/>
              </a:ext>
            </a:extLst>
          </a:blip>
          <a:srcRect b="25667"/>
          <a:stretch/>
        </p:blipFill>
        <p:spPr>
          <a:xfrm>
            <a:off x="559773" y="3477774"/>
            <a:ext cx="387444" cy="288000"/>
          </a:xfrm>
          <a:prstGeom prst="rect">
            <a:avLst/>
          </a:prstGeom>
        </p:spPr>
      </p:pic>
      <p:sp>
        <p:nvSpPr>
          <p:cNvPr id="126" name="TextBox 125"/>
          <p:cNvSpPr txBox="1"/>
          <p:nvPr/>
        </p:nvSpPr>
        <p:spPr>
          <a:xfrm>
            <a:off x="1365054" y="5842878"/>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27" name="Picture 1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26892" y="5862725"/>
            <a:ext cx="141669" cy="141669"/>
          </a:xfrm>
          <a:prstGeom prst="rect">
            <a:avLst/>
          </a:prstGeom>
        </p:spPr>
      </p:pic>
      <p:pic>
        <p:nvPicPr>
          <p:cNvPr id="34" name="Picture 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3375" y="5659364"/>
            <a:ext cx="375734" cy="365088"/>
          </a:xfrm>
          <a:prstGeom prst="rect">
            <a:avLst/>
          </a:prstGeom>
        </p:spPr>
      </p:pic>
      <p:sp>
        <p:nvSpPr>
          <p:cNvPr id="128" name="TextBox 127"/>
          <p:cNvSpPr txBox="1"/>
          <p:nvPr/>
        </p:nvSpPr>
        <p:spPr>
          <a:xfrm>
            <a:off x="1305110" y="6272414"/>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129" name="Picture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4275" y="6292261"/>
            <a:ext cx="141669" cy="141669"/>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33263" y="6130261"/>
            <a:ext cx="255958" cy="324000"/>
          </a:xfrm>
          <a:prstGeom prst="rect">
            <a:avLst/>
          </a:prstGeom>
        </p:spPr>
      </p:pic>
      <p:pic>
        <p:nvPicPr>
          <p:cNvPr id="36" name="Picture 3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652785" y="2333007"/>
            <a:ext cx="1639384" cy="432000"/>
          </a:xfrm>
          <a:prstGeom prst="rect">
            <a:avLst/>
          </a:prstGeom>
        </p:spPr>
      </p:pic>
      <p:cxnSp>
        <p:nvCxnSpPr>
          <p:cNvPr id="38" name="Straight Connector 37"/>
          <p:cNvCxnSpPr/>
          <p:nvPr/>
        </p:nvCxnSpPr>
        <p:spPr>
          <a:xfrm>
            <a:off x="7881571" y="2549007"/>
            <a:ext cx="0" cy="4113050"/>
          </a:xfrm>
          <a:prstGeom prst="line">
            <a:avLst/>
          </a:prstGeom>
          <a:ln w="28575"/>
        </p:spPr>
        <p:style>
          <a:lnRef idx="3">
            <a:schemeClr val="accent1"/>
          </a:lnRef>
          <a:fillRef idx="0">
            <a:schemeClr val="accent1"/>
          </a:fillRef>
          <a:effectRef idx="2">
            <a:schemeClr val="accent1"/>
          </a:effectRef>
          <a:fontRef idx="minor">
            <a:schemeClr val="tx1"/>
          </a:fontRef>
        </p:style>
      </p:cxnSp>
      <p:graphicFrame>
        <p:nvGraphicFramePr>
          <p:cNvPr id="130" name="Table 129"/>
          <p:cNvGraphicFramePr>
            <a:graphicFrameLocks noGrp="1"/>
          </p:cNvGraphicFramePr>
          <p:nvPr>
            <p:extLst>
              <p:ext uri="{D42A27DB-BD31-4B8C-83A1-F6EECF244321}">
                <p14:modId xmlns:p14="http://schemas.microsoft.com/office/powerpoint/2010/main" val="1467263868"/>
              </p:ext>
            </p:extLst>
          </p:nvPr>
        </p:nvGraphicFramePr>
        <p:xfrm>
          <a:off x="3652785" y="2949807"/>
          <a:ext cx="2967546" cy="3566160"/>
        </p:xfrm>
        <a:graphic>
          <a:graphicData uri="http://schemas.openxmlformats.org/drawingml/2006/table">
            <a:tbl>
              <a:tblPr firstRow="1" bandRow="1">
                <a:tableStyleId>{5FD0F851-EC5A-4D38-B0AD-8093EC10F338}</a:tableStyleId>
              </a:tblPr>
              <a:tblGrid>
                <a:gridCol w="330882"/>
                <a:gridCol w="470216"/>
                <a:gridCol w="2166448"/>
              </a:tblGrid>
              <a:tr h="0">
                <a:tc>
                  <a:txBody>
                    <a:bodyPr/>
                    <a:lstStyle/>
                    <a:p>
                      <a:pPr algn="ctr"/>
                      <a:r>
                        <a:rPr lang="id-ID" sz="1200" dirty="0" smtClean="0">
                          <a:latin typeface="Kozuka Gothic Pro B" panose="020B0800000000000000" pitchFamily="34" charset="-128"/>
                          <a:ea typeface="Kozuka Gothic Pro B" panose="020B0800000000000000" pitchFamily="34" charset="-128"/>
                        </a:rPr>
                        <a:t>1</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hlinkClick r:id="rId18" action="ppaction://hlinkfile"/>
                        </a:rPr>
                        <a:t>Massachusetts Institute of Technology</a:t>
                      </a:r>
                      <a:endParaRPr lang="id-ID" sz="1200" dirty="0" smtClean="0">
                        <a:solidFill>
                          <a:prstClr val="black"/>
                        </a:solidFill>
                        <a:latin typeface="Kozuka Gothic Pro H" panose="020B0800000000000000" pitchFamily="34" charset="-128"/>
                        <a:ea typeface="Kozuka Gothic Pro H" panose="020B0800000000000000" pitchFamily="34" charset="-128"/>
                      </a:endParaRP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2</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Kozuka Gothic Pro B" panose="020B0800000000000000" pitchFamily="34" charset="-128"/>
                          <a:ea typeface="Kozuka Gothic Pro B" panose="020B0800000000000000" pitchFamily="34" charset="-128"/>
                        </a:rPr>
                        <a:t>Stanford University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3</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Harvard University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4</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California Institute of Technology</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5</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Kozuka Gothic Pro B" panose="020B0800000000000000" pitchFamily="34" charset="-128"/>
                          <a:ea typeface="Kozuka Gothic Pro B" panose="020B0800000000000000" pitchFamily="34" charset="-128"/>
                        </a:rPr>
                        <a:t>University of Oxford</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6</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Kozuka Gothic Pro B" panose="020B0800000000000000" pitchFamily="34" charset="-128"/>
                          <a:ea typeface="Kozuka Gothic Pro B" panose="020B0800000000000000" pitchFamily="34" charset="-128"/>
                        </a:rPr>
                        <a:t>University of Cambridge</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7</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rPr>
                        <a:t>ETH Zurich</a:t>
                      </a:r>
                      <a:r>
                        <a:rPr lang="id-ID" sz="1200" baseline="0" dirty="0" smtClean="0">
                          <a:latin typeface="Kozuka Gothic Pro B" panose="020B0800000000000000" pitchFamily="34" charset="-128"/>
                          <a:ea typeface="Kozuka Gothic Pro B" panose="020B0800000000000000" pitchFamily="34" charset="-128"/>
                        </a:rPr>
                        <a:t> – Swiss Federal Institute of Technology </a:t>
                      </a:r>
                      <a:endParaRPr lang="id-ID" sz="1200" dirty="0">
                        <a:latin typeface="Kozuka Gothic Pro B" panose="020B0800000000000000" pitchFamily="34" charset="-128"/>
                        <a:ea typeface="Kozuka Gothic Pro B" panose="020B0800000000000000" pitchFamily="34" charset="-128"/>
                      </a:endParaRPr>
                    </a:p>
                  </a:txBody>
                  <a:tcPr anchor="ctr"/>
                </a:tc>
              </a:tr>
            </a:tbl>
          </a:graphicData>
        </a:graphic>
      </p:graphicFrame>
      <p:sp>
        <p:nvSpPr>
          <p:cNvPr id="50" name="TextBox 49"/>
          <p:cNvSpPr txBox="1"/>
          <p:nvPr/>
        </p:nvSpPr>
        <p:spPr>
          <a:xfrm>
            <a:off x="4831021" y="3370052"/>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hlinkClick r:id="rId19" action="ppaction://hlinkfile"/>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2859" y="3389899"/>
            <a:ext cx="141669" cy="141669"/>
          </a:xfrm>
          <a:prstGeom prst="rect">
            <a:avLst/>
          </a:prstGeom>
        </p:spPr>
      </p:pic>
      <p:pic>
        <p:nvPicPr>
          <p:cNvPr id="52" name="Picture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23385" y="3141880"/>
            <a:ext cx="422232" cy="218373"/>
          </a:xfrm>
          <a:prstGeom prst="rect">
            <a:avLst/>
          </a:prstGeom>
        </p:spPr>
      </p:pic>
      <p:sp>
        <p:nvSpPr>
          <p:cNvPr id="57" name="TextBox 56"/>
          <p:cNvSpPr txBox="1"/>
          <p:nvPr/>
        </p:nvSpPr>
        <p:spPr>
          <a:xfrm>
            <a:off x="4759439" y="3817393"/>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58" name="Picture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88604" y="3837240"/>
            <a:ext cx="141669" cy="141669"/>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9753" y="3637115"/>
            <a:ext cx="432000" cy="288000"/>
          </a:xfrm>
          <a:prstGeom prst="rect">
            <a:avLst/>
          </a:prstGeom>
          <a:ln>
            <a:noFill/>
          </a:ln>
          <a:effectLst>
            <a:outerShdw blurRad="190500" algn="tl" rotWithShape="0">
              <a:srgbClr val="000000">
                <a:alpha val="70000"/>
              </a:srgbClr>
            </a:outerShdw>
          </a:effectLst>
        </p:spPr>
      </p:pic>
      <p:sp>
        <p:nvSpPr>
          <p:cNvPr id="60" name="TextBox 59"/>
          <p:cNvSpPr txBox="1"/>
          <p:nvPr/>
        </p:nvSpPr>
        <p:spPr>
          <a:xfrm>
            <a:off x="4843319" y="4275190"/>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5157" y="4295037"/>
            <a:ext cx="141669" cy="141669"/>
          </a:xfrm>
          <a:prstGeom prst="rect">
            <a:avLst/>
          </a:prstGeom>
        </p:spPr>
      </p:pic>
      <p:pic>
        <p:nvPicPr>
          <p:cNvPr id="63" name="Picture 6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051640" y="4091676"/>
            <a:ext cx="375734" cy="365088"/>
          </a:xfrm>
          <a:prstGeom prst="rect">
            <a:avLst/>
          </a:prstGeom>
        </p:spPr>
      </p:pic>
      <p:sp>
        <p:nvSpPr>
          <p:cNvPr id="64" name="TextBox 63"/>
          <p:cNvSpPr txBox="1"/>
          <p:nvPr/>
        </p:nvSpPr>
        <p:spPr>
          <a:xfrm>
            <a:off x="4843319" y="4905610"/>
            <a:ext cx="835485"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States</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5157" y="4925457"/>
            <a:ext cx="141669" cy="141669"/>
          </a:xfrm>
          <a:prstGeom prst="rect">
            <a:avLst/>
          </a:prstGeom>
        </p:spPr>
      </p:pic>
      <p:pic>
        <p:nvPicPr>
          <p:cNvPr id="66" name="Picture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52584" y="4625551"/>
            <a:ext cx="354760" cy="353282"/>
          </a:xfrm>
          <a:prstGeom prst="rect">
            <a:avLst/>
          </a:prstGeom>
        </p:spPr>
      </p:pic>
      <p:sp>
        <p:nvSpPr>
          <p:cNvPr id="67" name="TextBox 66"/>
          <p:cNvSpPr txBox="1"/>
          <p:nvPr/>
        </p:nvSpPr>
        <p:spPr>
          <a:xfrm>
            <a:off x="4790727" y="5375165"/>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19892" y="5395012"/>
            <a:ext cx="141669" cy="141669"/>
          </a:xfrm>
          <a:prstGeom prst="rect">
            <a:avLst/>
          </a:prstGeom>
        </p:spPr>
      </p:pic>
      <p:pic>
        <p:nvPicPr>
          <p:cNvPr id="69" name="Picture 6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86873" y="5183680"/>
            <a:ext cx="304478" cy="353001"/>
          </a:xfrm>
          <a:prstGeom prst="rect">
            <a:avLst/>
          </a:prstGeom>
        </p:spPr>
      </p:pic>
      <p:sp>
        <p:nvSpPr>
          <p:cNvPr id="70" name="TextBox 69"/>
          <p:cNvSpPr txBox="1"/>
          <p:nvPr/>
        </p:nvSpPr>
        <p:spPr>
          <a:xfrm>
            <a:off x="4790727" y="5839982"/>
            <a:ext cx="970137" cy="215444"/>
          </a:xfrm>
          <a:prstGeom prst="rect">
            <a:avLst/>
          </a:prstGeom>
          <a:noFill/>
          <a:ln w="28575">
            <a:noFill/>
          </a:ln>
        </p:spPr>
        <p:txBody>
          <a:bodyPr wrap="none" rtlCol="0">
            <a:spAutoFit/>
          </a:bodyPr>
          <a:lstStyle/>
          <a:p>
            <a:pPr algn="ctr"/>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United Kingdom</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71" name="Picture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19892" y="5859829"/>
            <a:ext cx="141669" cy="141669"/>
          </a:xfrm>
          <a:prstGeom prst="rect">
            <a:avLst/>
          </a:prstGeom>
        </p:spPr>
      </p:pic>
      <p:pic>
        <p:nvPicPr>
          <p:cNvPr id="72" name="Picture 71"/>
          <p:cNvPicPr>
            <a:picLocks noChangeAspect="1"/>
          </p:cNvPicPr>
          <p:nvPr/>
        </p:nvPicPr>
        <p:blipFill rotWithShape="1">
          <a:blip r:embed="rId13" cstate="print">
            <a:extLst>
              <a:ext uri="{BEBA8EAE-BF5A-486C-A8C5-ECC9F3942E4B}">
                <a14:imgProps xmlns:a14="http://schemas.microsoft.com/office/drawing/2010/main">
                  <a14:imgLayer r:embed="rId14">
                    <a14:imgEffect>
                      <a14:backgroundRemoval t="4000" b="75500" l="10000" r="90000">
                        <a14:foregroundMark x1="54500" y1="13500" x2="33000" y2="23000"/>
                        <a14:foregroundMark x1="51000" y1="12000" x2="52000" y2="57000"/>
                        <a14:foregroundMark x1="76000" y1="36000" x2="33500" y2="36000"/>
                        <a14:foregroundMark x1="31000" y1="36500" x2="36500" y2="57000"/>
                        <a14:foregroundMark x1="40000" y1="44000" x2="41000" y2="60500"/>
                        <a14:foregroundMark x1="52500" y1="44000" x2="43500" y2="66000"/>
                        <a14:foregroundMark x1="52000" y1="55000" x2="52000" y2="70500"/>
                        <a14:foregroundMark x1="48000" y1="67500" x2="25000" y2="48000"/>
                        <a14:foregroundMark x1="23500" y1="36000" x2="28000" y2="55000"/>
                      </a14:backgroundRemoval>
                    </a14:imgEffect>
                  </a14:imgLayer>
                </a14:imgProps>
              </a:ext>
              <a:ext uri="{28A0092B-C50C-407E-A947-70E740481C1C}">
                <a14:useLocalDpi xmlns:a14="http://schemas.microsoft.com/office/drawing/2010/main" val="0"/>
              </a:ext>
            </a:extLst>
          </a:blip>
          <a:srcRect b="25667"/>
          <a:stretch/>
        </p:blipFill>
        <p:spPr>
          <a:xfrm>
            <a:off x="4045390" y="5702408"/>
            <a:ext cx="387444" cy="288000"/>
          </a:xfrm>
          <a:prstGeom prst="rect">
            <a:avLst/>
          </a:prstGeom>
        </p:spPr>
      </p:pic>
      <p:pic>
        <p:nvPicPr>
          <p:cNvPr id="11" name="Picture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96599" y="6114829"/>
            <a:ext cx="288000" cy="288000"/>
          </a:xfrm>
          <a:prstGeom prst="rect">
            <a:avLst/>
          </a:prstGeom>
        </p:spPr>
      </p:pic>
      <p:grpSp>
        <p:nvGrpSpPr>
          <p:cNvPr id="46" name="Group 45"/>
          <p:cNvGrpSpPr/>
          <p:nvPr/>
        </p:nvGrpSpPr>
        <p:grpSpPr>
          <a:xfrm>
            <a:off x="9899958" y="1341609"/>
            <a:ext cx="2063602" cy="470628"/>
            <a:chOff x="7796102" y="1761675"/>
            <a:chExt cx="2063602" cy="470628"/>
          </a:xfrm>
        </p:grpSpPr>
        <p:sp>
          <p:nvSpPr>
            <p:cNvPr id="43" name="Rectangle 42"/>
            <p:cNvSpPr/>
            <p:nvPr/>
          </p:nvSpPr>
          <p:spPr>
            <a:xfrm>
              <a:off x="7796102" y="1761675"/>
              <a:ext cx="2063602" cy="47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2" name="Group 41"/>
            <p:cNvGrpSpPr/>
            <p:nvPr/>
          </p:nvGrpSpPr>
          <p:grpSpPr>
            <a:xfrm>
              <a:off x="7812240" y="1796934"/>
              <a:ext cx="2031326" cy="400110"/>
              <a:chOff x="8803636" y="1833242"/>
              <a:chExt cx="2031326" cy="400110"/>
            </a:xfrm>
          </p:grpSpPr>
          <p:sp>
            <p:nvSpPr>
              <p:cNvPr id="14" name="Rectangle 13"/>
              <p:cNvSpPr/>
              <p:nvPr/>
            </p:nvSpPr>
            <p:spPr>
              <a:xfrm>
                <a:off x="10104712" y="1842826"/>
                <a:ext cx="654050" cy="322524"/>
              </a:xfrm>
              <a:prstGeom prst="rect">
                <a:avLst/>
              </a:prstGeom>
              <a:solidFill>
                <a:srgbClr val="ED1B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TextBox 75"/>
              <p:cNvSpPr txBox="1"/>
              <p:nvPr/>
            </p:nvSpPr>
            <p:spPr>
              <a:xfrm>
                <a:off x="8803636" y="1833242"/>
                <a:ext cx="2031326" cy="400110"/>
              </a:xfrm>
              <a:prstGeom prst="rect">
                <a:avLst/>
              </a:prstGeom>
              <a:noFill/>
              <a:ln w="28575">
                <a:noFill/>
              </a:ln>
            </p:spPr>
            <p:txBody>
              <a:bodyPr wrap="none" rtlCol="0">
                <a:spAutoFit/>
              </a:bodyPr>
              <a:lstStyle/>
              <a:p>
                <a:pPr algn="ctr"/>
                <a:r>
                  <a:rPr lang="id-ID" sz="2000" dirty="0" smtClean="0">
                    <a:solidFill>
                      <a:srgbClr val="ED1B36"/>
                    </a:solidFill>
                    <a:latin typeface="Kozuka Gothic Pro H" panose="020B0800000000000000" pitchFamily="34" charset="-128"/>
                    <a:ea typeface="Kozuka Gothic Pro H" panose="020B0800000000000000" pitchFamily="34" charset="-128"/>
                  </a:rPr>
                  <a:t>Indonesia</a:t>
                </a:r>
                <a:r>
                  <a:rPr lang="id-ID" sz="2000" dirty="0" smtClean="0">
                    <a:solidFill>
                      <a:srgbClr val="3E82F4"/>
                    </a:solidFill>
                    <a:latin typeface="Kozuka Gothic Pro H" panose="020B0800000000000000" pitchFamily="34" charset="-128"/>
                    <a:ea typeface="Kozuka Gothic Pro H" panose="020B0800000000000000" pitchFamily="34" charset="-128"/>
                  </a:rPr>
                  <a:t> </a:t>
                </a:r>
                <a:r>
                  <a:rPr lang="id-ID" sz="2000" dirty="0" smtClean="0">
                    <a:solidFill>
                      <a:schemeClr val="bg1"/>
                    </a:solidFill>
                    <a:latin typeface="Kozuka Gothic Pro H" panose="020B0800000000000000" pitchFamily="34" charset="-128"/>
                    <a:ea typeface="Kozuka Gothic Pro H" panose="020B0800000000000000" pitchFamily="34" charset="-128"/>
                  </a:rPr>
                  <a:t>Rank</a:t>
                </a:r>
                <a:endParaRPr lang="id-ID" sz="2000" dirty="0">
                  <a:solidFill>
                    <a:schemeClr val="bg1"/>
                  </a:solidFill>
                  <a:latin typeface="Kozuka Gothic Pro H" panose="020B0800000000000000" pitchFamily="34" charset="-128"/>
                  <a:ea typeface="Kozuka Gothic Pro H" panose="020B0800000000000000" pitchFamily="34" charset="-128"/>
                </a:endParaRPr>
              </a:p>
            </p:txBody>
          </p:sp>
        </p:grpSp>
      </p:grpSp>
      <p:graphicFrame>
        <p:nvGraphicFramePr>
          <p:cNvPr id="79" name="Table 78"/>
          <p:cNvGraphicFramePr>
            <a:graphicFrameLocks noGrp="1"/>
          </p:cNvGraphicFramePr>
          <p:nvPr>
            <p:extLst>
              <p:ext uri="{D42A27DB-BD31-4B8C-83A1-F6EECF244321}">
                <p14:modId xmlns:p14="http://schemas.microsoft.com/office/powerpoint/2010/main" val="456216988"/>
              </p:ext>
            </p:extLst>
          </p:nvPr>
        </p:nvGraphicFramePr>
        <p:xfrm>
          <a:off x="8319764" y="2972204"/>
          <a:ext cx="2967546" cy="3383280"/>
        </p:xfrm>
        <a:graphic>
          <a:graphicData uri="http://schemas.openxmlformats.org/drawingml/2006/table">
            <a:tbl>
              <a:tblPr firstRow="1" bandRow="1">
                <a:tableStyleId>{5FD0F851-EC5A-4D38-B0AD-8093EC10F338}</a:tableStyleId>
              </a:tblPr>
              <a:tblGrid>
                <a:gridCol w="330882"/>
                <a:gridCol w="470216"/>
                <a:gridCol w="2166448"/>
              </a:tblGrid>
              <a:tr h="0">
                <a:tc>
                  <a:txBody>
                    <a:bodyPr/>
                    <a:lstStyle/>
                    <a:p>
                      <a:pPr algn="ctr"/>
                      <a:r>
                        <a:rPr lang="id-ID" sz="1200" dirty="0" smtClean="0">
                          <a:latin typeface="Kozuka Gothic Pro B" panose="020B0800000000000000" pitchFamily="34" charset="-128"/>
                          <a:ea typeface="Kozuka Gothic Pro B" panose="020B0800000000000000" pitchFamily="34" charset="-128"/>
                        </a:rPr>
                        <a:t>1</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hlinkClick r:id="rId21" action="ppaction://hlinkfile"/>
                        </a:rPr>
                        <a:t>Institut Teknologi</a:t>
                      </a:r>
                      <a:r>
                        <a:rPr lang="id-ID" sz="1200" baseline="0" dirty="0" smtClean="0">
                          <a:solidFill>
                            <a:prstClr val="black"/>
                          </a:solidFill>
                          <a:latin typeface="Kozuka Gothic Pro H" panose="020B0800000000000000" pitchFamily="34" charset="-128"/>
                          <a:ea typeface="Kozuka Gothic Pro H" panose="020B0800000000000000" pitchFamily="34" charset="-128"/>
                          <a:hlinkClick r:id="rId21" action="ppaction://hlinkfile"/>
                        </a:rPr>
                        <a:t> Bandung</a:t>
                      </a:r>
                      <a:endParaRPr lang="id-ID" sz="1200" dirty="0" smtClean="0">
                        <a:solidFill>
                          <a:prstClr val="black"/>
                        </a:solidFill>
                        <a:latin typeface="Kozuka Gothic Pro H" panose="020B0800000000000000" pitchFamily="34" charset="-128"/>
                        <a:ea typeface="Kozuka Gothic Pro H" panose="020B0800000000000000" pitchFamily="34" charset="-128"/>
                      </a:endParaRP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2</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Kozuka Gothic Pro B" panose="020B0800000000000000" pitchFamily="34" charset="-128"/>
                          <a:ea typeface="Kozuka Gothic Pro B" panose="020B0800000000000000" pitchFamily="34" charset="-128"/>
                        </a:rPr>
                        <a:t>Universitas Gadjah Mada</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3</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Institut Pertanian Bogor</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4</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solidFill>
                            <a:prstClr val="black"/>
                          </a:solidFill>
                          <a:latin typeface="Kozuka Gothic Pro H" panose="020B0800000000000000" pitchFamily="34" charset="-128"/>
                          <a:ea typeface="Kozuka Gothic Pro H" panose="020B0800000000000000" pitchFamily="34" charset="-128"/>
                        </a:rPr>
                        <a:t>Universitas Indonesia</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5</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rPr>
                        <a:t>Universitas</a:t>
                      </a:r>
                      <a:r>
                        <a:rPr lang="id-ID" sz="1200" baseline="0" dirty="0" smtClean="0">
                          <a:latin typeface="Kozuka Gothic Pro B" panose="020B0800000000000000" pitchFamily="34" charset="-128"/>
                          <a:ea typeface="Kozuka Gothic Pro B" panose="020B0800000000000000" pitchFamily="34" charset="-128"/>
                        </a:rPr>
                        <a:t> Diponegoro</a:t>
                      </a: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6</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Kozuka Gothic Pro B" panose="020B0800000000000000" pitchFamily="34" charset="-128"/>
                          <a:ea typeface="Kozuka Gothic Pro B" panose="020B0800000000000000" pitchFamily="34" charset="-128"/>
                        </a:rPr>
                        <a:t>Institut Teknologi</a:t>
                      </a:r>
                      <a:r>
                        <a:rPr lang="id-ID" sz="1200" baseline="0" dirty="0" smtClean="0">
                          <a:latin typeface="Kozuka Gothic Pro B" panose="020B0800000000000000" pitchFamily="34" charset="-128"/>
                          <a:ea typeface="Kozuka Gothic Pro B" panose="020B0800000000000000" pitchFamily="34" charset="-128"/>
                        </a:rPr>
                        <a:t> Sepuluh November</a:t>
                      </a:r>
                      <a:endParaRPr lang="id-ID" sz="1200" dirty="0" smtClean="0">
                        <a:latin typeface="Kozuka Gothic Pro B" panose="020B0800000000000000" pitchFamily="34" charset="-128"/>
                        <a:ea typeface="Kozuka Gothic Pro B" panose="020B0800000000000000" pitchFamily="34" charset="-128"/>
                      </a:endParaRPr>
                    </a:p>
                    <a:p>
                      <a:pPr algn="l"/>
                      <a:endParaRPr lang="id-ID" sz="1200" dirty="0">
                        <a:latin typeface="Kozuka Gothic Pro B" panose="020B0800000000000000" pitchFamily="34" charset="-128"/>
                        <a:ea typeface="Kozuka Gothic Pro B" panose="020B0800000000000000" pitchFamily="34" charset="-128"/>
                      </a:endParaRPr>
                    </a:p>
                  </a:txBody>
                  <a:tcPr anchor="ctr"/>
                </a:tc>
              </a:tr>
              <a:tr h="0">
                <a:tc>
                  <a:txBody>
                    <a:bodyPr/>
                    <a:lstStyle/>
                    <a:p>
                      <a:pPr algn="ctr"/>
                      <a:r>
                        <a:rPr lang="id-ID" sz="1200" dirty="0" smtClean="0">
                          <a:latin typeface="Kozuka Gothic Pro B" panose="020B0800000000000000" pitchFamily="34" charset="-128"/>
                          <a:ea typeface="Kozuka Gothic Pro B" panose="020B0800000000000000" pitchFamily="34" charset="-128"/>
                        </a:rPr>
                        <a:t>7</a:t>
                      </a:r>
                      <a:endParaRPr lang="id-ID" sz="1200" dirty="0">
                        <a:latin typeface="Kozuka Gothic Pro B" panose="020B0800000000000000" pitchFamily="34" charset="-128"/>
                        <a:ea typeface="Kozuka Gothic Pro B" panose="020B0800000000000000" pitchFamily="34" charset="-128"/>
                      </a:endParaRPr>
                    </a:p>
                  </a:txBody>
                  <a:tcPr anchor="ctr"/>
                </a:tc>
                <a:tc>
                  <a:txBody>
                    <a:bodyPr/>
                    <a:lstStyle/>
                    <a:p>
                      <a:pPr algn="ctr"/>
                      <a:endParaRPr lang="id-ID" dirty="0">
                        <a:latin typeface="Kozuka Gothic Pro B" panose="020B0800000000000000" pitchFamily="34" charset="-128"/>
                        <a:ea typeface="Kozuka Gothic Pro B" panose="020B0800000000000000" pitchFamily="34" charset="-128"/>
                      </a:endParaRPr>
                    </a:p>
                  </a:txBody>
                  <a:tcPr/>
                </a:tc>
                <a:tc>
                  <a:txBody>
                    <a:bodyPr/>
                    <a:lstStyle/>
                    <a:p>
                      <a:pPr algn="l"/>
                      <a:r>
                        <a:rPr lang="id-ID" sz="1200" dirty="0" smtClean="0">
                          <a:latin typeface="Kozuka Gothic Pro B" panose="020B0800000000000000" pitchFamily="34" charset="-128"/>
                          <a:ea typeface="Kozuka Gothic Pro B" panose="020B0800000000000000" pitchFamily="34" charset="-128"/>
                        </a:rPr>
                        <a:t>Universitas Airlangga</a:t>
                      </a:r>
                    </a:p>
                    <a:p>
                      <a:pPr algn="l"/>
                      <a:endParaRPr lang="id-ID" sz="1200" dirty="0">
                        <a:latin typeface="Kozuka Gothic Pro B" panose="020B0800000000000000" pitchFamily="34" charset="-128"/>
                        <a:ea typeface="Kozuka Gothic Pro B" panose="020B0800000000000000" pitchFamily="34" charset="-128"/>
                      </a:endParaRPr>
                    </a:p>
                  </a:txBody>
                  <a:tcPr anchor="ctr"/>
                </a:tc>
              </a:tr>
            </a:tbl>
          </a:graphicData>
        </a:graphic>
      </p:graphicFrame>
      <p:pic>
        <p:nvPicPr>
          <p:cNvPr id="15" name="Picture 1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209598" y="2257821"/>
            <a:ext cx="776495" cy="582371"/>
          </a:xfrm>
          <a:prstGeom prst="rect">
            <a:avLst/>
          </a:prstGeom>
        </p:spPr>
      </p:pic>
      <p:sp>
        <p:nvSpPr>
          <p:cNvPr id="81" name="TextBox 80"/>
          <p:cNvSpPr txBox="1"/>
          <p:nvPr/>
        </p:nvSpPr>
        <p:spPr>
          <a:xfrm>
            <a:off x="8982462" y="2436853"/>
            <a:ext cx="1290738" cy="369332"/>
          </a:xfrm>
          <a:prstGeom prst="rect">
            <a:avLst/>
          </a:prstGeom>
          <a:noFill/>
        </p:spPr>
        <p:txBody>
          <a:bodyPr wrap="none" rtlCol="0">
            <a:spAutoFit/>
          </a:bodyPr>
          <a:lstStyle/>
          <a:p>
            <a:r>
              <a:rPr lang="id-ID" sz="600" dirty="0" smtClean="0">
                <a:solidFill>
                  <a:srgbClr val="016DB8"/>
                </a:solidFill>
                <a:latin typeface="Kozuka Gothic Pro H" panose="020B0800000000000000" pitchFamily="34" charset="-128"/>
                <a:ea typeface="Kozuka Gothic Pro H" panose="020B0800000000000000" pitchFamily="34" charset="-128"/>
              </a:rPr>
              <a:t>Kementerian </a:t>
            </a:r>
            <a:r>
              <a:rPr lang="id-ID" sz="600" dirty="0">
                <a:solidFill>
                  <a:srgbClr val="016DB8"/>
                </a:solidFill>
                <a:latin typeface="Kozuka Gothic Pro H" panose="020B0800000000000000" pitchFamily="34" charset="-128"/>
                <a:ea typeface="Kozuka Gothic Pro H" panose="020B0800000000000000" pitchFamily="34" charset="-128"/>
              </a:rPr>
              <a:t>Riset, Teknologi, </a:t>
            </a:r>
            <a:endParaRPr lang="id-ID" sz="600" dirty="0" smtClean="0">
              <a:solidFill>
                <a:srgbClr val="016DB8"/>
              </a:solidFill>
              <a:latin typeface="Kozuka Gothic Pro H" panose="020B0800000000000000" pitchFamily="34" charset="-128"/>
              <a:ea typeface="Kozuka Gothic Pro H" panose="020B0800000000000000" pitchFamily="34" charset="-128"/>
            </a:endParaRPr>
          </a:p>
          <a:p>
            <a:r>
              <a:rPr lang="id-ID" sz="600" dirty="0" smtClean="0">
                <a:solidFill>
                  <a:srgbClr val="016DB8"/>
                </a:solidFill>
                <a:latin typeface="Kozuka Gothic Pro H" panose="020B0800000000000000" pitchFamily="34" charset="-128"/>
                <a:ea typeface="Kozuka Gothic Pro H" panose="020B0800000000000000" pitchFamily="34" charset="-128"/>
              </a:rPr>
              <a:t>Dan </a:t>
            </a:r>
            <a:r>
              <a:rPr lang="id-ID" sz="600" dirty="0">
                <a:solidFill>
                  <a:srgbClr val="016DB8"/>
                </a:solidFill>
                <a:latin typeface="Kozuka Gothic Pro H" panose="020B0800000000000000" pitchFamily="34" charset="-128"/>
                <a:ea typeface="Kozuka Gothic Pro H" panose="020B0800000000000000" pitchFamily="34" charset="-128"/>
              </a:rPr>
              <a:t>Pendidikan Tinggi </a:t>
            </a:r>
            <a:br>
              <a:rPr lang="id-ID" sz="600" dirty="0">
                <a:solidFill>
                  <a:srgbClr val="016DB8"/>
                </a:solidFill>
                <a:latin typeface="Kozuka Gothic Pro H" panose="020B0800000000000000" pitchFamily="34" charset="-128"/>
                <a:ea typeface="Kozuka Gothic Pro H" panose="020B0800000000000000" pitchFamily="34" charset="-128"/>
              </a:rPr>
            </a:br>
            <a:r>
              <a:rPr lang="id-ID" sz="600" dirty="0">
                <a:solidFill>
                  <a:srgbClr val="016DB8"/>
                </a:solidFill>
                <a:latin typeface="Kozuka Gothic Pro H" panose="020B0800000000000000" pitchFamily="34" charset="-128"/>
                <a:ea typeface="Kozuka Gothic Pro H" panose="020B0800000000000000" pitchFamily="34" charset="-128"/>
              </a:rPr>
              <a:t>Republik Indonesia</a:t>
            </a:r>
          </a:p>
        </p:txBody>
      </p:sp>
      <p:sp>
        <p:nvSpPr>
          <p:cNvPr id="83" name="TextBox 82"/>
          <p:cNvSpPr txBox="1"/>
          <p:nvPr/>
        </p:nvSpPr>
        <p:spPr>
          <a:xfrm>
            <a:off x="9578565" y="3218584"/>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Bandung</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84" name="Picture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40403" y="3238431"/>
            <a:ext cx="141669" cy="141669"/>
          </a:xfrm>
          <a:prstGeom prst="rect">
            <a:avLst/>
          </a:prstGeom>
        </p:spPr>
      </p:pic>
      <p:sp>
        <p:nvSpPr>
          <p:cNvPr id="85" name="TextBox 84"/>
          <p:cNvSpPr txBox="1"/>
          <p:nvPr/>
        </p:nvSpPr>
        <p:spPr>
          <a:xfrm>
            <a:off x="9585317" y="3650647"/>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Yogyakarta</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86" name="Picture 8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47155" y="3670494"/>
            <a:ext cx="141669" cy="141669"/>
          </a:xfrm>
          <a:prstGeom prst="rect">
            <a:avLst/>
          </a:prstGeom>
        </p:spPr>
      </p:pic>
      <p:sp>
        <p:nvSpPr>
          <p:cNvPr id="87" name="TextBox 86"/>
          <p:cNvSpPr txBox="1"/>
          <p:nvPr/>
        </p:nvSpPr>
        <p:spPr>
          <a:xfrm>
            <a:off x="9594252" y="4106119"/>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Bogor</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88" name="Picture 8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56090" y="4125966"/>
            <a:ext cx="141669" cy="141669"/>
          </a:xfrm>
          <a:prstGeom prst="rect">
            <a:avLst/>
          </a:prstGeom>
        </p:spPr>
      </p:pic>
      <p:sp>
        <p:nvSpPr>
          <p:cNvPr id="89" name="TextBox 88"/>
          <p:cNvSpPr txBox="1"/>
          <p:nvPr/>
        </p:nvSpPr>
        <p:spPr>
          <a:xfrm>
            <a:off x="9601142" y="4561591"/>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Depok</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90" name="Picture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62980" y="4581438"/>
            <a:ext cx="141669" cy="141669"/>
          </a:xfrm>
          <a:prstGeom prst="rect">
            <a:avLst/>
          </a:prstGeom>
        </p:spPr>
      </p:pic>
      <p:sp>
        <p:nvSpPr>
          <p:cNvPr id="91" name="TextBox 90"/>
          <p:cNvSpPr txBox="1"/>
          <p:nvPr/>
        </p:nvSpPr>
        <p:spPr>
          <a:xfrm>
            <a:off x="9594252" y="5019513"/>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Semarang</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92" name="Picture 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56090" y="5039360"/>
            <a:ext cx="141669" cy="141669"/>
          </a:xfrm>
          <a:prstGeom prst="rect">
            <a:avLst/>
          </a:prstGeom>
        </p:spPr>
      </p:pic>
      <p:sp>
        <p:nvSpPr>
          <p:cNvPr id="93" name="TextBox 92"/>
          <p:cNvSpPr txBox="1"/>
          <p:nvPr/>
        </p:nvSpPr>
        <p:spPr>
          <a:xfrm>
            <a:off x="9612581" y="5659364"/>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Surabaya</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94" name="Picture 9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74419" y="5679211"/>
            <a:ext cx="141669" cy="141669"/>
          </a:xfrm>
          <a:prstGeom prst="rect">
            <a:avLst/>
          </a:prstGeom>
        </p:spPr>
      </p:pic>
      <p:sp>
        <p:nvSpPr>
          <p:cNvPr id="95" name="TextBox 94"/>
          <p:cNvSpPr txBox="1"/>
          <p:nvPr/>
        </p:nvSpPr>
        <p:spPr>
          <a:xfrm>
            <a:off x="9625902" y="6130745"/>
            <a:ext cx="1067183" cy="215444"/>
          </a:xfrm>
          <a:prstGeom prst="rect">
            <a:avLst/>
          </a:prstGeom>
          <a:noFill/>
          <a:ln w="28575">
            <a:noFill/>
          </a:ln>
        </p:spPr>
        <p:txBody>
          <a:bodyPr wrap="square" rtlCol="0">
            <a:spAutoFit/>
          </a:bodyPr>
          <a:lstStyle/>
          <a:p>
            <a:r>
              <a:rPr lang="id-ID" sz="800" dirty="0" smtClean="0">
                <a:solidFill>
                  <a:srgbClr val="E7E6E6">
                    <a:lumMod val="75000"/>
                  </a:srgbClr>
                </a:solidFill>
                <a:latin typeface="Kozuka Gothic Pro H" panose="020B0800000000000000" pitchFamily="34" charset="-128"/>
                <a:ea typeface="Kozuka Gothic Pro H" panose="020B0800000000000000" pitchFamily="34" charset="-128"/>
              </a:rPr>
              <a:t>Surabaya</a:t>
            </a:r>
            <a:endParaRPr lang="id-ID" sz="800" dirty="0">
              <a:solidFill>
                <a:srgbClr val="E7E6E6">
                  <a:lumMod val="75000"/>
                </a:srgbClr>
              </a:solidFill>
              <a:latin typeface="Kozuka Gothic Pro H" panose="020B0800000000000000" pitchFamily="34" charset="-128"/>
              <a:ea typeface="Kozuka Gothic Pro H" panose="020B0800000000000000" pitchFamily="34" charset="-128"/>
            </a:endParaRPr>
          </a:p>
        </p:txBody>
      </p:sp>
      <p:pic>
        <p:nvPicPr>
          <p:cNvPr id="96" name="Picture 9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87740" y="6150592"/>
            <a:ext cx="141669" cy="141669"/>
          </a:xfrm>
          <a:prstGeom prst="rect">
            <a:avLst/>
          </a:prstGeom>
        </p:spPr>
      </p:pic>
      <p:sp>
        <p:nvSpPr>
          <p:cNvPr id="103" name="TextBox 102"/>
          <p:cNvSpPr txBox="1"/>
          <p:nvPr/>
        </p:nvSpPr>
        <p:spPr>
          <a:xfrm>
            <a:off x="2410144" y="906049"/>
            <a:ext cx="1922321"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University Management</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17" name="Straight Connector 16"/>
          <p:cNvCxnSpPr/>
          <p:nvPr/>
        </p:nvCxnSpPr>
        <p:spPr>
          <a:xfrm>
            <a:off x="1156307" y="1172896"/>
            <a:ext cx="1292448" cy="0"/>
          </a:xfrm>
          <a:prstGeom prst="line">
            <a:avLst/>
          </a:prstGeom>
          <a:ln w="38100">
            <a:solidFill>
              <a:srgbClr val="DD483C"/>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18914" y="1338191"/>
            <a:ext cx="1571264" cy="449002"/>
            <a:chOff x="842614" y="1739796"/>
            <a:chExt cx="1571264" cy="449002"/>
          </a:xfrm>
        </p:grpSpPr>
        <p:sp>
          <p:nvSpPr>
            <p:cNvPr id="39" name="Rectangle 38"/>
            <p:cNvSpPr/>
            <p:nvPr/>
          </p:nvSpPr>
          <p:spPr>
            <a:xfrm>
              <a:off x="867854" y="1739796"/>
              <a:ext cx="1520784" cy="449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Rectangle 77"/>
            <p:cNvSpPr/>
            <p:nvPr/>
          </p:nvSpPr>
          <p:spPr>
            <a:xfrm>
              <a:off x="1690954" y="1777395"/>
              <a:ext cx="654050" cy="322524"/>
            </a:xfrm>
            <a:prstGeom prst="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TextBox 74"/>
            <p:cNvSpPr txBox="1"/>
            <p:nvPr/>
          </p:nvSpPr>
          <p:spPr>
            <a:xfrm>
              <a:off x="842614" y="1764242"/>
              <a:ext cx="1571264" cy="400110"/>
            </a:xfrm>
            <a:prstGeom prst="rect">
              <a:avLst/>
            </a:prstGeom>
            <a:noFill/>
            <a:ln w="28575">
              <a:noFill/>
            </a:ln>
          </p:spPr>
          <p:txBody>
            <a:bodyPr wrap="none" rtlCol="0">
              <a:spAutoFit/>
            </a:bodyPr>
            <a:lstStyle/>
            <a:p>
              <a:pPr algn="ctr"/>
              <a:r>
                <a:rPr lang="id-ID" sz="2000" dirty="0" smtClean="0">
                  <a:solidFill>
                    <a:srgbClr val="3E82F4"/>
                  </a:solidFill>
                  <a:latin typeface="Kozuka Gothic Pro H" panose="020B0800000000000000" pitchFamily="34" charset="-128"/>
                  <a:ea typeface="Kozuka Gothic Pro H" panose="020B0800000000000000" pitchFamily="34" charset="-128"/>
                </a:rPr>
                <a:t>World </a:t>
              </a:r>
              <a:r>
                <a:rPr lang="id-ID" sz="2000" dirty="0" smtClean="0">
                  <a:solidFill>
                    <a:schemeClr val="bg1"/>
                  </a:solidFill>
                  <a:latin typeface="Kozuka Gothic Pro H" panose="020B0800000000000000" pitchFamily="34" charset="-128"/>
                  <a:ea typeface="Kozuka Gothic Pro H" panose="020B0800000000000000" pitchFamily="34" charset="-128"/>
                </a:rPr>
                <a:t>Rank</a:t>
              </a:r>
              <a:endParaRPr lang="id-ID" sz="2000" dirty="0">
                <a:solidFill>
                  <a:schemeClr val="bg1"/>
                </a:solidFill>
                <a:latin typeface="Kozuka Gothic Pro H" panose="020B0800000000000000" pitchFamily="34" charset="-128"/>
                <a:ea typeface="Kozuka Gothic Pro H" panose="020B0800000000000000" pitchFamily="34" charset="-128"/>
              </a:endParaRPr>
            </a:p>
          </p:txBody>
        </p:sp>
      </p:grpSp>
      <p:sp>
        <p:nvSpPr>
          <p:cNvPr id="55" name="Rectangle 54"/>
          <p:cNvSpPr/>
          <p:nvPr/>
        </p:nvSpPr>
        <p:spPr>
          <a:xfrm>
            <a:off x="5481109" y="1549772"/>
            <a:ext cx="752747" cy="613854"/>
          </a:xfrm>
          <a:prstGeom prst="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3" name="Picture 5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98053" y="1554277"/>
            <a:ext cx="518860" cy="518860"/>
          </a:xfrm>
          <a:prstGeom prst="rect">
            <a:avLst/>
          </a:prstGeom>
        </p:spPr>
      </p:pic>
      <p:sp>
        <p:nvSpPr>
          <p:cNvPr id="54" name="TextBox 53"/>
          <p:cNvSpPr txBox="1"/>
          <p:nvPr/>
        </p:nvSpPr>
        <p:spPr>
          <a:xfrm>
            <a:off x="5519344" y="2071243"/>
            <a:ext cx="676275" cy="215444"/>
          </a:xfrm>
          <a:prstGeom prst="rect">
            <a:avLst/>
          </a:prstGeom>
          <a:solidFill>
            <a:schemeClr val="bg1"/>
          </a:solidFill>
        </p:spPr>
        <p:txBody>
          <a:bodyPr wrap="square" rtlCol="0">
            <a:spAutoFit/>
          </a:bodyPr>
          <a:lstStyle/>
          <a:p>
            <a:pPr algn="ctr"/>
            <a:r>
              <a:rPr lang="id-ID" sz="800" dirty="0" smtClean="0">
                <a:latin typeface="Kozuka Gothic Pro B" panose="020B0800000000000000" pitchFamily="34" charset="-128"/>
                <a:ea typeface="Kozuka Gothic Pro B" panose="020B0800000000000000" pitchFamily="34" charset="-128"/>
              </a:rPr>
              <a:t>COMPARE</a:t>
            </a:r>
            <a:endParaRPr lang="id-ID" sz="800" dirty="0">
              <a:latin typeface="Kozuka Gothic Pro B" panose="020B0800000000000000" pitchFamily="34" charset="-128"/>
              <a:ea typeface="Kozuka Gothic Pro B" panose="020B0800000000000000" pitchFamily="34" charset="-128"/>
            </a:endParaRPr>
          </a:p>
        </p:txBody>
      </p:sp>
      <p:grpSp>
        <p:nvGrpSpPr>
          <p:cNvPr id="77" name="Group 76"/>
          <p:cNvGrpSpPr/>
          <p:nvPr/>
        </p:nvGrpSpPr>
        <p:grpSpPr>
          <a:xfrm>
            <a:off x="2833610" y="1539680"/>
            <a:ext cx="2637025" cy="307777"/>
            <a:chOff x="2833610" y="1539680"/>
            <a:chExt cx="2637025" cy="307777"/>
          </a:xfrm>
        </p:grpSpPr>
        <p:sp>
          <p:nvSpPr>
            <p:cNvPr id="49" name="Rounded Rectangle 48"/>
            <p:cNvSpPr/>
            <p:nvPr/>
          </p:nvSpPr>
          <p:spPr>
            <a:xfrm>
              <a:off x="2833610" y="1556218"/>
              <a:ext cx="2637025" cy="239106"/>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TextBox 108"/>
            <p:cNvSpPr txBox="1"/>
            <p:nvPr/>
          </p:nvSpPr>
          <p:spPr>
            <a:xfrm>
              <a:off x="3411096" y="1539680"/>
              <a:ext cx="1989263" cy="307777"/>
            </a:xfrm>
            <a:prstGeom prst="rect">
              <a:avLst/>
            </a:prstGeom>
            <a:noFill/>
          </p:spPr>
          <p:txBody>
            <a:bodyPr wrap="none" rtlCol="0">
              <a:spAutoFit/>
            </a:bodyPr>
            <a:lstStyle/>
            <a:p>
              <a:r>
                <a:rPr lang="id-ID" sz="1400" dirty="0" smtClean="0">
                  <a:solidFill>
                    <a:srgbClr val="E7E6E6">
                      <a:lumMod val="90000"/>
                    </a:srgbClr>
                  </a:solidFill>
                  <a:latin typeface="Kozuka Gothic Pro H" panose="020B0800000000000000" pitchFamily="34" charset="-128"/>
                  <a:ea typeface="Kozuka Gothic Pro H" panose="020B0800000000000000" pitchFamily="34" charset="-128"/>
                </a:rPr>
                <a:t>Type university name</a:t>
              </a:r>
              <a:endParaRPr lang="id-ID" sz="1400"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74" name="Picture 7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83121" y="1594485"/>
              <a:ext cx="162572" cy="162572"/>
            </a:xfrm>
            <a:prstGeom prst="rect">
              <a:avLst/>
            </a:prstGeom>
          </p:spPr>
        </p:pic>
        <p:sp>
          <p:nvSpPr>
            <p:cNvPr id="119" name="Rounded Rectangle 48"/>
            <p:cNvSpPr/>
            <p:nvPr/>
          </p:nvSpPr>
          <p:spPr>
            <a:xfrm>
              <a:off x="2833611" y="1556889"/>
              <a:ext cx="338614" cy="239106"/>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0" name="Group 79"/>
          <p:cNvGrpSpPr/>
          <p:nvPr/>
        </p:nvGrpSpPr>
        <p:grpSpPr>
          <a:xfrm>
            <a:off x="6244330" y="1550673"/>
            <a:ext cx="2637025" cy="307777"/>
            <a:chOff x="6244330" y="1550673"/>
            <a:chExt cx="2637025" cy="307777"/>
          </a:xfrm>
        </p:grpSpPr>
        <p:sp>
          <p:nvSpPr>
            <p:cNvPr id="120" name="Rounded Rectangle 48"/>
            <p:cNvSpPr/>
            <p:nvPr/>
          </p:nvSpPr>
          <p:spPr>
            <a:xfrm>
              <a:off x="6244330" y="1567211"/>
              <a:ext cx="2637025" cy="239106"/>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TextBox 130"/>
            <p:cNvSpPr txBox="1"/>
            <p:nvPr/>
          </p:nvSpPr>
          <p:spPr>
            <a:xfrm>
              <a:off x="6821816" y="1550673"/>
              <a:ext cx="1989263" cy="307777"/>
            </a:xfrm>
            <a:prstGeom prst="rect">
              <a:avLst/>
            </a:prstGeom>
            <a:noFill/>
          </p:spPr>
          <p:txBody>
            <a:bodyPr wrap="none" rtlCol="0">
              <a:spAutoFit/>
            </a:bodyPr>
            <a:lstStyle/>
            <a:p>
              <a:r>
                <a:rPr lang="id-ID" sz="1400" dirty="0" smtClean="0">
                  <a:solidFill>
                    <a:srgbClr val="E7E6E6">
                      <a:lumMod val="90000"/>
                    </a:srgbClr>
                  </a:solidFill>
                  <a:latin typeface="Kozuka Gothic Pro H" panose="020B0800000000000000" pitchFamily="34" charset="-128"/>
                  <a:ea typeface="Kozuka Gothic Pro H" panose="020B0800000000000000" pitchFamily="34" charset="-128"/>
                </a:rPr>
                <a:t>Type university name</a:t>
              </a:r>
              <a:endParaRPr lang="id-ID" sz="1400"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132" name="Picture 13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293841" y="1605478"/>
              <a:ext cx="162572" cy="162572"/>
            </a:xfrm>
            <a:prstGeom prst="rect">
              <a:avLst/>
            </a:prstGeom>
          </p:spPr>
        </p:pic>
        <p:sp>
          <p:nvSpPr>
            <p:cNvPr id="133" name="Rounded Rectangle 48"/>
            <p:cNvSpPr/>
            <p:nvPr/>
          </p:nvSpPr>
          <p:spPr>
            <a:xfrm>
              <a:off x="6244331" y="1567882"/>
              <a:ext cx="338614" cy="239106"/>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 name="Picture 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728987" y="3033415"/>
            <a:ext cx="324000" cy="324000"/>
          </a:xfrm>
          <a:prstGeom prst="rect">
            <a:avLst/>
          </a:prstGeom>
        </p:spPr>
      </p:pic>
      <p:pic>
        <p:nvPicPr>
          <p:cNvPr id="4" name="Picture 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728987" y="3506409"/>
            <a:ext cx="324000" cy="324000"/>
          </a:xfrm>
          <a:prstGeom prst="rect">
            <a:avLst/>
          </a:prstGeom>
        </p:spPr>
      </p:pic>
      <p:pic>
        <p:nvPicPr>
          <p:cNvPr id="12" name="Picture 11"/>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8724201" y="3953357"/>
            <a:ext cx="327247" cy="324000"/>
          </a:xfrm>
          <a:prstGeom prst="rect">
            <a:avLst/>
          </a:prstGeom>
        </p:spPr>
      </p:pic>
      <p:pic>
        <p:nvPicPr>
          <p:cNvPr id="13" name="Picture 1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8727448" y="4400305"/>
            <a:ext cx="324000" cy="324000"/>
          </a:xfrm>
          <a:prstGeom prst="rect">
            <a:avLst/>
          </a:prstGeom>
        </p:spPr>
      </p:pic>
      <p:pic>
        <p:nvPicPr>
          <p:cNvPr id="23" name="Picture 22"/>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8775940" y="4851332"/>
            <a:ext cx="264153" cy="324000"/>
          </a:xfrm>
          <a:prstGeom prst="rect">
            <a:avLst/>
          </a:prstGeom>
        </p:spPr>
      </p:pic>
      <p:pic>
        <p:nvPicPr>
          <p:cNvPr id="27" name="Picture 26"/>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8746016" y="5404904"/>
            <a:ext cx="324000" cy="324000"/>
          </a:xfrm>
          <a:prstGeom prst="rect">
            <a:avLst/>
          </a:prstGeom>
        </p:spPr>
      </p:pic>
      <p:pic>
        <p:nvPicPr>
          <p:cNvPr id="37" name="Picture 36"/>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49134" y="5959964"/>
            <a:ext cx="324000" cy="324000"/>
          </a:xfrm>
          <a:prstGeom prst="rect">
            <a:avLst/>
          </a:prstGeom>
        </p:spPr>
      </p:pic>
    </p:spTree>
    <p:extLst>
      <p:ext uri="{BB962C8B-B14F-4D97-AF65-F5344CB8AC3E}">
        <p14:creationId xmlns:p14="http://schemas.microsoft.com/office/powerpoint/2010/main" val="32504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par>
                                <p:cTn id="8" presetID="22" presetClass="entr" presetSubtype="8"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0"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21" name="Rounded Rectangle 20"/>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2" name="Rounded Rectangle 21"/>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3" name="Rounded Rectangle 22"/>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24" name="TextBox 23"/>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sp>
        <p:nvSpPr>
          <p:cNvPr id="26" name="Round Same Side Corner Rectangle 25"/>
          <p:cNvSpPr/>
          <p:nvPr/>
        </p:nvSpPr>
        <p:spPr>
          <a:xfrm>
            <a:off x="73819" y="741112"/>
            <a:ext cx="487880" cy="434332"/>
          </a:xfrm>
          <a:prstGeom prst="round2SameRect">
            <a:avLst/>
          </a:prstGeom>
          <a:solidFill>
            <a:schemeClr val="tx2"/>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930" y="760449"/>
            <a:ext cx="395659" cy="395659"/>
          </a:xfrm>
          <a:prstGeom prst="rect">
            <a:avLst/>
          </a:prstGeom>
        </p:spPr>
      </p:pic>
      <p:sp>
        <p:nvSpPr>
          <p:cNvPr id="28" name="Rounded Rectangle 20"/>
          <p:cNvSpPr/>
          <p:nvPr/>
        </p:nvSpPr>
        <p:spPr>
          <a:xfrm>
            <a:off x="601256" y="688179"/>
            <a:ext cx="544996" cy="486304"/>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956" y="731499"/>
            <a:ext cx="399597" cy="399664"/>
          </a:xfrm>
          <a:prstGeom prst="round2SameRect">
            <a:avLst/>
          </a:prstGeom>
        </p:spPr>
      </p:pic>
      <p:sp>
        <p:nvSpPr>
          <p:cNvPr id="30" name="TextBox 29"/>
          <p:cNvSpPr txBox="1"/>
          <p:nvPr/>
        </p:nvSpPr>
        <p:spPr>
          <a:xfrm>
            <a:off x="1140331" y="906049"/>
            <a:ext cx="1324401"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University Rank</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sp>
        <p:nvSpPr>
          <p:cNvPr id="31" name="TextBox 30"/>
          <p:cNvSpPr txBox="1"/>
          <p:nvPr/>
        </p:nvSpPr>
        <p:spPr>
          <a:xfrm>
            <a:off x="2407282" y="906049"/>
            <a:ext cx="1922321" cy="276999"/>
          </a:xfrm>
          <a:prstGeom prst="rect">
            <a:avLst/>
          </a:prstGeom>
          <a:noFill/>
          <a:ln w="28575">
            <a:noFill/>
          </a:ln>
        </p:spPr>
        <p:txBody>
          <a:bodyPr wrap="none" rtlCol="0">
            <a:spAutoFit/>
          </a:bodyPr>
          <a:lstStyle/>
          <a:p>
            <a:pPr algn="ctr"/>
            <a:r>
              <a:rPr lang="id-ID" sz="1200" dirty="0" smtClean="0">
                <a:solidFill>
                  <a:srgbClr val="DD483C"/>
                </a:solidFill>
                <a:latin typeface="Kozuka Gothic Pro H" panose="020B0800000000000000" pitchFamily="34" charset="-128"/>
                <a:ea typeface="Kozuka Gothic Pro H" panose="020B0800000000000000" pitchFamily="34" charset="-128"/>
              </a:rPr>
              <a:t>University Management</a:t>
            </a:r>
            <a:endParaRPr lang="id-ID" sz="1200" dirty="0">
              <a:solidFill>
                <a:srgbClr val="DD483C"/>
              </a:solidFill>
              <a:latin typeface="Kozuka Gothic Pro H" panose="020B0800000000000000" pitchFamily="34" charset="-128"/>
              <a:ea typeface="Kozuka Gothic Pro H" panose="020B0800000000000000" pitchFamily="34" charset="-128"/>
            </a:endParaRPr>
          </a:p>
        </p:txBody>
      </p:sp>
      <p:cxnSp>
        <p:nvCxnSpPr>
          <p:cNvPr id="33" name="Straight Connector 32"/>
          <p:cNvCxnSpPr/>
          <p:nvPr/>
        </p:nvCxnSpPr>
        <p:spPr>
          <a:xfrm>
            <a:off x="2449350" y="1173524"/>
            <a:ext cx="1838185" cy="0"/>
          </a:xfrm>
          <a:prstGeom prst="line">
            <a:avLst/>
          </a:prstGeom>
          <a:ln w="38100">
            <a:solidFill>
              <a:srgbClr val="DD483C"/>
            </a:solidFill>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ph type="title"/>
          </p:nvPr>
        </p:nvSpPr>
        <p:spPr>
          <a:xfrm>
            <a:off x="838200" y="5355946"/>
            <a:ext cx="10515600" cy="1325563"/>
          </a:xfrm>
        </p:spPr>
        <p:txBody>
          <a:bodyPr/>
          <a:lstStyle/>
          <a:p>
            <a:pPr algn="ctr"/>
            <a:r>
              <a:rPr lang="id-ID" dirty="0" smtClean="0">
                <a:solidFill>
                  <a:srgbClr val="5358A1"/>
                </a:solidFill>
                <a:latin typeface="Kozuka Gothic Pro B" panose="020B0800000000000000" pitchFamily="34" charset="-128"/>
                <a:ea typeface="Kozuka Gothic Pro B" panose="020B0800000000000000" pitchFamily="34" charset="-128"/>
              </a:rPr>
              <a:t>Under progress to get </a:t>
            </a:r>
            <a:r>
              <a:rPr lang="id-ID" dirty="0" smtClean="0">
                <a:solidFill>
                  <a:srgbClr val="17AFDC"/>
                </a:solidFill>
                <a:latin typeface="Kozuka Gothic Pro B" panose="020B0800000000000000" pitchFamily="34" charset="-128"/>
                <a:ea typeface="Kozuka Gothic Pro B" panose="020B0800000000000000" pitchFamily="34" charset="-128"/>
              </a:rPr>
              <a:t>inspiration</a:t>
            </a:r>
            <a:endParaRPr lang="id-ID" dirty="0">
              <a:solidFill>
                <a:srgbClr val="17AFDC"/>
              </a:solidFill>
              <a:latin typeface="Kozuka Gothic Pro B" panose="020B0800000000000000" pitchFamily="34" charset="-128"/>
              <a:ea typeface="Kozuka Gothic Pro B" panose="020B0800000000000000" pitchFamily="34" charset="-128"/>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4059" y="1666015"/>
            <a:ext cx="3563882" cy="3563882"/>
          </a:xfrm>
          <a:prstGeom prst="rect">
            <a:avLst/>
          </a:prstGeom>
        </p:spPr>
      </p:pic>
      <p:sp>
        <p:nvSpPr>
          <p:cNvPr id="37" name="TextBox 36"/>
          <p:cNvSpPr txBox="1"/>
          <p:nvPr/>
        </p:nvSpPr>
        <p:spPr>
          <a:xfrm>
            <a:off x="317759" y="1845806"/>
            <a:ext cx="4336444" cy="923330"/>
          </a:xfrm>
          <a:prstGeom prst="rect">
            <a:avLst/>
          </a:prstGeom>
          <a:noFill/>
        </p:spPr>
        <p:txBody>
          <a:bodyPr wrap="none" rtlCol="0">
            <a:spAutoFit/>
          </a:bodyPr>
          <a:lstStyle/>
          <a:p>
            <a:pPr marL="342900" indent="-342900">
              <a:buFont typeface="+mj-lt"/>
              <a:buAutoNum type="arabicPeriod"/>
            </a:pPr>
            <a:r>
              <a:rPr lang="id-ID" dirty="0" smtClean="0"/>
              <a:t>Klasifikasi berdasarkan program studi</a:t>
            </a:r>
          </a:p>
          <a:p>
            <a:pPr marL="342900" indent="-342900">
              <a:buFont typeface="+mj-lt"/>
              <a:buAutoNum type="arabicPeriod"/>
            </a:pPr>
            <a:r>
              <a:rPr lang="id-ID" dirty="0" smtClean="0"/>
              <a:t>Login bisa sebagai dosen dan mahasiswa</a:t>
            </a:r>
          </a:p>
          <a:p>
            <a:pPr marL="342900" indent="-342900">
              <a:buFont typeface="+mj-lt"/>
              <a:buAutoNum type="arabicPeriod"/>
            </a:pPr>
            <a:r>
              <a:rPr lang="id-ID" smtClean="0"/>
              <a:t>Social media terintegrasi</a:t>
            </a:r>
            <a:endParaRPr lang="id-ID" dirty="0"/>
          </a:p>
        </p:txBody>
      </p:sp>
    </p:spTree>
    <p:extLst>
      <p:ext uri="{BB962C8B-B14F-4D97-AF65-F5344CB8AC3E}">
        <p14:creationId xmlns:p14="http://schemas.microsoft.com/office/powerpoint/2010/main" val="141285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6" name="Rounded Rectangle 5"/>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 name="Rounded Rectangle 6"/>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Rounded Rectangle 7"/>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Box 8"/>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sp>
        <p:nvSpPr>
          <p:cNvPr id="12" name="Round Same Side Corner Rectangle 11"/>
          <p:cNvSpPr/>
          <p:nvPr/>
        </p:nvSpPr>
        <p:spPr>
          <a:xfrm>
            <a:off x="660263" y="731078"/>
            <a:ext cx="489600" cy="43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620" y="770678"/>
            <a:ext cx="354887" cy="356400"/>
          </a:xfrm>
          <a:prstGeom prst="rect">
            <a:avLst/>
          </a:prstGeom>
        </p:spPr>
      </p:pic>
      <p:sp>
        <p:nvSpPr>
          <p:cNvPr id="15" name="Rounded Rectangle 20"/>
          <p:cNvSpPr/>
          <p:nvPr/>
        </p:nvSpPr>
        <p:spPr>
          <a:xfrm>
            <a:off x="1178789" y="736620"/>
            <a:ext cx="489600" cy="435600"/>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4099" y="775423"/>
            <a:ext cx="358980" cy="357993"/>
          </a:xfrm>
          <a:prstGeom prst="round2SameRect">
            <a:avLst/>
          </a:prstGeom>
        </p:spPr>
      </p:pic>
      <p:sp>
        <p:nvSpPr>
          <p:cNvPr id="24" name="Rounded Rectangle 20"/>
          <p:cNvSpPr/>
          <p:nvPr/>
        </p:nvSpPr>
        <p:spPr>
          <a:xfrm>
            <a:off x="76633" y="680678"/>
            <a:ext cx="543600" cy="486000"/>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433" y="725678"/>
            <a:ext cx="396000" cy="396000"/>
          </a:xfrm>
          <a:prstGeom prst="rect">
            <a:avLst/>
          </a:prstGeom>
        </p:spPr>
      </p:pic>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l="22407" t="25741" r="39259" b="18889"/>
          <a:stretch/>
        </p:blipFill>
        <p:spPr>
          <a:xfrm>
            <a:off x="1178789" y="2081938"/>
            <a:ext cx="2628900" cy="3797300"/>
          </a:xfrm>
          <a:prstGeom prst="rect">
            <a:avLst/>
          </a:prstGeom>
        </p:spPr>
      </p:pic>
      <p:sp>
        <p:nvSpPr>
          <p:cNvPr id="28" name="TextBox 27"/>
          <p:cNvSpPr txBox="1"/>
          <p:nvPr/>
        </p:nvSpPr>
        <p:spPr>
          <a:xfrm>
            <a:off x="4111111" y="2297838"/>
            <a:ext cx="3185487" cy="1261884"/>
          </a:xfrm>
          <a:prstGeom prst="rect">
            <a:avLst/>
          </a:prstGeom>
          <a:noFill/>
          <a:ln w="28575">
            <a:noFill/>
          </a:ln>
        </p:spPr>
        <p:txBody>
          <a:bodyPr wrap="none" rtlCol="0">
            <a:spAutoFit/>
          </a:bodyPr>
          <a:lstStyle/>
          <a:p>
            <a:pPr algn="just"/>
            <a:r>
              <a:rPr lang="id-ID" sz="4800" dirty="0" smtClean="0">
                <a:solidFill>
                  <a:srgbClr val="016DB8"/>
                </a:solidFill>
                <a:latin typeface="Kozuka Gothic Pro H" panose="020B0800000000000000" pitchFamily="34" charset="-128"/>
                <a:ea typeface="Kozuka Gothic Pro H" panose="020B0800000000000000" pitchFamily="34" charset="-128"/>
              </a:rPr>
              <a:t>Welcome</a:t>
            </a:r>
            <a:endParaRPr lang="id-ID" sz="4800" dirty="0" smtClean="0">
              <a:latin typeface="Kozuka Gothic Pro H" panose="020B0800000000000000" pitchFamily="34" charset="-128"/>
              <a:ea typeface="Kozuka Gothic Pro H" panose="020B0800000000000000" pitchFamily="34" charset="-128"/>
            </a:endParaRPr>
          </a:p>
          <a:p>
            <a:pPr algn="ctr"/>
            <a:r>
              <a:rPr lang="id-ID" sz="2800" dirty="0">
                <a:latin typeface="Kozuka Gothic Pro H" panose="020B0800000000000000" pitchFamily="34" charset="-128"/>
                <a:ea typeface="Kozuka Gothic Pro H" panose="020B0800000000000000" pitchFamily="34" charset="-128"/>
              </a:rPr>
              <a:t>t</a:t>
            </a:r>
            <a:r>
              <a:rPr lang="id-ID" sz="2800" dirty="0" smtClean="0">
                <a:latin typeface="Kozuka Gothic Pro H" panose="020B0800000000000000" pitchFamily="34" charset="-128"/>
                <a:ea typeface="Kozuka Gothic Pro H" panose="020B0800000000000000" pitchFamily="34" charset="-128"/>
              </a:rPr>
              <a:t>o POWER Profile</a:t>
            </a:r>
            <a:endParaRPr lang="id-ID" sz="2800" dirty="0">
              <a:latin typeface="Kozuka Gothic Pro H" panose="020B0800000000000000" pitchFamily="34" charset="-128"/>
              <a:ea typeface="Kozuka Gothic Pro H" panose="020B0800000000000000" pitchFamily="34" charset="-128"/>
            </a:endParaRPr>
          </a:p>
        </p:txBody>
      </p:sp>
      <p:sp>
        <p:nvSpPr>
          <p:cNvPr id="29" name="TextBox 28"/>
          <p:cNvSpPr txBox="1"/>
          <p:nvPr/>
        </p:nvSpPr>
        <p:spPr>
          <a:xfrm>
            <a:off x="4200011" y="3873322"/>
            <a:ext cx="7062245" cy="646331"/>
          </a:xfrm>
          <a:prstGeom prst="rect">
            <a:avLst/>
          </a:prstGeom>
          <a:noFill/>
          <a:ln w="28575">
            <a:noFill/>
          </a:ln>
        </p:spPr>
        <p:txBody>
          <a:bodyPr wrap="square" rtlCol="0">
            <a:spAutoFit/>
          </a:bodyPr>
          <a:lstStyle/>
          <a:p>
            <a:pPr algn="just"/>
            <a:r>
              <a:rPr lang="id-ID" dirty="0" smtClean="0">
                <a:latin typeface="Kozuka Gothic Pro H" panose="020B0800000000000000" pitchFamily="34" charset="-128"/>
                <a:ea typeface="Kozuka Gothic Pro H" panose="020B0800000000000000" pitchFamily="34" charset="-128"/>
              </a:rPr>
              <a:t>POWER Profile akan membantumu untuk memperkenalkan portofoliomu secara resmi kepada dunia. </a:t>
            </a:r>
            <a:endParaRPr lang="id-ID" dirty="0">
              <a:latin typeface="Kozuka Gothic Pro H" panose="020B0800000000000000" pitchFamily="34" charset="-128"/>
              <a:ea typeface="Kozuka Gothic Pro H" panose="020B0800000000000000" pitchFamily="34" charset="-128"/>
            </a:endParaRPr>
          </a:p>
        </p:txBody>
      </p:sp>
      <p:sp>
        <p:nvSpPr>
          <p:cNvPr id="30" name="Rounded Rectangle 29"/>
          <p:cNvSpPr/>
          <p:nvPr/>
        </p:nvSpPr>
        <p:spPr>
          <a:xfrm>
            <a:off x="4263854" y="4833253"/>
            <a:ext cx="2880000" cy="720000"/>
          </a:xfrm>
          <a:prstGeom prst="roundRect">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TextBox 30"/>
          <p:cNvSpPr txBox="1"/>
          <p:nvPr/>
        </p:nvSpPr>
        <p:spPr>
          <a:xfrm>
            <a:off x="4263854" y="4833253"/>
            <a:ext cx="2880000" cy="492443"/>
          </a:xfrm>
          <a:prstGeom prst="rect">
            <a:avLst/>
          </a:prstGeom>
          <a:noFill/>
          <a:ln w="28575">
            <a:noFill/>
          </a:ln>
        </p:spPr>
        <p:txBody>
          <a:bodyPr wrap="square" rtlCol="0">
            <a:spAutoFit/>
          </a:bodyPr>
          <a:lstStyle/>
          <a:p>
            <a:pPr algn="ctr"/>
            <a:r>
              <a:rPr lang="id-ID" sz="2500" dirty="0" smtClean="0">
                <a:solidFill>
                  <a:srgbClr val="016DB8"/>
                </a:solidFill>
                <a:latin typeface="Kozuka Gothic Pro H" panose="020B0800000000000000" pitchFamily="34" charset="-128"/>
                <a:ea typeface="Kozuka Gothic Pro H" panose="020B0800000000000000" pitchFamily="34" charset="-128"/>
              </a:rPr>
              <a:t>Daftar sekarang</a:t>
            </a:r>
            <a:endParaRPr lang="id-ID" sz="2500" dirty="0" smtClean="0">
              <a:latin typeface="Kozuka Gothic Pro H" panose="020B0800000000000000" pitchFamily="34" charset="-128"/>
              <a:ea typeface="Kozuka Gothic Pro H" panose="020B0800000000000000" pitchFamily="34" charset="-128"/>
            </a:endParaRPr>
          </a:p>
        </p:txBody>
      </p:sp>
      <p:sp>
        <p:nvSpPr>
          <p:cNvPr id="32" name="TextBox 31"/>
          <p:cNvSpPr txBox="1"/>
          <p:nvPr/>
        </p:nvSpPr>
        <p:spPr>
          <a:xfrm>
            <a:off x="4263854" y="5193253"/>
            <a:ext cx="2880000" cy="338554"/>
          </a:xfrm>
          <a:prstGeom prst="rect">
            <a:avLst/>
          </a:prstGeom>
          <a:noFill/>
          <a:ln w="28575">
            <a:noFill/>
          </a:ln>
        </p:spPr>
        <p:txBody>
          <a:bodyPr wrap="square" rtlCol="0">
            <a:spAutoFit/>
          </a:bodyPr>
          <a:lstStyle/>
          <a:p>
            <a:pPr algn="ctr"/>
            <a:r>
              <a:rPr lang="id-ID" sz="800" dirty="0" smtClean="0">
                <a:latin typeface="Kozuka Gothic Pro H" panose="020B0800000000000000" pitchFamily="34" charset="-128"/>
                <a:ea typeface="Kozuka Gothic Pro H" panose="020B0800000000000000" pitchFamily="34" charset="-128"/>
              </a:rPr>
              <a:t>Selamat bergabung dengan database </a:t>
            </a:r>
          </a:p>
          <a:p>
            <a:pPr algn="ctr"/>
            <a:r>
              <a:rPr lang="id-ID" sz="800" dirty="0" smtClean="0">
                <a:latin typeface="Kozuka Gothic Pro H" panose="020B0800000000000000" pitchFamily="34" charset="-128"/>
                <a:ea typeface="Kozuka Gothic Pro H" panose="020B0800000000000000" pitchFamily="34" charset="-128"/>
              </a:rPr>
              <a:t>portofolio terbesar di dunia</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689" y="4640923"/>
            <a:ext cx="552330" cy="552330"/>
          </a:xfrm>
          <a:prstGeom prst="rect">
            <a:avLst/>
          </a:prstGeom>
        </p:spPr>
      </p:pic>
    </p:spTree>
    <p:extLst>
      <p:ext uri="{BB962C8B-B14F-4D97-AF65-F5344CB8AC3E}">
        <p14:creationId xmlns:p14="http://schemas.microsoft.com/office/powerpoint/2010/main" val="3856116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6" name="Rounded Rectangle 5"/>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 name="Rounded Rectangle 6"/>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8" name="Rounded Rectangle 7"/>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9" name="TextBox 8"/>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sp>
        <p:nvSpPr>
          <p:cNvPr id="12" name="Round Same Side Corner Rectangle 11"/>
          <p:cNvSpPr/>
          <p:nvPr/>
        </p:nvSpPr>
        <p:spPr>
          <a:xfrm>
            <a:off x="660263" y="731078"/>
            <a:ext cx="489600" cy="43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620" y="770678"/>
            <a:ext cx="354887" cy="356400"/>
          </a:xfrm>
          <a:prstGeom prst="rect">
            <a:avLst/>
          </a:prstGeom>
        </p:spPr>
      </p:pic>
      <p:sp>
        <p:nvSpPr>
          <p:cNvPr id="15" name="Rounded Rectangle 20"/>
          <p:cNvSpPr/>
          <p:nvPr/>
        </p:nvSpPr>
        <p:spPr>
          <a:xfrm>
            <a:off x="1178789" y="736620"/>
            <a:ext cx="489600" cy="435600"/>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4099" y="775423"/>
            <a:ext cx="358980" cy="357993"/>
          </a:xfrm>
          <a:prstGeom prst="round2SameRect">
            <a:avLst/>
          </a:prstGeom>
        </p:spPr>
      </p:pic>
      <p:sp>
        <p:nvSpPr>
          <p:cNvPr id="24" name="Rounded Rectangle 20"/>
          <p:cNvSpPr/>
          <p:nvPr/>
        </p:nvSpPr>
        <p:spPr>
          <a:xfrm>
            <a:off x="76633" y="680678"/>
            <a:ext cx="543600" cy="486000"/>
          </a:xfrm>
          <a:prstGeom prst="round2SameRect">
            <a:avLst/>
          </a:prstGeom>
          <a:solidFill>
            <a:schemeClr val="bg1"/>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433" y="725678"/>
            <a:ext cx="396000" cy="396000"/>
          </a:xfrm>
          <a:prstGeom prst="rect">
            <a:avLst/>
          </a:prstGeom>
        </p:spPr>
      </p:pic>
      <p:sp>
        <p:nvSpPr>
          <p:cNvPr id="21" name="TextBox 20"/>
          <p:cNvSpPr txBox="1"/>
          <p:nvPr/>
        </p:nvSpPr>
        <p:spPr>
          <a:xfrm>
            <a:off x="340409" y="1579028"/>
            <a:ext cx="2105063" cy="523220"/>
          </a:xfrm>
          <a:prstGeom prst="rect">
            <a:avLst/>
          </a:prstGeom>
          <a:noFill/>
          <a:ln w="28575">
            <a:noFill/>
          </a:ln>
        </p:spPr>
        <p:txBody>
          <a:bodyPr wrap="none" rtlCol="0">
            <a:spAutoFit/>
          </a:bodyPr>
          <a:lstStyle/>
          <a:p>
            <a:pPr algn="just"/>
            <a:r>
              <a:rPr lang="id-ID" sz="2800" dirty="0" smtClean="0">
                <a:solidFill>
                  <a:srgbClr val="016DB8"/>
                </a:solidFill>
                <a:latin typeface="Kozuka Gothic Pro H" panose="020B0800000000000000" pitchFamily="34" charset="-128"/>
                <a:ea typeface="Kozuka Gothic Pro H" panose="020B0800000000000000" pitchFamily="34" charset="-128"/>
              </a:rPr>
              <a:t>Get Started</a:t>
            </a:r>
            <a:endParaRPr lang="id-ID" sz="2800" dirty="0" smtClean="0">
              <a:latin typeface="Kozuka Gothic Pro H" panose="020B0800000000000000" pitchFamily="34" charset="-128"/>
              <a:ea typeface="Kozuka Gothic Pro H" panose="020B0800000000000000" pitchFamily="34" charset="-128"/>
            </a:endParaRPr>
          </a:p>
        </p:txBody>
      </p:sp>
      <p:sp>
        <p:nvSpPr>
          <p:cNvPr id="22" name="Rounded Rectangle 21"/>
          <p:cNvSpPr/>
          <p:nvPr/>
        </p:nvSpPr>
        <p:spPr>
          <a:xfrm>
            <a:off x="446449" y="2508380"/>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extBox 22"/>
          <p:cNvSpPr txBox="1"/>
          <p:nvPr/>
        </p:nvSpPr>
        <p:spPr>
          <a:xfrm>
            <a:off x="381270" y="2163608"/>
            <a:ext cx="1221809"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First Name</a:t>
            </a:r>
          </a:p>
        </p:txBody>
      </p:sp>
      <p:sp>
        <p:nvSpPr>
          <p:cNvPr id="25" name="Rounded Rectangle 24"/>
          <p:cNvSpPr/>
          <p:nvPr/>
        </p:nvSpPr>
        <p:spPr>
          <a:xfrm>
            <a:off x="3659549" y="2502162"/>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TextBox 32"/>
          <p:cNvSpPr txBox="1"/>
          <p:nvPr/>
        </p:nvSpPr>
        <p:spPr>
          <a:xfrm>
            <a:off x="3610401" y="2157390"/>
            <a:ext cx="1189749"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Last Name</a:t>
            </a:r>
          </a:p>
        </p:txBody>
      </p:sp>
      <p:sp>
        <p:nvSpPr>
          <p:cNvPr id="34" name="Rounded Rectangle 33"/>
          <p:cNvSpPr/>
          <p:nvPr/>
        </p:nvSpPr>
        <p:spPr>
          <a:xfrm>
            <a:off x="446449" y="3437732"/>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p:cNvSpPr txBox="1"/>
          <p:nvPr/>
        </p:nvSpPr>
        <p:spPr>
          <a:xfrm>
            <a:off x="410926" y="3092960"/>
            <a:ext cx="1162498"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Username</a:t>
            </a:r>
          </a:p>
        </p:txBody>
      </p:sp>
      <p:sp>
        <p:nvSpPr>
          <p:cNvPr id="36" name="Rounded Rectangle 35"/>
          <p:cNvSpPr/>
          <p:nvPr/>
        </p:nvSpPr>
        <p:spPr>
          <a:xfrm>
            <a:off x="485615" y="4345380"/>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425026" y="4000608"/>
            <a:ext cx="1109599"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Password</a:t>
            </a:r>
          </a:p>
        </p:txBody>
      </p:sp>
      <p:sp>
        <p:nvSpPr>
          <p:cNvPr id="38" name="Rounded Rectangle 37"/>
          <p:cNvSpPr/>
          <p:nvPr/>
        </p:nvSpPr>
        <p:spPr>
          <a:xfrm>
            <a:off x="3659549" y="4339162"/>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TextBox 38"/>
          <p:cNvSpPr txBox="1"/>
          <p:nvPr/>
        </p:nvSpPr>
        <p:spPr>
          <a:xfrm>
            <a:off x="3610401" y="3994390"/>
            <a:ext cx="1952779"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Confirm Password</a:t>
            </a:r>
          </a:p>
        </p:txBody>
      </p:sp>
      <p:sp>
        <p:nvSpPr>
          <p:cNvPr id="40" name="Rounded Rectangle 39"/>
          <p:cNvSpPr/>
          <p:nvPr/>
        </p:nvSpPr>
        <p:spPr>
          <a:xfrm>
            <a:off x="476658" y="5264280"/>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TextBox 40"/>
          <p:cNvSpPr txBox="1"/>
          <p:nvPr/>
        </p:nvSpPr>
        <p:spPr>
          <a:xfrm>
            <a:off x="441548" y="4919508"/>
            <a:ext cx="721672"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Email</a:t>
            </a:r>
          </a:p>
        </p:txBody>
      </p:sp>
      <p:sp>
        <p:nvSpPr>
          <p:cNvPr id="42" name="Rounded Rectangle 41"/>
          <p:cNvSpPr/>
          <p:nvPr/>
        </p:nvSpPr>
        <p:spPr>
          <a:xfrm>
            <a:off x="3659549" y="5264280"/>
            <a:ext cx="2880000" cy="360000"/>
          </a:xfrm>
          <a:prstGeom prst="roundRect">
            <a:avLst/>
          </a:prstGeom>
          <a:noFill/>
          <a:ln w="28575">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TextBox 42"/>
          <p:cNvSpPr txBox="1"/>
          <p:nvPr/>
        </p:nvSpPr>
        <p:spPr>
          <a:xfrm>
            <a:off x="3584365" y="4919508"/>
            <a:ext cx="801823" cy="338554"/>
          </a:xfrm>
          <a:prstGeom prst="rect">
            <a:avLst/>
          </a:prstGeom>
          <a:noFill/>
          <a:ln w="28575">
            <a:noFill/>
          </a:ln>
        </p:spPr>
        <p:txBody>
          <a:bodyPr wrap="none" rtlCol="0">
            <a:spAutoFit/>
          </a:bodyPr>
          <a:lstStyle/>
          <a:p>
            <a:pPr algn="just"/>
            <a:r>
              <a:rPr lang="id-ID" sz="1600" dirty="0" smtClean="0">
                <a:latin typeface="Kozuka Gothic Pro H" panose="020B0800000000000000" pitchFamily="34" charset="-128"/>
                <a:ea typeface="Kozuka Gothic Pro H" panose="020B0800000000000000" pitchFamily="34" charset="-128"/>
              </a:rPr>
              <a:t>Phone</a:t>
            </a:r>
          </a:p>
        </p:txBody>
      </p:sp>
      <p:grpSp>
        <p:nvGrpSpPr>
          <p:cNvPr id="2" name="Group 1"/>
          <p:cNvGrpSpPr/>
          <p:nvPr/>
        </p:nvGrpSpPr>
        <p:grpSpPr>
          <a:xfrm>
            <a:off x="5012340" y="5943176"/>
            <a:ext cx="2167320" cy="492443"/>
            <a:chOff x="4800150" y="5943176"/>
            <a:chExt cx="2167320" cy="492443"/>
          </a:xfrm>
        </p:grpSpPr>
        <p:sp>
          <p:nvSpPr>
            <p:cNvPr id="44" name="Rounded Rectangle 43"/>
            <p:cNvSpPr/>
            <p:nvPr/>
          </p:nvSpPr>
          <p:spPr>
            <a:xfrm>
              <a:off x="4800150" y="5943176"/>
              <a:ext cx="2167320" cy="492443"/>
            </a:xfrm>
            <a:prstGeom prst="roundRect">
              <a:avLst/>
            </a:prstGeom>
            <a:solidFill>
              <a:srgbClr val="3E82F4"/>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extBox 44"/>
            <p:cNvSpPr txBox="1"/>
            <p:nvPr/>
          </p:nvSpPr>
          <p:spPr>
            <a:xfrm>
              <a:off x="5014110" y="5943176"/>
              <a:ext cx="1739400" cy="492443"/>
            </a:xfrm>
            <a:prstGeom prst="rect">
              <a:avLst/>
            </a:prstGeom>
            <a:noFill/>
            <a:ln w="28575">
              <a:noFill/>
            </a:ln>
          </p:spPr>
          <p:txBody>
            <a:bodyPr wrap="square" rtlCol="0">
              <a:spAutoFit/>
            </a:bodyPr>
            <a:lstStyle/>
            <a:p>
              <a:pPr algn="ctr"/>
              <a:r>
                <a:rPr lang="id-ID" sz="2500" dirty="0" smtClean="0">
                  <a:solidFill>
                    <a:schemeClr val="bg1"/>
                  </a:solidFill>
                  <a:latin typeface="Kozuka Gothic Pro H" panose="020B0800000000000000" pitchFamily="34" charset="-128"/>
                  <a:ea typeface="Kozuka Gothic Pro H" panose="020B0800000000000000" pitchFamily="34" charset="-128"/>
                </a:rPr>
                <a:t>Register</a:t>
              </a:r>
            </a:p>
          </p:txBody>
        </p:sp>
      </p:grpSp>
    </p:spTree>
    <p:extLst>
      <p:ext uri="{BB962C8B-B14F-4D97-AF65-F5344CB8AC3E}">
        <p14:creationId xmlns:p14="http://schemas.microsoft.com/office/powerpoint/2010/main" val="28454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814" y="23264"/>
            <a:ext cx="8086373" cy="6813092"/>
          </a:xfrm>
          <a:prstGeom prst="rect">
            <a:avLst/>
          </a:prstGeom>
        </p:spPr>
      </p:pic>
    </p:spTree>
    <p:extLst>
      <p:ext uri="{BB962C8B-B14F-4D97-AF65-F5344CB8AC3E}">
        <p14:creationId xmlns:p14="http://schemas.microsoft.com/office/powerpoint/2010/main" val="292366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schemeClr val="bg1"/>
                </a:solidFill>
                <a:latin typeface="Kozuka Gothic Pro H" panose="020B0800000000000000" pitchFamily="34" charset="-128"/>
                <a:ea typeface="Kozuka Gothic Pro H" panose="020B0800000000000000" pitchFamily="34" charset="-128"/>
              </a:rPr>
              <a:t>b</a:t>
            </a:r>
            <a:r>
              <a:rPr lang="id-ID" sz="2000" dirty="0" smtClean="0">
                <a:solidFill>
                  <a:schemeClr val="bg1"/>
                </a:solidFill>
                <a:latin typeface="Kozuka Gothic Pro H" panose="020B0800000000000000" pitchFamily="34" charset="-128"/>
                <a:ea typeface="Kozuka Gothic Pro H" panose="020B0800000000000000" pitchFamily="34" charset="-128"/>
              </a:rPr>
              <a:t>y Topic</a:t>
            </a:r>
            <a:endParaRPr lang="id-ID" sz="2000" dirty="0">
              <a:solidFill>
                <a:schemeClr val="bg1"/>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schemeClr val="bg1"/>
                </a:solidFill>
                <a:latin typeface="Kozuka Gothic Pro H" panose="020B0800000000000000" pitchFamily="34" charset="-128"/>
                <a:ea typeface="Kozuka Gothic Pro H" panose="020B0800000000000000" pitchFamily="34" charset="-128"/>
              </a:rPr>
              <a:t>by Area</a:t>
            </a:r>
            <a:endParaRPr lang="id-ID" sz="2000" dirty="0">
              <a:solidFill>
                <a:schemeClr val="bg1"/>
              </a:solidFill>
              <a:latin typeface="Kozuka Gothic Pro H" panose="020B0800000000000000" pitchFamily="34" charset="-128"/>
              <a:ea typeface="Kozuka Gothic Pro H" panose="020B0800000000000000" pitchFamily="34" charset="-128"/>
            </a:endParaRPr>
          </a:p>
        </p:txBody>
      </p:sp>
      <p:sp>
        <p:nvSpPr>
          <p:cNvPr id="43" name="TextBox 42"/>
          <p:cNvSpPr txBox="1"/>
          <p:nvPr/>
        </p:nvSpPr>
        <p:spPr>
          <a:xfrm>
            <a:off x="214221" y="1865713"/>
            <a:ext cx="2646238" cy="1500411"/>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Education</a:t>
            </a:r>
          </a:p>
          <a:p>
            <a:pPr marL="171450" indent="-171450">
              <a:lnSpc>
                <a:spcPct val="150000"/>
              </a:lnSpc>
              <a:buFont typeface="Arial" panose="020B0604020202020204" pitchFamily="34" charset="0"/>
              <a:buChar char="•"/>
            </a:pPr>
            <a:r>
              <a:rPr lang="id-ID" sz="1000" dirty="0">
                <a:latin typeface="Kozuka Gothic Pro H" panose="020B0800000000000000" pitchFamily="34" charset="-128"/>
                <a:ea typeface="Kozuka Gothic Pro H" panose="020B0800000000000000" pitchFamily="34" charset="-128"/>
              </a:rPr>
              <a:t>Teaching and Learning</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Higher Education</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Vocational Education</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E-Learning</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Lifelong Learning</a:t>
            </a:r>
            <a:endParaRPr lang="id-ID" sz="1000" dirty="0">
              <a:latin typeface="Kozuka Gothic Pro H" panose="020B0800000000000000" pitchFamily="34" charset="-128"/>
              <a:ea typeface="Kozuka Gothic Pro H" panose="020B0800000000000000" pitchFamily="34" charset="-128"/>
            </a:endParaRPr>
          </a:p>
        </p:txBody>
      </p:sp>
      <p:sp>
        <p:nvSpPr>
          <p:cNvPr id="46" name="TextBox 45"/>
          <p:cNvSpPr txBox="1"/>
          <p:nvPr/>
        </p:nvSpPr>
        <p:spPr>
          <a:xfrm>
            <a:off x="2008302" y="1865713"/>
            <a:ext cx="2048266" cy="1500411"/>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Engineering &amp; Technology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Engineering</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Manufacturing</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Robotics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Polymers and Plastics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Renewable Energy</a:t>
            </a:r>
            <a:endParaRPr lang="id-ID" sz="1000" dirty="0">
              <a:latin typeface="Kozuka Gothic Pro H" panose="020B0800000000000000" pitchFamily="34" charset="-128"/>
              <a:ea typeface="Kozuka Gothic Pro H" panose="020B0800000000000000" pitchFamily="34" charset="-128"/>
            </a:endParaRPr>
          </a:p>
        </p:txBody>
      </p:sp>
      <p:sp>
        <p:nvSpPr>
          <p:cNvPr id="47" name="TextBox 46"/>
          <p:cNvSpPr txBox="1"/>
          <p:nvPr/>
        </p:nvSpPr>
        <p:spPr>
          <a:xfrm>
            <a:off x="3957138" y="1865713"/>
            <a:ext cx="1937675" cy="1500411"/>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Bussiness and Economics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Banking and Finance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Business Ethics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Economics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Management</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E-Commerce</a:t>
            </a:r>
          </a:p>
        </p:txBody>
      </p:sp>
      <p:sp>
        <p:nvSpPr>
          <p:cNvPr id="35" name="TextBox 34"/>
          <p:cNvSpPr txBox="1"/>
          <p:nvPr/>
        </p:nvSpPr>
        <p:spPr>
          <a:xfrm>
            <a:off x="214221" y="3565922"/>
            <a:ext cx="1794081" cy="1731243"/>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Interdisciplinary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Children and Youth</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Communications and Media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Leadership</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Disaster Management</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Globalization </a:t>
            </a:r>
          </a:p>
        </p:txBody>
      </p:sp>
      <p:sp>
        <p:nvSpPr>
          <p:cNvPr id="36" name="TextBox 35"/>
          <p:cNvSpPr txBox="1"/>
          <p:nvPr/>
        </p:nvSpPr>
        <p:spPr>
          <a:xfrm>
            <a:off x="2008302" y="3587586"/>
            <a:ext cx="1794081" cy="1731243"/>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Health &amp; Medicine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Medicine and Medical Science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Food Safety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Psychiatry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Public Health</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Nursing </a:t>
            </a:r>
          </a:p>
        </p:txBody>
      </p:sp>
      <p:sp>
        <p:nvSpPr>
          <p:cNvPr id="37" name="TextBox 36"/>
          <p:cNvSpPr txBox="1"/>
          <p:nvPr/>
        </p:nvSpPr>
        <p:spPr>
          <a:xfrm>
            <a:off x="3957138" y="3587586"/>
            <a:ext cx="2075180" cy="1962076"/>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Social Sciences &amp; Humanities</a:t>
            </a:r>
          </a:p>
          <a:p>
            <a:pPr marL="171450" indent="-171450">
              <a:lnSpc>
                <a:spcPct val="150000"/>
              </a:lnSpc>
              <a:buFont typeface="Arial" panose="020B0604020202020204" pitchFamily="34" charset="0"/>
              <a:buChar char="•"/>
            </a:pPr>
            <a:r>
              <a:rPr lang="id-ID" sz="1000" dirty="0">
                <a:latin typeface="Kozuka Gothic Pro H" panose="020B0800000000000000" pitchFamily="34" charset="-128"/>
                <a:ea typeface="Kozuka Gothic Pro H" panose="020B0800000000000000" pitchFamily="34" charset="-128"/>
              </a:rPr>
              <a:t>Islamic Studies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Anthropology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Arts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Politics</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Law</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Linguistics</a:t>
            </a:r>
          </a:p>
          <a:p>
            <a:pPr marL="171450" indent="-171450">
              <a:lnSpc>
                <a:spcPct val="150000"/>
              </a:lnSpc>
              <a:buFont typeface="Arial" panose="020B0604020202020204" pitchFamily="34" charset="0"/>
              <a:buChar char="•"/>
            </a:pPr>
            <a:endParaRPr lang="id-ID" sz="1000" dirty="0" smtClean="0">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sp>
        <p:nvSpPr>
          <p:cNvPr id="60" name="Round Same Side Corner Rectangle 59"/>
          <p:cNvSpPr/>
          <p:nvPr/>
        </p:nvSpPr>
        <p:spPr>
          <a:xfrm>
            <a:off x="75938" y="685544"/>
            <a:ext cx="543600" cy="4860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315" y="707181"/>
            <a:ext cx="440846" cy="442726"/>
          </a:xfrm>
          <a:prstGeom prst="rect">
            <a:avLst/>
          </a:prstGeom>
        </p:spPr>
      </p:pic>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684639" y="1865713"/>
            <a:ext cx="2646238" cy="1500411"/>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Asia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Indonesia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China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Japan</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Singapore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Taiwan</a:t>
            </a:r>
            <a:endParaRPr lang="id-ID" sz="1000" dirty="0">
              <a:latin typeface="Kozuka Gothic Pro H" panose="020B0800000000000000" pitchFamily="34" charset="-128"/>
              <a:ea typeface="Kozuka Gothic Pro H" panose="020B0800000000000000" pitchFamily="34" charset="-128"/>
            </a:endParaRPr>
          </a:p>
        </p:txBody>
      </p:sp>
      <p:sp>
        <p:nvSpPr>
          <p:cNvPr id="68" name="TextBox 67"/>
          <p:cNvSpPr txBox="1"/>
          <p:nvPr/>
        </p:nvSpPr>
        <p:spPr>
          <a:xfrm>
            <a:off x="8478720" y="1865713"/>
            <a:ext cx="2048266" cy="1269578"/>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North America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United States of America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Canada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Mexico</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Greenland</a:t>
            </a:r>
          </a:p>
        </p:txBody>
      </p:sp>
      <p:sp>
        <p:nvSpPr>
          <p:cNvPr id="69" name="TextBox 68"/>
          <p:cNvSpPr txBox="1"/>
          <p:nvPr/>
        </p:nvSpPr>
        <p:spPr>
          <a:xfrm>
            <a:off x="10427556" y="1865713"/>
            <a:ext cx="1937675" cy="1269578"/>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South America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Argentina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Brazil</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Chile </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Paraguay </a:t>
            </a:r>
          </a:p>
        </p:txBody>
      </p:sp>
      <p:sp>
        <p:nvSpPr>
          <p:cNvPr id="70" name="TextBox 69"/>
          <p:cNvSpPr txBox="1"/>
          <p:nvPr/>
        </p:nvSpPr>
        <p:spPr>
          <a:xfrm>
            <a:off x="6684639" y="3565922"/>
            <a:ext cx="1794081" cy="2192908"/>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Europe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Finland</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Denmark</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United Kingdom</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Germany </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Turkey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Italy</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Spain</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France </a:t>
            </a:r>
          </a:p>
        </p:txBody>
      </p:sp>
      <p:sp>
        <p:nvSpPr>
          <p:cNvPr id="71" name="TextBox 70"/>
          <p:cNvSpPr txBox="1"/>
          <p:nvPr/>
        </p:nvSpPr>
        <p:spPr>
          <a:xfrm>
            <a:off x="8478720" y="3587586"/>
            <a:ext cx="1794081" cy="807913"/>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Oceania </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Australia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New Zealand </a:t>
            </a:r>
          </a:p>
        </p:txBody>
      </p:sp>
      <p:sp>
        <p:nvSpPr>
          <p:cNvPr id="72" name="TextBox 71"/>
          <p:cNvSpPr txBox="1"/>
          <p:nvPr/>
        </p:nvSpPr>
        <p:spPr>
          <a:xfrm>
            <a:off x="10491239" y="3587586"/>
            <a:ext cx="2075180" cy="1269578"/>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Africa </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Egypt</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South Africa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Nigeria</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Marocco </a:t>
            </a:r>
            <a:endParaRPr lang="id-ID" sz="1000" dirty="0">
              <a:latin typeface="Kozuka Gothic Pro H" panose="020B0800000000000000" pitchFamily="34" charset="-128"/>
              <a:ea typeface="Kozuka Gothic Pro H" panose="020B0800000000000000" pitchFamily="34" charset="-128"/>
            </a:endParaRPr>
          </a:p>
        </p:txBody>
      </p:sp>
      <p:cxnSp>
        <p:nvCxnSpPr>
          <p:cNvPr id="3" name="Straight Connector 2"/>
          <p:cNvCxnSpPr/>
          <p:nvPr/>
        </p:nvCxnSpPr>
        <p:spPr>
          <a:xfrm>
            <a:off x="6273800" y="1631979"/>
            <a:ext cx="0" cy="5010121"/>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452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8450" y="2085975"/>
            <a:ext cx="1593850" cy="212725"/>
          </a:xfrm>
          <a:prstGeom prst="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prstClr val="white"/>
                </a:solidFill>
                <a:latin typeface="Kozuka Gothic Pro H" panose="020B0800000000000000" pitchFamily="34" charset="-128"/>
                <a:ea typeface="Kozuka Gothic Pro H" panose="020B0800000000000000" pitchFamily="34" charset="-128"/>
              </a:rPr>
              <a:t>b</a:t>
            </a:r>
            <a:r>
              <a:rPr lang="id-ID" sz="2000" dirty="0" smtClean="0">
                <a:solidFill>
                  <a:prstClr val="white"/>
                </a:solidFill>
                <a:latin typeface="Kozuka Gothic Pro H" panose="020B0800000000000000" pitchFamily="34" charset="-128"/>
                <a:ea typeface="Kozuka Gothic Pro H" panose="020B0800000000000000" pitchFamily="34" charset="-128"/>
              </a:rPr>
              <a:t>y Topic</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prstClr val="white"/>
                </a:solidFill>
                <a:latin typeface="Kozuka Gothic Pro H" panose="020B0800000000000000" pitchFamily="34" charset="-128"/>
                <a:ea typeface="Kozuka Gothic Pro H" panose="020B0800000000000000" pitchFamily="34" charset="-128"/>
              </a:rPr>
              <a:t>by Area</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43" name="TextBox 42"/>
          <p:cNvSpPr txBox="1"/>
          <p:nvPr/>
        </p:nvSpPr>
        <p:spPr>
          <a:xfrm>
            <a:off x="214221" y="1661435"/>
            <a:ext cx="2646238" cy="1615827"/>
          </a:xfrm>
          <a:prstGeom prst="rect">
            <a:avLst/>
          </a:prstGeom>
          <a:noFill/>
        </p:spPr>
        <p:txBody>
          <a:bodyPr wrap="square" rtlCol="0">
            <a:spAutoFit/>
          </a:bodyPr>
          <a:lstStyle/>
          <a:p>
            <a:pPr>
              <a:lnSpc>
                <a:spcPct val="150000"/>
              </a:lnSpc>
            </a:pPr>
            <a:r>
              <a:rPr lang="id-ID" sz="1600" dirty="0" smtClean="0">
                <a:solidFill>
                  <a:srgbClr val="3E82F4"/>
                </a:solidFill>
                <a:latin typeface="Kozuka Gothic Pro H" panose="020B0800000000000000" pitchFamily="34" charset="-128"/>
                <a:ea typeface="Kozuka Gothic Pro H" panose="020B0800000000000000" pitchFamily="34" charset="-128"/>
              </a:rPr>
              <a:t>Education</a:t>
            </a:r>
          </a:p>
          <a:p>
            <a:pPr marL="171450" indent="-171450">
              <a:lnSpc>
                <a:spcPct val="150000"/>
              </a:lnSpc>
              <a:buFont typeface="Arial" panose="020B0604020202020204" pitchFamily="34" charset="0"/>
              <a:buChar char="•"/>
            </a:pPr>
            <a:r>
              <a:rPr lang="id-ID" sz="1000" dirty="0">
                <a:solidFill>
                  <a:schemeClr val="bg1"/>
                </a:solidFill>
                <a:latin typeface="Kozuka Gothic Pro H" panose="020B0800000000000000" pitchFamily="34" charset="-128"/>
                <a:ea typeface="Kozuka Gothic Pro H" panose="020B0800000000000000" pitchFamily="34" charset="-128"/>
              </a:rPr>
              <a:t>Teaching and Learning</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Higher Education</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Vocational Education</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E-Learning</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Lifelong Learning</a:t>
            </a:r>
            <a:endParaRPr lang="id-ID" sz="1000" dirty="0">
              <a:solidFill>
                <a:prstClr val="black"/>
              </a:solidFill>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grpSp>
        <p:nvGrpSpPr>
          <p:cNvPr id="59" name="Group 58"/>
          <p:cNvGrpSpPr/>
          <p:nvPr/>
        </p:nvGrpSpPr>
        <p:grpSpPr>
          <a:xfrm>
            <a:off x="75938" y="685544"/>
            <a:ext cx="543600" cy="486000"/>
            <a:chOff x="74707" y="972203"/>
            <a:chExt cx="590400" cy="525600"/>
          </a:xfrm>
        </p:grpSpPr>
        <p:sp>
          <p:nvSpPr>
            <p:cNvPr id="60" name="Round Same Side Corner Rectangle 59"/>
            <p:cNvSpPr/>
            <p:nvPr/>
          </p:nvSpPr>
          <p:spPr>
            <a:xfrm>
              <a:off x="74707" y="972203"/>
              <a:ext cx="590400" cy="52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7" y="995603"/>
              <a:ext cx="478800" cy="478800"/>
            </a:xfrm>
            <a:prstGeom prst="rect">
              <a:avLst/>
            </a:prstGeom>
          </p:spPr>
        </p:pic>
      </p:grpSp>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 name="Round Diagonal Corner Rectangle 4"/>
          <p:cNvSpPr/>
          <p:nvPr/>
        </p:nvSpPr>
        <p:spPr>
          <a:xfrm flipH="1">
            <a:off x="2034913" y="2193594"/>
            <a:ext cx="9865165" cy="4544364"/>
          </a:xfrm>
          <a:prstGeom prst="round2DiagRect">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p:cNvCxnSpPr/>
          <p:nvPr/>
        </p:nvCxnSpPr>
        <p:spPr>
          <a:xfrm>
            <a:off x="1871663" y="2193594"/>
            <a:ext cx="309562"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34913" y="2244365"/>
            <a:ext cx="9969127" cy="4339650"/>
          </a:xfrm>
          <a:prstGeom prst="rect">
            <a:avLst/>
          </a:prstGeom>
          <a:noFill/>
        </p:spPr>
        <p:txBody>
          <a:bodyPr wrap="square" rtlCol="0">
            <a:spAutoFit/>
          </a:bodyPr>
          <a:lstStyle/>
          <a:p>
            <a:r>
              <a:rPr lang="id-ID" sz="1200" dirty="0" smtClean="0">
                <a:solidFill>
                  <a:srgbClr val="3E82F4"/>
                </a:solidFill>
                <a:latin typeface="Kozuka Gothic Pro B" panose="020B0800000000000000" pitchFamily="34" charset="-128"/>
                <a:ea typeface="Kozuka Gothic Pro B" panose="020B0800000000000000" pitchFamily="34" charset="-128"/>
              </a:rPr>
              <a:t>November 2018</a:t>
            </a:r>
          </a:p>
          <a:p>
            <a:endParaRPr lang="id-ID" sz="1200" dirty="0">
              <a:latin typeface="Kozuka Gothic Pro B" panose="020B0800000000000000" pitchFamily="34" charset="-128"/>
              <a:ea typeface="Kozuka Gothic Pro B" panose="020B0800000000000000" pitchFamily="34" charset="-128"/>
            </a:endParaRPr>
          </a:p>
          <a:p>
            <a:r>
              <a:rPr lang="id-ID" sz="1200" dirty="0" smtClean="0">
                <a:latin typeface="Kozuka Gothic Pro B" panose="020B0800000000000000" pitchFamily="34" charset="-128"/>
                <a:ea typeface="Kozuka Gothic Pro B" panose="020B0800000000000000" pitchFamily="34" charset="-128"/>
              </a:rPr>
              <a:t>1st</a:t>
            </a:r>
            <a:r>
              <a:rPr lang="id-ID" sz="1200" dirty="0">
                <a:latin typeface="Kozuka Gothic Pro B" panose="020B0800000000000000" pitchFamily="34" charset="-128"/>
                <a:ea typeface="Kozuka Gothic Pro B" panose="020B0800000000000000" pitchFamily="34" charset="-128"/>
              </a:rPr>
              <a:t>	4th International Conference of the American Pragmatics Association (AMPRA-4). Albany, </a:t>
            </a:r>
            <a:r>
              <a:rPr lang="id-ID" sz="1200" dirty="0" smtClean="0">
                <a:latin typeface="Kozuka Gothic Pro B" panose="020B0800000000000000" pitchFamily="34" charset="-128"/>
                <a:ea typeface="Kozuka Gothic Pro B" panose="020B0800000000000000" pitchFamily="34" charset="-128"/>
              </a:rPr>
              <a:t>United </a:t>
            </a:r>
            <a:r>
              <a:rPr lang="id-ID" sz="1200" dirty="0">
                <a:latin typeface="Kozuka Gothic Pro B" panose="020B0800000000000000" pitchFamily="34" charset="-128"/>
                <a:ea typeface="Kozuka Gothic Pro B" panose="020B0800000000000000" pitchFamily="34" charset="-128"/>
              </a:rPr>
              <a:t>States of America</a:t>
            </a:r>
          </a:p>
          <a:p>
            <a:r>
              <a:rPr lang="id-ID" sz="1200" dirty="0">
                <a:latin typeface="Kozuka Gothic Pro B" panose="020B0800000000000000" pitchFamily="34" charset="-128"/>
                <a:ea typeface="Kozuka Gothic Pro B" panose="020B0800000000000000" pitchFamily="34" charset="-128"/>
              </a:rPr>
              <a:t>1st	11th International Forum for Business Economics Advancement &amp; Strategic Management </a:t>
            </a:r>
            <a:r>
              <a:rPr lang="id-ID" sz="1200" dirty="0" smtClean="0">
                <a:latin typeface="Kozuka Gothic Pro B" panose="020B0800000000000000" pitchFamily="34" charset="-128"/>
                <a:ea typeface="Kozuka Gothic Pro B" panose="020B0800000000000000" pitchFamily="34" charset="-128"/>
              </a:rPr>
              <a:t>(</a:t>
            </a:r>
            <a:r>
              <a:rPr lang="id-ID" sz="1200" dirty="0">
                <a:latin typeface="Kozuka Gothic Pro B" panose="020B0800000000000000" pitchFamily="34" charset="-128"/>
                <a:ea typeface="Kozuka Gothic Pro B" panose="020B0800000000000000" pitchFamily="34" charset="-128"/>
              </a:rPr>
              <a:t>BEASM) Singapore, Singapore</a:t>
            </a:r>
          </a:p>
          <a:p>
            <a:r>
              <a:rPr lang="id-ID" sz="1200" dirty="0">
                <a:latin typeface="Kozuka Gothic Pro B" panose="020B0800000000000000" pitchFamily="34" charset="-128"/>
                <a:ea typeface="Kozuka Gothic Pro B" panose="020B0800000000000000" pitchFamily="34" charset="-128"/>
              </a:rPr>
              <a:t>1st	Live Stream: Autism – Strategies for Self-Regulation, Learning and Challenging Behaviors </a:t>
            </a:r>
            <a:r>
              <a:rPr lang="id-ID" sz="1200" dirty="0" smtClean="0">
                <a:latin typeface="Kozuka Gothic Pro B" panose="020B0800000000000000" pitchFamily="34" charset="-128"/>
                <a:ea typeface="Kozuka Gothic Pro B" panose="020B0800000000000000" pitchFamily="34" charset="-128"/>
              </a:rPr>
              <a:t>Online</a:t>
            </a:r>
            <a:r>
              <a:rPr lang="id-ID" sz="1200" dirty="0">
                <a:latin typeface="Kozuka Gothic Pro B" panose="020B0800000000000000" pitchFamily="34" charset="-128"/>
                <a:ea typeface="Kozuka Gothic Pro B" panose="020B0800000000000000" pitchFamily="34" charset="-128"/>
              </a:rPr>
              <a:t>, United States of America</a:t>
            </a:r>
          </a:p>
          <a:p>
            <a:r>
              <a:rPr lang="id-ID" sz="1200" dirty="0">
                <a:latin typeface="Kozuka Gothic Pro B" panose="020B0800000000000000" pitchFamily="34" charset="-128"/>
                <a:ea typeface="Kozuka Gothic Pro B" panose="020B0800000000000000" pitchFamily="34" charset="-128"/>
              </a:rPr>
              <a:t>1st	International Conference on Social Contribution of Academic Research in Business </a:t>
            </a:r>
            <a:r>
              <a:rPr lang="id-ID" sz="1200" dirty="0" smtClean="0">
                <a:latin typeface="Kozuka Gothic Pro B" panose="020B0800000000000000" pitchFamily="34" charset="-128"/>
                <a:ea typeface="Kozuka Gothic Pro B" panose="020B0800000000000000" pitchFamily="34" charset="-128"/>
              </a:rPr>
              <a:t>Management </a:t>
            </a:r>
            <a:r>
              <a:rPr lang="id-ID" sz="1200" dirty="0">
                <a:latin typeface="Kozuka Gothic Pro B" panose="020B0800000000000000" pitchFamily="34" charset="-128"/>
                <a:ea typeface="Kozuka Gothic Pro B" panose="020B0800000000000000" pitchFamily="34" charset="-128"/>
              </a:rPr>
              <a:t>Studies and Social Science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id-ID" sz="1200" dirty="0" smtClean="0">
                <a:latin typeface="Kozuka Gothic Pro B" panose="020B0800000000000000" pitchFamily="34" charset="-128"/>
                <a:ea typeface="Kozuka Gothic Pro B" panose="020B0800000000000000" pitchFamily="34" charset="-128"/>
              </a:rPr>
              <a:t>Singapore</a:t>
            </a:r>
            <a:r>
              <a:rPr lang="id-ID" sz="1200" dirty="0">
                <a:latin typeface="Kozuka Gothic Pro B" panose="020B0800000000000000" pitchFamily="34" charset="-128"/>
                <a:ea typeface="Kozuka Gothic Pro B" panose="020B0800000000000000" pitchFamily="34" charset="-128"/>
              </a:rPr>
              <a:t>, Singapore</a:t>
            </a:r>
          </a:p>
          <a:p>
            <a:r>
              <a:rPr lang="id-ID" sz="1200" dirty="0">
                <a:latin typeface="Kozuka Gothic Pro B" panose="020B0800000000000000" pitchFamily="34" charset="-128"/>
                <a:ea typeface="Kozuka Gothic Pro B" panose="020B0800000000000000" pitchFamily="34" charset="-128"/>
              </a:rPr>
              <a:t>2nd	International Conference on Research in Education, Teaching and Learning Paris, France</a:t>
            </a:r>
          </a:p>
          <a:p>
            <a:r>
              <a:rPr lang="id-ID" sz="1200" dirty="0">
                <a:latin typeface="Kozuka Gothic Pro B" panose="020B0800000000000000" pitchFamily="34" charset="-128"/>
                <a:ea typeface="Kozuka Gothic Pro B" panose="020B0800000000000000" pitchFamily="34" charset="-128"/>
              </a:rPr>
              <a:t>2nd	7th International Congress on Human Sciences Barcelona, Spain</a:t>
            </a:r>
          </a:p>
          <a:p>
            <a:r>
              <a:rPr lang="id-ID" sz="1200" dirty="0">
                <a:latin typeface="Kozuka Gothic Pro B" panose="020B0800000000000000" pitchFamily="34" charset="-128"/>
                <a:ea typeface="Kozuka Gothic Pro B" panose="020B0800000000000000" pitchFamily="34" charset="-128"/>
              </a:rPr>
              <a:t>2nd	International Conference on Management, Business &amp; Economics 2018 Mysore, India</a:t>
            </a:r>
          </a:p>
          <a:p>
            <a:r>
              <a:rPr lang="id-ID" sz="1200" dirty="0">
                <a:latin typeface="Kozuka Gothic Pro B" panose="020B0800000000000000" pitchFamily="34" charset="-128"/>
                <a:ea typeface="Kozuka Gothic Pro B" panose="020B0800000000000000" pitchFamily="34" charset="-128"/>
              </a:rPr>
              <a:t>2nd	RMP International Conference in Business, Management and Education 2018 (RICBME 2018) </a:t>
            </a:r>
            <a:r>
              <a:rPr lang="id-ID" sz="1200" dirty="0" smtClean="0">
                <a:latin typeface="Kozuka Gothic Pro B" panose="020B0800000000000000" pitchFamily="34" charset="-128"/>
                <a:ea typeface="Kozuka Gothic Pro B" panose="020B0800000000000000" pitchFamily="34" charset="-128"/>
              </a:rPr>
              <a:t>Kuching</a:t>
            </a:r>
            <a:r>
              <a:rPr lang="id-ID" sz="1200" dirty="0">
                <a:latin typeface="Kozuka Gothic Pro B" panose="020B0800000000000000" pitchFamily="34" charset="-128"/>
                <a:ea typeface="Kozuka Gothic Pro B" panose="020B0800000000000000" pitchFamily="34" charset="-128"/>
              </a:rPr>
              <a:t>, Malaysia</a:t>
            </a:r>
          </a:p>
          <a:p>
            <a:r>
              <a:rPr lang="id-ID" sz="1200" dirty="0">
                <a:latin typeface="Kozuka Gothic Pro B" panose="020B0800000000000000" pitchFamily="34" charset="-128"/>
                <a:ea typeface="Kozuka Gothic Pro B" panose="020B0800000000000000" pitchFamily="34" charset="-128"/>
              </a:rPr>
              <a:t>2nd	6th International Conference on Modern Approach in Humanities Paris, France</a:t>
            </a:r>
          </a:p>
          <a:p>
            <a:r>
              <a:rPr lang="id-ID" sz="1200" dirty="0">
                <a:latin typeface="Kozuka Gothic Pro B" panose="020B0800000000000000" pitchFamily="34" charset="-128"/>
                <a:ea typeface="Kozuka Gothic Pro B" panose="020B0800000000000000" pitchFamily="34" charset="-128"/>
              </a:rPr>
              <a:t>2nd	International Conference on Mass Communication, Journalism &amp; Social Sciences 2018 </a:t>
            </a:r>
            <a:r>
              <a:rPr lang="id-ID" sz="1200" dirty="0" smtClean="0">
                <a:latin typeface="Kozuka Gothic Pro B" panose="020B0800000000000000" pitchFamily="34" charset="-128"/>
                <a:ea typeface="Kozuka Gothic Pro B" panose="020B0800000000000000" pitchFamily="34" charset="-128"/>
              </a:rPr>
              <a:t>Mysore</a:t>
            </a:r>
            <a:r>
              <a:rPr lang="id-ID" sz="1200" dirty="0">
                <a:latin typeface="Kozuka Gothic Pro B" panose="020B0800000000000000" pitchFamily="34" charset="-128"/>
                <a:ea typeface="Kozuka Gothic Pro B" panose="020B0800000000000000" pitchFamily="34" charset="-128"/>
              </a:rPr>
              <a:t>, India</a:t>
            </a:r>
          </a:p>
          <a:p>
            <a:r>
              <a:rPr lang="id-ID" sz="1200" dirty="0">
                <a:latin typeface="Kozuka Gothic Pro B" panose="020B0800000000000000" pitchFamily="34" charset="-128"/>
                <a:ea typeface="Kozuka Gothic Pro B" panose="020B0800000000000000" pitchFamily="34" charset="-128"/>
              </a:rPr>
              <a:t>3rd	TFCR International Conference on Marketing Management, Business, Economics, Finance, </a:t>
            </a:r>
            <a:r>
              <a:rPr lang="id-ID" sz="1200" dirty="0" smtClean="0">
                <a:latin typeface="Kozuka Gothic Pro B" panose="020B0800000000000000" pitchFamily="34" charset="-128"/>
                <a:ea typeface="Kozuka Gothic Pro B" panose="020B0800000000000000" pitchFamily="34" charset="-128"/>
              </a:rPr>
              <a:t>Social </a:t>
            </a:r>
            <a:r>
              <a:rPr lang="id-ID" sz="1200" dirty="0">
                <a:latin typeface="Kozuka Gothic Pro B" panose="020B0800000000000000" pitchFamily="34" charset="-128"/>
                <a:ea typeface="Kozuka Gothic Pro B" panose="020B0800000000000000" pitchFamily="34" charset="-128"/>
              </a:rPr>
              <a:t>Sciences &amp; Humanities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id-ID" sz="1200" dirty="0" smtClean="0">
                <a:latin typeface="Kozuka Gothic Pro B" panose="020B0800000000000000" pitchFamily="34" charset="-128"/>
                <a:ea typeface="Kozuka Gothic Pro B" panose="020B0800000000000000" pitchFamily="34" charset="-128"/>
              </a:rPr>
              <a:t>	Istanbul</a:t>
            </a:r>
            <a:r>
              <a:rPr lang="id-ID" sz="1200" dirty="0">
                <a:latin typeface="Kozuka Gothic Pro B" panose="020B0800000000000000" pitchFamily="34" charset="-128"/>
                <a:ea typeface="Kozuka Gothic Pro B" panose="020B0800000000000000" pitchFamily="34" charset="-128"/>
              </a:rPr>
              <a:t>, Turkey</a:t>
            </a:r>
          </a:p>
          <a:p>
            <a:r>
              <a:rPr lang="id-ID" sz="1200" dirty="0">
                <a:latin typeface="Kozuka Gothic Pro B" panose="020B0800000000000000" pitchFamily="34" charset="-128"/>
                <a:ea typeface="Kozuka Gothic Pro B" panose="020B0800000000000000" pitchFamily="34" charset="-128"/>
              </a:rPr>
              <a:t>3rd	AUSSRE 2018 Int. Conference on New Approaches in Business , Social Science,Education </a:t>
            </a:r>
            <a:r>
              <a:rPr lang="id-ID" sz="1200" dirty="0" smtClean="0">
                <a:latin typeface="Kozuka Gothic Pro B" panose="020B0800000000000000" pitchFamily="34" charset="-128"/>
                <a:ea typeface="Kozuka Gothic Pro B" panose="020B0800000000000000" pitchFamily="34" charset="-128"/>
              </a:rPr>
              <a:t>Research </a:t>
            </a:r>
            <a:r>
              <a:rPr lang="id-ID" sz="1200" dirty="0">
                <a:latin typeface="Kozuka Gothic Pro B" panose="020B0800000000000000" pitchFamily="34" charset="-128"/>
                <a:ea typeface="Kozuka Gothic Pro B" panose="020B0800000000000000" pitchFamily="34" charset="-128"/>
              </a:rPr>
              <a:t>and Knowledge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id-ID" sz="1200" dirty="0" smtClean="0">
                <a:latin typeface="Kozuka Gothic Pro B" panose="020B0800000000000000" pitchFamily="34" charset="-128"/>
                <a:ea typeface="Kozuka Gothic Pro B" panose="020B0800000000000000" pitchFamily="34" charset="-128"/>
              </a:rPr>
              <a:t>Management </a:t>
            </a:r>
            <a:r>
              <a:rPr lang="id-ID" sz="1200" dirty="0">
                <a:latin typeface="Kozuka Gothic Pro B" panose="020B0800000000000000" pitchFamily="34" charset="-128"/>
                <a:ea typeface="Kozuka Gothic Pro B" panose="020B0800000000000000" pitchFamily="34" charset="-128"/>
              </a:rPr>
              <a:t>Sydney, Australia</a:t>
            </a:r>
          </a:p>
          <a:p>
            <a:r>
              <a:rPr lang="id-ID" sz="1200" dirty="0">
                <a:latin typeface="Kozuka Gothic Pro B" panose="020B0800000000000000" pitchFamily="34" charset="-128"/>
                <a:ea typeface="Kozuka Gothic Pro B" panose="020B0800000000000000" pitchFamily="34" charset="-128"/>
              </a:rPr>
              <a:t>4th	International Conference on Mechanical, Electrical and Medical Intelligent System 2018 </a:t>
            </a:r>
            <a:r>
              <a:rPr lang="id-ID" sz="1200" dirty="0" smtClean="0">
                <a:latin typeface="Kozuka Gothic Pro B" panose="020B0800000000000000" pitchFamily="34" charset="-128"/>
                <a:ea typeface="Kozuka Gothic Pro B" panose="020B0800000000000000" pitchFamily="34" charset="-128"/>
              </a:rPr>
              <a:t>(</a:t>
            </a:r>
            <a:r>
              <a:rPr lang="id-ID" sz="1200" dirty="0">
                <a:latin typeface="Kozuka Gothic Pro B" panose="020B0800000000000000" pitchFamily="34" charset="-128"/>
                <a:ea typeface="Kozuka Gothic Pro B" panose="020B0800000000000000" pitchFamily="34" charset="-128"/>
              </a:rPr>
              <a:t>ICMEMIS2018) Kiryu, Japan</a:t>
            </a:r>
          </a:p>
          <a:p>
            <a:r>
              <a:rPr lang="id-ID" sz="1200" dirty="0">
                <a:latin typeface="Kozuka Gothic Pro B" panose="020B0800000000000000" pitchFamily="34" charset="-128"/>
                <a:ea typeface="Kozuka Gothic Pro B" panose="020B0800000000000000" pitchFamily="34" charset="-128"/>
              </a:rPr>
              <a:t>4th	2nd International Conference on Social and Economic Development (ICSED) 2018 Kuala </a:t>
            </a:r>
            <a:r>
              <a:rPr lang="id-ID" sz="1200" dirty="0" smtClean="0">
                <a:latin typeface="Kozuka Gothic Pro B" panose="020B0800000000000000" pitchFamily="34" charset="-128"/>
                <a:ea typeface="Kozuka Gothic Pro B" panose="020B0800000000000000" pitchFamily="34" charset="-128"/>
              </a:rPr>
              <a:t>Terengganu</a:t>
            </a:r>
            <a:r>
              <a:rPr lang="id-ID" sz="1200" dirty="0">
                <a:latin typeface="Kozuka Gothic Pro B" panose="020B0800000000000000" pitchFamily="34" charset="-128"/>
                <a:ea typeface="Kozuka Gothic Pro B" panose="020B0800000000000000" pitchFamily="34" charset="-128"/>
              </a:rPr>
              <a:t>, </a:t>
            </a:r>
            <a:r>
              <a:rPr lang="id-ID" sz="1200" dirty="0" smtClean="0">
                <a:latin typeface="Kozuka Gothic Pro B" panose="020B0800000000000000" pitchFamily="34" charset="-128"/>
                <a:ea typeface="Kozuka Gothic Pro B" panose="020B0800000000000000" pitchFamily="34" charset="-128"/>
              </a:rPr>
              <a:t>Malaysia</a:t>
            </a:r>
          </a:p>
          <a:p>
            <a:r>
              <a:rPr lang="id-ID" sz="1200" dirty="0">
                <a:latin typeface="Kozuka Gothic Pro B" panose="020B0800000000000000" pitchFamily="34" charset="-128"/>
                <a:ea typeface="Kozuka Gothic Pro B" panose="020B0800000000000000" pitchFamily="34" charset="-128"/>
              </a:rPr>
              <a:t>5th	2018 2nd International Conference on Education and E-Learning (ICEEL 2018) Bali, Indonesia</a:t>
            </a:r>
          </a:p>
          <a:p>
            <a:r>
              <a:rPr lang="id-ID" sz="1200" dirty="0">
                <a:latin typeface="Kozuka Gothic Pro B" panose="020B0800000000000000" pitchFamily="34" charset="-128"/>
                <a:ea typeface="Kozuka Gothic Pro B" panose="020B0800000000000000" pitchFamily="34" charset="-128"/>
              </a:rPr>
              <a:t>5th	Spare Parts and Services Pricing Düsseldorf, Germany</a:t>
            </a:r>
          </a:p>
          <a:p>
            <a:r>
              <a:rPr lang="id-ID" sz="1200" dirty="0">
                <a:latin typeface="Kozuka Gothic Pro B" panose="020B0800000000000000" pitchFamily="34" charset="-128"/>
                <a:ea typeface="Kozuka Gothic Pro B" panose="020B0800000000000000" pitchFamily="34" charset="-128"/>
              </a:rPr>
              <a:t>5th	2018 8th International Conference on Languages, Literature and Linguistics (ICLLL 2018) Bali, Indonesia</a:t>
            </a:r>
          </a:p>
          <a:p>
            <a:endParaRPr lang="id-ID" sz="1200" dirty="0">
              <a:latin typeface="Kozuka Gothic Pro B" panose="020B0800000000000000" pitchFamily="34" charset="-128"/>
              <a:ea typeface="Kozuka Gothic Pro B" panose="020B0800000000000000" pitchFamily="34" charset="-128"/>
            </a:endParaRPr>
          </a:p>
        </p:txBody>
      </p:sp>
    </p:spTree>
    <p:extLst>
      <p:ext uri="{BB962C8B-B14F-4D97-AF65-F5344CB8AC3E}">
        <p14:creationId xmlns:p14="http://schemas.microsoft.com/office/powerpoint/2010/main" val="3050620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8450" y="2324425"/>
            <a:ext cx="1593850" cy="212725"/>
          </a:xfrm>
          <a:prstGeom prst="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prstClr val="white"/>
                </a:solidFill>
                <a:latin typeface="Kozuka Gothic Pro H" panose="020B0800000000000000" pitchFamily="34" charset="-128"/>
                <a:ea typeface="Kozuka Gothic Pro H" panose="020B0800000000000000" pitchFamily="34" charset="-128"/>
              </a:rPr>
              <a:t>b</a:t>
            </a:r>
            <a:r>
              <a:rPr lang="id-ID" sz="2000" dirty="0" smtClean="0">
                <a:solidFill>
                  <a:prstClr val="white"/>
                </a:solidFill>
                <a:latin typeface="Kozuka Gothic Pro H" panose="020B0800000000000000" pitchFamily="34" charset="-128"/>
                <a:ea typeface="Kozuka Gothic Pro H" panose="020B0800000000000000" pitchFamily="34" charset="-128"/>
              </a:rPr>
              <a:t>y Topic</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prstClr val="white"/>
                </a:solidFill>
                <a:latin typeface="Kozuka Gothic Pro H" panose="020B0800000000000000" pitchFamily="34" charset="-128"/>
                <a:ea typeface="Kozuka Gothic Pro H" panose="020B0800000000000000" pitchFamily="34" charset="-128"/>
              </a:rPr>
              <a:t>by Area</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43" name="TextBox 42"/>
          <p:cNvSpPr txBox="1"/>
          <p:nvPr/>
        </p:nvSpPr>
        <p:spPr>
          <a:xfrm>
            <a:off x="214221" y="1661435"/>
            <a:ext cx="2646238" cy="1615827"/>
          </a:xfrm>
          <a:prstGeom prst="rect">
            <a:avLst/>
          </a:prstGeom>
          <a:noFill/>
        </p:spPr>
        <p:txBody>
          <a:bodyPr wrap="square" rtlCol="0">
            <a:spAutoFit/>
          </a:bodyPr>
          <a:lstStyle/>
          <a:p>
            <a:pPr>
              <a:lnSpc>
                <a:spcPct val="150000"/>
              </a:lnSpc>
            </a:pPr>
            <a:r>
              <a:rPr lang="id-ID" sz="1600" dirty="0" smtClean="0">
                <a:solidFill>
                  <a:srgbClr val="3E82F4"/>
                </a:solidFill>
                <a:latin typeface="Kozuka Gothic Pro H" panose="020B0800000000000000" pitchFamily="34" charset="-128"/>
                <a:ea typeface="Kozuka Gothic Pro H" panose="020B0800000000000000" pitchFamily="34" charset="-128"/>
              </a:rPr>
              <a:t>Education</a:t>
            </a:r>
          </a:p>
          <a:p>
            <a:pPr marL="171450" indent="-171450">
              <a:lnSpc>
                <a:spcPct val="150000"/>
              </a:lnSpc>
              <a:buFont typeface="Arial" panose="020B0604020202020204" pitchFamily="34" charset="0"/>
              <a:buChar char="•"/>
            </a:pPr>
            <a:r>
              <a:rPr lang="id-ID" sz="1000" dirty="0">
                <a:latin typeface="Kozuka Gothic Pro H" panose="020B0800000000000000" pitchFamily="34" charset="-128"/>
                <a:ea typeface="Kozuka Gothic Pro H" panose="020B0800000000000000" pitchFamily="34" charset="-128"/>
              </a:rPr>
              <a:t>Teaching and Learning</a:t>
            </a:r>
          </a:p>
          <a:p>
            <a:pPr marL="171450" indent="-171450">
              <a:lnSpc>
                <a:spcPct val="150000"/>
              </a:lnSpc>
              <a:buFont typeface="Arial" panose="020B0604020202020204" pitchFamily="34" charset="0"/>
              <a:buChar char="•"/>
            </a:pPr>
            <a:r>
              <a:rPr lang="id-ID" sz="1000" dirty="0" smtClean="0">
                <a:solidFill>
                  <a:schemeClr val="bg1"/>
                </a:solidFill>
                <a:latin typeface="Kozuka Gothic Pro H" panose="020B0800000000000000" pitchFamily="34" charset="-128"/>
                <a:ea typeface="Kozuka Gothic Pro H" panose="020B0800000000000000" pitchFamily="34" charset="-128"/>
              </a:rPr>
              <a:t>Higher Education</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Vocational Education</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E-Learning</a:t>
            </a:r>
          </a:p>
          <a:p>
            <a:pPr marL="171450" indent="-171450">
              <a:lnSpc>
                <a:spcPct val="150000"/>
              </a:lnSpc>
              <a:buFont typeface="Arial" panose="020B0604020202020204" pitchFamily="34" charset="0"/>
              <a:buChar char="•"/>
            </a:pPr>
            <a:r>
              <a:rPr lang="id-ID" sz="1000" dirty="0" smtClean="0">
                <a:solidFill>
                  <a:prstClr val="black"/>
                </a:solidFill>
                <a:latin typeface="Kozuka Gothic Pro H" panose="020B0800000000000000" pitchFamily="34" charset="-128"/>
                <a:ea typeface="Kozuka Gothic Pro H" panose="020B0800000000000000" pitchFamily="34" charset="-128"/>
              </a:rPr>
              <a:t>Lifelong Learning</a:t>
            </a:r>
            <a:endParaRPr lang="id-ID" sz="1000" dirty="0">
              <a:solidFill>
                <a:prstClr val="black"/>
              </a:solidFill>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grpSp>
        <p:nvGrpSpPr>
          <p:cNvPr id="59" name="Group 58"/>
          <p:cNvGrpSpPr/>
          <p:nvPr/>
        </p:nvGrpSpPr>
        <p:grpSpPr>
          <a:xfrm>
            <a:off x="75938" y="685544"/>
            <a:ext cx="543600" cy="486000"/>
            <a:chOff x="74707" y="972203"/>
            <a:chExt cx="590400" cy="525600"/>
          </a:xfrm>
        </p:grpSpPr>
        <p:sp>
          <p:nvSpPr>
            <p:cNvPr id="60" name="Round Same Side Corner Rectangle 59"/>
            <p:cNvSpPr/>
            <p:nvPr/>
          </p:nvSpPr>
          <p:spPr>
            <a:xfrm>
              <a:off x="74707" y="972203"/>
              <a:ext cx="590400" cy="52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7" y="995603"/>
              <a:ext cx="478800" cy="478800"/>
            </a:xfrm>
            <a:prstGeom prst="rect">
              <a:avLst/>
            </a:prstGeom>
          </p:spPr>
        </p:pic>
      </p:grpSp>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 name="Round Diagonal Corner Rectangle 4"/>
          <p:cNvSpPr/>
          <p:nvPr/>
        </p:nvSpPr>
        <p:spPr>
          <a:xfrm flipH="1">
            <a:off x="2034913" y="2193594"/>
            <a:ext cx="9865165" cy="4544364"/>
          </a:xfrm>
          <a:prstGeom prst="round2DiagRect">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cxnSp>
        <p:nvCxnSpPr>
          <p:cNvPr id="7" name="Straight Connector 6"/>
          <p:cNvCxnSpPr/>
          <p:nvPr/>
        </p:nvCxnSpPr>
        <p:spPr>
          <a:xfrm>
            <a:off x="1871663" y="2430787"/>
            <a:ext cx="163250"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34913" y="2244365"/>
            <a:ext cx="9969127" cy="4339650"/>
          </a:xfrm>
          <a:prstGeom prst="rect">
            <a:avLst/>
          </a:prstGeom>
          <a:noFill/>
        </p:spPr>
        <p:txBody>
          <a:bodyPr wrap="square" rtlCol="0">
            <a:spAutoFit/>
          </a:bodyPr>
          <a:lstStyle/>
          <a:p>
            <a:r>
              <a:rPr lang="id-ID" sz="1200" dirty="0" smtClean="0">
                <a:solidFill>
                  <a:srgbClr val="3E82F4"/>
                </a:solidFill>
                <a:latin typeface="Kozuka Gothic Pro B" panose="020B0800000000000000" pitchFamily="34" charset="-128"/>
                <a:ea typeface="Kozuka Gothic Pro B" panose="020B0800000000000000" pitchFamily="34" charset="-128"/>
              </a:rPr>
              <a:t>January 2019</a:t>
            </a:r>
          </a:p>
          <a:p>
            <a:endParaRPr lang="id-ID" sz="1200" dirty="0" smtClean="0">
              <a:solidFill>
                <a:srgbClr val="3E82F4"/>
              </a:solidFill>
              <a:latin typeface="Kozuka Gothic Pro B" panose="020B0800000000000000" pitchFamily="34" charset="-128"/>
              <a:ea typeface="Kozuka Gothic Pro B" panose="020B0800000000000000" pitchFamily="34" charset="-128"/>
            </a:endParaRPr>
          </a:p>
          <a:p>
            <a:r>
              <a:rPr lang="en-US" sz="1200" dirty="0">
                <a:latin typeface="Kozuka Gothic Pro B" panose="020B0800000000000000" pitchFamily="34" charset="-128"/>
                <a:ea typeface="Kozuka Gothic Pro B" panose="020B0800000000000000" pitchFamily="34" charset="-128"/>
              </a:rPr>
              <a:t>10th	2019 The 2nd International Conference on e-Society, e-Learning and e-Technologies (ICSLT 2019)--</a:t>
            </a:r>
            <a:r>
              <a:rPr lang="en-US" sz="1200" dirty="0" err="1">
                <a:latin typeface="Kozuka Gothic Pro B" panose="020B0800000000000000" pitchFamily="34" charset="-128"/>
                <a:ea typeface="Kozuka Gothic Pro B" panose="020B0800000000000000" pitchFamily="34" charset="-128"/>
              </a:rPr>
              <a:t>Ei</a:t>
            </a:r>
            <a:r>
              <a:rPr lang="en-US" sz="1200" dirty="0">
                <a:latin typeface="Kozuka Gothic Pro B" panose="020B0800000000000000" pitchFamily="34" charset="-128"/>
                <a:ea typeface="Kozuka Gothic Pro B" panose="020B0800000000000000" pitchFamily="34" charset="-128"/>
              </a:rPr>
              <a:t> </a:t>
            </a:r>
            <a:r>
              <a:rPr lang="en-US" sz="1200" dirty="0" err="1">
                <a:latin typeface="Kozuka Gothic Pro B" panose="020B0800000000000000" pitchFamily="34" charset="-128"/>
                <a:ea typeface="Kozuka Gothic Pro B" panose="020B0800000000000000" pitchFamily="34" charset="-128"/>
              </a:rPr>
              <a:t>Compendex</a:t>
            </a:r>
            <a:r>
              <a:rPr lang="en-US" sz="1200" dirty="0">
                <a:latin typeface="Kozuka Gothic Pro B" panose="020B0800000000000000" pitchFamily="34" charset="-128"/>
                <a:ea typeface="Kozuka Gothic Pro B" panose="020B0800000000000000" pitchFamily="34" charset="-128"/>
              </a:rPr>
              <a:t> and Scopus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en-US" sz="1200" dirty="0" err="1" smtClean="0">
                <a:latin typeface="Kozuka Gothic Pro B" panose="020B0800000000000000" pitchFamily="34" charset="-128"/>
                <a:ea typeface="Kozuka Gothic Pro B" panose="020B0800000000000000" pitchFamily="34" charset="-128"/>
              </a:rPr>
              <a:t>Laxenburg</a:t>
            </a:r>
            <a:r>
              <a:rPr lang="en-US" sz="1200" dirty="0">
                <a:latin typeface="Kozuka Gothic Pro B" panose="020B0800000000000000" pitchFamily="34" charset="-128"/>
                <a:ea typeface="Kozuka Gothic Pro B" panose="020B0800000000000000" pitchFamily="34" charset="-128"/>
              </a:rPr>
              <a:t>, Austria</a:t>
            </a:r>
            <a:endParaRPr lang="id-ID" sz="1200" dirty="0" smtClean="0">
              <a:latin typeface="Kozuka Gothic Pro B" panose="020B0800000000000000" pitchFamily="34" charset="-128"/>
              <a:ea typeface="Kozuka Gothic Pro B" panose="020B0800000000000000" pitchFamily="34" charset="-128"/>
            </a:endParaRPr>
          </a:p>
          <a:p>
            <a:r>
              <a:rPr lang="en-US" sz="1200" dirty="0" smtClean="0">
                <a:latin typeface="Kozuka Gothic Pro B" panose="020B0800000000000000" pitchFamily="34" charset="-128"/>
                <a:ea typeface="Kozuka Gothic Pro B" panose="020B0800000000000000" pitchFamily="34" charset="-128"/>
              </a:rPr>
              <a:t>12th</a:t>
            </a:r>
            <a:r>
              <a:rPr lang="en-US" sz="1200" dirty="0">
                <a:latin typeface="Kozuka Gothic Pro B" panose="020B0800000000000000" pitchFamily="34" charset="-128"/>
                <a:ea typeface="Kozuka Gothic Pro B" panose="020B0800000000000000" pitchFamily="34" charset="-128"/>
              </a:rPr>
              <a:t>	19th Int. Conference on Theoretical and Practical Implications in the field of Social Sciences, Humanities Business Barcelona,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en-US" sz="1200" dirty="0" smtClean="0">
                <a:latin typeface="Kozuka Gothic Pro B" panose="020B0800000000000000" pitchFamily="34" charset="-128"/>
                <a:ea typeface="Kozuka Gothic Pro B" panose="020B0800000000000000" pitchFamily="34" charset="-128"/>
              </a:rPr>
              <a:t>Spain</a:t>
            </a:r>
            <a:endParaRPr lang="en-US" sz="1200" dirty="0">
              <a:latin typeface="Kozuka Gothic Pro B" panose="020B0800000000000000" pitchFamily="34" charset="-128"/>
              <a:ea typeface="Kozuka Gothic Pro B" panose="020B0800000000000000" pitchFamily="34" charset="-128"/>
            </a:endParaRPr>
          </a:p>
          <a:p>
            <a:r>
              <a:rPr lang="en-US" sz="1200" dirty="0">
                <a:latin typeface="Kozuka Gothic Pro B" panose="020B0800000000000000" pitchFamily="34" charset="-128"/>
                <a:ea typeface="Kozuka Gothic Pro B" panose="020B0800000000000000" pitchFamily="34" charset="-128"/>
              </a:rPr>
              <a:t>14th	28th International Conference on Management, Business, Social and Humanities Research (MBSHR) Hong Kong, Hong Kong</a:t>
            </a:r>
          </a:p>
          <a:p>
            <a:r>
              <a:rPr lang="en-US" sz="1200" dirty="0">
                <a:latin typeface="Kozuka Gothic Pro B" panose="020B0800000000000000" pitchFamily="34" charset="-128"/>
                <a:ea typeface="Kozuka Gothic Pro B" panose="020B0800000000000000" pitchFamily="34" charset="-128"/>
              </a:rPr>
              <a:t>15th	MERIT Summit Vienna, Austria</a:t>
            </a:r>
          </a:p>
          <a:p>
            <a:r>
              <a:rPr lang="en-US" sz="1200" dirty="0">
                <a:latin typeface="Kozuka Gothic Pro B" panose="020B0800000000000000" pitchFamily="34" charset="-128"/>
                <a:ea typeface="Kozuka Gothic Pro B" panose="020B0800000000000000" pitchFamily="34" charset="-128"/>
              </a:rPr>
              <a:t>15th	2019 International Symposium on Teaching, Education, and Learning - Winter Session (ISTEL-Winter 2019) Nagasaki, Japan</a:t>
            </a:r>
          </a:p>
          <a:p>
            <a:r>
              <a:rPr lang="en-US" sz="1200" dirty="0">
                <a:latin typeface="Kozuka Gothic Pro B" panose="020B0800000000000000" pitchFamily="34" charset="-128"/>
                <a:ea typeface="Kozuka Gothic Pro B" panose="020B0800000000000000" pitchFamily="34" charset="-128"/>
              </a:rPr>
              <a:t>18th	2nd International Conference on Communication Media, Education Research and Business Management (CMEBM) Dubai, </a:t>
            </a:r>
            <a:endParaRPr lang="id-ID" sz="1200" dirty="0" smtClean="0">
              <a:latin typeface="Kozuka Gothic Pro B" panose="020B0800000000000000" pitchFamily="34" charset="-128"/>
              <a:ea typeface="Kozuka Gothic Pro B" panose="020B0800000000000000" pitchFamily="34" charset="-128"/>
            </a:endParaRPr>
          </a:p>
          <a:p>
            <a:r>
              <a:rPr lang="id-ID" sz="1200" dirty="0">
                <a:latin typeface="Kozuka Gothic Pro B" panose="020B0800000000000000" pitchFamily="34" charset="-128"/>
                <a:ea typeface="Kozuka Gothic Pro B" panose="020B0800000000000000" pitchFamily="34" charset="-128"/>
              </a:rPr>
              <a:t>	</a:t>
            </a:r>
            <a:r>
              <a:rPr lang="en-US" sz="1200" dirty="0" smtClean="0">
                <a:latin typeface="Kozuka Gothic Pro B" panose="020B0800000000000000" pitchFamily="34" charset="-128"/>
                <a:ea typeface="Kozuka Gothic Pro B" panose="020B0800000000000000" pitchFamily="34" charset="-128"/>
              </a:rPr>
              <a:t>United </a:t>
            </a:r>
            <a:r>
              <a:rPr lang="en-US" sz="1200" dirty="0">
                <a:latin typeface="Kozuka Gothic Pro B" panose="020B0800000000000000" pitchFamily="34" charset="-128"/>
                <a:ea typeface="Kozuka Gothic Pro B" panose="020B0800000000000000" pitchFamily="34" charset="-128"/>
              </a:rPr>
              <a:t>Arab Emirates</a:t>
            </a:r>
            <a:endParaRPr lang="id-ID" sz="1200" dirty="0" smtClean="0">
              <a:latin typeface="Kozuka Gothic Pro B" panose="020B0800000000000000" pitchFamily="34" charset="-128"/>
              <a:ea typeface="Kozuka Gothic Pro B" panose="020B0800000000000000" pitchFamily="34" charset="-128"/>
            </a:endParaRPr>
          </a:p>
          <a:p>
            <a:r>
              <a:rPr lang="en-US" sz="1200" dirty="0" smtClean="0">
                <a:solidFill>
                  <a:prstClr val="black"/>
                </a:solidFill>
                <a:latin typeface="Kozuka Gothic Pro B" panose="020B0800000000000000" pitchFamily="34" charset="-128"/>
                <a:ea typeface="Kozuka Gothic Pro B" panose="020B0800000000000000" pitchFamily="34" charset="-128"/>
              </a:rPr>
              <a:t>18th</a:t>
            </a:r>
            <a:r>
              <a:rPr lang="en-US" sz="1200" dirty="0">
                <a:solidFill>
                  <a:prstClr val="black"/>
                </a:solidFill>
                <a:latin typeface="Kozuka Gothic Pro B" panose="020B0800000000000000" pitchFamily="34" charset="-128"/>
                <a:ea typeface="Kozuka Gothic Pro B" panose="020B0800000000000000" pitchFamily="34" charset="-128"/>
              </a:rPr>
              <a:t>	1st Australia and New Zealand Symposium on Academic Research (ANZSAR- 2019) Adelaide, Australia</a:t>
            </a:r>
          </a:p>
          <a:p>
            <a:r>
              <a:rPr lang="en-US" sz="1200" dirty="0">
                <a:solidFill>
                  <a:prstClr val="black"/>
                </a:solidFill>
                <a:latin typeface="Kozuka Gothic Pro B" panose="020B0800000000000000" pitchFamily="34" charset="-128"/>
                <a:ea typeface="Kozuka Gothic Pro B" panose="020B0800000000000000" pitchFamily="34" charset="-128"/>
              </a:rPr>
              <a:t>19th	2019 International Conference on Education and Global Studies (</a:t>
            </a:r>
            <a:r>
              <a:rPr lang="en-US" sz="1200" dirty="0" err="1">
                <a:solidFill>
                  <a:prstClr val="black"/>
                </a:solidFill>
                <a:latin typeface="Kozuka Gothic Pro B" panose="020B0800000000000000" pitchFamily="34" charset="-128"/>
                <a:ea typeface="Kozuka Gothic Pro B" panose="020B0800000000000000" pitchFamily="34" charset="-128"/>
              </a:rPr>
              <a:t>IConEGS</a:t>
            </a:r>
            <a:r>
              <a:rPr lang="en-US" sz="1200" dirty="0">
                <a:solidFill>
                  <a:prstClr val="black"/>
                </a:solidFill>
                <a:latin typeface="Kozuka Gothic Pro B" panose="020B0800000000000000" pitchFamily="34" charset="-128"/>
                <a:ea typeface="Kozuka Gothic Pro B" panose="020B0800000000000000" pitchFamily="34" charset="-128"/>
              </a:rPr>
              <a:t> 2019) Sapporo, Japan</a:t>
            </a:r>
          </a:p>
          <a:p>
            <a:r>
              <a:rPr lang="en-US" sz="1200" dirty="0">
                <a:solidFill>
                  <a:prstClr val="black"/>
                </a:solidFill>
                <a:latin typeface="Kozuka Gothic Pro B" panose="020B0800000000000000" pitchFamily="34" charset="-128"/>
                <a:ea typeface="Kozuka Gothic Pro B" panose="020B0800000000000000" pitchFamily="34" charset="-128"/>
              </a:rPr>
              <a:t>21st	8th Academic International Conference on Multi-Disciplinary Studies and Education - AICMSE 2019 January (Oxford) Oxford, </a:t>
            </a:r>
            <a:endParaRPr lang="id-ID" sz="1200" dirty="0" smtClean="0">
              <a:solidFill>
                <a:prstClr val="black"/>
              </a:solidFill>
              <a:latin typeface="Kozuka Gothic Pro B" panose="020B0800000000000000" pitchFamily="34" charset="-128"/>
              <a:ea typeface="Kozuka Gothic Pro B" panose="020B0800000000000000" pitchFamily="34" charset="-128"/>
            </a:endParaRPr>
          </a:p>
          <a:p>
            <a:r>
              <a:rPr lang="id-ID" sz="1200" dirty="0">
                <a:solidFill>
                  <a:prstClr val="black"/>
                </a:solidFill>
                <a:latin typeface="Kozuka Gothic Pro B" panose="020B0800000000000000" pitchFamily="34" charset="-128"/>
                <a:ea typeface="Kozuka Gothic Pro B" panose="020B0800000000000000" pitchFamily="34" charset="-128"/>
              </a:rPr>
              <a:t>	</a:t>
            </a:r>
            <a:r>
              <a:rPr lang="en-US" sz="1200" dirty="0" smtClean="0">
                <a:solidFill>
                  <a:prstClr val="black"/>
                </a:solidFill>
                <a:latin typeface="Kozuka Gothic Pro B" panose="020B0800000000000000" pitchFamily="34" charset="-128"/>
                <a:ea typeface="Kozuka Gothic Pro B" panose="020B0800000000000000" pitchFamily="34" charset="-128"/>
              </a:rPr>
              <a:t>United </a:t>
            </a:r>
            <a:r>
              <a:rPr lang="en-US" sz="1200" dirty="0">
                <a:solidFill>
                  <a:prstClr val="black"/>
                </a:solidFill>
                <a:latin typeface="Kozuka Gothic Pro B" panose="020B0800000000000000" pitchFamily="34" charset="-128"/>
                <a:ea typeface="Kozuka Gothic Pro B" panose="020B0800000000000000" pitchFamily="34" charset="-128"/>
              </a:rPr>
              <a:t>Kingdom</a:t>
            </a:r>
          </a:p>
          <a:p>
            <a:r>
              <a:rPr lang="en-US" sz="1200" dirty="0">
                <a:solidFill>
                  <a:prstClr val="black"/>
                </a:solidFill>
                <a:latin typeface="Kozuka Gothic Pro B" panose="020B0800000000000000" pitchFamily="34" charset="-128"/>
                <a:ea typeface="Kozuka Gothic Pro B" panose="020B0800000000000000" pitchFamily="34" charset="-128"/>
              </a:rPr>
              <a:t>22nd	International European Academic Conference on Education and Humanities(WEI-EH-Barcelona 2019) Barcelona, Spain</a:t>
            </a:r>
          </a:p>
          <a:p>
            <a:r>
              <a:rPr lang="en-US" sz="1200" dirty="0">
                <a:solidFill>
                  <a:prstClr val="black"/>
                </a:solidFill>
                <a:latin typeface="Kozuka Gothic Pro B" panose="020B0800000000000000" pitchFamily="34" charset="-128"/>
                <a:ea typeface="Kozuka Gothic Pro B" panose="020B0800000000000000" pitchFamily="34" charset="-128"/>
              </a:rPr>
              <a:t>25th	2019 International conference on natural language processing (ICNLP 2019)--</a:t>
            </a:r>
            <a:r>
              <a:rPr lang="en-US" sz="1200" dirty="0" err="1">
                <a:solidFill>
                  <a:prstClr val="black"/>
                </a:solidFill>
                <a:latin typeface="Kozuka Gothic Pro B" panose="020B0800000000000000" pitchFamily="34" charset="-128"/>
                <a:ea typeface="Kozuka Gothic Pro B" panose="020B0800000000000000" pitchFamily="34" charset="-128"/>
              </a:rPr>
              <a:t>Ei</a:t>
            </a:r>
            <a:r>
              <a:rPr lang="en-US" sz="1200" dirty="0">
                <a:solidFill>
                  <a:prstClr val="black"/>
                </a:solidFill>
                <a:latin typeface="Kozuka Gothic Pro B" panose="020B0800000000000000" pitchFamily="34" charset="-128"/>
                <a:ea typeface="Kozuka Gothic Pro B" panose="020B0800000000000000" pitchFamily="34" charset="-128"/>
              </a:rPr>
              <a:t> </a:t>
            </a:r>
            <a:r>
              <a:rPr lang="en-US" sz="1200" dirty="0" err="1">
                <a:solidFill>
                  <a:prstClr val="black"/>
                </a:solidFill>
                <a:latin typeface="Kozuka Gothic Pro B" panose="020B0800000000000000" pitchFamily="34" charset="-128"/>
                <a:ea typeface="Kozuka Gothic Pro B" panose="020B0800000000000000" pitchFamily="34" charset="-128"/>
              </a:rPr>
              <a:t>Compendex</a:t>
            </a:r>
            <a:r>
              <a:rPr lang="en-US" sz="1200" dirty="0">
                <a:solidFill>
                  <a:prstClr val="black"/>
                </a:solidFill>
                <a:latin typeface="Kozuka Gothic Pro B" panose="020B0800000000000000" pitchFamily="34" charset="-128"/>
                <a:ea typeface="Kozuka Gothic Pro B" panose="020B0800000000000000" pitchFamily="34" charset="-128"/>
              </a:rPr>
              <a:t> and Scopus Beijing, China</a:t>
            </a:r>
          </a:p>
          <a:p>
            <a:r>
              <a:rPr lang="en-US" sz="1200" dirty="0">
                <a:solidFill>
                  <a:prstClr val="black"/>
                </a:solidFill>
                <a:latin typeface="Kozuka Gothic Pro B" panose="020B0800000000000000" pitchFamily="34" charset="-128"/>
                <a:ea typeface="Kozuka Gothic Pro B" panose="020B0800000000000000" pitchFamily="34" charset="-128"/>
              </a:rPr>
              <a:t>25th	12th International Conference on Language, Education, Humanities, and Innovation 2019 Hong Kong, Hong Kong</a:t>
            </a:r>
          </a:p>
          <a:p>
            <a:r>
              <a:rPr lang="en-US" sz="1200" dirty="0">
                <a:solidFill>
                  <a:prstClr val="black"/>
                </a:solidFill>
                <a:latin typeface="Kozuka Gothic Pro B" panose="020B0800000000000000" pitchFamily="34" charset="-128"/>
                <a:ea typeface="Kozuka Gothic Pro B" panose="020B0800000000000000" pitchFamily="34" charset="-128"/>
              </a:rPr>
              <a:t>25th	International Conference on Open Learning and Education Technologies Hong Kong, Hong Kong</a:t>
            </a:r>
          </a:p>
          <a:p>
            <a:r>
              <a:rPr lang="en-US" sz="1200" dirty="0">
                <a:solidFill>
                  <a:prstClr val="black"/>
                </a:solidFill>
                <a:latin typeface="Kozuka Gothic Pro B" panose="020B0800000000000000" pitchFamily="34" charset="-128"/>
                <a:ea typeface="Kozuka Gothic Pro B" panose="020B0800000000000000" pitchFamily="34" charset="-128"/>
              </a:rPr>
              <a:t>26th	28th int. Conference on implications of research in business, economics, management social sciences and humanities Osaka, </a:t>
            </a:r>
            <a:endParaRPr lang="id-ID" sz="1200" dirty="0" smtClean="0">
              <a:solidFill>
                <a:prstClr val="black"/>
              </a:solidFill>
              <a:latin typeface="Kozuka Gothic Pro B" panose="020B0800000000000000" pitchFamily="34" charset="-128"/>
              <a:ea typeface="Kozuka Gothic Pro B" panose="020B0800000000000000" pitchFamily="34" charset="-128"/>
            </a:endParaRPr>
          </a:p>
          <a:p>
            <a:r>
              <a:rPr lang="id-ID" sz="1200" dirty="0">
                <a:solidFill>
                  <a:prstClr val="black"/>
                </a:solidFill>
                <a:latin typeface="Kozuka Gothic Pro B" panose="020B0800000000000000" pitchFamily="34" charset="-128"/>
                <a:ea typeface="Kozuka Gothic Pro B" panose="020B0800000000000000" pitchFamily="34" charset="-128"/>
              </a:rPr>
              <a:t>	</a:t>
            </a:r>
            <a:r>
              <a:rPr lang="en-US" sz="1200" dirty="0" smtClean="0">
                <a:solidFill>
                  <a:prstClr val="black"/>
                </a:solidFill>
                <a:latin typeface="Kozuka Gothic Pro B" panose="020B0800000000000000" pitchFamily="34" charset="-128"/>
                <a:ea typeface="Kozuka Gothic Pro B" panose="020B0800000000000000" pitchFamily="34" charset="-128"/>
              </a:rPr>
              <a:t>Japan</a:t>
            </a:r>
            <a:endParaRPr lang="en-US" sz="1200" dirty="0">
              <a:solidFill>
                <a:prstClr val="black"/>
              </a:solidFill>
              <a:latin typeface="Kozuka Gothic Pro B" panose="020B0800000000000000" pitchFamily="34" charset="-128"/>
              <a:ea typeface="Kozuka Gothic Pro B" panose="020B0800000000000000" pitchFamily="34" charset="-128"/>
            </a:endParaRPr>
          </a:p>
          <a:p>
            <a:r>
              <a:rPr lang="en-US" sz="1200" dirty="0">
                <a:solidFill>
                  <a:prstClr val="black"/>
                </a:solidFill>
                <a:latin typeface="Kozuka Gothic Pro B" panose="020B0800000000000000" pitchFamily="34" charset="-128"/>
                <a:ea typeface="Kozuka Gothic Pro B" panose="020B0800000000000000" pitchFamily="34" charset="-128"/>
              </a:rPr>
              <a:t>28th	2019 6th International Conference on Education and Psychological Sciences (ICEPS 2019) Singapore, Singapore</a:t>
            </a:r>
          </a:p>
          <a:p>
            <a:endParaRPr lang="id-ID" sz="1200" dirty="0">
              <a:solidFill>
                <a:prstClr val="black"/>
              </a:solidFill>
              <a:latin typeface="Kozuka Gothic Pro B" panose="020B0800000000000000" pitchFamily="34" charset="-128"/>
              <a:ea typeface="Kozuka Gothic Pro B" panose="020B0800000000000000" pitchFamily="34" charset="-128"/>
            </a:endParaRPr>
          </a:p>
        </p:txBody>
      </p:sp>
    </p:spTree>
    <p:extLst>
      <p:ext uri="{BB962C8B-B14F-4D97-AF65-F5344CB8AC3E}">
        <p14:creationId xmlns:p14="http://schemas.microsoft.com/office/powerpoint/2010/main" val="2515637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prstClr val="white"/>
                </a:solidFill>
                <a:latin typeface="Kozuka Gothic Pro H" panose="020B0800000000000000" pitchFamily="34" charset="-128"/>
                <a:ea typeface="Kozuka Gothic Pro H" panose="020B0800000000000000" pitchFamily="34" charset="-128"/>
              </a:rPr>
              <a:t>b</a:t>
            </a:r>
            <a:r>
              <a:rPr lang="id-ID" sz="2000" dirty="0" smtClean="0">
                <a:solidFill>
                  <a:prstClr val="white"/>
                </a:solidFill>
                <a:latin typeface="Kozuka Gothic Pro H" panose="020B0800000000000000" pitchFamily="34" charset="-128"/>
                <a:ea typeface="Kozuka Gothic Pro H" panose="020B0800000000000000" pitchFamily="34" charset="-128"/>
              </a:rPr>
              <a:t>y Topic</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prstClr val="white"/>
                </a:solidFill>
                <a:latin typeface="Kozuka Gothic Pro H" panose="020B0800000000000000" pitchFamily="34" charset="-128"/>
                <a:ea typeface="Kozuka Gothic Pro H" panose="020B0800000000000000" pitchFamily="34" charset="-128"/>
              </a:rPr>
              <a:t>by Area</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grpSp>
        <p:nvGrpSpPr>
          <p:cNvPr id="59" name="Group 58"/>
          <p:cNvGrpSpPr/>
          <p:nvPr/>
        </p:nvGrpSpPr>
        <p:grpSpPr>
          <a:xfrm>
            <a:off x="75938" y="685544"/>
            <a:ext cx="543600" cy="486000"/>
            <a:chOff x="74707" y="972203"/>
            <a:chExt cx="590400" cy="525600"/>
          </a:xfrm>
        </p:grpSpPr>
        <p:sp>
          <p:nvSpPr>
            <p:cNvPr id="60" name="Round Same Side Corner Rectangle 59"/>
            <p:cNvSpPr/>
            <p:nvPr/>
          </p:nvSpPr>
          <p:spPr>
            <a:xfrm>
              <a:off x="74707" y="972203"/>
              <a:ext cx="590400" cy="52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7" y="995603"/>
              <a:ext cx="478800" cy="478800"/>
            </a:xfrm>
            <a:prstGeom prst="rect">
              <a:avLst/>
            </a:prstGeom>
          </p:spPr>
        </p:pic>
      </p:grpSp>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77460" y="1913411"/>
            <a:ext cx="2575554" cy="334001"/>
          </a:xfrm>
          <a:prstGeom prst="rect">
            <a:avLst/>
          </a:prstGeom>
          <a:solidFill>
            <a:srgbClr val="3E82F4"/>
          </a:solid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3" name="TextBox 32"/>
          <p:cNvSpPr txBox="1"/>
          <p:nvPr/>
        </p:nvSpPr>
        <p:spPr>
          <a:xfrm>
            <a:off x="194882" y="1912106"/>
            <a:ext cx="1915909" cy="338554"/>
          </a:xfrm>
          <a:prstGeom prst="rect">
            <a:avLst/>
          </a:prstGeom>
          <a:noFill/>
        </p:spPr>
        <p:txBody>
          <a:bodyPr wrap="none" rtlCol="0">
            <a:spAutoFit/>
          </a:bodyPr>
          <a:lstStyle/>
          <a:p>
            <a:r>
              <a:rPr lang="id-ID" sz="1600" dirty="0" smtClean="0">
                <a:solidFill>
                  <a:prstClr val="white"/>
                </a:solidFill>
                <a:latin typeface="Kozuka Gothic Pro H" panose="020B0800000000000000" pitchFamily="34" charset="-128"/>
                <a:ea typeface="Kozuka Gothic Pro H" panose="020B0800000000000000" pitchFamily="34" charset="-128"/>
              </a:rPr>
              <a:t>About Conference</a:t>
            </a:r>
            <a:endParaRPr lang="id-ID" sz="1600" dirty="0">
              <a:solidFill>
                <a:prstClr val="white"/>
              </a:solidFill>
              <a:latin typeface="Kozuka Gothic Pro H" panose="020B0800000000000000" pitchFamily="34" charset="-128"/>
              <a:ea typeface="Kozuka Gothic Pro H" panose="020B0800000000000000" pitchFamily="34" charset="-128"/>
            </a:endParaRPr>
          </a:p>
        </p:txBody>
      </p:sp>
      <p:sp>
        <p:nvSpPr>
          <p:cNvPr id="34" name="Rectangle 33"/>
          <p:cNvSpPr/>
          <p:nvPr/>
        </p:nvSpPr>
        <p:spPr>
          <a:xfrm>
            <a:off x="177460" y="2248717"/>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5" name="TextBox 34"/>
          <p:cNvSpPr txBox="1"/>
          <p:nvPr/>
        </p:nvSpPr>
        <p:spPr>
          <a:xfrm>
            <a:off x="194882" y="2247412"/>
            <a:ext cx="1748299"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Topic of Interest</a:t>
            </a:r>
            <a:endParaRPr lang="id-ID" sz="1600" dirty="0">
              <a:latin typeface="Kozuka Gothic Pro H" panose="020B0800000000000000" pitchFamily="34" charset="-128"/>
              <a:ea typeface="Kozuka Gothic Pro H" panose="020B0800000000000000" pitchFamily="34" charset="-128"/>
            </a:endParaRPr>
          </a:p>
        </p:txBody>
      </p:sp>
      <p:sp>
        <p:nvSpPr>
          <p:cNvPr id="36" name="Rectangle 35"/>
          <p:cNvSpPr/>
          <p:nvPr/>
        </p:nvSpPr>
        <p:spPr>
          <a:xfrm>
            <a:off x="177460" y="292065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7" name="TextBox 36"/>
          <p:cNvSpPr txBox="1"/>
          <p:nvPr/>
        </p:nvSpPr>
        <p:spPr>
          <a:xfrm>
            <a:off x="194882" y="2919349"/>
            <a:ext cx="2138727"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Register and Submit</a:t>
            </a:r>
            <a:endParaRPr lang="id-ID" sz="1600" dirty="0">
              <a:latin typeface="Kozuka Gothic Pro H" panose="020B0800000000000000" pitchFamily="34" charset="-128"/>
              <a:ea typeface="Kozuka Gothic Pro H" panose="020B0800000000000000" pitchFamily="34" charset="-128"/>
            </a:endParaRPr>
          </a:p>
        </p:txBody>
      </p:sp>
      <p:sp>
        <p:nvSpPr>
          <p:cNvPr id="38" name="Rectangle 37"/>
          <p:cNvSpPr/>
          <p:nvPr/>
        </p:nvSpPr>
        <p:spPr>
          <a:xfrm>
            <a:off x="177460" y="325428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9" name="TextBox 38"/>
          <p:cNvSpPr txBox="1"/>
          <p:nvPr/>
        </p:nvSpPr>
        <p:spPr>
          <a:xfrm>
            <a:off x="194882" y="3252979"/>
            <a:ext cx="926857"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Contact</a:t>
            </a:r>
            <a:endParaRPr lang="id-ID" sz="1600" dirty="0">
              <a:latin typeface="Kozuka Gothic Pro H" panose="020B0800000000000000" pitchFamily="34" charset="-128"/>
              <a:ea typeface="Kozuka Gothic Pro H" panose="020B0800000000000000" pitchFamily="34" charset="-128"/>
            </a:endParaRPr>
          </a:p>
        </p:txBody>
      </p:sp>
      <p:sp>
        <p:nvSpPr>
          <p:cNvPr id="40" name="Rectangle 39"/>
          <p:cNvSpPr/>
          <p:nvPr/>
        </p:nvSpPr>
        <p:spPr>
          <a:xfrm>
            <a:off x="177460" y="3588741"/>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41" name="TextBox 40"/>
          <p:cNvSpPr txBox="1"/>
          <p:nvPr/>
        </p:nvSpPr>
        <p:spPr>
          <a:xfrm>
            <a:off x="194882" y="3587436"/>
            <a:ext cx="1564852"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Go to location </a:t>
            </a:r>
            <a:endParaRPr lang="id-ID" sz="1600" dirty="0">
              <a:latin typeface="Kozuka Gothic Pro H" panose="020B0800000000000000" pitchFamily="34" charset="-128"/>
              <a:ea typeface="Kozuka Gothic Pro H" panose="020B0800000000000000" pitchFamily="34" charset="-128"/>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20343" b="23177"/>
          <a:stretch/>
        </p:blipFill>
        <p:spPr>
          <a:xfrm>
            <a:off x="1910987" y="3695216"/>
            <a:ext cx="842027" cy="209550"/>
          </a:xfrm>
          <a:prstGeom prst="rect">
            <a:avLst/>
          </a:prstGeom>
        </p:spPr>
      </p:pic>
      <p:sp>
        <p:nvSpPr>
          <p:cNvPr id="42" name="TextBox 41"/>
          <p:cNvSpPr txBox="1"/>
          <p:nvPr/>
        </p:nvSpPr>
        <p:spPr>
          <a:xfrm>
            <a:off x="1872571" y="3607329"/>
            <a:ext cx="570990" cy="169277"/>
          </a:xfrm>
          <a:prstGeom prst="rect">
            <a:avLst/>
          </a:prstGeom>
          <a:noFill/>
        </p:spPr>
        <p:txBody>
          <a:bodyPr wrap="none" rtlCol="0">
            <a:spAutoFit/>
          </a:bodyPr>
          <a:lstStyle/>
          <a:p>
            <a:r>
              <a:rPr lang="id-ID" sz="500" dirty="0" smtClean="0">
                <a:latin typeface="Kozuka Gothic Pro H" panose="020B0800000000000000" pitchFamily="34" charset="-128"/>
                <a:ea typeface="Kozuka Gothic Pro H" panose="020B0800000000000000" pitchFamily="34" charset="-128"/>
              </a:rPr>
              <a:t>Powered by :</a:t>
            </a:r>
            <a:endParaRPr lang="id-ID" sz="500" dirty="0">
              <a:latin typeface="Kozuka Gothic Pro H" panose="020B0800000000000000" pitchFamily="34" charset="-128"/>
              <a:ea typeface="Kozuka Gothic Pro H" panose="020B0800000000000000" pitchFamily="34" charset="-128"/>
            </a:endParaRPr>
          </a:p>
        </p:txBody>
      </p:sp>
      <p:sp>
        <p:nvSpPr>
          <p:cNvPr id="46" name="Rectangle 45"/>
          <p:cNvSpPr/>
          <p:nvPr/>
        </p:nvSpPr>
        <p:spPr>
          <a:xfrm>
            <a:off x="2770436" y="1913411"/>
            <a:ext cx="9233604" cy="4783603"/>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5" name="Rectangle 64"/>
          <p:cNvSpPr/>
          <p:nvPr/>
        </p:nvSpPr>
        <p:spPr>
          <a:xfrm>
            <a:off x="177460" y="2586725"/>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6" name="TextBox 65"/>
          <p:cNvSpPr txBox="1"/>
          <p:nvPr/>
        </p:nvSpPr>
        <p:spPr>
          <a:xfrm>
            <a:off x="194882" y="2585420"/>
            <a:ext cx="1766830"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Important Dates</a:t>
            </a:r>
            <a:endParaRPr lang="id-ID" sz="1600" dirty="0">
              <a:latin typeface="Kozuka Gothic Pro H" panose="020B0800000000000000" pitchFamily="34" charset="-128"/>
              <a:ea typeface="Kozuka Gothic Pro H" panose="020B0800000000000000" pitchFamily="34" charset="-128"/>
            </a:endParaRPr>
          </a:p>
        </p:txBody>
      </p:sp>
      <p:sp>
        <p:nvSpPr>
          <p:cNvPr id="67" name="TextBox 66"/>
          <p:cNvSpPr txBox="1"/>
          <p:nvPr/>
        </p:nvSpPr>
        <p:spPr>
          <a:xfrm>
            <a:off x="3573053" y="1955317"/>
            <a:ext cx="7628370" cy="338554"/>
          </a:xfrm>
          <a:prstGeom prst="rect">
            <a:avLst/>
          </a:prstGeom>
          <a:noFill/>
        </p:spPr>
        <p:txBody>
          <a:bodyPr wrap="none" rtlCol="0">
            <a:spAutoFit/>
          </a:bodyPr>
          <a:lstStyle/>
          <a:p>
            <a:pPr algn="ctr"/>
            <a:r>
              <a:rPr lang="en-US" sz="1600" dirty="0" smtClean="0">
                <a:solidFill>
                  <a:srgbClr val="016DB8"/>
                </a:solidFill>
                <a:latin typeface="Kozuka Gothic Pro H" panose="020B0800000000000000" pitchFamily="34" charset="-128"/>
                <a:ea typeface="Kozuka Gothic Pro H" panose="020B0800000000000000" pitchFamily="34" charset="-128"/>
              </a:rPr>
              <a:t>International </a:t>
            </a:r>
            <a:r>
              <a:rPr lang="en-US" sz="1600" dirty="0">
                <a:solidFill>
                  <a:srgbClr val="016DB8"/>
                </a:solidFill>
                <a:latin typeface="Kozuka Gothic Pro H" panose="020B0800000000000000" pitchFamily="34" charset="-128"/>
                <a:ea typeface="Kozuka Gothic Pro H" panose="020B0800000000000000" pitchFamily="34" charset="-128"/>
              </a:rPr>
              <a:t>Conference on Research in Education, Teaching and Learning</a:t>
            </a:r>
            <a:r>
              <a:rPr lang="id-ID" sz="1600" dirty="0">
                <a:solidFill>
                  <a:srgbClr val="016DB8"/>
                </a:solidFill>
                <a:latin typeface="Kozuka Gothic Pro H" panose="020B0800000000000000" pitchFamily="34" charset="-128"/>
                <a:ea typeface="Kozuka Gothic Pro H" panose="020B0800000000000000" pitchFamily="34" charset="-128"/>
              </a:rPr>
              <a:t> </a:t>
            </a:r>
          </a:p>
        </p:txBody>
      </p:sp>
      <p:pic>
        <p:nvPicPr>
          <p:cNvPr id="10" name="Picture 9"/>
          <p:cNvPicPr>
            <a:picLocks noChangeAspect="1"/>
          </p:cNvPicPr>
          <p:nvPr/>
        </p:nvPicPr>
        <p:blipFill rotWithShape="1">
          <a:blip r:embed="rId6"/>
          <a:srcRect l="1391" t="23803" r="3294" b="13021"/>
          <a:stretch/>
        </p:blipFill>
        <p:spPr>
          <a:xfrm>
            <a:off x="4398142" y="2352675"/>
            <a:ext cx="5978193" cy="2227786"/>
          </a:xfrm>
          <a:prstGeom prst="rect">
            <a:avLst/>
          </a:prstGeom>
          <a:ln>
            <a:noFill/>
          </a:ln>
          <a:effectLst>
            <a:outerShdw blurRad="292100" dist="139700" dir="2700000" algn="tl" rotWithShape="0">
              <a:srgbClr val="333333">
                <a:alpha val="65000"/>
              </a:srgbClr>
            </a:outerShdw>
          </a:effectLst>
        </p:spPr>
      </p:pic>
      <p:sp>
        <p:nvSpPr>
          <p:cNvPr id="68" name="TextBox 67"/>
          <p:cNvSpPr txBox="1"/>
          <p:nvPr/>
        </p:nvSpPr>
        <p:spPr>
          <a:xfrm>
            <a:off x="3104048" y="4919015"/>
            <a:ext cx="8484538" cy="1015663"/>
          </a:xfrm>
          <a:prstGeom prst="rect">
            <a:avLst/>
          </a:prstGeom>
          <a:noFill/>
        </p:spPr>
        <p:txBody>
          <a:bodyPr wrap="square" rtlCol="0">
            <a:spAutoFit/>
          </a:bodyPr>
          <a:lstStyle/>
          <a:p>
            <a:pPr algn="just"/>
            <a:r>
              <a:rPr lang="en-US" sz="1200" b="1" dirty="0" smtClean="0">
                <a:ea typeface="Kozuka Gothic Pro B" panose="020B0800000000000000" pitchFamily="34" charset="-128"/>
              </a:rPr>
              <a:t>The</a:t>
            </a:r>
            <a:r>
              <a:rPr lang="en-US" sz="1200" b="1" dirty="0">
                <a:ea typeface="Kozuka Gothic Pro B" panose="020B0800000000000000" pitchFamily="34" charset="-128"/>
              </a:rPr>
              <a:t> International Conference on Research in Education, Teaching and Learning</a:t>
            </a:r>
            <a:r>
              <a:rPr lang="en-US" sz="1200" dirty="0">
                <a:ea typeface="Kozuka Gothic Pro B" panose="020B0800000000000000" pitchFamily="34" charset="-128"/>
              </a:rPr>
              <a:t> </a:t>
            </a:r>
            <a:r>
              <a:rPr lang="en-US" sz="1200" b="1" dirty="0">
                <a:ea typeface="Kozuka Gothic Pro B" panose="020B0800000000000000" pitchFamily="34" charset="-128"/>
              </a:rPr>
              <a:t>on November 2</a:t>
            </a:r>
            <a:r>
              <a:rPr lang="en-US" sz="1200" b="1" baseline="30000" dirty="0">
                <a:ea typeface="Kozuka Gothic Pro B" panose="020B0800000000000000" pitchFamily="34" charset="-128"/>
              </a:rPr>
              <a:t>nd</a:t>
            </a:r>
            <a:r>
              <a:rPr lang="en-US" sz="1200" b="1" dirty="0">
                <a:ea typeface="Kozuka Gothic Pro B" panose="020B0800000000000000" pitchFamily="34" charset="-128"/>
              </a:rPr>
              <a:t> to 4</a:t>
            </a:r>
            <a:r>
              <a:rPr lang="en-US" sz="1200" b="1" baseline="30000" dirty="0">
                <a:ea typeface="Kozuka Gothic Pro B" panose="020B0800000000000000" pitchFamily="34" charset="-128"/>
              </a:rPr>
              <a:t>th</a:t>
            </a:r>
            <a:r>
              <a:rPr lang="en-US" sz="1200" b="1" dirty="0">
                <a:ea typeface="Kozuka Gothic Pro B" panose="020B0800000000000000" pitchFamily="34" charset="-128"/>
              </a:rPr>
              <a:t>, 2018 in Paris, France </a:t>
            </a:r>
            <a:r>
              <a:rPr lang="en-US" sz="1200" dirty="0">
                <a:ea typeface="Kozuka Gothic Pro B" panose="020B0800000000000000" pitchFamily="34" charset="-128"/>
              </a:rPr>
              <a:t>aims to bring together academia, researchers and scholars in order to exchange and share their experiences and research results about all aspects of specialized and interdisciplinary fields. This event provides an opportunity for all to network, share ideas and also present their research work. In addition, discussion on the latest innovations, trends and practical concerns and challenges faced in these fields are also encouraged.</a:t>
            </a:r>
            <a:endParaRPr lang="id-ID" sz="1200" dirty="0">
              <a:solidFill>
                <a:srgbClr val="016DB8"/>
              </a:solidFill>
              <a:ea typeface="Kozuka Gothic Pro B" panose="020B0800000000000000" pitchFamily="34" charset="-128"/>
            </a:endParaRPr>
          </a:p>
        </p:txBody>
      </p:sp>
    </p:spTree>
    <p:extLst>
      <p:ext uri="{BB962C8B-B14F-4D97-AF65-F5344CB8AC3E}">
        <p14:creationId xmlns:p14="http://schemas.microsoft.com/office/powerpoint/2010/main" val="216995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 Same Side Corner Rectangle 30"/>
          <p:cNvSpPr/>
          <p:nvPr/>
        </p:nvSpPr>
        <p:spPr>
          <a:xfrm>
            <a:off x="36603" y="1466908"/>
            <a:ext cx="12094437" cy="5391091"/>
          </a:xfrm>
          <a:prstGeom prst="round2SameRect">
            <a:avLst>
              <a:gd name="adj1" fmla="val 2479"/>
              <a:gd name="adj2" fmla="val 0"/>
            </a:avLst>
          </a:prstGeom>
          <a:no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3" name="Rounded Rectangle 22"/>
          <p:cNvSpPr/>
          <p:nvPr/>
        </p:nvSpPr>
        <p:spPr>
          <a:xfrm>
            <a:off x="177460" y="1297978"/>
            <a:ext cx="2575554"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4" name="TextBox 23"/>
          <p:cNvSpPr txBox="1"/>
          <p:nvPr/>
        </p:nvSpPr>
        <p:spPr>
          <a:xfrm>
            <a:off x="855104" y="1296673"/>
            <a:ext cx="1179810" cy="400110"/>
          </a:xfrm>
          <a:prstGeom prst="rect">
            <a:avLst/>
          </a:prstGeom>
          <a:noFill/>
        </p:spPr>
        <p:txBody>
          <a:bodyPr wrap="none" rtlCol="0">
            <a:spAutoFit/>
          </a:bodyPr>
          <a:lstStyle/>
          <a:p>
            <a:pPr algn="ctr"/>
            <a:r>
              <a:rPr lang="id-ID" sz="2000" dirty="0">
                <a:solidFill>
                  <a:prstClr val="white"/>
                </a:solidFill>
                <a:latin typeface="Kozuka Gothic Pro H" panose="020B0800000000000000" pitchFamily="34" charset="-128"/>
                <a:ea typeface="Kozuka Gothic Pro H" panose="020B0800000000000000" pitchFamily="34" charset="-128"/>
              </a:rPr>
              <a:t>b</a:t>
            </a:r>
            <a:r>
              <a:rPr lang="id-ID" sz="2000" dirty="0" smtClean="0">
                <a:solidFill>
                  <a:prstClr val="white"/>
                </a:solidFill>
                <a:latin typeface="Kozuka Gothic Pro H" panose="020B0800000000000000" pitchFamily="34" charset="-128"/>
                <a:ea typeface="Kozuka Gothic Pro H" panose="020B0800000000000000" pitchFamily="34" charset="-128"/>
              </a:rPr>
              <a:t>y Topic</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27" name="Rounded Rectangle 26"/>
          <p:cNvSpPr/>
          <p:nvPr/>
        </p:nvSpPr>
        <p:spPr>
          <a:xfrm>
            <a:off x="9448989" y="1297978"/>
            <a:ext cx="2555051" cy="334001"/>
          </a:xfrm>
          <a:prstGeom prst="roundRect">
            <a:avLst/>
          </a:prstGeom>
          <a:solidFill>
            <a:srgbClr val="3E8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28" name="TextBox 27"/>
          <p:cNvSpPr txBox="1"/>
          <p:nvPr/>
        </p:nvSpPr>
        <p:spPr>
          <a:xfrm>
            <a:off x="10209410" y="1296673"/>
            <a:ext cx="1095172" cy="400110"/>
          </a:xfrm>
          <a:prstGeom prst="rect">
            <a:avLst/>
          </a:prstGeom>
          <a:noFill/>
        </p:spPr>
        <p:txBody>
          <a:bodyPr wrap="none" rtlCol="0">
            <a:spAutoFit/>
          </a:bodyPr>
          <a:lstStyle/>
          <a:p>
            <a:pPr algn="ctr"/>
            <a:r>
              <a:rPr lang="id-ID" sz="2000" dirty="0" smtClean="0">
                <a:solidFill>
                  <a:prstClr val="white"/>
                </a:solidFill>
                <a:latin typeface="Kozuka Gothic Pro H" panose="020B0800000000000000" pitchFamily="34" charset="-128"/>
                <a:ea typeface="Kozuka Gothic Pro H" panose="020B0800000000000000" pitchFamily="34" charset="-128"/>
              </a:rPr>
              <a:t>by Area</a:t>
            </a:r>
            <a:endParaRPr lang="id-ID" sz="2000" dirty="0">
              <a:solidFill>
                <a:prstClr val="white"/>
              </a:solidFill>
              <a:latin typeface="Kozuka Gothic Pro H" panose="020B0800000000000000" pitchFamily="34" charset="-128"/>
              <a:ea typeface="Kozuka Gothic Pro H" panose="020B0800000000000000" pitchFamily="34" charset="-128"/>
            </a:endParaRPr>
          </a:p>
        </p:txBody>
      </p:sp>
      <p:sp>
        <p:nvSpPr>
          <p:cNvPr id="44" name="Rectangle 43"/>
          <p:cNvSpPr/>
          <p:nvPr/>
        </p:nvSpPr>
        <p:spPr>
          <a:xfrm>
            <a:off x="36603" y="0"/>
            <a:ext cx="12094438" cy="1172896"/>
          </a:xfrm>
          <a:prstGeom prst="rect">
            <a:avLst/>
          </a:prstGeom>
          <a:solidFill>
            <a:schemeClr val="bg1"/>
          </a:solidFill>
          <a:ln w="38100">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5" name="Title 1"/>
          <p:cNvSpPr txBox="1">
            <a:spLocks/>
          </p:cNvSpPr>
          <p:nvPr/>
        </p:nvSpPr>
        <p:spPr>
          <a:xfrm>
            <a:off x="0" y="68202"/>
            <a:ext cx="2854817" cy="7302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600" dirty="0" smtClean="0">
                <a:solidFill>
                  <a:srgbClr val="0070C0"/>
                </a:solidFill>
                <a:latin typeface="Kozuka Gothic Pro H" panose="020B0800000000000000" pitchFamily="34" charset="-128"/>
                <a:ea typeface="Kozuka Gothic Pro H" panose="020B0800000000000000" pitchFamily="34" charset="-128"/>
              </a:rPr>
              <a:t>EDU</a:t>
            </a:r>
            <a:r>
              <a:rPr lang="id-ID" sz="3600" dirty="0" smtClean="0">
                <a:solidFill>
                  <a:srgbClr val="169F5C"/>
                </a:solidFill>
                <a:latin typeface="Kozuka Gothic Pro H" panose="020B0800000000000000" pitchFamily="34" charset="-128"/>
                <a:ea typeface="Kozuka Gothic Pro H" panose="020B0800000000000000" pitchFamily="34" charset="-128"/>
              </a:rPr>
              <a:t>ve</a:t>
            </a:r>
            <a:r>
              <a:rPr lang="id-ID" sz="3600" dirty="0" smtClean="0">
                <a:solidFill>
                  <a:srgbClr val="DD483C"/>
                </a:solidFill>
                <a:latin typeface="Kozuka Gothic Pro H" panose="020B0800000000000000" pitchFamily="34" charset="-128"/>
                <a:ea typeface="Kozuka Gothic Pro H" panose="020B0800000000000000" pitchFamily="34" charset="-128"/>
              </a:rPr>
              <a:t>rs</a:t>
            </a:r>
            <a:r>
              <a:rPr lang="id-ID" sz="3600" dirty="0" smtClean="0">
                <a:solidFill>
                  <a:srgbClr val="FECC41"/>
                </a:solidFill>
                <a:latin typeface="Kozuka Gothic Pro H" panose="020B0800000000000000" pitchFamily="34" charset="-128"/>
                <a:ea typeface="Kozuka Gothic Pro H" panose="020B0800000000000000" pitchFamily="34" charset="-128"/>
              </a:rPr>
              <a:t>e</a:t>
            </a:r>
            <a:endParaRPr lang="id-ID" sz="3600" dirty="0">
              <a:solidFill>
                <a:srgbClr val="FECC41"/>
              </a:solidFill>
              <a:latin typeface="Kozuka Gothic Pro H" panose="020B0800000000000000" pitchFamily="34" charset="-128"/>
              <a:ea typeface="Kozuka Gothic Pro H" panose="020B0800000000000000" pitchFamily="34" charset="-128"/>
            </a:endParaRPr>
          </a:p>
        </p:txBody>
      </p:sp>
      <p:sp>
        <p:nvSpPr>
          <p:cNvPr id="48" name="Rounded Rectangle 47"/>
          <p:cNvSpPr/>
          <p:nvPr/>
        </p:nvSpPr>
        <p:spPr>
          <a:xfrm>
            <a:off x="2228586" y="142787"/>
            <a:ext cx="9360000" cy="48248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49" name="Rounded Rectangle 48"/>
          <p:cNvSpPr/>
          <p:nvPr/>
        </p:nvSpPr>
        <p:spPr>
          <a:xfrm>
            <a:off x="2285865" y="138025"/>
            <a:ext cx="9360000" cy="48006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0" name="Rounded Rectangle 49"/>
          <p:cNvSpPr/>
          <p:nvPr/>
        </p:nvSpPr>
        <p:spPr>
          <a:xfrm>
            <a:off x="2220966" y="138025"/>
            <a:ext cx="525324" cy="480060"/>
          </a:xfrm>
          <a:prstGeom prst="roundRect">
            <a:avLst/>
          </a:prstGeom>
          <a:solidFill>
            <a:schemeClr val="bg1"/>
          </a:solidFill>
          <a:ln w="28575">
            <a:solidFill>
              <a:srgbClr val="169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51" name="TextBox 50"/>
          <p:cNvSpPr txBox="1"/>
          <p:nvPr/>
        </p:nvSpPr>
        <p:spPr>
          <a:xfrm>
            <a:off x="5292169" y="193389"/>
            <a:ext cx="3347391" cy="369332"/>
          </a:xfrm>
          <a:prstGeom prst="rect">
            <a:avLst/>
          </a:prstGeom>
          <a:noFill/>
        </p:spPr>
        <p:txBody>
          <a:bodyPr wrap="none" rtlCol="0">
            <a:spAutoFit/>
          </a:bodyPr>
          <a:lstStyle/>
          <a:p>
            <a:r>
              <a:rPr lang="id-ID" dirty="0" smtClean="0">
                <a:solidFill>
                  <a:srgbClr val="E7E6E6">
                    <a:lumMod val="90000"/>
                  </a:srgbClr>
                </a:solidFill>
                <a:latin typeface="Kozuka Gothic Pro H" panose="020B0800000000000000" pitchFamily="34" charset="-128"/>
                <a:ea typeface="Kozuka Gothic Pro H" panose="020B0800000000000000" pitchFamily="34" charset="-128"/>
              </a:rPr>
              <a:t>All you need about Education</a:t>
            </a:r>
            <a:endParaRPr lang="id-ID" dirty="0">
              <a:solidFill>
                <a:srgbClr val="E7E6E6">
                  <a:lumMod val="90000"/>
                </a:srgbClr>
              </a:solidFill>
              <a:latin typeface="Kozuka Gothic Pro H" panose="020B0800000000000000" pitchFamily="34" charset="-128"/>
              <a:ea typeface="Kozuka Gothic Pro H" panose="020B0800000000000000" pitchFamily="34" charset="-128"/>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15" y="178842"/>
            <a:ext cx="398426" cy="398426"/>
          </a:xfrm>
          <a:prstGeom prst="rect">
            <a:avLst/>
          </a:prstGeom>
        </p:spPr>
      </p:pic>
      <p:grpSp>
        <p:nvGrpSpPr>
          <p:cNvPr id="59" name="Group 58"/>
          <p:cNvGrpSpPr/>
          <p:nvPr/>
        </p:nvGrpSpPr>
        <p:grpSpPr>
          <a:xfrm>
            <a:off x="75938" y="685544"/>
            <a:ext cx="543600" cy="486000"/>
            <a:chOff x="74707" y="972203"/>
            <a:chExt cx="590400" cy="525600"/>
          </a:xfrm>
        </p:grpSpPr>
        <p:sp>
          <p:nvSpPr>
            <p:cNvPr id="60" name="Round Same Side Corner Rectangle 59"/>
            <p:cNvSpPr/>
            <p:nvPr/>
          </p:nvSpPr>
          <p:spPr>
            <a:xfrm>
              <a:off x="74707" y="972203"/>
              <a:ext cx="590400" cy="525600"/>
            </a:xfrm>
            <a:prstGeom prst="round2SameRect">
              <a:avLst/>
            </a:prstGeom>
            <a:solidFill>
              <a:schemeClr val="bg1"/>
            </a:solidFill>
            <a:ln w="38100">
              <a:solidFill>
                <a:srgbClr val="5DD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7" y="995603"/>
              <a:ext cx="478800" cy="478800"/>
            </a:xfrm>
            <a:prstGeom prst="rect">
              <a:avLst/>
            </a:prstGeom>
          </p:spPr>
        </p:pic>
      </p:grpSp>
      <p:grpSp>
        <p:nvGrpSpPr>
          <p:cNvPr id="62" name="Group 61"/>
          <p:cNvGrpSpPr/>
          <p:nvPr/>
        </p:nvGrpSpPr>
        <p:grpSpPr>
          <a:xfrm>
            <a:off x="657638" y="736620"/>
            <a:ext cx="489600" cy="435600"/>
            <a:chOff x="814001" y="1068734"/>
            <a:chExt cx="702000" cy="626400"/>
          </a:xfrm>
        </p:grpSpPr>
        <p:sp>
          <p:nvSpPr>
            <p:cNvPr id="63" name="Rounded Rectangle 20"/>
            <p:cNvSpPr/>
            <p:nvPr/>
          </p:nvSpPr>
          <p:spPr>
            <a:xfrm>
              <a:off x="814001" y="1068734"/>
              <a:ext cx="702000" cy="626400"/>
            </a:xfrm>
            <a:prstGeom prst="round2SameRect">
              <a:avLst/>
            </a:prstGeom>
            <a:solidFill>
              <a:schemeClr val="tx2"/>
            </a:solidFill>
            <a:ln w="38100">
              <a:solidFill>
                <a:srgbClr val="FF4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644" y="1124534"/>
              <a:ext cx="514714" cy="514800"/>
            </a:xfrm>
            <a:prstGeom prst="round2SameRect">
              <a:avLst/>
            </a:prstGeom>
          </p:spPr>
        </p:pic>
      </p:grpSp>
      <p:sp>
        <p:nvSpPr>
          <p:cNvPr id="53" name="TextBox 52"/>
          <p:cNvSpPr txBox="1"/>
          <p:nvPr/>
        </p:nvSpPr>
        <p:spPr>
          <a:xfrm>
            <a:off x="1311728" y="906049"/>
            <a:ext cx="1007007" cy="276999"/>
          </a:xfrm>
          <a:prstGeom prst="rect">
            <a:avLst/>
          </a:prstGeom>
          <a:noFill/>
          <a:ln w="28575">
            <a:noFill/>
          </a:ln>
        </p:spPr>
        <p:txBody>
          <a:bodyPr wrap="none" rtlCol="0">
            <a:spAutoFit/>
          </a:bodyPr>
          <a:lstStyle/>
          <a:p>
            <a:pPr algn="ctr"/>
            <a:r>
              <a:rPr lang="id-ID" sz="1200" dirty="0" smtClean="0">
                <a:solidFill>
                  <a:srgbClr val="5DDDD3"/>
                </a:solidFill>
                <a:latin typeface="Kozuka Gothic Pro H" panose="020B0800000000000000" pitchFamily="34" charset="-128"/>
                <a:ea typeface="Kozuka Gothic Pro H" panose="020B0800000000000000" pitchFamily="34" charset="-128"/>
              </a:rPr>
              <a:t>Conference</a:t>
            </a:r>
            <a:endParaRPr lang="id-ID" sz="1200" dirty="0">
              <a:solidFill>
                <a:srgbClr val="5DDDD3"/>
              </a:solidFill>
              <a:latin typeface="Kozuka Gothic Pro H" panose="020B0800000000000000" pitchFamily="34" charset="-128"/>
              <a:ea typeface="Kozuka Gothic Pro H" panose="020B0800000000000000" pitchFamily="34" charset="-128"/>
            </a:endParaRPr>
          </a:p>
        </p:txBody>
      </p:sp>
      <p:cxnSp>
        <p:nvCxnSpPr>
          <p:cNvPr id="54" name="Straight Connector 53"/>
          <p:cNvCxnSpPr/>
          <p:nvPr/>
        </p:nvCxnSpPr>
        <p:spPr>
          <a:xfrm>
            <a:off x="1169007" y="1172896"/>
            <a:ext cx="1292448" cy="0"/>
          </a:xfrm>
          <a:prstGeom prst="line">
            <a:avLst/>
          </a:prstGeom>
          <a:ln w="38100">
            <a:solidFill>
              <a:srgbClr val="5DDDD3"/>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22185" y="900389"/>
            <a:ext cx="789127"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Training</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6" name="Straight Connector 55"/>
          <p:cNvCxnSpPr/>
          <p:nvPr/>
        </p:nvCxnSpPr>
        <p:spPr>
          <a:xfrm>
            <a:off x="2457824" y="1173586"/>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22073" y="904030"/>
            <a:ext cx="747320" cy="276999"/>
          </a:xfrm>
          <a:prstGeom prst="rect">
            <a:avLst/>
          </a:prstGeom>
          <a:noFill/>
          <a:ln w="28575">
            <a:noFill/>
          </a:ln>
        </p:spPr>
        <p:txBody>
          <a:bodyPr wrap="none" rtlCol="0">
            <a:spAutoFit/>
          </a:bodyPr>
          <a:lstStyle/>
          <a:p>
            <a:pPr algn="ctr"/>
            <a:r>
              <a:rPr lang="id-ID" sz="1200" dirty="0" smtClean="0">
                <a:solidFill>
                  <a:srgbClr val="3E82F4"/>
                </a:solidFill>
                <a:latin typeface="Kozuka Gothic Pro H" panose="020B0800000000000000" pitchFamily="34" charset="-128"/>
                <a:ea typeface="Kozuka Gothic Pro H" panose="020B0800000000000000" pitchFamily="34" charset="-128"/>
              </a:rPr>
              <a:t>Courses</a:t>
            </a:r>
            <a:endParaRPr lang="id-ID" sz="1200" dirty="0">
              <a:solidFill>
                <a:srgbClr val="3E82F4"/>
              </a:solidFill>
              <a:latin typeface="Kozuka Gothic Pro H" panose="020B0800000000000000" pitchFamily="34" charset="-128"/>
              <a:ea typeface="Kozuka Gothic Pro H" panose="020B0800000000000000" pitchFamily="34" charset="-128"/>
            </a:endParaRPr>
          </a:p>
        </p:txBody>
      </p:sp>
      <p:cxnSp>
        <p:nvCxnSpPr>
          <p:cNvPr id="58" name="Straight Connector 57"/>
          <p:cNvCxnSpPr/>
          <p:nvPr/>
        </p:nvCxnSpPr>
        <p:spPr>
          <a:xfrm>
            <a:off x="3741571" y="1172464"/>
            <a:ext cx="1292448" cy="0"/>
          </a:xfrm>
          <a:prstGeom prst="line">
            <a:avLst/>
          </a:prstGeom>
          <a:ln w="38100">
            <a:solidFill>
              <a:srgbClr val="3E82F4"/>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77460" y="1913411"/>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3" name="TextBox 32"/>
          <p:cNvSpPr txBox="1"/>
          <p:nvPr/>
        </p:nvSpPr>
        <p:spPr>
          <a:xfrm>
            <a:off x="194882" y="1912106"/>
            <a:ext cx="1915909" cy="338554"/>
          </a:xfrm>
          <a:prstGeom prst="rect">
            <a:avLst/>
          </a:prstGeom>
          <a:noFill/>
        </p:spPr>
        <p:txBody>
          <a:bodyPr wrap="none" rtlCol="0">
            <a:spAutoFit/>
          </a:bodyPr>
          <a:lstStyle/>
          <a:p>
            <a:r>
              <a:rPr lang="id-ID" sz="1600" dirty="0" smtClean="0">
                <a:latin typeface="Kozuka Gothic Pro H" panose="020B0800000000000000" pitchFamily="34" charset="-128"/>
                <a:ea typeface="Kozuka Gothic Pro H" panose="020B0800000000000000" pitchFamily="34" charset="-128"/>
              </a:rPr>
              <a:t>About Conference</a:t>
            </a:r>
            <a:endParaRPr lang="id-ID" sz="1600" dirty="0">
              <a:latin typeface="Kozuka Gothic Pro H" panose="020B0800000000000000" pitchFamily="34" charset="-128"/>
              <a:ea typeface="Kozuka Gothic Pro H" panose="020B0800000000000000" pitchFamily="34" charset="-128"/>
            </a:endParaRPr>
          </a:p>
        </p:txBody>
      </p:sp>
      <p:sp>
        <p:nvSpPr>
          <p:cNvPr id="34" name="Rectangle 33"/>
          <p:cNvSpPr/>
          <p:nvPr/>
        </p:nvSpPr>
        <p:spPr>
          <a:xfrm>
            <a:off x="177460" y="2248717"/>
            <a:ext cx="2575554" cy="334001"/>
          </a:xfrm>
          <a:prstGeom prst="rect">
            <a:avLst/>
          </a:prstGeom>
          <a:solidFill>
            <a:srgbClr val="3E82F4"/>
          </a:solid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5" name="TextBox 34"/>
          <p:cNvSpPr txBox="1"/>
          <p:nvPr/>
        </p:nvSpPr>
        <p:spPr>
          <a:xfrm>
            <a:off x="194882" y="2247412"/>
            <a:ext cx="1748299" cy="338554"/>
          </a:xfrm>
          <a:prstGeom prst="rect">
            <a:avLst/>
          </a:prstGeom>
          <a:noFill/>
        </p:spPr>
        <p:txBody>
          <a:bodyPr wrap="none" rtlCol="0">
            <a:spAutoFit/>
          </a:bodyPr>
          <a:lstStyle/>
          <a:p>
            <a:r>
              <a:rPr lang="id-ID" sz="1600" dirty="0" smtClean="0">
                <a:solidFill>
                  <a:schemeClr val="bg1"/>
                </a:solidFill>
                <a:latin typeface="Kozuka Gothic Pro H" panose="020B0800000000000000" pitchFamily="34" charset="-128"/>
                <a:ea typeface="Kozuka Gothic Pro H" panose="020B0800000000000000" pitchFamily="34" charset="-128"/>
              </a:rPr>
              <a:t>Topic of Interest</a:t>
            </a:r>
            <a:endParaRPr lang="id-ID" sz="1600" dirty="0">
              <a:solidFill>
                <a:schemeClr val="bg1"/>
              </a:solidFill>
              <a:latin typeface="Kozuka Gothic Pro H" panose="020B0800000000000000" pitchFamily="34" charset="-128"/>
              <a:ea typeface="Kozuka Gothic Pro H" panose="020B0800000000000000" pitchFamily="34" charset="-128"/>
            </a:endParaRPr>
          </a:p>
        </p:txBody>
      </p:sp>
      <p:sp>
        <p:nvSpPr>
          <p:cNvPr id="36" name="Rectangle 35"/>
          <p:cNvSpPr/>
          <p:nvPr/>
        </p:nvSpPr>
        <p:spPr>
          <a:xfrm>
            <a:off x="177460" y="292065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7" name="TextBox 36"/>
          <p:cNvSpPr txBox="1"/>
          <p:nvPr/>
        </p:nvSpPr>
        <p:spPr>
          <a:xfrm>
            <a:off x="194882" y="2919349"/>
            <a:ext cx="2138727"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Register and Submit</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38" name="Rectangle 37"/>
          <p:cNvSpPr/>
          <p:nvPr/>
        </p:nvSpPr>
        <p:spPr>
          <a:xfrm>
            <a:off x="177460" y="3254284"/>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39" name="TextBox 38"/>
          <p:cNvSpPr txBox="1"/>
          <p:nvPr/>
        </p:nvSpPr>
        <p:spPr>
          <a:xfrm>
            <a:off x="194882" y="3252979"/>
            <a:ext cx="926857"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Contact</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40" name="Rectangle 39"/>
          <p:cNvSpPr/>
          <p:nvPr/>
        </p:nvSpPr>
        <p:spPr>
          <a:xfrm>
            <a:off x="177460" y="3588741"/>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41" name="TextBox 40"/>
          <p:cNvSpPr txBox="1"/>
          <p:nvPr/>
        </p:nvSpPr>
        <p:spPr>
          <a:xfrm>
            <a:off x="194882" y="3587436"/>
            <a:ext cx="1564852"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Go to location </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20343" b="23177"/>
          <a:stretch/>
        </p:blipFill>
        <p:spPr>
          <a:xfrm>
            <a:off x="1910987" y="3695216"/>
            <a:ext cx="842027" cy="209550"/>
          </a:xfrm>
          <a:prstGeom prst="rect">
            <a:avLst/>
          </a:prstGeom>
        </p:spPr>
      </p:pic>
      <p:sp>
        <p:nvSpPr>
          <p:cNvPr id="42" name="TextBox 41"/>
          <p:cNvSpPr txBox="1"/>
          <p:nvPr/>
        </p:nvSpPr>
        <p:spPr>
          <a:xfrm>
            <a:off x="1872571" y="3607329"/>
            <a:ext cx="570990" cy="169277"/>
          </a:xfrm>
          <a:prstGeom prst="rect">
            <a:avLst/>
          </a:prstGeom>
          <a:noFill/>
        </p:spPr>
        <p:txBody>
          <a:bodyPr wrap="none" rtlCol="0">
            <a:spAutoFit/>
          </a:bodyPr>
          <a:lstStyle/>
          <a:p>
            <a:r>
              <a:rPr lang="id-ID" sz="500" dirty="0" smtClean="0">
                <a:solidFill>
                  <a:prstClr val="black"/>
                </a:solidFill>
                <a:latin typeface="Kozuka Gothic Pro H" panose="020B0800000000000000" pitchFamily="34" charset="-128"/>
                <a:ea typeface="Kozuka Gothic Pro H" panose="020B0800000000000000" pitchFamily="34" charset="-128"/>
              </a:rPr>
              <a:t>Powered by :</a:t>
            </a:r>
            <a:endParaRPr lang="id-ID" sz="500" dirty="0">
              <a:solidFill>
                <a:prstClr val="black"/>
              </a:solidFill>
              <a:latin typeface="Kozuka Gothic Pro H" panose="020B0800000000000000" pitchFamily="34" charset="-128"/>
              <a:ea typeface="Kozuka Gothic Pro H" panose="020B0800000000000000" pitchFamily="34" charset="-128"/>
            </a:endParaRPr>
          </a:p>
        </p:txBody>
      </p:sp>
      <p:sp>
        <p:nvSpPr>
          <p:cNvPr id="46" name="Rectangle 45"/>
          <p:cNvSpPr/>
          <p:nvPr/>
        </p:nvSpPr>
        <p:spPr>
          <a:xfrm>
            <a:off x="2770436" y="1913411"/>
            <a:ext cx="9233604" cy="4783603"/>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5" name="Rectangle 64"/>
          <p:cNvSpPr/>
          <p:nvPr/>
        </p:nvSpPr>
        <p:spPr>
          <a:xfrm>
            <a:off x="177460" y="2586725"/>
            <a:ext cx="2575554" cy="334001"/>
          </a:xfrm>
          <a:prstGeom prst="rect">
            <a:avLst/>
          </a:prstGeom>
          <a:noFill/>
          <a:ln>
            <a:solidFill>
              <a:srgbClr val="3E8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solidFill>
                <a:prstClr val="white"/>
              </a:solidFill>
            </a:endParaRPr>
          </a:p>
        </p:txBody>
      </p:sp>
      <p:sp>
        <p:nvSpPr>
          <p:cNvPr id="66" name="TextBox 65"/>
          <p:cNvSpPr txBox="1"/>
          <p:nvPr/>
        </p:nvSpPr>
        <p:spPr>
          <a:xfrm>
            <a:off x="194882" y="2585420"/>
            <a:ext cx="1766830" cy="338554"/>
          </a:xfrm>
          <a:prstGeom prst="rect">
            <a:avLst/>
          </a:prstGeom>
          <a:noFill/>
        </p:spPr>
        <p:txBody>
          <a:bodyPr wrap="none" rtlCol="0">
            <a:spAutoFit/>
          </a:bodyPr>
          <a:lstStyle/>
          <a:p>
            <a:r>
              <a:rPr lang="id-ID" sz="1600" dirty="0" smtClean="0">
                <a:solidFill>
                  <a:prstClr val="black"/>
                </a:solidFill>
                <a:latin typeface="Kozuka Gothic Pro H" panose="020B0800000000000000" pitchFamily="34" charset="-128"/>
                <a:ea typeface="Kozuka Gothic Pro H" panose="020B0800000000000000" pitchFamily="34" charset="-128"/>
              </a:rPr>
              <a:t>Important Dates</a:t>
            </a:r>
            <a:endParaRPr lang="id-ID" sz="1600" dirty="0">
              <a:solidFill>
                <a:prstClr val="black"/>
              </a:solidFill>
              <a:latin typeface="Kozuka Gothic Pro H" panose="020B0800000000000000" pitchFamily="34" charset="-128"/>
              <a:ea typeface="Kozuka Gothic Pro H" panose="020B0800000000000000" pitchFamily="34" charset="-128"/>
            </a:endParaRPr>
          </a:p>
        </p:txBody>
      </p:sp>
      <p:sp>
        <p:nvSpPr>
          <p:cNvPr id="47" name="TextBox 46"/>
          <p:cNvSpPr txBox="1"/>
          <p:nvPr/>
        </p:nvSpPr>
        <p:spPr>
          <a:xfrm>
            <a:off x="2826640" y="2087025"/>
            <a:ext cx="2646238" cy="3808735"/>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Education Theory and Practice</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Counselor Education </a:t>
            </a:r>
          </a:p>
          <a:p>
            <a:pPr marL="171450" indent="-171450">
              <a:lnSpc>
                <a:spcPct val="150000"/>
              </a:lnSpc>
              <a:buFont typeface="Arial" panose="020B0604020202020204" pitchFamily="34" charset="0"/>
              <a:buChar char="•"/>
            </a:pPr>
            <a:r>
              <a:rPr lang="id-ID" sz="1000" dirty="0" smtClean="0">
                <a:latin typeface="Kozuka Gothic Pro H" panose="020B0800000000000000" pitchFamily="34" charset="-128"/>
                <a:ea typeface="Kozuka Gothic Pro H" panose="020B0800000000000000" pitchFamily="34" charset="-128"/>
              </a:rPr>
              <a:t>Educational Foundations</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 Practice trends and Issues</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Theory and Practice of Physical Education Development</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Teaching Materials and Courseware Construction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 and Research Management</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Educational Measurement and Evaluation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Teaching method Promote</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Pedagogy</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Curriculum, Research and Development</a:t>
            </a:r>
            <a:endParaRPr lang="id-ID" sz="1000" dirty="0" smtClean="0">
              <a:latin typeface="Kozuka Gothic Pro H" panose="020B0800000000000000" pitchFamily="34" charset="-128"/>
              <a:ea typeface="Kozuka Gothic Pro H" panose="020B0800000000000000" pitchFamily="34" charset="-128"/>
            </a:endParaRPr>
          </a:p>
          <a:p>
            <a:pPr marL="171450" indent="-171450">
              <a:lnSpc>
                <a:spcPct val="150000"/>
              </a:lnSpc>
              <a:buFont typeface="Arial" panose="020B0604020202020204" pitchFamily="34" charset="0"/>
              <a:buChar char="•"/>
            </a:pPr>
            <a:endParaRPr lang="id-ID" sz="1000" dirty="0">
              <a:latin typeface="Kozuka Gothic Pro H" panose="020B0800000000000000" pitchFamily="34" charset="-128"/>
              <a:ea typeface="Kozuka Gothic Pro H" panose="020B0800000000000000" pitchFamily="34" charset="-128"/>
            </a:endParaRPr>
          </a:p>
        </p:txBody>
      </p:sp>
      <p:sp>
        <p:nvSpPr>
          <p:cNvPr id="71" name="TextBox 70"/>
          <p:cNvSpPr txBox="1"/>
          <p:nvPr/>
        </p:nvSpPr>
        <p:spPr>
          <a:xfrm>
            <a:off x="5585467" y="2087025"/>
            <a:ext cx="2646238" cy="3808735"/>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Education </a:t>
            </a:r>
            <a:r>
              <a:rPr lang="id-ID" sz="1100" dirty="0">
                <a:solidFill>
                  <a:srgbClr val="3E82F4"/>
                </a:solidFill>
                <a:latin typeface="Kozuka Gothic Pro H" panose="020B0800000000000000" pitchFamily="34" charset="-128"/>
                <a:ea typeface="Kozuka Gothic Pro H" panose="020B0800000000000000" pitchFamily="34" charset="-128"/>
              </a:rPr>
              <a:t>Policy and Administration</a:t>
            </a:r>
            <a:endParaRPr lang="id-ID" sz="1100" dirty="0" smtClean="0">
              <a:solidFill>
                <a:srgbClr val="3E82F4"/>
              </a:solidFill>
              <a:latin typeface="Kozuka Gothic Pro H" panose="020B0800000000000000" pitchFamily="34" charset="-128"/>
              <a:ea typeface="Kozuka Gothic Pro H" panose="020B0800000000000000" pitchFamily="34" charset="-128"/>
            </a:endParaRP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Educational Administration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 Policy and Leadership</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Rural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Student Affairs</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Lifelong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 Research and Globalization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Teacher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Education and Management</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Continuous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Higher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Public Education Policy</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Comparison of Sports Education in Different Cultures</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Sports for health education</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Adult and Continuing Education</a:t>
            </a:r>
            <a:endParaRPr lang="id-ID" sz="1000" dirty="0">
              <a:latin typeface="Kozuka Gothic Pro H" panose="020B0800000000000000" pitchFamily="34" charset="-128"/>
              <a:ea typeface="Kozuka Gothic Pro H" panose="020B0800000000000000" pitchFamily="34" charset="-128"/>
            </a:endParaRPr>
          </a:p>
        </p:txBody>
      </p:sp>
      <p:sp>
        <p:nvSpPr>
          <p:cNvPr id="72" name="TextBox 71"/>
          <p:cNvSpPr txBox="1"/>
          <p:nvPr/>
        </p:nvSpPr>
        <p:spPr>
          <a:xfrm>
            <a:off x="8557334" y="2087025"/>
            <a:ext cx="2646238" cy="2192908"/>
          </a:xfrm>
          <a:prstGeom prst="rect">
            <a:avLst/>
          </a:prstGeom>
          <a:noFill/>
        </p:spPr>
        <p:txBody>
          <a:bodyPr wrap="square" rtlCol="0">
            <a:spAutoFit/>
          </a:bodyPr>
          <a:lstStyle/>
          <a:p>
            <a:pPr>
              <a:lnSpc>
                <a:spcPct val="150000"/>
              </a:lnSpc>
            </a:pPr>
            <a:r>
              <a:rPr lang="id-ID" sz="1100" dirty="0" smtClean="0">
                <a:solidFill>
                  <a:srgbClr val="3E82F4"/>
                </a:solidFill>
                <a:latin typeface="Kozuka Gothic Pro H" panose="020B0800000000000000" pitchFamily="34" charset="-128"/>
                <a:ea typeface="Kozuka Gothic Pro H" panose="020B0800000000000000" pitchFamily="34" charset="-128"/>
              </a:rPr>
              <a:t>Learning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Lifelong Learning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E-learning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Teaching and Learning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Learning Difficulties</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Learning Psychology</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Inductive reasoning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Machine Learning</a:t>
            </a:r>
          </a:p>
          <a:p>
            <a:pPr marL="171450" indent="-171450">
              <a:lnSpc>
                <a:spcPct val="150000"/>
              </a:lnSpc>
              <a:buFont typeface="Arial" panose="020B0604020202020204" pitchFamily="34" charset="0"/>
              <a:buChar char="•"/>
            </a:pPr>
            <a:r>
              <a:rPr lang="en-US" sz="1000" dirty="0">
                <a:latin typeface="Kozuka Gothic Pro H" panose="020B0800000000000000" pitchFamily="34" charset="-128"/>
                <a:ea typeface="Kozuka Gothic Pro H" panose="020B0800000000000000" pitchFamily="34" charset="-128"/>
              </a:rPr>
              <a:t>Language Acquisition</a:t>
            </a:r>
            <a:endParaRPr lang="id-ID" sz="1000" dirty="0">
              <a:latin typeface="Kozuka Gothic Pro H" panose="020B0800000000000000" pitchFamily="34" charset="-128"/>
              <a:ea typeface="Kozuka Gothic Pro H" panose="020B0800000000000000" pitchFamily="34" charset="-128"/>
            </a:endParaRPr>
          </a:p>
        </p:txBody>
      </p:sp>
    </p:spTree>
    <p:extLst>
      <p:ext uri="{BB962C8B-B14F-4D97-AF65-F5344CB8AC3E}">
        <p14:creationId xmlns:p14="http://schemas.microsoft.com/office/powerpoint/2010/main" val="551058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TotalTime>
  <Words>680</Words>
  <Application>Microsoft Office PowerPoint</Application>
  <PresentationFormat>Widescreen</PresentationFormat>
  <Paragraphs>351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Kozuka Gothic Pro B</vt:lpstr>
      <vt:lpstr>Kozuka Gothic Pro H</vt:lpstr>
      <vt:lpstr>Arial</vt:lpstr>
      <vt:lpstr>Calibri</vt:lpstr>
      <vt:lpstr>Calibri Light</vt:lpstr>
      <vt:lpstr>Office Theme</vt:lpstr>
      <vt:lpstr>EDUverse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 progress to get inspiration</vt:lpstr>
      <vt:lpstr>PowerPoint Presentation</vt:lpstr>
      <vt:lpstr>Under progress to get inspiration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EDUverse</dc:title>
  <dc:creator>Valiant Perdana</dc:creator>
  <cp:lastModifiedBy>Valiant Perdana</cp:lastModifiedBy>
  <cp:revision>87</cp:revision>
  <dcterms:created xsi:type="dcterms:W3CDTF">2018-10-16T07:22:00Z</dcterms:created>
  <dcterms:modified xsi:type="dcterms:W3CDTF">2019-01-10T03:26:26Z</dcterms:modified>
</cp:coreProperties>
</file>