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80FD-028B-4274-B7F7-9644EE26433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E1E0-916C-4AB3-B087-1B10B12007F3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Rot="1" noChangeAspect="1" noMove="1" noResize="1" noUngrp="1"/>
          </p:cNvGrpSpPr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1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</p:spPr>
        </p:pic>
      </p:grpSp>
      <p:sp>
        <p:nvSpPr>
          <p:cNvPr id="12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/>
            <p:cNvSpPr/>
            <p:nvPr/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/>
            <p:cNvSpPr>
              <a:spLocks noEditPoints="1"/>
            </p:cNvSpPr>
            <p:nvPr/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/>
            <p:cNvSpPr>
              <a:spLocks noEditPoints="1"/>
            </p:cNvSpPr>
            <p:nvPr/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/>
            <p:cNvSpPr/>
            <p:nvPr/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/>
            <p:cNvSpPr/>
            <p:nvPr/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/>
            <p:cNvSpPr>
              <a:spLocks noEditPoints="1"/>
            </p:cNvSpPr>
            <p:nvPr/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/>
            <p:cNvSpPr>
              <a:spLocks noEditPoints="1"/>
            </p:cNvSpPr>
            <p:nvPr/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/>
            <p:cNvSpPr/>
            <p:nvPr/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/>
            <p:cNvSpPr>
              <a:spLocks noEditPoints="1"/>
            </p:cNvSpPr>
            <p:nvPr/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/>
            <p:cNvSpPr>
              <a:spLocks noChangeArrowheads="1"/>
            </p:cNvSpPr>
            <p:nvPr/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/>
            <p:cNvSpPr/>
            <p:nvPr/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/>
            <p:cNvSpPr>
              <a:spLocks noEditPoints="1"/>
            </p:cNvSpPr>
            <p:nvPr/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/>
            <p:cNvSpPr/>
            <p:nvPr/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/>
            <p:cNvSpPr/>
            <p:nvPr/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/>
            <p:cNvSpPr>
              <a:spLocks noEditPoints="1"/>
            </p:cNvSpPr>
            <p:nvPr/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/>
            <p:cNvSpPr/>
            <p:nvPr/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/>
            <p:cNvSpPr>
              <a:spLocks noEditPoints="1"/>
            </p:cNvSpPr>
            <p:nvPr/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Proiect</a:t>
            </a:r>
            <a:r>
              <a:rPr lang="en-US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smc</a:t>
            </a:r>
            <a:r>
              <a:rPr lang="en-US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GB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254" y="4622271"/>
            <a:ext cx="6857999" cy="953029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5600" dirty="0" err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Studen</a:t>
            </a:r>
            <a:r>
              <a:rPr lang="ro-RO" sz="5600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ți</a:t>
            </a:r>
            <a:r>
              <a:rPr lang="en-US" sz="5600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ro-RO" sz="5600" dirty="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o-RO" sz="5600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o-RO" sz="5600" dirty="0" err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Andrișan</a:t>
            </a:r>
            <a:r>
              <a:rPr lang="ro-RO" sz="5600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 ariana</a:t>
            </a:r>
            <a:endParaRPr lang="ro-RO" sz="5600" dirty="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o-RO" sz="5600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o-RO" sz="5600" dirty="0" err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stancu</a:t>
            </a:r>
            <a:r>
              <a:rPr lang="ro-RO" sz="5600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 Andreea florentin</a:t>
            </a:r>
            <a:r>
              <a:rPr lang="en-US" sz="5600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ro-RO" sz="5600" dirty="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o-RO" sz="5600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o-RO" sz="5600" dirty="0" err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voinescu</a:t>
            </a:r>
            <a:r>
              <a:rPr lang="ro-RO" sz="5600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 delia </a:t>
            </a:r>
            <a:endParaRPr lang="ro-RO" sz="5600" dirty="0">
              <a:solidFill>
                <a:schemeClr val="bg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ro-RO" sz="500" dirty="0">
                <a:solidFill>
                  <a:schemeClr val="bg2"/>
                </a:solidFill>
              </a:rPr>
              <a:t>          </a:t>
            </a:r>
            <a:endParaRPr lang="en-GB" sz="500" dirty="0">
              <a:solidFill>
                <a:schemeClr val="bg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60" name="Group 159"/>
          <p:cNvGrpSpPr>
            <a:grpSpLocks noGrp="1" noRot="1" noChangeAspect="1" noMove="1" noResize="1" noUngrp="1"/>
          </p:cNvGrpSpPr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1" name="Group 16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3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174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5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6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7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8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9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0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1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2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3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4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185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6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7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8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9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190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1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2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3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4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5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6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7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8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9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62" name="Group 16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ADMUX = (1&lt;&lt;REFS0)|(1&lt;&lt;MUX0)|(1&lt;&lt;MUX2)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Content Placeholder 7" descr="A screenshot of a cell phon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873148"/>
            <a:ext cx="2974328" cy="736145"/>
          </a:xfrm>
          <a:prstGeom prst="rect">
            <a:avLst/>
          </a:prstGeom>
        </p:spPr>
      </p:pic>
      <p:pic>
        <p:nvPicPr>
          <p:cNvPr id="102" name="Content Placeholder 5" descr="A screenshot of a social media pos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4367623"/>
            <a:ext cx="2974328" cy="483327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2" y="2414998"/>
            <a:ext cx="2974328" cy="2022542"/>
          </a:xfrm>
          <a:prstGeom prst="rect">
            <a:avLst/>
          </a:prstGeom>
        </p:spPr>
      </p:pic>
      <p:sp>
        <p:nvSpPr>
          <p:cNvPr id="155" name="Content Placeholder 154"/>
          <p:cNvSpPr>
            <a:spLocks noGrp="1"/>
          </p:cNvSpPr>
          <p:nvPr>
            <p:ph sz="half" idx="2"/>
          </p:nvPr>
        </p:nvSpPr>
        <p:spPr>
          <a:xfrm>
            <a:off x="8036041" y="2249487"/>
            <a:ext cx="3281004" cy="10931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0101  = (1&lt;&lt;MUX0)|(1&lt;&lt;MUX2)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1"/>
            <a:ext cx="12192003" cy="6858001"/>
          </a:xfrm>
          <a:prstGeom prst="rect">
            <a:avLst/>
          </a:prstGeom>
          <a:noFill/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4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4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20" name="Group 1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609" y="2297643"/>
            <a:ext cx="5941178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ADCSRA =  (1&lt;&lt;ADEN)|(1&lt;&lt;ADIE)|(1&lt;&lt;ADPS2)|(1&lt;&lt;ADPS1)|(1&lt;&lt;ADPS0)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ell phone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274469"/>
            <a:ext cx="4635583" cy="1946944"/>
          </a:xfrm>
          <a:prstGeom prst="rect">
            <a:avLst/>
          </a:prstGeom>
        </p:spPr>
      </p:pic>
      <p:pic>
        <p:nvPicPr>
          <p:cNvPr id="11" name="Content Placeholder 5" descr="A screenshot of a video game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4289632"/>
            <a:ext cx="4635583" cy="64898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463040" y="2844800"/>
            <a:ext cx="3754120" cy="177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3" y="2421918"/>
            <a:ext cx="9905998" cy="1478570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ADCSRA = (1&lt;&lt;ADSC) //BITUL CARE PORNESTE CONVERSIA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adc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1" y="-187960"/>
            <a:ext cx="9905999" cy="1905000"/>
          </a:xfrm>
        </p:spPr>
        <p:txBody>
          <a:bodyPr/>
          <a:lstStyle/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Senzorul de presiune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Placeholder 4" descr="pressure senzor-sketch"/>
          <p:cNvPicPr>
            <a:picLocks noChangeAspect="1"/>
          </p:cNvPicPr>
          <p:nvPr>
            <p:ph type="pic" idx="21"/>
          </p:nvPr>
        </p:nvPicPr>
        <p:blipFill>
          <a:blip r:embed="rId1"/>
          <a:stretch>
            <a:fillRect/>
          </a:stretch>
        </p:blipFill>
        <p:spPr>
          <a:xfrm>
            <a:off x="4488815" y="1405890"/>
            <a:ext cx="3199765" cy="2725420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half" idx="18"/>
          </p:nvPr>
        </p:nvSpPr>
        <p:spPr/>
        <p:txBody>
          <a:bodyPr/>
          <a:p>
            <a:r>
              <a:rPr lang="en-US"/>
              <a:t>Graficul senzorului de rpesiune</a:t>
            </a:r>
            <a:endParaRPr lang="en-US"/>
          </a:p>
        </p:txBody>
      </p:sp>
      <p:pic>
        <p:nvPicPr>
          <p:cNvPr id="6" name="Picture Placeholder 5" descr="transfer function"/>
          <p:cNvPicPr>
            <a:picLocks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xfrm>
            <a:off x="7852410" y="2175510"/>
            <a:ext cx="3827145" cy="1523365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half" idx="19"/>
          </p:nvPr>
        </p:nvSpPr>
        <p:spPr/>
        <p:txBody>
          <a:bodyPr/>
          <a:p>
            <a:r>
              <a:rPr lang="en-US"/>
              <a:t>Schita unui senzor de presiune</a:t>
            </a:r>
            <a:endParaRPr lang="en-US"/>
          </a:p>
        </p:txBody>
      </p:sp>
      <p:pic>
        <p:nvPicPr>
          <p:cNvPr id="8" name="Picture Placeholder 7" descr="graf-pressure"/>
          <p:cNvPicPr>
            <a:picLocks noChangeAspect="1"/>
          </p:cNvPicPr>
          <p:nvPr>
            <p:ph type="pic" idx="15"/>
          </p:nvPr>
        </p:nvPicPr>
        <p:blipFill>
          <a:blip r:embed="rId3"/>
          <a:stretch>
            <a:fillRect/>
          </a:stretch>
        </p:blipFill>
        <p:spPr>
          <a:xfrm>
            <a:off x="580390" y="1537335"/>
            <a:ext cx="3669030" cy="25939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half" idx="20"/>
          </p:nvPr>
        </p:nvSpPr>
        <p:spPr/>
        <p:txBody>
          <a:bodyPr/>
          <a:p>
            <a:r>
              <a:rPr lang="en-US"/>
              <a:t>Functia de transfer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-42862" y="2829560"/>
            <a:ext cx="122777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Mul</a:t>
            </a:r>
            <a:r>
              <a:rPr lang="ro-RO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țumim pentru atenție!</a:t>
            </a:r>
            <a:endParaRPr lang="ro-RO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cerinta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Sa se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implementeze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un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modul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de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monitorizare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presiunii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intr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-o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incinta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Pentru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aceasta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se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utilizeaza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senzor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de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presiune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MPX4115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miicrocontrolerul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ATmega328.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Senzorul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se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simuleaza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cu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ajutorul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unui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alt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modul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Arduino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uno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Meniul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de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configurare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trebuie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permita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setarea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unei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presiuni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de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referinta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afisarea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informatiilor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culese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de la sensor (LCD).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Pentru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setarea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presiunii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limita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se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va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utiliza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un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buton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(cu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functionare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circulara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incrementare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pana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la maxim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resetare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dupa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).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Atingerea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presiunii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este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semnalizata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printr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-un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mesaj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pe LCD.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cuprins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Schema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generala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Schite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Prezentare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Codul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23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8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Schema de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pornire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 useBgFill="1">
        <p:nvSpPr>
          <p:cNvPr id="39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37" descr="A screenshot of a social media pos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09" y="1704976"/>
            <a:ext cx="5676527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9525" y="141605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23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8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66800"/>
            <a:ext cx="4361815" cy="469773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Schema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generala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in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thinkercad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 useBgFill="1">
        <p:nvSpPr>
          <p:cNvPr id="39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5340" y="9525"/>
            <a:ext cx="7557135" cy="69900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12525"/>
            <a:ext cx="4878387" cy="30156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PD6-setam ca pin de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iesire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DDRD=(1&lt;&lt;PORTD6);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29" name="Group 128"/>
          <p:cNvGrpSpPr>
            <a:grpSpLocks noGrp="1" noRot="1" noChangeAspect="1" noMove="1" noResize="1" noUngrp="1"/>
          </p:cNvGrpSpPr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0" name="Group 12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2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143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4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5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6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7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8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0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1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2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3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154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5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6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7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8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159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0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1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2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3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4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5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6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7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8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31" name="Group 13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2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3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4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5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6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7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8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9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0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917" y="1816101"/>
            <a:ext cx="4476783" cy="2053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TCCR0A = (1&lt;&lt;COM0A1)|(1&lt;&lt;WGM00)|(1&lt;&lt;WGM01)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0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Content Placehold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426999"/>
            <a:ext cx="2974328" cy="1628443"/>
          </a:xfrm>
          <a:prstGeom prst="rect">
            <a:avLst/>
          </a:prstGeom>
        </p:spPr>
      </p:pic>
      <p:pic>
        <p:nvPicPr>
          <p:cNvPr id="64" name="Content Placeholder 5" descr="A screenshot of a cell phone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2" y="1493920"/>
            <a:ext cx="2974328" cy="1494600"/>
          </a:xfrm>
          <a:prstGeom prst="rect">
            <a:avLst/>
          </a:prstGeom>
        </p:spPr>
      </p:pic>
      <p:pic>
        <p:nvPicPr>
          <p:cNvPr id="67" name="Content Placeholder 7" descr="A screenshot of a cell phone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4129676"/>
            <a:ext cx="2974328" cy="959220"/>
          </a:xfrm>
          <a:prstGeom prst="rect">
            <a:avLst/>
          </a:prstGeom>
        </p:spPr>
      </p:pic>
      <p:pic>
        <p:nvPicPr>
          <p:cNvPr id="10" name="Content Placeholder 9" descr="A screenshot of a video game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2" y="4412236"/>
            <a:ext cx="2974328" cy="39409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4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4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20" name="Group 1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893" y="106252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TCCR0B = (1&lt;&lt;CS00);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video game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4" y="3966875"/>
            <a:ext cx="4635583" cy="718514"/>
          </a:xfrm>
          <a:prstGeom prst="rect">
            <a:avLst/>
          </a:prstGeom>
        </p:spPr>
      </p:pic>
      <p:pic>
        <p:nvPicPr>
          <p:cNvPr id="11" name="Content Placeholder 5" descr="A screenshot of a video game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37" y="1677824"/>
            <a:ext cx="4635583" cy="625804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713161" y="4202589"/>
            <a:ext cx="3217055" cy="74834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TIMSK = (1&lt;&lt;TOIE0);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DUTY 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OCR0A = (</a:t>
            </a:r>
            <a:r>
              <a:rPr lang="en-US" dirty="0" err="1"/>
              <a:t>dutyCycle</a:t>
            </a:r>
            <a:r>
              <a:rPr lang="en-US" dirty="0"/>
              <a:t>/100) * 255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fractiunea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perioade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semnal</a:t>
            </a:r>
            <a:r>
              <a:rPr lang="en-US" dirty="0"/>
              <a:t>.</a:t>
            </a:r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Presentation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Tw Cen MT</vt:lpstr>
      <vt:lpstr>Segoe Print</vt:lpstr>
      <vt:lpstr>Microsoft YaHei</vt:lpstr>
      <vt:lpstr>Arial Unicode MS</vt:lpstr>
      <vt:lpstr>Calibri</vt:lpstr>
      <vt:lpstr>Circuit</vt:lpstr>
      <vt:lpstr>Proiect smc	</vt:lpstr>
      <vt:lpstr>cerinta</vt:lpstr>
      <vt:lpstr>cuprins</vt:lpstr>
      <vt:lpstr>Schema de pornire</vt:lpstr>
      <vt:lpstr>Schema generala in thinkercad</vt:lpstr>
      <vt:lpstr>PowerPoint 演示文稿</vt:lpstr>
      <vt:lpstr>TCCR0A = (1&lt;&lt;COM0A1)|(1&lt;&lt;WGM00)|(1&lt;&lt;WGM01)</vt:lpstr>
      <vt:lpstr>TCCR0B = (1&lt;&lt;CS00);</vt:lpstr>
      <vt:lpstr>DUTY CYCLE</vt:lpstr>
      <vt:lpstr>ADMUX = (1&lt;&lt;REFS0)|(1&lt;&lt;MUX0)|(1&lt;&lt;MUX2)</vt:lpstr>
      <vt:lpstr>ADCSRA =  (1&lt;&lt;ADEN)|(1&lt;&lt;ADIE)|(1&lt;&lt;ADPS2)|(1&lt;&lt;ADPS1)|(1&lt;&lt;ADPS0)</vt:lpstr>
      <vt:lpstr>ADCSRA = (1&lt;&lt;ADSC) //BITUL CARE PORNESTE CONVERSIA adc</vt:lpstr>
      <vt:lpstr>Senzorul de presiune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smc </dc:title>
  <dc:creator>Andrisan Ariana</dc:creator>
  <cp:lastModifiedBy>Ariana</cp:lastModifiedBy>
  <cp:revision>7</cp:revision>
  <dcterms:created xsi:type="dcterms:W3CDTF">2019-05-27T14:40:00Z</dcterms:created>
  <dcterms:modified xsi:type="dcterms:W3CDTF">2019-05-28T15:36:54Z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