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3"/>
    <p:sldId id="258" r:id="rId4"/>
    <p:sldId id="259" r:id="rId5"/>
    <p:sldId id="265" r:id="rId6"/>
    <p:sldId id="301" r:id="rId7"/>
    <p:sldId id="302" r:id="rId8"/>
    <p:sldId id="303" r:id="rId9"/>
    <p:sldId id="327" r:id="rId10"/>
    <p:sldId id="260" r:id="rId11"/>
    <p:sldId id="266" r:id="rId12"/>
    <p:sldId id="284" r:id="rId13"/>
    <p:sldId id="328" r:id="rId14"/>
    <p:sldId id="261" r:id="rId15"/>
    <p:sldId id="267" r:id="rId16"/>
    <p:sldId id="274" r:id="rId17"/>
    <p:sldId id="304" r:id="rId18"/>
    <p:sldId id="305" r:id="rId19"/>
    <p:sldId id="306" r:id="rId20"/>
    <p:sldId id="307" r:id="rId22"/>
    <p:sldId id="308" r:id="rId23"/>
    <p:sldId id="309" r:id="rId24"/>
    <p:sldId id="262" r:id="rId25"/>
    <p:sldId id="275" r:id="rId26"/>
    <p:sldId id="310" r:id="rId27"/>
    <p:sldId id="311" r:id="rId28"/>
    <p:sldId id="312" r:id="rId29"/>
    <p:sldId id="264" r:id="rId30"/>
    <p:sldId id="270" r:id="rId31"/>
    <p:sldId id="324" r:id="rId32"/>
    <p:sldId id="325"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40" autoAdjust="0"/>
    <p:restoredTop sz="90380" autoAdjust="0"/>
  </p:normalViewPr>
  <p:slideViewPr>
    <p:cSldViewPr snapToGrid="0">
      <p:cViewPr varScale="1">
        <p:scale>
          <a:sx n="92" d="100"/>
          <a:sy n="92" d="100"/>
        </p:scale>
        <p:origin x="-557" y="-96"/>
      </p:cViewPr>
      <p:guideLst>
        <p:guide orient="horz" pos="2160"/>
        <p:guide pos="3840"/>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hyperlink" Target="https://baike.baidu.com/item/%E5%BF%AB%E9%80%9F%E5%8E%9F%E5%9E%8B" TargetMode="Externa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328161" y="2680788"/>
            <a:ext cx="3535680" cy="768350"/>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界面原型翻转</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7958"/>
            <a:ext cx="212788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界面设计原则</a:t>
            </a:r>
            <a:endPar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p:cNvSpPr/>
          <p:nvPr/>
        </p:nvSpPr>
        <p:spPr>
          <a:xfrm>
            <a:off x="2467620" y="207466"/>
            <a:ext cx="154178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design principle</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06240" y="36770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411515" y="25222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8269" y="1918024"/>
            <a:ext cx="5100663" cy="1134541"/>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在系统的设计过程中，设计人员要抓住用户的特征，发现用户的需求。在系统整个开发过程中要不断征求用户的意见，向用户咨询。</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572920"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867022"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矩形 10"/>
          <p:cNvSpPr/>
          <p:nvPr/>
        </p:nvSpPr>
        <p:spPr>
          <a:xfrm>
            <a:off x="867022"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以用户为中心</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a:xfrm>
            <a:off x="688269" y="4276214"/>
            <a:ext cx="10726124" cy="1172629"/>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按照对象应用环境及场合具体使用功能要求，各种子系统控制类型、不同管理对象的同一界面并行处理要求和多项对话交互的同时性要求 等，设计分功能区分多级菜单、分层提示信息和多项对话栏并举的窗口等的人机交互界面，从而使用户易于分辨和掌握交互界面的使用规律和 特点，提高其友好性和易操作性。</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572920" y="4059989"/>
            <a:ext cx="10956820"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867022" y="383862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1" name="矩形 20"/>
          <p:cNvSpPr/>
          <p:nvPr/>
        </p:nvSpPr>
        <p:spPr>
          <a:xfrm>
            <a:off x="867022" y="386082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3</a:t>
            </a:r>
            <a:r>
              <a:rPr lang="zh-CN" altLang="en-US" sz="2000" b="1" dirty="0" smtClean="0">
                <a:latin typeface="微软雅黑" panose="020B0503020204020204" pitchFamily="34" charset="-122"/>
                <a:ea typeface="微软雅黑" panose="020B0503020204020204" pitchFamily="34" charset="-122"/>
                <a:sym typeface="+mn-ea"/>
              </a:rPr>
              <a:t>：功能原则</a:t>
            </a:r>
            <a:endParaRPr lang="zh-CN" altLang="en-US" sz="2000" b="1" dirty="0"/>
          </a:p>
        </p:txBody>
      </p:sp>
      <p:sp>
        <p:nvSpPr>
          <p:cNvPr id="22" name="矩形 21"/>
          <p:cNvSpPr/>
          <p:nvPr/>
        </p:nvSpPr>
        <p:spPr>
          <a:xfrm>
            <a:off x="6313730" y="1918024"/>
            <a:ext cx="5100663" cy="1497654"/>
          </a:xfrm>
          <a:prstGeom prst="rect">
            <a:avLst/>
          </a:prstGeom>
          <a:ln>
            <a:noFill/>
            <a:prstDash val="dash"/>
          </a:ln>
        </p:spPr>
        <p:txBody>
          <a:bodyPr wrap="square">
            <a:spAutoFit/>
          </a:bodyPr>
          <a:lstStyle/>
          <a:p>
            <a:pPr>
              <a:lnSpc>
                <a:spcPct val="130000"/>
              </a:lnSpc>
            </a:pPr>
            <a:r>
              <a:rPr lang="zh-CN" altLang="zh-CN" dirty="0">
                <a:latin typeface="微软雅黑" panose="020B0503020204020204" pitchFamily="34" charset="-122"/>
                <a:ea typeface="微软雅黑" panose="020B0503020204020204" pitchFamily="34" charset="-122"/>
              </a:rPr>
              <a:t>按照处理事件顺序、访问查看顺序（如由整体到单项，由大到小，由上层到下层等）与控制工艺流程等设计监控管理和人机对话主界面及 其二级界面。</a:t>
            </a:r>
            <a:endParaRPr lang="zh-CN" altLang="zh-CN" dirty="0">
              <a:latin typeface="微软雅黑" panose="020B0503020204020204" pitchFamily="34" charset="-122"/>
              <a:ea typeface="微软雅黑" panose="020B0503020204020204" pitchFamily="34" charset="-122"/>
            </a:endParaRPr>
          </a:p>
        </p:txBody>
      </p:sp>
      <p:sp>
        <p:nvSpPr>
          <p:cNvPr id="23" name="矩形 22"/>
          <p:cNvSpPr/>
          <p:nvPr/>
        </p:nvSpPr>
        <p:spPr>
          <a:xfrm>
            <a:off x="6198381"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6492483"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矩形 24"/>
          <p:cNvSpPr/>
          <p:nvPr/>
        </p:nvSpPr>
        <p:spPr>
          <a:xfrm>
            <a:off x="6492483"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2</a:t>
            </a:r>
            <a:r>
              <a:rPr lang="zh-CN" altLang="en-US" sz="2000" b="1" dirty="0" smtClean="0">
                <a:latin typeface="微软雅黑" panose="020B0503020204020204" pitchFamily="34" charset="-122"/>
                <a:ea typeface="微软雅黑" panose="020B0503020204020204" pitchFamily="34" charset="-122"/>
                <a:sym typeface="+mn-ea"/>
              </a:rPr>
              <a:t>：</a:t>
            </a:r>
            <a:r>
              <a:rPr lang="zh-CN" altLang="zh-CN" sz="2000" b="1" dirty="0">
                <a:latin typeface="微软雅黑" panose="020B0503020204020204" pitchFamily="34" charset="-122"/>
                <a:ea typeface="微软雅黑" panose="020B0503020204020204" pitchFamily="34" charset="-122"/>
              </a:rPr>
              <a:t>顺序原则</a:t>
            </a:r>
            <a:endParaRPr lang="zh-CN" altLang="en-US" sz="2000" b="1" dirty="0">
              <a:latin typeface="微软雅黑" panose="020B0503020204020204" pitchFamily="34" charset="-122"/>
              <a:ea typeface="微软雅黑" panose="020B0503020204020204" pitchFamily="34" charset="-122"/>
            </a:endParaRPr>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7958"/>
            <a:ext cx="212788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界面设计原则</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467620" y="207466"/>
            <a:ext cx="154178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design principle</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009390" y="360719"/>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431200"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8269" y="1918024"/>
            <a:ext cx="5100663" cy="1172629"/>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包括色彩的一致，操作区域一致，文字的一致。界面细节美工设计的一致性使运行人员看界面时感到舒适，减少他们的操作失误。</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572920"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867022"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1" name="矩形 10"/>
          <p:cNvSpPr/>
          <p:nvPr/>
        </p:nvSpPr>
        <p:spPr>
          <a:xfrm>
            <a:off x="867022"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：一致性原则</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a:xfrm>
            <a:off x="688269" y="4276214"/>
            <a:ext cx="5100663" cy="1134541"/>
          </a:xfrm>
          <a:prstGeom prst="rect">
            <a:avLst/>
          </a:prstGeom>
          <a:ln>
            <a:noFill/>
            <a:prstDash val="dash"/>
          </a:ln>
        </p:spPr>
        <p:txBody>
          <a:bodyPr wrap="square">
            <a:spAutoFit/>
          </a:bodyPr>
          <a:lstStyle/>
          <a:p>
            <a:pPr defTabSz="713105">
              <a:lnSpc>
                <a:spcPct val="130000"/>
              </a:lnSpc>
            </a:pPr>
            <a:r>
              <a:rPr lang="zh-CN" altLang="zh-CN" dirty="0">
                <a:latin typeface="微软雅黑" panose="020B0503020204020204" pitchFamily="34" charset="-122"/>
                <a:ea typeface="微软雅黑" panose="020B0503020204020204" pitchFamily="34" charset="-122"/>
              </a:rPr>
              <a:t>按照管理对象在控制系统中的重要性和全局性水平，设计人机界面的主次菜单和对话窗口的位置和突显性</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572920" y="405998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867022" y="383862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1" name="矩形 20"/>
          <p:cNvSpPr/>
          <p:nvPr/>
        </p:nvSpPr>
        <p:spPr>
          <a:xfrm>
            <a:off x="867022" y="386082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6</a:t>
            </a:r>
            <a:r>
              <a:rPr lang="zh-CN" altLang="en-US" sz="2000" b="1" dirty="0" smtClean="0">
                <a:latin typeface="微软雅黑" panose="020B0503020204020204" pitchFamily="34" charset="-122"/>
                <a:ea typeface="微软雅黑" panose="020B0503020204020204" pitchFamily="34" charset="-122"/>
                <a:sym typeface="+mn-ea"/>
              </a:rPr>
              <a:t>：重要性原则</a:t>
            </a:r>
            <a:endParaRPr lang="zh-CN" altLang="en-US" sz="2000" b="1" dirty="0"/>
          </a:p>
        </p:txBody>
      </p:sp>
      <p:sp>
        <p:nvSpPr>
          <p:cNvPr id="22" name="矩形 21"/>
          <p:cNvSpPr/>
          <p:nvPr/>
        </p:nvSpPr>
        <p:spPr>
          <a:xfrm>
            <a:off x="6313730" y="1918024"/>
            <a:ext cx="5100663" cy="1137556"/>
          </a:xfrm>
          <a:prstGeom prst="rect">
            <a:avLst/>
          </a:prstGeom>
          <a:ln>
            <a:noFill/>
            <a:prstDash val="dash"/>
          </a:ln>
        </p:spPr>
        <p:txBody>
          <a:bodyPr wrap="square">
            <a:spAutoFit/>
          </a:bodyPr>
          <a:lstStyle/>
          <a:p>
            <a:pPr>
              <a:lnSpc>
                <a:spcPct val="130000"/>
              </a:lnSpc>
            </a:pPr>
            <a:r>
              <a:rPr lang="zh-CN" altLang="zh-CN" dirty="0">
                <a:latin typeface="微软雅黑" panose="020B0503020204020204" pitchFamily="34" charset="-122"/>
                <a:ea typeface="微软雅黑" panose="020B0503020204020204" pitchFamily="34" charset="-122"/>
              </a:rPr>
              <a:t>按照管理对象的对话交互频率高低设计人机界面的层次顺序和对话窗口莱单的显示位置等，提高监控和访问对话频率。</a:t>
            </a:r>
            <a:endParaRPr lang="zh-CN" altLang="zh-CN" dirty="0">
              <a:latin typeface="微软雅黑" panose="020B0503020204020204" pitchFamily="34" charset="-122"/>
              <a:ea typeface="微软雅黑" panose="020B0503020204020204" pitchFamily="34" charset="-122"/>
            </a:endParaRPr>
          </a:p>
        </p:txBody>
      </p:sp>
      <p:sp>
        <p:nvSpPr>
          <p:cNvPr id="23" name="矩形 22"/>
          <p:cNvSpPr/>
          <p:nvPr/>
        </p:nvSpPr>
        <p:spPr>
          <a:xfrm>
            <a:off x="6198381" y="170179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6492483" y="148043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矩形 24"/>
          <p:cNvSpPr/>
          <p:nvPr/>
        </p:nvSpPr>
        <p:spPr>
          <a:xfrm>
            <a:off x="6492483" y="150263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5</a:t>
            </a:r>
            <a:r>
              <a:rPr lang="zh-CN" altLang="en-US" sz="2000" b="1" dirty="0" smtClean="0">
                <a:latin typeface="微软雅黑" panose="020B0503020204020204" pitchFamily="34" charset="-122"/>
                <a:ea typeface="微软雅黑" panose="020B0503020204020204" pitchFamily="34" charset="-122"/>
                <a:sym typeface="+mn-ea"/>
              </a:rPr>
              <a:t>：频率</a:t>
            </a:r>
            <a:r>
              <a:rPr lang="zh-CN" altLang="zh-CN" sz="2000" b="1" dirty="0" smtClean="0">
                <a:latin typeface="微软雅黑" panose="020B0503020204020204" pitchFamily="34" charset="-122"/>
                <a:ea typeface="微软雅黑" panose="020B0503020204020204" pitchFamily="34" charset="-122"/>
              </a:rPr>
              <a:t>原则</a:t>
            </a:r>
            <a:endParaRPr lang="zh-CN" altLang="en-US" sz="2000" b="1" dirty="0">
              <a:latin typeface="微软雅黑" panose="020B0503020204020204" pitchFamily="34" charset="-122"/>
              <a:ea typeface="微软雅黑" panose="020B0503020204020204" pitchFamily="34" charset="-122"/>
            </a:endParaRPr>
          </a:p>
        </p:txBody>
      </p:sp>
      <p:sp>
        <p:nvSpPr>
          <p:cNvPr id="26" name="矩形 25"/>
          <p:cNvSpPr/>
          <p:nvPr/>
        </p:nvSpPr>
        <p:spPr>
          <a:xfrm>
            <a:off x="6313730" y="4276214"/>
            <a:ext cx="5100663" cy="1532727"/>
          </a:xfrm>
          <a:prstGeom prst="rect">
            <a:avLst/>
          </a:prstGeom>
          <a:ln>
            <a:noFill/>
            <a:prstDash val="dash"/>
          </a:ln>
        </p:spPr>
        <p:txBody>
          <a:bodyPr wrap="square">
            <a:spAutoFit/>
          </a:bodyPr>
          <a:lstStyle/>
          <a:p>
            <a:pPr>
              <a:lnSpc>
                <a:spcPct val="130000"/>
              </a:lnSpc>
            </a:pPr>
            <a:r>
              <a:rPr lang="zh-CN" altLang="zh-CN" dirty="0">
                <a:latin typeface="微软雅黑" panose="020B0503020204020204" pitchFamily="34" charset="-122"/>
                <a:ea typeface="微软雅黑" panose="020B0503020204020204" pitchFamily="34" charset="-122"/>
              </a:rPr>
              <a:t>按照操作人员的身份特征和工作性质，设计与之相适应和友好的人机界面。根据其工作需要，宜以弹出式窗口显示提示、引导和帮助信息 ，从而提高用户的交互水平和效率。</a:t>
            </a:r>
            <a:endParaRPr lang="zh-CN" altLang="en-US" dirty="0">
              <a:latin typeface="微软雅黑" panose="020B0503020204020204" pitchFamily="34" charset="-122"/>
              <a:ea typeface="微软雅黑" panose="020B0503020204020204" pitchFamily="34" charset="-122"/>
            </a:endParaRPr>
          </a:p>
        </p:txBody>
      </p:sp>
      <p:sp>
        <p:nvSpPr>
          <p:cNvPr id="27" name="矩形 26"/>
          <p:cNvSpPr/>
          <p:nvPr/>
        </p:nvSpPr>
        <p:spPr>
          <a:xfrm>
            <a:off x="6198381" y="4059989"/>
            <a:ext cx="5331359" cy="1734420"/>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6492483" y="3838627"/>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9" name="矩形 28"/>
          <p:cNvSpPr/>
          <p:nvPr/>
        </p:nvSpPr>
        <p:spPr>
          <a:xfrm>
            <a:off x="6492483" y="3860822"/>
            <a:ext cx="2277325" cy="39878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sym typeface="+mn-ea"/>
              </a:rPr>
              <a:t>7</a:t>
            </a:r>
            <a:r>
              <a:rPr lang="zh-CN" altLang="en-US" sz="2000" b="1" dirty="0" smtClean="0">
                <a:latin typeface="微软雅黑" panose="020B0503020204020204" pitchFamily="34" charset="-122"/>
                <a:ea typeface="微软雅黑" panose="020B0503020204020204" pitchFamily="34" charset="-122"/>
                <a:sym typeface="+mn-ea"/>
              </a:rPr>
              <a:t>：面向对象原则</a:t>
            </a:r>
            <a:endParaRPr lang="zh-CN" altLang="en-US" sz="2000" b="1" dirty="0"/>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提问时间</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文本框 3"/>
          <p:cNvSpPr txBox="1"/>
          <p:nvPr/>
        </p:nvSpPr>
        <p:spPr>
          <a:xfrm>
            <a:off x="1547495" y="1623060"/>
            <a:ext cx="5872480" cy="521970"/>
          </a:xfrm>
          <a:prstGeom prst="rect">
            <a:avLst/>
          </a:prstGeom>
          <a:noFill/>
        </p:spPr>
        <p:txBody>
          <a:bodyPr wrap="none" rtlCol="0">
            <a:spAutoFit/>
          </a:bodyPr>
          <a:p>
            <a:r>
              <a:rPr lang="zh-CN" altLang="en-US" sz="2800"/>
              <a:t>刚刚提到的人机交互有多少个原则？</a:t>
            </a:r>
            <a:endParaRPr lang="zh-CN" altLang="en-US" sz="2800"/>
          </a:p>
        </p:txBody>
      </p:sp>
      <p:sp>
        <p:nvSpPr>
          <p:cNvPr id="8" name="文本框 7"/>
          <p:cNvSpPr txBox="1"/>
          <p:nvPr/>
        </p:nvSpPr>
        <p:spPr>
          <a:xfrm>
            <a:off x="1638935" y="2536190"/>
            <a:ext cx="755650" cy="368300"/>
          </a:xfrm>
          <a:prstGeom prst="rect">
            <a:avLst/>
          </a:prstGeom>
          <a:noFill/>
        </p:spPr>
        <p:txBody>
          <a:bodyPr wrap="none" rtlCol="0">
            <a:spAutoFit/>
          </a:bodyPr>
          <a:p>
            <a:r>
              <a:rPr lang="en-US" dirty="0">
                <a:sym typeface="+mn-ea"/>
              </a:rPr>
              <a:t>7</a:t>
            </a:r>
            <a:r>
              <a:rPr lang="zh-CN" altLang="en-US" dirty="0">
                <a:sym typeface="+mn-ea"/>
              </a:rPr>
              <a:t>个。</a:t>
            </a:r>
            <a:endParaRPr lang="zh-CN" altLang="en-US" dirty="0">
              <a:sym typeface="+mn-ea"/>
            </a:endParaRPr>
          </a:p>
        </p:txBody>
      </p:sp>
      <p:sp>
        <p:nvSpPr>
          <p:cNvPr id="5" name="文本框 4"/>
          <p:cNvSpPr txBox="1"/>
          <p:nvPr/>
        </p:nvSpPr>
        <p:spPr>
          <a:xfrm>
            <a:off x="1547495" y="3836670"/>
            <a:ext cx="1605280" cy="521970"/>
          </a:xfrm>
          <a:prstGeom prst="rect">
            <a:avLst/>
          </a:prstGeom>
          <a:noFill/>
        </p:spPr>
        <p:txBody>
          <a:bodyPr wrap="none" rtlCol="0">
            <a:spAutoFit/>
          </a:bodyPr>
          <a:p>
            <a:r>
              <a:rPr lang="zh-CN" altLang="en-US" sz="2800"/>
              <a:t>分别是？</a:t>
            </a:r>
            <a:endParaRPr lang="zh-CN" altLang="en-US" sz="2800"/>
          </a:p>
        </p:txBody>
      </p:sp>
      <p:sp>
        <p:nvSpPr>
          <p:cNvPr id="7" name="文本框 6"/>
          <p:cNvSpPr txBox="1"/>
          <p:nvPr/>
        </p:nvSpPr>
        <p:spPr>
          <a:xfrm>
            <a:off x="1547495" y="4979670"/>
            <a:ext cx="9326880" cy="645160"/>
          </a:xfrm>
          <a:prstGeom prst="rect">
            <a:avLst/>
          </a:prstGeom>
          <a:noFill/>
        </p:spPr>
        <p:txBody>
          <a:bodyPr wrap="none" rtlCol="0">
            <a:spAutoFit/>
          </a:bodyPr>
          <a:p>
            <a:pPr algn="l"/>
            <a:r>
              <a:rPr lang="zh-CN" altLang="en-US" dirty="0">
                <a:sym typeface="+mn-ea"/>
              </a:rPr>
              <a:t>以用户为中心；顺序原则；功能原则；一致性原则；频率原则；重要性原则；面向对象原则</a:t>
            </a:r>
            <a:endParaRPr lang="zh-CN" altLang="en-US" dirty="0">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826"/>
            <a:ext cx="3272140" cy="758915"/>
            <a:chOff x="4694848" y="2805910"/>
            <a:chExt cx="3272140" cy="758915"/>
          </a:xfrm>
        </p:grpSpPr>
        <p:grpSp>
          <p:nvGrpSpPr>
            <p:cNvPr id="12" name="组合 11"/>
            <p:cNvGrpSpPr/>
            <p:nvPr/>
          </p:nvGrpSpPr>
          <p:grpSpPr>
            <a:xfrm>
              <a:off x="5517158" y="2805910"/>
              <a:ext cx="2449830" cy="758915"/>
              <a:chOff x="5517158" y="2886313"/>
              <a:chExt cx="2449830" cy="758915"/>
            </a:xfrm>
          </p:grpSpPr>
          <p:sp>
            <p:nvSpPr>
              <p:cNvPr id="16" name="矩形 15"/>
              <p:cNvSpPr/>
              <p:nvPr/>
            </p:nvSpPr>
            <p:spPr>
              <a:xfrm>
                <a:off x="5517158" y="2886313"/>
                <a:ext cx="244983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3369638"/>
                <a:ext cx="642620"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a:t>
                </a:r>
                <a:r>
                  <a:rPr kumimoji="0"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TOOL</a:t>
                </a:r>
                <a:endParaRPr kumimoji="1"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94848" y="2825721"/>
              <a:ext cx="797404" cy="720643"/>
              <a:chOff x="4428148" y="2897395"/>
              <a:chExt cx="797404" cy="720643"/>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5" name="矩形 14"/>
              <p:cNvSpPr/>
              <p:nvPr/>
            </p:nvSpPr>
            <p:spPr>
              <a:xfrm>
                <a:off x="4428148" y="2897395"/>
                <a:ext cx="7974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4039" y="1612900"/>
            <a:ext cx="11477961" cy="2681295"/>
            <a:chOff x="714039" y="1612900"/>
            <a:chExt cx="11477961" cy="2681295"/>
          </a:xfrm>
        </p:grpSpPr>
        <p:grpSp>
          <p:nvGrpSpPr>
            <p:cNvPr id="89" name="组合 88"/>
            <p:cNvGrpSpPr/>
            <p:nvPr/>
          </p:nvGrpSpPr>
          <p:grpSpPr>
            <a:xfrm>
              <a:off x="1561058" y="3679597"/>
              <a:ext cx="10630942" cy="614598"/>
              <a:chOff x="1295860" y="3011613"/>
              <a:chExt cx="7848143" cy="453719"/>
            </a:xfrm>
          </p:grpSpPr>
          <p:cxnSp>
            <p:nvCxnSpPr>
              <p:cNvPr id="90" name="肘形连接符 89"/>
              <p:cNvCxnSpPr>
                <a:stCxn id="88" idx="2"/>
              </p:cNvCxnSpPr>
              <p:nvPr/>
            </p:nvCxnSpPr>
            <p:spPr>
              <a:xfrm rot="16200000" flipH="1">
                <a:off x="1522130" y="2907202"/>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14039" y="1612900"/>
              <a:ext cx="1785690" cy="2231761"/>
              <a:chOff x="714039" y="1612900"/>
              <a:chExt cx="1785690" cy="2231761"/>
            </a:xfrm>
          </p:grpSpPr>
          <p:sp>
            <p:nvSpPr>
              <p:cNvPr id="86" name="任意多边形 85"/>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矩形 14"/>
          <p:cNvSpPr/>
          <p:nvPr/>
        </p:nvSpPr>
        <p:spPr>
          <a:xfrm>
            <a:off x="544195" y="163513"/>
            <a:ext cx="1758950" cy="39878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304425" y="208101"/>
            <a:ext cx="666115" cy="306705"/>
          </a:xfrm>
          <a:prstGeom prst="rect">
            <a:avLst/>
          </a:prstGeom>
        </p:spPr>
        <p:txBody>
          <a:bodyPr wrap="none">
            <a:spAutoFit/>
          </a:bodyPr>
          <a:lstStyle/>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43275" y="363259"/>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917376" y="3247597"/>
            <a:ext cx="864000" cy="864000"/>
            <a:chOff x="3766243" y="3247597"/>
            <a:chExt cx="864000" cy="864000"/>
          </a:xfrm>
        </p:grpSpPr>
        <p:sp>
          <p:nvSpPr>
            <p:cNvPr id="92" name="椭圆 91"/>
            <p:cNvSpPr/>
            <p:nvPr/>
          </p:nvSpPr>
          <p:spPr>
            <a:xfrm>
              <a:off x="376624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100" name="矩形 99"/>
            <p:cNvSpPr/>
            <p:nvPr/>
          </p:nvSpPr>
          <p:spPr>
            <a:xfrm>
              <a:off x="379019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US" dirty="0">
                <a:solidFill>
                  <a:schemeClr val="bg1"/>
                </a:solidFill>
              </a:endParaRPr>
            </a:p>
          </p:txBody>
        </p:sp>
      </p:grpSp>
      <p:grpSp>
        <p:nvGrpSpPr>
          <p:cNvPr id="4" name="组合 3"/>
          <p:cNvGrpSpPr/>
          <p:nvPr/>
        </p:nvGrpSpPr>
        <p:grpSpPr>
          <a:xfrm>
            <a:off x="5598914" y="3247597"/>
            <a:ext cx="864000" cy="864000"/>
            <a:chOff x="6001948" y="3247597"/>
            <a:chExt cx="864000" cy="864000"/>
          </a:xfrm>
        </p:grpSpPr>
        <p:sp>
          <p:nvSpPr>
            <p:cNvPr id="93" name="椭圆 92"/>
            <p:cNvSpPr/>
            <p:nvPr/>
          </p:nvSpPr>
          <p:spPr>
            <a:xfrm>
              <a:off x="6001948"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100"/>
            <p:cNvSpPr/>
            <p:nvPr/>
          </p:nvSpPr>
          <p:spPr>
            <a:xfrm>
              <a:off x="6025896"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a:solidFill>
                  <a:schemeClr val="bg1"/>
                </a:solidFill>
              </a:endParaRPr>
            </a:p>
          </p:txBody>
        </p:sp>
      </p:grpSp>
      <p:grpSp>
        <p:nvGrpSpPr>
          <p:cNvPr id="3" name="组合 2"/>
          <p:cNvGrpSpPr/>
          <p:nvPr/>
        </p:nvGrpSpPr>
        <p:grpSpPr>
          <a:xfrm>
            <a:off x="4272735" y="3247597"/>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grpSp>
      <p:grpSp>
        <p:nvGrpSpPr>
          <p:cNvPr id="2" name="组合 1"/>
          <p:cNvGrpSpPr/>
          <p:nvPr/>
        </p:nvGrpSpPr>
        <p:grpSpPr>
          <a:xfrm>
            <a:off x="2970800" y="3247597"/>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grpSp>
      <p:grpSp>
        <p:nvGrpSpPr>
          <p:cNvPr id="36" name="组合 35"/>
          <p:cNvGrpSpPr/>
          <p:nvPr/>
        </p:nvGrpSpPr>
        <p:grpSpPr>
          <a:xfrm>
            <a:off x="1220305" y="1990593"/>
            <a:ext cx="774518" cy="959639"/>
            <a:chOff x="5894388" y="4665663"/>
            <a:chExt cx="903288" cy="1119187"/>
          </a:xfrm>
          <a:solidFill>
            <a:schemeClr val="accent2"/>
          </a:solidFill>
        </p:grpSpPr>
        <p:sp>
          <p:nvSpPr>
            <p:cNvPr id="37"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7" name="图片 6" descr="小组logo"/>
          <p:cNvPicPr>
            <a:picLocks noChangeAspect="1"/>
          </p:cNvPicPr>
          <p:nvPr/>
        </p:nvPicPr>
        <p:blipFill>
          <a:blip r:embed="rId1"/>
          <a:stretch>
            <a:fillRect/>
          </a:stretch>
        </p:blipFill>
        <p:spPr>
          <a:xfrm>
            <a:off x="10318750" y="-190500"/>
            <a:ext cx="2104390" cy="2104390"/>
          </a:xfrm>
          <a:prstGeom prst="rect">
            <a:avLst/>
          </a:prstGeom>
        </p:spPr>
      </p:pic>
      <p:grpSp>
        <p:nvGrpSpPr>
          <p:cNvPr id="8" name="组合 7"/>
          <p:cNvGrpSpPr/>
          <p:nvPr/>
        </p:nvGrpSpPr>
        <p:grpSpPr>
          <a:xfrm>
            <a:off x="8239395" y="3247597"/>
            <a:ext cx="864000" cy="864000"/>
            <a:chOff x="10473359" y="3247597"/>
            <a:chExt cx="864000" cy="864000"/>
          </a:xfrm>
        </p:grpSpPr>
        <p:sp>
          <p:nvSpPr>
            <p:cNvPr id="9" name="椭圆 8"/>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 name="矩形 9"/>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smtClean="0">
                  <a:solidFill>
                    <a:schemeClr val="bg1"/>
                  </a:solidFill>
                </a:rPr>
                <a:t>5</a:t>
              </a:r>
              <a:endParaRPr lang="en-US" dirty="0">
                <a:solidFill>
                  <a:schemeClr val="bg1"/>
                </a:solidFill>
              </a:endParaRPr>
            </a:p>
          </p:txBody>
        </p:sp>
      </p:grpSp>
      <p:grpSp>
        <p:nvGrpSpPr>
          <p:cNvPr id="11" name="组合 10"/>
          <p:cNvGrpSpPr/>
          <p:nvPr/>
        </p:nvGrpSpPr>
        <p:grpSpPr>
          <a:xfrm>
            <a:off x="9550855" y="3247597"/>
            <a:ext cx="864000" cy="864000"/>
            <a:chOff x="8237653" y="3247597"/>
            <a:chExt cx="864000" cy="864000"/>
          </a:xfrm>
        </p:grpSpPr>
        <p:sp>
          <p:nvSpPr>
            <p:cNvPr id="12" name="椭圆 11"/>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solidFill>
                  <a:schemeClr val="tx1"/>
                </a:solidFill>
              </a:endParaRPr>
            </a:p>
          </p:txBody>
        </p:sp>
        <p:sp>
          <p:nvSpPr>
            <p:cNvPr id="18" name="矩形 17"/>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smtClean="0">
                  <a:solidFill>
                    <a:schemeClr val="bg1"/>
                  </a:solidFill>
                </a:rPr>
                <a:t>6</a:t>
              </a:r>
              <a:endParaRPr lang="en-US" dirty="0">
                <a:solidFill>
                  <a:schemeClr val="bg1"/>
                </a:solidFill>
              </a:endParaRPr>
            </a:p>
          </p:txBody>
        </p:sp>
      </p:grpSp>
      <p:grpSp>
        <p:nvGrpSpPr>
          <p:cNvPr id="20" name="组合 19"/>
          <p:cNvGrpSpPr/>
          <p:nvPr/>
        </p:nvGrpSpPr>
        <p:grpSpPr>
          <a:xfrm>
            <a:off x="10797810" y="3247597"/>
            <a:ext cx="864000" cy="864000"/>
            <a:chOff x="10473359" y="3247597"/>
            <a:chExt cx="864000" cy="864000"/>
          </a:xfrm>
        </p:grpSpPr>
        <p:sp>
          <p:nvSpPr>
            <p:cNvPr id="21" name="椭圆 20"/>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2" name="矩形 21"/>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smtClean="0">
                  <a:solidFill>
                    <a:schemeClr val="bg1"/>
                  </a:solidFill>
                </a:rPr>
                <a:t>7</a:t>
              </a:r>
              <a:endParaRPr lang="en-US" dirty="0">
                <a:solidFill>
                  <a:schemeClr val="bg1"/>
                </a:solidFill>
              </a:endParaRPr>
            </a:p>
          </p:txBody>
        </p:sp>
      </p:grpSp>
      <p:sp>
        <p:nvSpPr>
          <p:cNvPr id="23" name="文本框 22"/>
          <p:cNvSpPr txBox="1"/>
          <p:nvPr/>
        </p:nvSpPr>
        <p:spPr>
          <a:xfrm>
            <a:off x="2894965" y="4606925"/>
            <a:ext cx="1015365" cy="368300"/>
          </a:xfrm>
          <a:prstGeom prst="rect">
            <a:avLst/>
          </a:prstGeom>
          <a:noFill/>
        </p:spPr>
        <p:txBody>
          <a:bodyPr wrap="none" rtlCol="0">
            <a:spAutoFit/>
          </a:bodyPr>
          <a:p>
            <a:pPr algn="l"/>
            <a:r>
              <a:rPr lang="zh-CN" altLang="en-US"/>
              <a:t>Axure PR</a:t>
            </a:r>
            <a:endParaRPr lang="zh-CN" altLang="en-US"/>
          </a:p>
        </p:txBody>
      </p:sp>
      <p:sp>
        <p:nvSpPr>
          <p:cNvPr id="24" name="文本框 23"/>
          <p:cNvSpPr txBox="1"/>
          <p:nvPr/>
        </p:nvSpPr>
        <p:spPr>
          <a:xfrm>
            <a:off x="4164330" y="2595245"/>
            <a:ext cx="1082040" cy="368300"/>
          </a:xfrm>
          <a:prstGeom prst="rect">
            <a:avLst/>
          </a:prstGeom>
          <a:noFill/>
        </p:spPr>
        <p:txBody>
          <a:bodyPr wrap="none" rtlCol="0">
            <a:spAutoFit/>
          </a:bodyPr>
          <a:p>
            <a:pPr algn="l"/>
            <a:r>
              <a:rPr lang="zh-CN" altLang="en-US"/>
              <a:t>Mockplus</a:t>
            </a:r>
            <a:endParaRPr lang="zh-CN" altLang="en-US"/>
          </a:p>
        </p:txBody>
      </p:sp>
      <p:sp>
        <p:nvSpPr>
          <p:cNvPr id="26" name="文本框 25"/>
          <p:cNvSpPr txBox="1"/>
          <p:nvPr/>
        </p:nvSpPr>
        <p:spPr>
          <a:xfrm>
            <a:off x="5072380" y="4606925"/>
            <a:ext cx="1917065" cy="368300"/>
          </a:xfrm>
          <a:prstGeom prst="rect">
            <a:avLst/>
          </a:prstGeom>
          <a:noFill/>
        </p:spPr>
        <p:txBody>
          <a:bodyPr wrap="none" rtlCol="0">
            <a:spAutoFit/>
          </a:bodyPr>
          <a:p>
            <a:pPr algn="l"/>
            <a:r>
              <a:rPr lang="zh-CN" altLang="en-US"/>
              <a:t>Balsamiq Mockups</a:t>
            </a:r>
            <a:endParaRPr lang="zh-CN" altLang="en-US"/>
          </a:p>
        </p:txBody>
      </p:sp>
      <p:sp>
        <p:nvSpPr>
          <p:cNvPr id="27" name="文本框 26"/>
          <p:cNvSpPr txBox="1"/>
          <p:nvPr/>
        </p:nvSpPr>
        <p:spPr>
          <a:xfrm>
            <a:off x="6814185" y="2595245"/>
            <a:ext cx="1187450" cy="368300"/>
          </a:xfrm>
          <a:prstGeom prst="rect">
            <a:avLst/>
          </a:prstGeom>
          <a:noFill/>
        </p:spPr>
        <p:txBody>
          <a:bodyPr wrap="none" rtlCol="0">
            <a:spAutoFit/>
          </a:bodyPr>
          <a:p>
            <a:pPr algn="l"/>
            <a:r>
              <a:rPr lang="zh-CN" altLang="en-US"/>
              <a:t>Justinmind</a:t>
            </a:r>
            <a:endParaRPr lang="zh-CN" altLang="en-US"/>
          </a:p>
        </p:txBody>
      </p:sp>
      <p:sp>
        <p:nvSpPr>
          <p:cNvPr id="28" name="文本框 27"/>
          <p:cNvSpPr txBox="1"/>
          <p:nvPr/>
        </p:nvSpPr>
        <p:spPr>
          <a:xfrm>
            <a:off x="8208645" y="4606925"/>
            <a:ext cx="925830" cy="368300"/>
          </a:xfrm>
          <a:prstGeom prst="rect">
            <a:avLst/>
          </a:prstGeom>
          <a:noFill/>
        </p:spPr>
        <p:txBody>
          <a:bodyPr wrap="none" rtlCol="0">
            <a:spAutoFit/>
          </a:bodyPr>
          <a:p>
            <a:pPr algn="l"/>
            <a:r>
              <a:rPr lang="zh-CN" altLang="en-US"/>
              <a:t>InVision</a:t>
            </a:r>
            <a:endParaRPr lang="zh-CN" altLang="en-US"/>
          </a:p>
        </p:txBody>
      </p:sp>
      <p:sp>
        <p:nvSpPr>
          <p:cNvPr id="29" name="文本框 28"/>
          <p:cNvSpPr txBox="1"/>
          <p:nvPr/>
        </p:nvSpPr>
        <p:spPr>
          <a:xfrm>
            <a:off x="9587230" y="2595245"/>
            <a:ext cx="790575" cy="368300"/>
          </a:xfrm>
          <a:prstGeom prst="rect">
            <a:avLst/>
          </a:prstGeom>
          <a:noFill/>
        </p:spPr>
        <p:txBody>
          <a:bodyPr wrap="none" rtlCol="0">
            <a:spAutoFit/>
          </a:bodyPr>
          <a:p>
            <a:pPr algn="l"/>
            <a:r>
              <a:rPr lang="zh-CN" altLang="en-US"/>
              <a:t>UX Pin</a:t>
            </a:r>
            <a:endParaRPr lang="zh-CN" altLang="en-US"/>
          </a:p>
        </p:txBody>
      </p:sp>
      <p:sp>
        <p:nvSpPr>
          <p:cNvPr id="50" name="文本框 49"/>
          <p:cNvSpPr txBox="1"/>
          <p:nvPr/>
        </p:nvSpPr>
        <p:spPr>
          <a:xfrm>
            <a:off x="10570210" y="4606925"/>
            <a:ext cx="1319530" cy="368300"/>
          </a:xfrm>
          <a:prstGeom prst="rect">
            <a:avLst/>
          </a:prstGeom>
          <a:noFill/>
        </p:spPr>
        <p:txBody>
          <a:bodyPr wrap="none" rtlCol="0">
            <a:spAutoFit/>
          </a:bodyPr>
          <a:p>
            <a:pPr algn="l"/>
            <a:r>
              <a:rPr lang="zh-CN" altLang="en-US"/>
              <a:t>OmniGraffle</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56225" y="939165"/>
            <a:ext cx="1478915" cy="521970"/>
          </a:xfrm>
          <a:prstGeom prst="rect">
            <a:avLst/>
          </a:prstGeom>
          <a:noFill/>
        </p:spPr>
        <p:txBody>
          <a:bodyPr wrap="none" rtlCol="0">
            <a:spAutoFit/>
          </a:bodyPr>
          <a:p>
            <a:r>
              <a:rPr lang="zh-CN" altLang="en-US" sz="2800"/>
              <a:t>Axure PR</a:t>
            </a:r>
            <a:endParaRPr lang="zh-CN" altLang="en-US" sz="2800"/>
          </a:p>
        </p:txBody>
      </p:sp>
      <p:sp>
        <p:nvSpPr>
          <p:cNvPr id="100" name="文本框 99"/>
          <p:cNvSpPr txBox="1"/>
          <p:nvPr/>
        </p:nvSpPr>
        <p:spPr>
          <a:xfrm>
            <a:off x="1637665" y="1461135"/>
            <a:ext cx="8917940" cy="1322070"/>
          </a:xfrm>
          <a:prstGeom prst="rect">
            <a:avLst/>
          </a:prstGeom>
          <a:noFill/>
          <a:ln w="9525">
            <a:noFill/>
          </a:ln>
        </p:spPr>
        <p:txBody>
          <a:bodyPr wrap="square">
            <a:spAutoFit/>
          </a:bodyPr>
          <a:p>
            <a:pPr indent="266700"/>
            <a:r>
              <a:rPr lang="en-US" altLang="zh-CN" sz="1600" b="0">
                <a:solidFill>
                  <a:srgbClr val="000000"/>
                </a:solidFill>
                <a:latin typeface="Verdana" panose="020B0604030504040204" charset="0"/>
                <a:cs typeface="Verdana" panose="020B0604030504040204" charset="0"/>
              </a:rPr>
              <a:t>Axure RP </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是美国</a:t>
            </a:r>
            <a:r>
              <a:rPr lang="en-US" altLang="zh-CN" sz="1600" b="0">
                <a:solidFill>
                  <a:srgbClr val="333333"/>
                </a:solidFill>
                <a:latin typeface="Verdana" panose="020B0604030504040204" charset="0"/>
                <a:cs typeface="Verdana" panose="020B0604030504040204" charset="0"/>
              </a:rPr>
              <a:t>Axure Software Solution</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公司旗舰产品，是一个专业的快速原型设计工具。</a:t>
            </a:r>
            <a:r>
              <a:rPr lang="en-US" altLang="zh-CN" sz="1600" b="0">
                <a:solidFill>
                  <a:srgbClr val="333333"/>
                </a:solidFill>
                <a:latin typeface="Verdana" panose="020B0604030504040204" charset="0"/>
                <a:cs typeface="Verdana" panose="020B0604030504040204" charset="0"/>
              </a:rPr>
              <a:t>Axure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（发音：</a:t>
            </a:r>
            <a:r>
              <a:rPr lang="en-US" altLang="zh-CN" sz="1600" b="0">
                <a:solidFill>
                  <a:srgbClr val="333333"/>
                </a:solidFill>
                <a:latin typeface="Verdana" panose="020B0604030504040204" charset="0"/>
                <a:cs typeface="Verdana" panose="020B0604030504040204" charset="0"/>
              </a:rPr>
              <a:t>Ack-sure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），代表美国</a:t>
            </a:r>
            <a:r>
              <a:rPr lang="en-US" altLang="zh-CN" sz="1600" b="0">
                <a:solidFill>
                  <a:srgbClr val="333333"/>
                </a:solidFill>
                <a:latin typeface="Verdana" panose="020B0604030504040204" charset="0"/>
                <a:cs typeface="Verdana" panose="020B0604030504040204" charset="0"/>
              </a:rPr>
              <a:t>Axure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公司；</a:t>
            </a:r>
            <a:r>
              <a:rPr lang="en-US" altLang="zh-CN" sz="1600" b="0">
                <a:solidFill>
                  <a:srgbClr val="333333"/>
                </a:solidFill>
                <a:latin typeface="Verdana" panose="020B0604030504040204" charset="0"/>
                <a:cs typeface="Verdana" panose="020B0604030504040204" charset="0"/>
              </a:rPr>
              <a:t>RP</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则是</a:t>
            </a:r>
            <a:r>
              <a:rPr lang="en-US" altLang="zh-CN" sz="1600" b="0">
                <a:solidFill>
                  <a:srgbClr val="333333"/>
                </a:solidFill>
                <a:latin typeface="Verdana" panose="020B0604030504040204" charset="0"/>
                <a:cs typeface="Verdana" panose="020B0604030504040204" charset="0"/>
              </a:rPr>
              <a:t>Rapid Prototyping</a:t>
            </a:r>
            <a:r>
              <a:rPr lang="zh-CN" alt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a:solidFill>
                  <a:schemeClr val="tx1"/>
                </a:solidFill>
                <a:latin typeface="宋体" panose="02010600030101010101" pitchFamily="2" charset="-122"/>
                <a:ea typeface="宋体" panose="02010600030101010101" pitchFamily="2" charset="-122"/>
                <a:cs typeface="宋体" panose="02010600030101010101" pitchFamily="2" charset="-122"/>
                <a:hlinkClick r:id="rId2"/>
              </a:rPr>
              <a:t>快速原型</a:t>
            </a:r>
            <a:r>
              <a:rPr lang="zh-CN" alt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的缩写，让负责定义需求和规格、设计功能和界面的专家能够快速创建应用软件或</a:t>
            </a:r>
            <a:r>
              <a:rPr lang="en-US" altLang="zh-CN" sz="1600" b="0">
                <a:solidFill>
                  <a:srgbClr val="333333"/>
                </a:solidFill>
                <a:latin typeface="Verdana" panose="020B0604030504040204" charset="0"/>
                <a:cs typeface="Verdana" panose="020B0604030504040204" charset="0"/>
              </a:rPr>
              <a:t>Web</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网站的线框图、流程图、原型和规格说明文档。作为专业的原型设计工具，它能快速、高效的创建原型，同时支持多人协作设计和版本控制管理。</a:t>
            </a:r>
            <a:endParaRPr lang="zh-CN" altLang="en-US" sz="1600"/>
          </a:p>
        </p:txBody>
      </p:sp>
      <p:pic>
        <p:nvPicPr>
          <p:cNvPr id="11" name="图片 2" descr="https://files.axure.com.cn/wp-content/uploads/2015/0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37030" y="2754630"/>
            <a:ext cx="8917940" cy="3658235"/>
          </a:xfrm>
          <a:prstGeom prst="rect">
            <a:avLst/>
          </a:prstGeom>
          <a:noFill/>
          <a:ln>
            <a:noFill/>
          </a:ln>
        </p:spPr>
      </p:pic>
      <p:sp>
        <p:nvSpPr>
          <p:cNvPr id="18" name="文本框 17"/>
          <p:cNvSpPr txBox="1"/>
          <p:nvPr/>
        </p:nvSpPr>
        <p:spPr>
          <a:xfrm>
            <a:off x="3282315" y="6412865"/>
            <a:ext cx="5626100" cy="368300"/>
          </a:xfrm>
          <a:prstGeom prst="rect">
            <a:avLst/>
          </a:prstGeom>
          <a:noFill/>
        </p:spPr>
        <p:txBody>
          <a:bodyPr wrap="none" rtlCol="0">
            <a:spAutoFit/>
          </a:bodyPr>
          <a:p>
            <a:pPr algn="l"/>
            <a:r>
              <a:rPr lang="zh-CN" altLang="en-US"/>
              <a:t>教程：https://www.axure.com.cn/category/axure/course/</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05425" y="986790"/>
            <a:ext cx="1581150" cy="521970"/>
          </a:xfrm>
          <a:prstGeom prst="rect">
            <a:avLst/>
          </a:prstGeom>
          <a:noFill/>
        </p:spPr>
        <p:txBody>
          <a:bodyPr wrap="none" rtlCol="0">
            <a:spAutoFit/>
          </a:bodyPr>
          <a:p>
            <a:r>
              <a:rPr lang="zh-CN" altLang="en-US" sz="2800"/>
              <a:t>Mockplus</a:t>
            </a:r>
            <a:endParaRPr lang="zh-CN" altLang="en-US" sz="2800"/>
          </a:p>
        </p:txBody>
      </p:sp>
      <p:sp>
        <p:nvSpPr>
          <p:cNvPr id="100" name="文本框 99"/>
          <p:cNvSpPr txBox="1"/>
          <p:nvPr/>
        </p:nvSpPr>
        <p:spPr>
          <a:xfrm>
            <a:off x="2614930" y="1576070"/>
            <a:ext cx="6961505" cy="1568450"/>
          </a:xfrm>
          <a:prstGeom prst="rect">
            <a:avLst/>
          </a:prstGeom>
          <a:noFill/>
          <a:ln w="9525">
            <a:noFill/>
          </a:ln>
        </p:spPr>
        <p:txBody>
          <a:bodyPr wrap="square">
            <a:spAutoFit/>
          </a:bodyPr>
          <a:p>
            <a:pPr indent="0"/>
            <a:r>
              <a:rPr lang="en-US" altLang="zh-CN" sz="1600" b="0">
                <a:solidFill>
                  <a:srgbClr val="333333"/>
                </a:solidFill>
                <a:latin typeface="Verdana" panose="020B0604030504040204" charset="0"/>
                <a:cs typeface="Verdana" panose="020B0604030504040204" charset="0"/>
              </a:rPr>
              <a:t>Mockplus</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（摩客）</a:t>
            </a:r>
            <a:r>
              <a:rPr lang="zh-CN" altLang="en-US" sz="1600" b="0">
                <a:solidFill>
                  <a:srgbClr val="333333"/>
                </a:solidFill>
                <a:latin typeface="Verdana" panose="020B0604030504040204" charset="0"/>
                <a:cs typeface="Verdana" panose="020B0604030504040204" charset="0"/>
              </a:rPr>
              <a:t> </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是一款简洁高效的原型图设计工具，有别于</a:t>
            </a:r>
            <a:r>
              <a:rPr lang="en-US" altLang="zh-CN" sz="1600" b="0">
                <a:solidFill>
                  <a:srgbClr val="333333"/>
                </a:solidFill>
                <a:latin typeface="Verdana" panose="020B0604030504040204" charset="0"/>
                <a:cs typeface="Verdana" panose="020B0604030504040204" charset="0"/>
              </a:rPr>
              <a:t>Axure</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的繁复，</a:t>
            </a:r>
            <a:r>
              <a:rPr lang="en-US" altLang="zh-CN" sz="1600" b="0">
                <a:solidFill>
                  <a:srgbClr val="333333"/>
                </a:solidFill>
                <a:latin typeface="Verdana" panose="020B0604030504040204" charset="0"/>
                <a:cs typeface="Verdana" panose="020B0604030504040204" charset="0"/>
              </a:rPr>
              <a:t>Mockplus</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致力于快速创建原型。摩客的设计理念就是关注设计，而非工具。摩客提供了丰富的组件库和图标库，创建原型，你只需拖一拖。摩客发布</a:t>
            </a:r>
            <a:r>
              <a:rPr lang="en-US" altLang="zh-CN" sz="1600" b="0">
                <a:solidFill>
                  <a:srgbClr val="333333"/>
                </a:solidFill>
                <a:latin typeface="Verdana" panose="020B0604030504040204" charset="0"/>
                <a:cs typeface="Verdana" panose="020B0604030504040204" charset="0"/>
              </a:rPr>
              <a:t>2.1</a:t>
            </a:r>
            <a:r>
              <a:rPr lang="zh-CN" altLang="en-US" sz="1600" b="0">
                <a:solidFill>
                  <a:srgbClr val="333333"/>
                </a:solidFill>
                <a:latin typeface="宋体" panose="02010600030101010101" pitchFamily="2" charset="-122"/>
                <a:ea typeface="宋体" panose="02010600030101010101" pitchFamily="2" charset="-122"/>
                <a:cs typeface="宋体" panose="02010600030101010101" pitchFamily="2" charset="-122"/>
              </a:rPr>
              <a:t>新版之后，交互也成为其一大亮点，她将交互设计可视化，只需要拖一拖鼠标，即可完成交互的设计，所见所得，没有复杂的参数，更无需编程。</a:t>
            </a:r>
            <a:endParaRPr lang="zh-CN" altLang="en-US" sz="1600"/>
          </a:p>
        </p:txBody>
      </p:sp>
      <p:pic>
        <p:nvPicPr>
          <p:cNvPr id="8" name="图片 1"/>
          <p:cNvPicPr>
            <a:picLocks noChangeAspect="1"/>
          </p:cNvPicPr>
          <p:nvPr/>
        </p:nvPicPr>
        <p:blipFill>
          <a:blip r:embed="rId2"/>
          <a:stretch>
            <a:fillRect/>
          </a:stretch>
        </p:blipFill>
        <p:spPr>
          <a:xfrm>
            <a:off x="2303145" y="3144520"/>
            <a:ext cx="7573645" cy="3463290"/>
          </a:xfrm>
          <a:prstGeom prst="rect">
            <a:avLst/>
          </a:prstGeom>
        </p:spPr>
      </p:pic>
      <p:sp>
        <p:nvSpPr>
          <p:cNvPr id="9" name="文本框 8"/>
          <p:cNvSpPr txBox="1"/>
          <p:nvPr/>
        </p:nvSpPr>
        <p:spPr>
          <a:xfrm>
            <a:off x="4407535" y="6530340"/>
            <a:ext cx="3364230" cy="368300"/>
          </a:xfrm>
          <a:prstGeom prst="rect">
            <a:avLst/>
          </a:prstGeom>
          <a:noFill/>
        </p:spPr>
        <p:txBody>
          <a:bodyPr wrap="none" rtlCol="0">
            <a:spAutoFit/>
          </a:bodyPr>
          <a:p>
            <a:pPr algn="l"/>
            <a:r>
              <a:rPr lang="zh-CN" altLang="en-US"/>
              <a:t>官网：https://www.mockplus.cn/</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655820" y="814070"/>
            <a:ext cx="2880360" cy="521970"/>
          </a:xfrm>
          <a:prstGeom prst="rect">
            <a:avLst/>
          </a:prstGeom>
          <a:noFill/>
        </p:spPr>
        <p:txBody>
          <a:bodyPr wrap="none" rtlCol="0">
            <a:spAutoFit/>
          </a:bodyPr>
          <a:p>
            <a:pPr algn="l"/>
            <a:r>
              <a:rPr lang="zh-CN" altLang="en-US" sz="2800"/>
              <a:t>Balsamiq Mockups</a:t>
            </a:r>
            <a:endParaRPr lang="zh-CN" altLang="en-US" sz="2800"/>
          </a:p>
        </p:txBody>
      </p:sp>
      <p:sp>
        <p:nvSpPr>
          <p:cNvPr id="8" name="文本框 7"/>
          <p:cNvSpPr txBox="1"/>
          <p:nvPr/>
        </p:nvSpPr>
        <p:spPr>
          <a:xfrm>
            <a:off x="2288540" y="1336040"/>
            <a:ext cx="7614920" cy="829945"/>
          </a:xfrm>
          <a:prstGeom prst="rect">
            <a:avLst/>
          </a:prstGeom>
          <a:noFill/>
        </p:spPr>
        <p:txBody>
          <a:bodyPr wrap="none" rtlCol="0">
            <a:spAutoFit/>
          </a:bodyPr>
          <a:p>
            <a:pPr algn="l"/>
            <a:r>
              <a:rPr lang="zh-CN" altLang="en-US" sz="1600"/>
              <a:t>Balsamiq Mockups是一款快速创建原型的工具。这款原型工具具有独特的手绘风格。</a:t>
            </a:r>
            <a:endParaRPr lang="zh-CN" altLang="en-US" sz="1600"/>
          </a:p>
          <a:p>
            <a:pPr algn="l"/>
            <a:r>
              <a:rPr lang="zh-CN" altLang="en-US" sz="1600"/>
              <a:t>软件的内置组件， 拖拽功能的支持为设计带来了便利。该工具有桌面版本， </a:t>
            </a:r>
            <a:endParaRPr lang="zh-CN" altLang="en-US" sz="1600"/>
          </a:p>
          <a:p>
            <a:pPr algn="l"/>
            <a:r>
              <a:rPr lang="zh-CN" altLang="en-US" sz="1600"/>
              <a:t>同时也可以作为Google Drive, Confluence 和 JIRA的插件使用。</a:t>
            </a:r>
            <a:endParaRPr lang="zh-CN" altLang="en-US" sz="1600"/>
          </a:p>
        </p:txBody>
      </p:sp>
      <p:pic>
        <p:nvPicPr>
          <p:cNvPr id="9" name="图片 3" descr="http://wiki.jikexueyuan.com/project/balsamiq-mockups-doc/images/ui-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81960" y="2233930"/>
            <a:ext cx="6228715" cy="4128135"/>
          </a:xfrm>
          <a:prstGeom prst="rect">
            <a:avLst/>
          </a:prstGeom>
          <a:noFill/>
          <a:ln>
            <a:noFill/>
          </a:ln>
        </p:spPr>
      </p:pic>
      <p:sp>
        <p:nvSpPr>
          <p:cNvPr id="10" name="文本框 9"/>
          <p:cNvSpPr txBox="1"/>
          <p:nvPr/>
        </p:nvSpPr>
        <p:spPr>
          <a:xfrm>
            <a:off x="1619885" y="6422390"/>
            <a:ext cx="8952230" cy="368300"/>
          </a:xfrm>
          <a:prstGeom prst="rect">
            <a:avLst/>
          </a:prstGeom>
          <a:noFill/>
        </p:spPr>
        <p:txBody>
          <a:bodyPr wrap="none" rtlCol="0">
            <a:spAutoFit/>
          </a:bodyPr>
          <a:p>
            <a:pPr algn="l"/>
            <a:r>
              <a:rPr lang="zh-CN" altLang="en-US"/>
              <a:t>教程：http://wiki.jikexueyuan.com/project/balsamiq-mockups-doc/application-overview.html</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223510" y="755650"/>
            <a:ext cx="1744980" cy="521970"/>
          </a:xfrm>
          <a:prstGeom prst="rect">
            <a:avLst/>
          </a:prstGeom>
          <a:noFill/>
        </p:spPr>
        <p:txBody>
          <a:bodyPr wrap="none" rtlCol="0">
            <a:spAutoFit/>
          </a:bodyPr>
          <a:p>
            <a:pPr algn="l"/>
            <a:r>
              <a:rPr lang="zh-CN" altLang="en-US" sz="2800"/>
              <a:t>Justinmind</a:t>
            </a:r>
            <a:endParaRPr lang="zh-CN" altLang="en-US" sz="2800"/>
          </a:p>
        </p:txBody>
      </p:sp>
      <p:sp>
        <p:nvSpPr>
          <p:cNvPr id="8" name="文本框 7"/>
          <p:cNvSpPr txBox="1"/>
          <p:nvPr/>
        </p:nvSpPr>
        <p:spPr>
          <a:xfrm>
            <a:off x="607060" y="1335405"/>
            <a:ext cx="10978515" cy="1198880"/>
          </a:xfrm>
          <a:prstGeom prst="rect">
            <a:avLst/>
          </a:prstGeom>
          <a:noFill/>
        </p:spPr>
        <p:txBody>
          <a:bodyPr wrap="none" rtlCol="0">
            <a:spAutoFit/>
          </a:bodyPr>
          <a:p>
            <a:pPr algn="l"/>
            <a:r>
              <a:rPr lang="zh-CN" altLang="en-US"/>
              <a:t>JustinMind 是由西班牙JustinMind公司出品的原型制作工具，主要致力于高保真原型。</a:t>
            </a:r>
            <a:endParaRPr lang="zh-CN" altLang="en-US"/>
          </a:p>
          <a:p>
            <a:pPr algn="l"/>
            <a:r>
              <a:rPr lang="zh-CN" altLang="en-US"/>
              <a:t>它提供的功能有绘图工具，拖放位置,大小,格式和导出/导入的小部件。</a:t>
            </a:r>
            <a:endParaRPr lang="zh-CN" altLang="en-US"/>
          </a:p>
          <a:p>
            <a:pPr algn="l"/>
            <a:r>
              <a:rPr lang="zh-CN" altLang="en-US"/>
              <a:t>你还可以自定义小组件，创建自定义组件库，并进行分类， 提供丰富的动画支持。</a:t>
            </a:r>
            <a:endParaRPr lang="zh-CN" altLang="en-US"/>
          </a:p>
          <a:p>
            <a:pPr algn="l"/>
            <a:r>
              <a:rPr lang="zh-CN" altLang="en-US"/>
              <a:t>如果你要创建复杂的高保真原型， 可以尝试这款工具。缺点就是需要一定的学习成本，程序启动也比较慢。</a:t>
            </a:r>
            <a:endParaRPr lang="zh-CN" altLang="en-US"/>
          </a:p>
        </p:txBody>
      </p:sp>
      <p:pic>
        <p:nvPicPr>
          <p:cNvPr id="9" name="图片 5" descr="https://gss1.bdstatic.com/9vo3dSag_xI4khGkpoWK1HF6hhy/baike/c0%3Dbaike150%2C5%2C5%2C150%2C50/sign=69d94519aa18972bb737089887a410ec/b8014a90f603738d10b8752fb21bb051f919ecc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99995" y="2534285"/>
            <a:ext cx="7193280" cy="4013200"/>
          </a:xfrm>
          <a:prstGeom prst="rect">
            <a:avLst/>
          </a:prstGeom>
          <a:noFill/>
          <a:ln>
            <a:noFill/>
          </a:ln>
        </p:spPr>
      </p:pic>
      <p:sp>
        <p:nvSpPr>
          <p:cNvPr id="10" name="文本框 9"/>
          <p:cNvSpPr txBox="1"/>
          <p:nvPr/>
        </p:nvSpPr>
        <p:spPr>
          <a:xfrm>
            <a:off x="3951605" y="6489065"/>
            <a:ext cx="4288790" cy="368300"/>
          </a:xfrm>
          <a:prstGeom prst="rect">
            <a:avLst/>
          </a:prstGeom>
          <a:noFill/>
        </p:spPr>
        <p:txBody>
          <a:bodyPr wrap="none" rtlCol="0">
            <a:spAutoFit/>
          </a:bodyPr>
          <a:p>
            <a:pPr algn="l"/>
            <a:r>
              <a:rPr lang="zh-CN" altLang="en-US"/>
              <a:t>中文官网：http://www.justinmind.com.cn/</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426710" y="600710"/>
            <a:ext cx="1337945" cy="521970"/>
          </a:xfrm>
          <a:prstGeom prst="rect">
            <a:avLst/>
          </a:prstGeom>
          <a:noFill/>
        </p:spPr>
        <p:txBody>
          <a:bodyPr wrap="none" rtlCol="0">
            <a:spAutoFit/>
          </a:bodyPr>
          <a:p>
            <a:pPr algn="l"/>
            <a:r>
              <a:rPr lang="zh-CN" altLang="en-US" sz="2800"/>
              <a:t>InVision</a:t>
            </a:r>
            <a:endParaRPr lang="zh-CN" altLang="en-US" sz="2800"/>
          </a:p>
        </p:txBody>
      </p:sp>
      <p:sp>
        <p:nvSpPr>
          <p:cNvPr id="8" name="文本框 7"/>
          <p:cNvSpPr txBox="1"/>
          <p:nvPr/>
        </p:nvSpPr>
        <p:spPr>
          <a:xfrm>
            <a:off x="1548765" y="1238885"/>
            <a:ext cx="9093200" cy="922020"/>
          </a:xfrm>
          <a:prstGeom prst="rect">
            <a:avLst/>
          </a:prstGeom>
          <a:noFill/>
        </p:spPr>
        <p:txBody>
          <a:bodyPr wrap="none" rtlCol="0">
            <a:spAutoFit/>
          </a:bodyPr>
          <a:p>
            <a:pPr algn="l"/>
            <a:r>
              <a:rPr lang="zh-CN" altLang="en-US"/>
              <a:t>InVision 是一款设计原型交互的工具。使用InVision可以很好的实现团队之间的协作，</a:t>
            </a:r>
            <a:endParaRPr lang="zh-CN" altLang="en-US"/>
          </a:p>
          <a:p>
            <a:pPr algn="l"/>
            <a:r>
              <a:rPr lang="zh-CN" altLang="en-US"/>
              <a:t> 也便于收集反馈意见。它可以让你将静态的网页，移动app设计图快速的变成可以点击， </a:t>
            </a:r>
            <a:endParaRPr lang="zh-CN" altLang="en-US"/>
          </a:p>
          <a:p>
            <a:pPr algn="l"/>
            <a:r>
              <a:rPr lang="zh-CN" altLang="en-US"/>
              <a:t>具有交互效果的动态原型。让你的设计“活”起来。</a:t>
            </a:r>
            <a:endParaRPr lang="zh-CN" altLang="en-US"/>
          </a:p>
        </p:txBody>
      </p:sp>
      <p:pic>
        <p:nvPicPr>
          <p:cNvPr id="9" name="图片 6" descr="http://img.sc.chinaz.com/upload/2016/02/03/20160203165101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48765" y="2160905"/>
            <a:ext cx="6264910" cy="4698365"/>
          </a:xfrm>
          <a:prstGeom prst="rect">
            <a:avLst/>
          </a:prstGeom>
          <a:noFill/>
          <a:ln>
            <a:noFill/>
          </a:ln>
        </p:spPr>
      </p:pic>
      <p:sp>
        <p:nvSpPr>
          <p:cNvPr id="10" name="文本框 9"/>
          <p:cNvSpPr txBox="1"/>
          <p:nvPr/>
        </p:nvSpPr>
        <p:spPr>
          <a:xfrm>
            <a:off x="8147050" y="4325620"/>
            <a:ext cx="3716655" cy="368300"/>
          </a:xfrm>
          <a:prstGeom prst="rect">
            <a:avLst/>
          </a:prstGeom>
          <a:noFill/>
        </p:spPr>
        <p:txBody>
          <a:bodyPr wrap="none" rtlCol="0">
            <a:spAutoFit/>
          </a:bodyPr>
          <a:p>
            <a:pPr algn="l"/>
            <a:r>
              <a:rPr lang="zh-CN" altLang="en-US"/>
              <a:t>官网：https://www.invisionapp.com/</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394961" y="591676"/>
            <a:ext cx="1402080" cy="82994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目录</a:t>
            </a:r>
            <a:endPar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7414"/>
            <a:ext cx="2487930" cy="777317"/>
            <a:chOff x="1800204" y="2886314"/>
            <a:chExt cx="2487930" cy="777317"/>
          </a:xfrm>
        </p:grpSpPr>
        <p:sp>
          <p:nvSpPr>
            <p:cNvPr id="76" name="矩形 75"/>
            <p:cNvSpPr/>
            <p:nvPr/>
          </p:nvSpPr>
          <p:spPr>
            <a:xfrm>
              <a:off x="1800204" y="2886314"/>
              <a:ext cx="248793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人机交互概述</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2" name="组合 131"/>
          <p:cNvGrpSpPr/>
          <p:nvPr/>
        </p:nvGrpSpPr>
        <p:grpSpPr>
          <a:xfrm>
            <a:off x="1800204" y="4076544"/>
            <a:ext cx="2555240" cy="750508"/>
            <a:chOff x="1800204" y="4087611"/>
            <a:chExt cx="2555240" cy="750508"/>
          </a:xfrm>
        </p:grpSpPr>
        <p:sp>
          <p:nvSpPr>
            <p:cNvPr id="82" name="矩形 81"/>
            <p:cNvSpPr/>
            <p:nvPr/>
          </p:nvSpPr>
          <p:spPr>
            <a:xfrm>
              <a:off x="1800204" y="4087611"/>
              <a:ext cx="255524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642620"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TOOL</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797020"/>
            <a:ext cx="4010645" cy="767805"/>
            <a:chOff x="4694848" y="2797020"/>
            <a:chExt cx="4010645" cy="767805"/>
          </a:xfrm>
        </p:grpSpPr>
        <p:grpSp>
          <p:nvGrpSpPr>
            <p:cNvPr id="134" name="组合 133"/>
            <p:cNvGrpSpPr/>
            <p:nvPr/>
          </p:nvGrpSpPr>
          <p:grpSpPr>
            <a:xfrm>
              <a:off x="5453658" y="2797020"/>
              <a:ext cx="3251835" cy="767805"/>
              <a:chOff x="5453658" y="2877423"/>
              <a:chExt cx="3251835" cy="767805"/>
            </a:xfrm>
          </p:grpSpPr>
          <p:sp>
            <p:nvSpPr>
              <p:cNvPr id="88" name="矩形 87"/>
              <p:cNvSpPr/>
              <p:nvPr/>
            </p:nvSpPr>
            <p:spPr>
              <a:xfrm>
                <a:off x="5453658" y="2877423"/>
                <a:ext cx="3251835"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883285"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kumimoji="0" 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HISTORY</a:t>
                </a:r>
                <a:endParaRPr kumimoji="1" 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9243"/>
            <a:ext cx="3434866" cy="725109"/>
            <a:chOff x="4647692" y="4089243"/>
            <a:chExt cx="3434866" cy="725109"/>
          </a:xfrm>
        </p:grpSpPr>
        <p:grpSp>
          <p:nvGrpSpPr>
            <p:cNvPr id="133" name="组合 132"/>
            <p:cNvGrpSpPr/>
            <p:nvPr/>
          </p:nvGrpSpPr>
          <p:grpSpPr>
            <a:xfrm>
              <a:off x="5517158" y="4089243"/>
              <a:ext cx="2565400" cy="725109"/>
              <a:chOff x="5517158" y="4014677"/>
              <a:chExt cx="2565400" cy="725109"/>
            </a:xfrm>
          </p:grpSpPr>
          <p:sp>
            <p:nvSpPr>
              <p:cNvPr id="94" name="矩形 93"/>
              <p:cNvSpPr/>
              <p:nvPr/>
            </p:nvSpPr>
            <p:spPr>
              <a:xfrm>
                <a:off x="5517158" y="4014677"/>
                <a:ext cx="256540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界面设计规范</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 name="矩形 94"/>
              <p:cNvSpPr/>
              <p:nvPr/>
            </p:nvSpPr>
            <p:spPr>
              <a:xfrm>
                <a:off x="5517158" y="4464196"/>
                <a:ext cx="1734820"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DESIGN STANDRAID</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274210" cy="720000"/>
            <a:chOff x="8437508" y="2825759"/>
            <a:chExt cx="3274210" cy="720000"/>
          </a:xfrm>
        </p:grpSpPr>
        <p:grpSp>
          <p:nvGrpSpPr>
            <p:cNvPr id="135" name="组合 134"/>
            <p:cNvGrpSpPr/>
            <p:nvPr/>
          </p:nvGrpSpPr>
          <p:grpSpPr>
            <a:xfrm>
              <a:off x="9243473" y="2829162"/>
              <a:ext cx="2468245" cy="712410"/>
              <a:chOff x="9243473" y="2937131"/>
              <a:chExt cx="2468245" cy="712410"/>
            </a:xfrm>
          </p:grpSpPr>
          <p:sp>
            <p:nvSpPr>
              <p:cNvPr id="100" name="矩形 99"/>
              <p:cNvSpPr/>
              <p:nvPr/>
            </p:nvSpPr>
            <p:spPr>
              <a:xfrm>
                <a:off x="9243473" y="2937131"/>
                <a:ext cx="2468245"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界面设计原则</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562735" cy="275590"/>
              </a:xfrm>
              <a:prstGeom prst="rect">
                <a:avLst/>
              </a:prstGeom>
            </p:spPr>
            <p:txBody>
              <a:bodyPr wrap="none">
                <a:spAutoFit/>
              </a:bodyPr>
              <a:lstStyle/>
              <a:p>
                <a:pPr lvl="0"/>
                <a:r>
                  <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DESIGN PRINCIPLE</a:t>
                </a:r>
                <a:endPar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2756787" cy="720000"/>
            <a:chOff x="8405758" y="4092189"/>
            <a:chExt cx="2756787" cy="720000"/>
          </a:xfrm>
        </p:grpSpPr>
        <p:grpSp>
          <p:nvGrpSpPr>
            <p:cNvPr id="136" name="组合 135"/>
            <p:cNvGrpSpPr/>
            <p:nvPr/>
          </p:nvGrpSpPr>
          <p:grpSpPr>
            <a:xfrm>
              <a:off x="9243473" y="4094967"/>
              <a:ext cx="1919072" cy="714444"/>
              <a:chOff x="9243473" y="4086984"/>
              <a:chExt cx="1919072" cy="714444"/>
            </a:xfrm>
          </p:grpSpPr>
          <p:sp>
            <p:nvSpPr>
              <p:cNvPr id="108" name="矩形 107"/>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 name="矩形 108"/>
              <p:cNvSpPr/>
              <p:nvPr/>
            </p:nvSpPr>
            <p:spPr>
              <a:xfrm>
                <a:off x="9243473" y="4524429"/>
                <a:ext cx="1035861"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31485" y="688340"/>
            <a:ext cx="1128395" cy="521970"/>
          </a:xfrm>
          <a:prstGeom prst="rect">
            <a:avLst/>
          </a:prstGeom>
          <a:noFill/>
        </p:spPr>
        <p:txBody>
          <a:bodyPr wrap="none" rtlCol="0">
            <a:spAutoFit/>
          </a:bodyPr>
          <a:p>
            <a:pPr algn="l"/>
            <a:r>
              <a:rPr lang="zh-CN" altLang="en-US" sz="2800"/>
              <a:t>UX Pin</a:t>
            </a:r>
            <a:endParaRPr lang="zh-CN" altLang="en-US" sz="2800"/>
          </a:p>
        </p:txBody>
      </p:sp>
      <p:sp>
        <p:nvSpPr>
          <p:cNvPr id="8" name="文本框 7"/>
          <p:cNvSpPr txBox="1"/>
          <p:nvPr/>
        </p:nvSpPr>
        <p:spPr>
          <a:xfrm>
            <a:off x="1471930" y="1268730"/>
            <a:ext cx="9248775" cy="645160"/>
          </a:xfrm>
          <a:prstGeom prst="rect">
            <a:avLst/>
          </a:prstGeom>
          <a:noFill/>
        </p:spPr>
        <p:txBody>
          <a:bodyPr wrap="none" rtlCol="0">
            <a:spAutoFit/>
          </a:bodyPr>
          <a:p>
            <a:pPr algn="l"/>
            <a:r>
              <a:rPr lang="zh-CN" altLang="en-US"/>
              <a:t>UXPin 是一款在线原型设计工具。你可以通过拖拽的方式快速创建原型，无需敲一行代码。</a:t>
            </a:r>
            <a:endParaRPr lang="zh-CN" altLang="en-US"/>
          </a:p>
          <a:p>
            <a:pPr algn="l"/>
            <a:r>
              <a:rPr lang="zh-CN" altLang="en-US"/>
              <a:t>通过UXpin，你可以创建高保真原型，同时也支持从Sketch和Photoshop导入你的设计。</a:t>
            </a:r>
            <a:endParaRPr lang="zh-CN" altLang="en-US"/>
          </a:p>
        </p:txBody>
      </p:sp>
      <p:pic>
        <p:nvPicPr>
          <p:cNvPr id="9" name="图片 7" descr="http://www.egouz.com/uploadfile/2017/0619/201706190857401021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43505" y="1913890"/>
            <a:ext cx="6906260" cy="4631690"/>
          </a:xfrm>
          <a:prstGeom prst="rect">
            <a:avLst/>
          </a:prstGeom>
          <a:noFill/>
          <a:ln>
            <a:noFill/>
          </a:ln>
        </p:spPr>
      </p:pic>
      <p:sp>
        <p:nvSpPr>
          <p:cNvPr id="12" name="文本框 11"/>
          <p:cNvSpPr txBox="1"/>
          <p:nvPr/>
        </p:nvSpPr>
        <p:spPr>
          <a:xfrm>
            <a:off x="4511040" y="6545580"/>
            <a:ext cx="3171190" cy="368300"/>
          </a:xfrm>
          <a:prstGeom prst="rect">
            <a:avLst/>
          </a:prstGeom>
          <a:noFill/>
        </p:spPr>
        <p:txBody>
          <a:bodyPr wrap="none" rtlCol="0">
            <a:spAutoFit/>
          </a:bodyPr>
          <a:p>
            <a:pPr algn="l"/>
            <a:r>
              <a:rPr lang="zh-CN" altLang="en-US"/>
              <a:t>官网：https://www.uxpin.com/</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35788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矩形 1"/>
          <p:cNvSpPr/>
          <p:nvPr/>
        </p:nvSpPr>
        <p:spPr>
          <a:xfrm>
            <a:off x="544195" y="163513"/>
            <a:ext cx="1758950" cy="398780"/>
          </a:xfrm>
          <a:prstGeom prst="rect">
            <a:avLst/>
          </a:prstGeom>
        </p:spPr>
        <p:txBody>
          <a:bodyPr wrap="square" anchor="ctr">
            <a:spAutoFit/>
          </a:bodyPr>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界面原型工具</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2304425" y="208101"/>
            <a:ext cx="666115" cy="306705"/>
          </a:xfrm>
          <a:prstGeom prst="rect">
            <a:avLst/>
          </a:prstGeom>
        </p:spPr>
        <p:txBody>
          <a:bodyPr wrap="none">
            <a:spAutoFit/>
          </a:bodyPr>
          <a:p>
            <a:pPr lvl="0"/>
            <a:r>
              <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TOOL</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solidFill>
                  <a:schemeClr val="tx1"/>
                </a:solidFill>
              </a:rPr>
              <a:t>4</a:t>
            </a:r>
            <a:endParaRPr lang="en-US" altLang="zh-CN">
              <a:solidFill>
                <a:schemeClr val="tx1"/>
              </a:solidFill>
            </a:endParaRPr>
          </a:p>
        </p:txBody>
      </p:sp>
      <p:cxnSp>
        <p:nvCxnSpPr>
          <p:cNvPr id="6" name="直接连接符 5"/>
          <p:cNvCxnSpPr/>
          <p:nvPr/>
        </p:nvCxnSpPr>
        <p:spPr>
          <a:xfrm>
            <a:off x="2302930" y="24714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120005" y="554990"/>
            <a:ext cx="1951355" cy="521970"/>
          </a:xfrm>
          <a:prstGeom prst="rect">
            <a:avLst/>
          </a:prstGeom>
          <a:noFill/>
        </p:spPr>
        <p:txBody>
          <a:bodyPr wrap="none" rtlCol="0">
            <a:spAutoFit/>
          </a:bodyPr>
          <a:p>
            <a:pPr algn="l"/>
            <a:r>
              <a:rPr lang="zh-CN" altLang="en-US" sz="2800"/>
              <a:t>OmniGraffle</a:t>
            </a:r>
            <a:endParaRPr lang="zh-CN" altLang="en-US" sz="2800"/>
          </a:p>
        </p:txBody>
      </p:sp>
      <p:sp>
        <p:nvSpPr>
          <p:cNvPr id="8" name="文本框 7"/>
          <p:cNvSpPr txBox="1"/>
          <p:nvPr/>
        </p:nvSpPr>
        <p:spPr>
          <a:xfrm>
            <a:off x="2000885" y="1076960"/>
            <a:ext cx="8188960" cy="1198880"/>
          </a:xfrm>
          <a:prstGeom prst="rect">
            <a:avLst/>
          </a:prstGeom>
          <a:noFill/>
        </p:spPr>
        <p:txBody>
          <a:bodyPr wrap="none" rtlCol="0">
            <a:spAutoFit/>
          </a:bodyPr>
          <a:p>
            <a:pPr algn="l"/>
            <a:r>
              <a:rPr lang="zh-CN" altLang="en-US"/>
              <a:t>OmniGraffle 是由来自美国的The Omni Group制作的一款原型设计工具，</a:t>
            </a:r>
            <a:endParaRPr lang="zh-CN" altLang="en-US"/>
          </a:p>
          <a:p>
            <a:pPr algn="l"/>
            <a:r>
              <a:rPr lang="zh-CN" altLang="en-US"/>
              <a:t>这款工具只针对苹果用户，有OS X版和iOS 版。</a:t>
            </a:r>
            <a:endParaRPr lang="zh-CN" altLang="en-US"/>
          </a:p>
          <a:p>
            <a:pPr algn="l"/>
            <a:r>
              <a:rPr lang="zh-CN" altLang="en-US"/>
              <a:t>它曾获得2002年的苹果设计奖。可以使用它快速绘制线框图、图表、流程图等。</a:t>
            </a:r>
            <a:endParaRPr lang="zh-CN" altLang="en-US"/>
          </a:p>
          <a:p>
            <a:pPr algn="l"/>
            <a:r>
              <a:rPr lang="zh-CN" altLang="en-US"/>
              <a:t>用Origami创建iPhone和iPad原型是比较好的选择。</a:t>
            </a:r>
            <a:endParaRPr lang="zh-CN" altLang="en-US"/>
          </a:p>
        </p:txBody>
      </p:sp>
      <p:pic>
        <p:nvPicPr>
          <p:cNvPr id="9" name="图片 8" descr="http://beforweb.com/sites/default/files/images/201305-2/14-Template-Chooser-beginner-omnigraffle-wire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23540" y="2275840"/>
            <a:ext cx="6345555" cy="4347845"/>
          </a:xfrm>
          <a:prstGeom prst="rect">
            <a:avLst/>
          </a:prstGeom>
          <a:noFill/>
          <a:ln>
            <a:noFill/>
          </a:ln>
        </p:spPr>
      </p:pic>
      <p:sp>
        <p:nvSpPr>
          <p:cNvPr id="10" name="文本框 9"/>
          <p:cNvSpPr txBox="1"/>
          <p:nvPr/>
        </p:nvSpPr>
        <p:spPr>
          <a:xfrm>
            <a:off x="4177030" y="6546215"/>
            <a:ext cx="3838575" cy="368300"/>
          </a:xfrm>
          <a:prstGeom prst="rect">
            <a:avLst/>
          </a:prstGeom>
          <a:noFill/>
        </p:spPr>
        <p:txBody>
          <a:bodyPr wrap="none" rtlCol="0">
            <a:spAutoFit/>
          </a:bodyPr>
          <a:p>
            <a:pPr algn="l"/>
            <a:r>
              <a:rPr lang="zh-CN" altLang="en-US"/>
              <a:t>教程：http://beforweb.com/node/202</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550491" y="208043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20772"/>
            <a:ext cx="3550436" cy="722163"/>
            <a:chOff x="4647692" y="4092189"/>
            <a:chExt cx="3550436" cy="722163"/>
          </a:xfrm>
        </p:grpSpPr>
        <p:grpSp>
          <p:nvGrpSpPr>
            <p:cNvPr id="12" name="组合 11"/>
            <p:cNvGrpSpPr/>
            <p:nvPr/>
          </p:nvGrpSpPr>
          <p:grpSpPr>
            <a:xfrm>
              <a:off x="5517158" y="4092418"/>
              <a:ext cx="2680970" cy="721934"/>
              <a:chOff x="5517158" y="4017852"/>
              <a:chExt cx="2680970" cy="721934"/>
            </a:xfrm>
          </p:grpSpPr>
          <p:sp>
            <p:nvSpPr>
              <p:cNvPr id="16" name="矩形 15"/>
              <p:cNvSpPr/>
              <p:nvPr/>
            </p:nvSpPr>
            <p:spPr>
              <a:xfrm>
                <a:off x="5517158" y="4017852"/>
                <a:ext cx="268097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界面设计规范</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4464196"/>
                <a:ext cx="1689735" cy="275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 STANDARD </a:t>
                </a:r>
                <a:endParaRPr kumimoji="1" 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5" name="矩形 14"/>
              <p:cNvSpPr/>
              <p:nvPr/>
            </p:nvSpPr>
            <p:spPr>
              <a:xfrm>
                <a:off x="4380992" y="4026673"/>
                <a:ext cx="891717"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4" name="图片 1" descr="http://img.ui.cn/data/file/9/2/0/940029.jpg"/>
          <p:cNvPicPr>
            <a:picLocks noChangeAspect="1" noChangeArrowheads="1"/>
          </p:cNvPicPr>
          <p:nvPr/>
        </p:nvPicPr>
        <p:blipFill>
          <a:blip r:embed="rId2">
            <a:extLst>
              <a:ext uri="{28A0092B-C50C-407E-A947-70E740481C1C}">
                <a14:useLocalDpi xmlns:a14="http://schemas.microsoft.com/office/drawing/2010/main" val="0"/>
              </a:ext>
            </a:extLst>
          </a:blip>
          <a:srcRect l="2733" t="12097" r="3082" b="46688"/>
          <a:stretch>
            <a:fillRect/>
          </a:stretch>
        </p:blipFill>
        <p:spPr>
          <a:xfrm>
            <a:off x="2811780" y="561340"/>
            <a:ext cx="6568440" cy="616458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5" name="图片 1" descr="http://img.ui.cn/data/file/9/2/0/940029.jpg"/>
          <p:cNvPicPr>
            <a:picLocks noChangeAspect="1" noChangeArrowheads="1"/>
          </p:cNvPicPr>
          <p:nvPr/>
        </p:nvPicPr>
        <p:blipFill>
          <a:blip r:embed="rId2">
            <a:extLst>
              <a:ext uri="{28A0092B-C50C-407E-A947-70E740481C1C}">
                <a14:useLocalDpi xmlns:a14="http://schemas.microsoft.com/office/drawing/2010/main" val="0"/>
              </a:ext>
            </a:extLst>
          </a:blip>
          <a:srcRect l="24" t="56450" r="-24" b="3378"/>
          <a:stretch>
            <a:fillRect/>
          </a:stretch>
        </p:blipFill>
        <p:spPr>
          <a:xfrm>
            <a:off x="2920365" y="1160780"/>
            <a:ext cx="6350635" cy="52292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2" name="图片 2" descr="http://img.ui.cn/data/file/0/3/0/9400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97810" y="476885"/>
            <a:ext cx="6596380" cy="622490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243"/>
            <a:ext cx="1713865" cy="398780"/>
          </a:xfrm>
          <a:prstGeom prst="rect">
            <a:avLst/>
          </a:prstGeom>
        </p:spPr>
        <p:txBody>
          <a:bodyPr wrap="square" anchor="ctr">
            <a:spAutoFit/>
          </a:bodyPr>
          <a:lstStyle/>
          <a:p>
            <a:pPr lvl="0"/>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界面设计规范</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86645" y="208736"/>
            <a:ext cx="1939925" cy="306705"/>
          </a:xfrm>
          <a:prstGeom prst="rect">
            <a:avLst/>
          </a:prstGeom>
        </p:spPr>
        <p:txBody>
          <a:bodyPr wrap="none">
            <a:spAutoFit/>
          </a:bodyPr>
          <a:lstStyle/>
          <a:p>
            <a:pPr lvl="0" algn="l"/>
            <a:r>
              <a:rPr lang="en-US" sz="1400" kern="0" noProof="0" dirty="0">
                <a:ln>
                  <a:noFill/>
                </a:ln>
                <a:effectLst/>
                <a:uLnTx/>
                <a:uFillTx/>
                <a:latin typeface="微软雅黑" panose="020B0503020204020204" pitchFamily="34" charset="-122"/>
                <a:ea typeface="微软雅黑" panose="020B0503020204020204" pitchFamily="34" charset="-122"/>
                <a:sym typeface="+mn-ea"/>
              </a:rPr>
              <a:t>DESIGN STANDARD </a:t>
            </a:r>
            <a:endParaRPr kumimoji="0" lang="en-US" altLang="zh-CN" sz="14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226560" y="36262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pic>
        <p:nvPicPr>
          <p:cNvPr id="4" name="图片 3" descr="http://img.ui.cn/data/file/1/3/0/9400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395345" y="-190500"/>
            <a:ext cx="5401310" cy="728599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56787" cy="720000"/>
            <a:chOff x="8405758" y="4092189"/>
            <a:chExt cx="2756787" cy="720000"/>
          </a:xfrm>
        </p:grpSpPr>
        <p:grpSp>
          <p:nvGrpSpPr>
            <p:cNvPr id="19"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a:r>
                  <a:rPr lang="en-US" altLang="zh-CN" sz="1200" kern="0"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734830" y="207466"/>
            <a:ext cx="1178528" cy="307777"/>
          </a:xfrm>
          <a:prstGeom prst="rect">
            <a:avLst/>
          </a:prstGeom>
        </p:spPr>
        <p:txBody>
          <a:bodyPr wrap="none">
            <a:spAutoFit/>
          </a:bodyPr>
          <a:lstStyle/>
          <a:p>
            <a:pPr lvl="0"/>
            <a:r>
              <a:rPr lang="en-US" altLang="zh-CN" sz="1400" kern="0" dirty="0" smtClean="0">
                <a:latin typeface="微软雅黑" panose="020B0503020204020204" pitchFamily="34" charset="-122"/>
                <a:ea typeface="微软雅黑" panose="020B0503020204020204" pitchFamily="34" charset="-122"/>
              </a:rPr>
              <a:t>REFERENCE</a:t>
            </a:r>
            <a:endParaRPr lang="en-US" altLang="zh-CN" sz="1400" kern="0"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354"/>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052286" y="1923314"/>
          <a:ext cx="10125788" cy="3283168"/>
        </p:xfrm>
        <a:graphic>
          <a:graphicData uri="http://schemas.openxmlformats.org/drawingml/2006/table">
            <a:tbl>
              <a:tblPr firstRow="1" bandRow="1">
                <a:tableStyleId>{5C22544A-7EE6-4342-B048-85BDC9FD1C3A}</a:tableStyleId>
              </a:tblPr>
              <a:tblGrid>
                <a:gridCol w="468604"/>
                <a:gridCol w="1343608"/>
                <a:gridCol w="1866122"/>
                <a:gridCol w="6447454"/>
              </a:tblGrid>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文档</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sz="1400" b="0" i="0" kern="1200" dirty="0" smtClean="0">
                          <a:solidFill>
                            <a:schemeClr val="tx1"/>
                          </a:solidFill>
                          <a:latin typeface="微软雅黑" panose="020B0503020204020204" pitchFamily="34" charset="-122"/>
                          <a:ea typeface="微软雅黑" panose="020B0503020204020204" pitchFamily="34" charset="-122"/>
                          <a:cs typeface="+mn-cs"/>
                        </a:rPr>
                        <a:t>https://wenku.baidu.com/view/d7d99b6925c52cc58bd6bea1.html</a:t>
                      </a:r>
                      <a:endParaRPr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26460">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网络解释</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百度百科</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sz="1400" b="0" i="0" dirty="0" smtClean="0">
                          <a:solidFill>
                            <a:schemeClr val="tx1"/>
                          </a:solidFill>
                          <a:latin typeface="微软雅黑" panose="020B0503020204020204" pitchFamily="34" charset="-122"/>
                          <a:ea typeface="微软雅黑" panose="020B0503020204020204" pitchFamily="34" charset="-122"/>
                        </a:rPr>
                        <a:t>https://baike.baidu.com/item/%E4%BA%BA%E6%9C%BA%E7%95%8C%E9%9D%A2/3476588?fr=aladdin</a:t>
                      </a:r>
                      <a:endParaRPr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学术期刊</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healthyyang2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r>
                        <a:rPr lang="zh-CN" altLang="en-US" sz="1400" b="0" i="0" dirty="0" smtClean="0">
                          <a:solidFill>
                            <a:schemeClr val="tx1"/>
                          </a:solidFill>
                          <a:latin typeface="微软雅黑" panose="020B0503020204020204" pitchFamily="34" charset="-122"/>
                          <a:ea typeface="微软雅黑" panose="020B0503020204020204" pitchFamily="34" charset="-122"/>
                        </a:rPr>
                        <a:t>篇名</a:t>
                      </a:r>
                      <a:r>
                        <a:rPr lang="en-US" altLang="zh-CN" sz="1400" b="0" i="0" dirty="0" smtClean="0">
                          <a:solidFill>
                            <a:schemeClr val="tx1"/>
                          </a:solidFill>
                          <a:latin typeface="微软雅黑" panose="020B0503020204020204" pitchFamily="34" charset="-122"/>
                          <a:ea typeface="微软雅黑" panose="020B0503020204020204" pitchFamily="34" charset="-122"/>
                        </a:rPr>
                        <a:t>[J].</a:t>
                      </a:r>
                      <a:r>
                        <a:rPr lang="zh-CN" altLang="en-US" sz="1400" b="0" i="0" dirty="0" smtClean="0">
                          <a:solidFill>
                            <a:schemeClr val="tx1"/>
                          </a:solidFill>
                          <a:latin typeface="微软雅黑" panose="020B0503020204020204" pitchFamily="34" charset="-122"/>
                          <a:ea typeface="微软雅黑" panose="020B0503020204020204" pitchFamily="34" charset="-122"/>
                        </a:rPr>
                        <a:t>刊名，出版年份，卷号（期号）：起止页码</a:t>
                      </a:r>
                      <a:r>
                        <a:rPr lang="en-US" altLang="zh-CN" sz="1400" b="0" i="0" dirty="0" smtClean="0">
                          <a:solidFill>
                            <a:schemeClr val="tx1"/>
                          </a:solidFill>
                          <a:latin typeface="微软雅黑" panose="020B0503020204020204" pitchFamily="34" charset="-122"/>
                          <a:ea typeface="微软雅黑" panose="020B0503020204020204" pitchFamily="34" charset="-122"/>
                        </a:rPr>
                        <a:t>.</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r>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4</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译著</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healthyyang2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书名</a:t>
                      </a:r>
                      <a:r>
                        <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rPr>
                        <a:t>[M].</a:t>
                      </a: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译者，译</a:t>
                      </a:r>
                      <a:r>
                        <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出版地：出版社，出版年份：起止页码</a:t>
                      </a:r>
                      <a:r>
                        <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rPr>
                        <a:t>.</a:t>
                      </a:r>
                      <a:endPar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5</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报纸类</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healthyyang2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篇名</a:t>
                      </a:r>
                      <a:r>
                        <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rPr>
                        <a:t>[N].</a:t>
                      </a: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报纸名，出版日期（版次）</a:t>
                      </a:r>
                      <a:r>
                        <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6</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论文集</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healthyyang2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篇名</a:t>
                      </a:r>
                      <a:r>
                        <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rPr>
                        <a:t>[C].</a:t>
                      </a: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出版地：出版者，出版年份：起始页码</a:t>
                      </a:r>
                      <a:r>
                        <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rPr>
                        <a:t>.</a:t>
                      </a:r>
                      <a:endParaRPr lang="en-US" altLang="zh-CN"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22"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0"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8</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5989638" y="9969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5276533"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2" name="文本框 6"/>
          <p:cNvSpPr txBox="1"/>
          <p:nvPr/>
        </p:nvSpPr>
        <p:spPr>
          <a:xfrm>
            <a:off x="9334818" y="993775"/>
            <a:ext cx="1097280"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简浩男：</a:t>
            </a:r>
            <a:endParaRPr lang="zh-CN" altLang="en-US">
              <a:latin typeface="Calibri" panose="020F0502020204030204" charset="0"/>
              <a:ea typeface="宋体" panose="02010600030101010101" pitchFamily="2" charset="-122"/>
            </a:endParaRPr>
          </a:p>
        </p:txBody>
      </p:sp>
      <p:sp>
        <p:nvSpPr>
          <p:cNvPr id="3" name="文本框 7"/>
          <p:cNvSpPr txBox="1"/>
          <p:nvPr/>
        </p:nvSpPr>
        <p:spPr>
          <a:xfrm>
            <a:off x="8419148" y="1531938"/>
            <a:ext cx="2926080" cy="313817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所承担工作的完成速度6</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6</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6" name="文本框 5"/>
          <p:cNvSpPr txBox="1"/>
          <p:nvPr/>
        </p:nvSpPr>
        <p:spPr>
          <a:xfrm>
            <a:off x="3179445" y="4952365"/>
            <a:ext cx="414020" cy="368300"/>
          </a:xfrm>
          <a:prstGeom prst="rect">
            <a:avLst/>
          </a:prstGeom>
          <a:noFill/>
        </p:spPr>
        <p:txBody>
          <a:bodyPr wrap="none" rtlCol="0">
            <a:spAutoFit/>
          </a:bodyPr>
          <a:p>
            <a:r>
              <a:rPr lang="en-US" altLang="zh-CN"/>
              <a:t>85</a:t>
            </a:r>
            <a:endParaRPr lang="en-US" altLang="zh-CN"/>
          </a:p>
        </p:txBody>
      </p:sp>
      <p:sp>
        <p:nvSpPr>
          <p:cNvPr id="7" name="文本框 6"/>
          <p:cNvSpPr txBox="1"/>
          <p:nvPr/>
        </p:nvSpPr>
        <p:spPr>
          <a:xfrm>
            <a:off x="6533515" y="4947285"/>
            <a:ext cx="414020" cy="368300"/>
          </a:xfrm>
          <a:prstGeom prst="rect">
            <a:avLst/>
          </a:prstGeom>
          <a:noFill/>
        </p:spPr>
        <p:txBody>
          <a:bodyPr wrap="none" rtlCol="0">
            <a:spAutoFit/>
          </a:bodyPr>
          <a:p>
            <a:r>
              <a:rPr lang="en-US" altLang="zh-CN"/>
              <a:t>82</a:t>
            </a:r>
            <a:endParaRPr lang="en-US" altLang="zh-CN"/>
          </a:p>
        </p:txBody>
      </p:sp>
      <p:sp>
        <p:nvSpPr>
          <p:cNvPr id="8" name="文本框 7"/>
          <p:cNvSpPr txBox="1"/>
          <p:nvPr/>
        </p:nvSpPr>
        <p:spPr>
          <a:xfrm>
            <a:off x="9676765" y="4947285"/>
            <a:ext cx="414020" cy="368300"/>
          </a:xfrm>
          <a:prstGeom prst="rect">
            <a:avLst/>
          </a:prstGeom>
          <a:noFill/>
        </p:spPr>
        <p:txBody>
          <a:bodyPr wrap="none" rtlCol="0">
            <a:spAutoFit/>
          </a:bodyPr>
          <a:p>
            <a:r>
              <a:rPr lang="en-US" altLang="zh-CN"/>
              <a:t>78</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4"/>
            <a:ext cx="3665209" cy="777317"/>
            <a:chOff x="1163945" y="1717914"/>
            <a:chExt cx="3665209" cy="777317"/>
          </a:xfrm>
        </p:grpSpPr>
        <p:grpSp>
          <p:nvGrpSpPr>
            <p:cNvPr id="44" name="组合 43"/>
            <p:cNvGrpSpPr/>
            <p:nvPr/>
          </p:nvGrpSpPr>
          <p:grpSpPr>
            <a:xfrm>
              <a:off x="2003404" y="1717914"/>
              <a:ext cx="2825750" cy="777317"/>
              <a:chOff x="1800204" y="2886314"/>
              <a:chExt cx="2825750" cy="777317"/>
            </a:xfrm>
          </p:grpSpPr>
          <p:sp>
            <p:nvSpPr>
              <p:cNvPr id="45" name="矩形 44"/>
              <p:cNvSpPr/>
              <p:nvPr/>
            </p:nvSpPr>
            <p:spPr>
              <a:xfrm>
                <a:off x="1800204" y="2886314"/>
                <a:ext cx="2825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人机交互概述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4308556" y="210837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4"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3" name="文本框 2"/>
          <p:cNvSpPr txBox="1"/>
          <p:nvPr/>
        </p:nvSpPr>
        <p:spPr>
          <a:xfrm>
            <a:off x="3060700" y="5050155"/>
            <a:ext cx="414020" cy="368300"/>
          </a:xfrm>
          <a:prstGeom prst="rect">
            <a:avLst/>
          </a:prstGeom>
          <a:noFill/>
        </p:spPr>
        <p:txBody>
          <a:bodyPr wrap="none" rtlCol="0">
            <a:spAutoFit/>
          </a:bodyPr>
          <a:p>
            <a:r>
              <a:rPr lang="en-US" altLang="zh-CN"/>
              <a:t>86</a:t>
            </a:r>
            <a:endParaRPr lang="en-US" altLang="zh-CN"/>
          </a:p>
        </p:txBody>
      </p:sp>
      <p:sp>
        <p:nvSpPr>
          <p:cNvPr id="6" name="文本框 5"/>
          <p:cNvSpPr txBox="1"/>
          <p:nvPr/>
        </p:nvSpPr>
        <p:spPr>
          <a:xfrm>
            <a:off x="7093585" y="4946650"/>
            <a:ext cx="414020" cy="368300"/>
          </a:xfrm>
          <a:prstGeom prst="rect">
            <a:avLst/>
          </a:prstGeom>
          <a:noFill/>
        </p:spPr>
        <p:txBody>
          <a:bodyPr wrap="none" rtlCol="0">
            <a:spAutoFit/>
          </a:bodyPr>
          <a:p>
            <a:r>
              <a:rPr lang="en-US" altLang="zh-CN"/>
              <a:t>87</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928343" y="5559028"/>
            <a:ext cx="2331087"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healthyyang2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825751" y="5893821"/>
            <a:ext cx="2536271"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指导老师：</a:t>
            </a:r>
            <a:r>
              <a:rPr lang="en-US" altLang="zh-CN" sz="1600" dirty="0">
                <a:solidFill>
                  <a:schemeClr val="bg1"/>
                </a:solidFill>
                <a:latin typeface="微软雅黑" panose="020B0503020204020204" pitchFamily="34" charset="-122"/>
                <a:ea typeface="微软雅黑" panose="020B0503020204020204" pitchFamily="34" charset="-122"/>
              </a:rPr>
              <a:t>healthyyang2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24394" y="1156854"/>
            <a:ext cx="1138984" cy="1138984"/>
          </a:xfrm>
          <a:prstGeom prst="rect">
            <a:avLst/>
          </a:prstGeom>
        </p:spPr>
      </p:pic>
      <p:sp>
        <p:nvSpPr>
          <p:cNvPr id="3" name="矩形 2"/>
          <p:cNvSpPr/>
          <p:nvPr/>
        </p:nvSpPr>
        <p:spPr>
          <a:xfrm>
            <a:off x="4962807" y="2061156"/>
            <a:ext cx="2262158" cy="369332"/>
          </a:xfrm>
          <a:prstGeom prst="rect">
            <a:avLst/>
          </a:prstGeom>
          <a:solidFill>
            <a:schemeClr val="accent2"/>
          </a:solidFill>
        </p:spPr>
        <p:txBody>
          <a:bodyPr wrap="none">
            <a:spAutoFit/>
          </a:bodyPr>
          <a:lstStyle/>
          <a:p>
            <a:pPr lvl="0" algn="ct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17818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161550" y="20873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079655" y="1462866"/>
            <a:ext cx="8278174" cy="1702389"/>
          </a:xfrm>
          <a:prstGeom prst="rect">
            <a:avLst/>
          </a:prstGeom>
        </p:spPr>
        <p:txBody>
          <a:bodyPr wrap="square" anchor="ctr">
            <a:spAutoFit/>
          </a:bodyPr>
          <a:lstStyle/>
          <a:p>
            <a:pPr lvl="0">
              <a:lnSpc>
                <a:spcPct val="150000"/>
              </a:lnSpc>
              <a:defRPr/>
            </a:pPr>
            <a:r>
              <a:rPr lang="zh-CN" altLang="zh-CN" dirty="0"/>
              <a:t>人机交互、人机互动（</a:t>
            </a:r>
            <a:r>
              <a:rPr lang="en-US" altLang="zh-CN" dirty="0"/>
              <a:t>Human-Computer Interface</a:t>
            </a:r>
            <a:r>
              <a:rPr lang="zh-CN" altLang="zh-CN" dirty="0"/>
              <a:t>，简写</a:t>
            </a:r>
            <a:r>
              <a:rPr lang="en-US" altLang="zh-CN" dirty="0"/>
              <a:t>HCI</a:t>
            </a:r>
            <a:r>
              <a:rPr lang="zh-CN" altLang="zh-CN" dirty="0"/>
              <a:t>，又称用户界面或使用者界面）：是一门研究系统与用户之间的互动关系的学问。系统可以是各种各样的机器，也可以是计算机化的系统和软件。人机交互界面通常是指用户可见的部分。用户通过人机交互界面与系统交流，并进行操作。</a:t>
            </a:r>
            <a:endParaRPr lang="zh-CN" altLang="en-US"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1961760" y="1232074"/>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矩形 3"/>
          <p:cNvSpPr/>
          <p:nvPr/>
        </p:nvSpPr>
        <p:spPr>
          <a:xfrm>
            <a:off x="1961760" y="4149093"/>
            <a:ext cx="8876520" cy="1477328"/>
          </a:xfrm>
          <a:prstGeom prst="rect">
            <a:avLst/>
          </a:prstGeom>
        </p:spPr>
        <p:txBody>
          <a:bodyPr wrap="square">
            <a:spAutoFit/>
          </a:bodyPr>
          <a:lstStyle/>
          <a:p>
            <a:r>
              <a:rPr lang="zh-CN" altLang="zh-CN" b="1" dirty="0"/>
              <a:t>人机交互与人机界面的关系</a:t>
            </a:r>
            <a:r>
              <a:rPr lang="zh-CN" altLang="zh-CN" b="1" dirty="0" smtClean="0"/>
              <a:t>：</a:t>
            </a:r>
            <a:endParaRPr lang="en-US" altLang="zh-CN" b="1" dirty="0" smtClean="0"/>
          </a:p>
          <a:p>
            <a:endParaRPr lang="zh-CN" altLang="zh-CN" dirty="0"/>
          </a:p>
          <a:p>
            <a:pPr>
              <a:lnSpc>
                <a:spcPct val="150000"/>
              </a:lnSpc>
            </a:pPr>
            <a:r>
              <a:rPr lang="zh-CN" altLang="zh-CN" dirty="0"/>
              <a:t>交互是人与机</a:t>
            </a:r>
            <a:r>
              <a:rPr lang="en-US" altLang="zh-CN" dirty="0"/>
              <a:t>-</a:t>
            </a:r>
            <a:r>
              <a:rPr lang="zh-CN" altLang="zh-CN" dirty="0"/>
              <a:t>环境作用关系</a:t>
            </a:r>
            <a:r>
              <a:rPr lang="en-US" altLang="zh-CN" dirty="0"/>
              <a:t>/</a:t>
            </a:r>
            <a:r>
              <a:rPr lang="zh-CN" altLang="zh-CN" dirty="0"/>
              <a:t>状况的一种描述。界面是人与机</a:t>
            </a:r>
            <a:r>
              <a:rPr lang="en-US" altLang="zh-CN" dirty="0"/>
              <a:t>-</a:t>
            </a:r>
            <a:r>
              <a:rPr lang="zh-CN" altLang="zh-CN" dirty="0"/>
              <a:t>环境发生交互关系的具体表达形式。交互是实现信息传达的情境刻画，而界面是实现交互的手段。</a:t>
            </a:r>
            <a:endParaRPr lang="zh-CN"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713686" y="209313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828"/>
            <a:ext cx="4190452" cy="765747"/>
            <a:chOff x="1181643" y="1743315"/>
            <a:chExt cx="4190452" cy="765747"/>
          </a:xfrm>
        </p:grpSpPr>
        <p:grpSp>
          <p:nvGrpSpPr>
            <p:cNvPr id="25" name="组合 24"/>
            <p:cNvGrpSpPr/>
            <p:nvPr/>
          </p:nvGrpSpPr>
          <p:grpSpPr>
            <a:xfrm>
              <a:off x="1942460" y="1743315"/>
              <a:ext cx="3429635" cy="765747"/>
              <a:chOff x="1785599" y="4087612"/>
              <a:chExt cx="3429635" cy="765747"/>
            </a:xfrm>
          </p:grpSpPr>
          <p:sp>
            <p:nvSpPr>
              <p:cNvPr id="29" name="矩形 28"/>
              <p:cNvSpPr/>
              <p:nvPr/>
            </p:nvSpPr>
            <p:spPr>
              <a:xfrm>
                <a:off x="1800204" y="4087612"/>
                <a:ext cx="341503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785599" y="4546654"/>
                <a:ext cx="76327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history</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3112780" y="206831"/>
            <a:ext cx="946150" cy="30670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HISTORY</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079655" y="1914010"/>
            <a:ext cx="8278174" cy="506730"/>
          </a:xfrm>
          <a:prstGeom prst="rect">
            <a:avLst/>
          </a:prstGeom>
        </p:spPr>
        <p:txBody>
          <a:bodyPr wrap="square" anchor="ctr">
            <a:spAutoFit/>
          </a:bodyPr>
          <a:lstStyle/>
          <a:p>
            <a:pPr lvl="0">
              <a:lnSpc>
                <a:spcPct val="150000"/>
              </a:lnSpc>
              <a:defRPr/>
            </a:pPr>
            <a:r>
              <a:rPr lang="en-US" altLang="zh-CN" kern="0" dirty="0">
                <a:latin typeface="微软雅黑" panose="020B0503020204020204" pitchFamily="34" charset="-122"/>
                <a:ea typeface="微软雅黑" panose="020B0503020204020204" pitchFamily="34" charset="-122"/>
                <a:cs typeface="微软雅黑" panose="020B0503020204020204" pitchFamily="34" charset="-122"/>
              </a:rPr>
              <a:t>1946</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rPr>
              <a:t>年，世界上第一台数字计算机</a:t>
            </a:r>
            <a:r>
              <a:rPr lang="en-US" altLang="zh-CN" kern="0" dirty="0">
                <a:latin typeface="微软雅黑" panose="020B0503020204020204" pitchFamily="34" charset="-122"/>
                <a:ea typeface="微软雅黑" panose="020B0503020204020204" pitchFamily="34" charset="-122"/>
                <a:cs typeface="微软雅黑" panose="020B0503020204020204" pitchFamily="34" charset="-122"/>
              </a:rPr>
              <a:t>ENIAC</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手工操作</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flipH="1">
            <a:off x="1945640" y="2433320"/>
            <a:ext cx="76200" cy="3023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文本框 1"/>
          <p:cNvSpPr txBox="1"/>
          <p:nvPr/>
        </p:nvSpPr>
        <p:spPr>
          <a:xfrm>
            <a:off x="2079625" y="2831465"/>
            <a:ext cx="4565650" cy="368300"/>
          </a:xfrm>
          <a:prstGeom prst="rect">
            <a:avLst/>
          </a:prstGeom>
          <a:noFill/>
        </p:spPr>
        <p:txBody>
          <a:bodyPr wrap="none" rtlCol="0">
            <a:spAutoFit/>
          </a:bodyPr>
          <a:p>
            <a:r>
              <a:rPr lang="en-US" altLang="zh-CN">
                <a:latin typeface="微软雅黑" panose="020B0503020204020204" pitchFamily="34" charset="-122"/>
                <a:ea typeface="微软雅黑" panose="020B0503020204020204" pitchFamily="34" charset="-122"/>
              </a:rPr>
              <a:t>50</a:t>
            </a:r>
            <a:r>
              <a:rPr lang="zh-CN" altLang="en-US">
                <a:latin typeface="微软雅黑" panose="020B0503020204020204" pitchFamily="34" charset="-122"/>
                <a:ea typeface="微软雅黑" panose="020B0503020204020204" pitchFamily="34" charset="-122"/>
              </a:rPr>
              <a:t>年代中期，多任务批处理的</a:t>
            </a:r>
            <a:r>
              <a:rPr lang="zh-CN" altLang="en-US">
                <a:solidFill>
                  <a:srgbClr val="FF0000"/>
                </a:solidFill>
                <a:latin typeface="微软雅黑" panose="020B0503020204020204" pitchFamily="34" charset="-122"/>
                <a:ea typeface="微软雅黑" panose="020B0503020204020204" pitchFamily="34" charset="-122"/>
                <a:hlinkClick r:id="rId2" action="ppaction://hlinksldjump"/>
              </a:rPr>
              <a:t>作业控制语言</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079625" y="3613150"/>
            <a:ext cx="3233420" cy="368300"/>
          </a:xfrm>
          <a:prstGeom prst="rect">
            <a:avLst/>
          </a:prstGeom>
          <a:noFill/>
        </p:spPr>
        <p:txBody>
          <a:bodyPr wrap="none" rtlCol="0">
            <a:spAutoFit/>
          </a:bodyPr>
          <a:p>
            <a:r>
              <a:rPr lang="en-US" altLang="zh-CN">
                <a:latin typeface="微软雅黑" panose="020B0503020204020204" pitchFamily="34" charset="-122"/>
                <a:ea typeface="微软雅黑" panose="020B0503020204020204" pitchFamily="34" charset="-122"/>
              </a:rPr>
              <a:t>1963</a:t>
            </a:r>
            <a:r>
              <a:rPr lang="zh-CN" altLang="en-US">
                <a:latin typeface="微软雅黑" panose="020B0503020204020204" pitchFamily="34" charset="-122"/>
                <a:ea typeface="微软雅黑" panose="020B0503020204020204" pitchFamily="34" charset="-122"/>
              </a:rPr>
              <a:t>年，</a:t>
            </a:r>
            <a:r>
              <a:rPr lang="en-US" altLang="zh-CN">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命令行</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作业语言</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2079625" y="4396740"/>
            <a:ext cx="7456805" cy="645160"/>
          </a:xfrm>
          <a:prstGeom prst="rect">
            <a:avLst/>
          </a:prstGeom>
          <a:noFill/>
        </p:spPr>
        <p:txBody>
          <a:bodyPr wrap="none" rtlCol="0">
            <a:spAutoFit/>
          </a:bodyPr>
          <a:p>
            <a:r>
              <a:rPr lang="en-US" altLang="zh-CN">
                <a:latin typeface="微软雅黑" panose="020B0503020204020204" pitchFamily="34" charset="-122"/>
                <a:ea typeface="微软雅黑" panose="020B0503020204020204" pitchFamily="34" charset="-122"/>
              </a:rPr>
              <a:t>80</a:t>
            </a:r>
            <a:r>
              <a:rPr lang="zh-CN" altLang="en-US">
                <a:latin typeface="微软雅黑" panose="020B0503020204020204" pitchFamily="34" charset="-122"/>
                <a:ea typeface="微软雅黑" panose="020B0503020204020204" pitchFamily="34" charset="-122"/>
              </a:rPr>
              <a:t>年代，苹果公司，图像用户界面（</a:t>
            </a:r>
            <a:r>
              <a:rPr lang="en-US" altLang="zh-CN">
                <a:solidFill>
                  <a:srgbClr val="FF0000"/>
                </a:solidFill>
                <a:latin typeface="微软雅黑" panose="020B0503020204020204" pitchFamily="34" charset="-122"/>
                <a:ea typeface="微软雅黑" panose="020B0503020204020204" pitchFamily="34" charset="-122"/>
              </a:rPr>
              <a:t>GUI</a:t>
            </a:r>
            <a:r>
              <a:rPr lang="en-US" altLang="zh-CN">
                <a:latin typeface="微软雅黑" panose="020B0503020204020204" pitchFamily="34" charset="-122"/>
                <a:ea typeface="微软雅黑" panose="020B0503020204020204" pitchFamily="34" charset="-122"/>
              </a:rPr>
              <a:t>-Graphics  User Interface</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引发了微机人机界面的历史性的变革</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2079625" y="5457190"/>
            <a:ext cx="576707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rPr>
              <a:t>从微软公司退出了</a:t>
            </a:r>
            <a:r>
              <a:rPr lang="en-US" altLang="zh-CN">
                <a:latin typeface="微软雅黑" panose="020B0503020204020204" pitchFamily="34" charset="-122"/>
                <a:ea typeface="微软雅黑" panose="020B0503020204020204" pitchFamily="34" charset="-122"/>
              </a:rPr>
              <a:t>Windows</a:t>
            </a:r>
            <a:r>
              <a:rPr lang="zh-CN" altLang="en-US">
                <a:latin typeface="微软雅黑" panose="020B0503020204020204" pitchFamily="34" charset="-122"/>
                <a:ea typeface="微软雅黑" panose="020B0503020204020204" pitchFamily="34" charset="-122"/>
              </a:rPr>
              <a:t>系统后，图形界面飞速发展</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人机交互发展历史</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3112780" y="206831"/>
            <a:ext cx="946150" cy="30670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HISTORY</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文本框 3"/>
          <p:cNvSpPr txBox="1"/>
          <p:nvPr/>
        </p:nvSpPr>
        <p:spPr>
          <a:xfrm>
            <a:off x="1086485" y="2647950"/>
            <a:ext cx="10018395" cy="1076325"/>
          </a:xfrm>
          <a:prstGeom prst="rect">
            <a:avLst/>
          </a:prstGeom>
          <a:noFill/>
        </p:spPr>
        <p:txBody>
          <a:bodyPr wrap="none" rtlCol="0">
            <a:spAutoFit/>
          </a:bodyPr>
          <a:p>
            <a:pPr algn="l"/>
            <a:r>
              <a:rPr lang="zh-CN" altLang="en-US" sz="2800" b="1"/>
              <a:t>作业控制语言：</a:t>
            </a:r>
            <a:endParaRPr lang="zh-CN" altLang="en-US" sz="2800" b="1"/>
          </a:p>
          <a:p>
            <a:pPr algn="l"/>
            <a:r>
              <a:rPr lang="zh-CN" altLang="en-US"/>
              <a:t>         作业控制语言是指用来实现对用户作业的组织和管理的各种控制命令或控制语句的有序集合。</a:t>
            </a:r>
            <a:endParaRPr lang="zh-CN" altLang="en-US"/>
          </a:p>
          <a:p>
            <a:pPr algn="l"/>
            <a:r>
              <a:rPr lang="zh-CN" altLang="en-US"/>
              <a:t>不同计算机系统的作业控制语言格式不同，各有特点。但他们所实现的主要功能是相同的。</a:t>
            </a:r>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0555" y="162243"/>
            <a:ext cx="22263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提问时间</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5008245" y="36198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52535" y="245242"/>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文本框 3"/>
          <p:cNvSpPr txBox="1"/>
          <p:nvPr/>
        </p:nvSpPr>
        <p:spPr>
          <a:xfrm>
            <a:off x="1547495" y="1623060"/>
            <a:ext cx="6228080" cy="521970"/>
          </a:xfrm>
          <a:prstGeom prst="rect">
            <a:avLst/>
          </a:prstGeom>
          <a:noFill/>
        </p:spPr>
        <p:txBody>
          <a:bodyPr wrap="none" rtlCol="0">
            <a:spAutoFit/>
          </a:bodyPr>
          <a:p>
            <a:r>
              <a:rPr lang="zh-CN" altLang="en-US" sz="2800"/>
              <a:t>人机界面和人机交互到底有什么不同？</a:t>
            </a:r>
            <a:endParaRPr lang="zh-CN" altLang="en-US" sz="2800"/>
          </a:p>
        </p:txBody>
      </p:sp>
      <p:sp>
        <p:nvSpPr>
          <p:cNvPr id="8" name="文本框 7"/>
          <p:cNvSpPr txBox="1"/>
          <p:nvPr/>
        </p:nvSpPr>
        <p:spPr>
          <a:xfrm>
            <a:off x="1547495" y="2551430"/>
            <a:ext cx="10012045" cy="922020"/>
          </a:xfrm>
          <a:prstGeom prst="rect">
            <a:avLst/>
          </a:prstGeom>
          <a:noFill/>
        </p:spPr>
        <p:txBody>
          <a:bodyPr wrap="none" rtlCol="0">
            <a:spAutoFit/>
          </a:bodyPr>
          <a:p>
            <a:pPr algn="l"/>
            <a:r>
              <a:rPr lang="zh-CN" altLang="zh-CN" dirty="0">
                <a:sym typeface="+mn-ea"/>
              </a:rPr>
              <a:t>交互是人与机</a:t>
            </a:r>
            <a:r>
              <a:rPr lang="en-US" altLang="zh-CN" dirty="0">
                <a:sym typeface="+mn-ea"/>
              </a:rPr>
              <a:t>-</a:t>
            </a:r>
            <a:r>
              <a:rPr lang="zh-CN" altLang="zh-CN" dirty="0">
                <a:sym typeface="+mn-ea"/>
              </a:rPr>
              <a:t>环境作用关系</a:t>
            </a:r>
            <a:r>
              <a:rPr lang="en-US" altLang="zh-CN" dirty="0">
                <a:sym typeface="+mn-ea"/>
              </a:rPr>
              <a:t>/</a:t>
            </a:r>
            <a:r>
              <a:rPr lang="zh-CN" altLang="zh-CN" dirty="0">
                <a:sym typeface="+mn-ea"/>
              </a:rPr>
              <a:t>状况的一种描述。界面是人与机</a:t>
            </a:r>
            <a:r>
              <a:rPr lang="en-US" altLang="zh-CN" dirty="0">
                <a:sym typeface="+mn-ea"/>
              </a:rPr>
              <a:t>-</a:t>
            </a:r>
            <a:r>
              <a:rPr lang="zh-CN" altLang="zh-CN" dirty="0">
                <a:sym typeface="+mn-ea"/>
              </a:rPr>
              <a:t>环境发生交互关系的具体表达形式。</a:t>
            </a:r>
            <a:endParaRPr lang="zh-CN" altLang="zh-CN" dirty="0">
              <a:sym typeface="+mn-ea"/>
            </a:endParaRPr>
          </a:p>
          <a:p>
            <a:pPr algn="l"/>
            <a:r>
              <a:rPr lang="zh-CN" altLang="zh-CN" dirty="0">
                <a:sym typeface="+mn-ea"/>
              </a:rPr>
              <a:t>交互是实现信息传达的情境刻画，而界面是实现交互的手段。</a:t>
            </a:r>
            <a:endParaRPr lang="zh-CN" altLang="zh-CN" dirty="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713686" y="209313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827"/>
            <a:ext cx="3678642" cy="765748"/>
            <a:chOff x="1181643" y="1743314"/>
            <a:chExt cx="3678642" cy="765748"/>
          </a:xfrm>
        </p:grpSpPr>
        <p:grpSp>
          <p:nvGrpSpPr>
            <p:cNvPr id="25" name="组合 24"/>
            <p:cNvGrpSpPr/>
            <p:nvPr/>
          </p:nvGrpSpPr>
          <p:grpSpPr>
            <a:xfrm>
              <a:off x="1942460" y="1743314"/>
              <a:ext cx="2917825" cy="765748"/>
              <a:chOff x="1785599" y="4087611"/>
              <a:chExt cx="2917825" cy="765748"/>
            </a:xfrm>
          </p:grpSpPr>
          <p:sp>
            <p:nvSpPr>
              <p:cNvPr id="29" name="矩形 28"/>
              <p:cNvSpPr/>
              <p:nvPr/>
            </p:nvSpPr>
            <p:spPr>
              <a:xfrm>
                <a:off x="1800204" y="4087611"/>
                <a:ext cx="290322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界面设计原则</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785599" y="4546654"/>
                <a:ext cx="154178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 principle</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3432"/>
                <a:ext cx="8022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4473</Words>
  <Application>WPS 演示</Application>
  <PresentationFormat>自定义</PresentationFormat>
  <Paragraphs>509</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Wingdings</vt:lpstr>
      <vt:lpstr>微软雅黑</vt:lpstr>
      <vt:lpstr>Calibri</vt:lpstr>
      <vt:lpstr>Arial Unicode MS</vt:lpstr>
      <vt:lpstr>Calibri Light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70</cp:revision>
  <dcterms:created xsi:type="dcterms:W3CDTF">2016-04-16T23:42:00Z</dcterms:created>
  <dcterms:modified xsi:type="dcterms:W3CDTF">2017-11-19T11:19:46Z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