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5" r:id="rId6"/>
    <p:sldId id="319" r:id="rId7"/>
    <p:sldId id="338" r:id="rId8"/>
    <p:sldId id="320" r:id="rId9"/>
    <p:sldId id="337" r:id="rId10"/>
    <p:sldId id="356" r:id="rId11"/>
    <p:sldId id="336" r:id="rId12"/>
    <p:sldId id="291" r:id="rId13"/>
    <p:sldId id="292" r:id="rId14"/>
    <p:sldId id="373" r:id="rId15"/>
    <p:sldId id="295" r:id="rId16"/>
    <p:sldId id="296" r:id="rId17"/>
    <p:sldId id="297" r:id="rId18"/>
    <p:sldId id="298" r:id="rId19"/>
    <p:sldId id="322" r:id="rId20"/>
    <p:sldId id="321" r:id="rId21"/>
    <p:sldId id="324" r:id="rId22"/>
    <p:sldId id="325" r:id="rId23"/>
    <p:sldId id="335" r:id="rId24"/>
    <p:sldId id="264" r:id="rId25"/>
    <p:sldId id="270" r:id="rId26"/>
    <p:sldId id="374" r:id="rId27"/>
    <p:sldId id="375" r:id="rId28"/>
    <p:sldId id="280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466"/>
    <a:srgbClr val="9FA6AA"/>
    <a:srgbClr val="BFC3C7"/>
    <a:srgbClr val="CCCED2"/>
    <a:srgbClr val="A0A5A9"/>
    <a:srgbClr val="CDCED0"/>
    <a:srgbClr val="D8D8D6"/>
    <a:srgbClr val="AEB0AF"/>
    <a:srgbClr val="ADAFAE"/>
    <a:srgbClr val="ABA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40" autoAdjust="0"/>
    <p:restoredTop sz="90380" autoAdjust="0"/>
  </p:normalViewPr>
  <p:slideViewPr>
    <p:cSldViewPr snapToGrid="0">
      <p:cViewPr varScale="1">
        <p:scale>
          <a:sx n="102" d="100"/>
          <a:sy n="102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1" r="1291" b="11187"/>
          <a:stretch>
            <a:fillRect/>
          </a:stretch>
        </p:blipFill>
        <p:spPr>
          <a:xfrm>
            <a:off x="-42570" y="0"/>
            <a:ext cx="1223457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-42569" y="0"/>
            <a:ext cx="12234569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4"/>
          <a:stretch>
            <a:fillRect/>
          </a:stretch>
        </p:blipFill>
        <p:spPr>
          <a:xfrm>
            <a:off x="-72737" y="-21304"/>
            <a:ext cx="12249653" cy="6860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76" b="29260"/>
          <a:stretch>
            <a:fillRect/>
          </a:stretch>
        </p:blipFill>
        <p:spPr>
          <a:xfrm>
            <a:off x="0" y="4254500"/>
            <a:ext cx="12192000" cy="26035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4254500"/>
            <a:ext cx="12192000" cy="26035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6FE35-7143-4D2B-A03B-CFDD1C6677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2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57480-7C6B-468B-A137-7F27608821C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5.png"/><Relationship Id="rId2" Type="http://schemas.openxmlformats.org/officeDocument/2006/relationships/hyperlink" Target="PRD2017-G2-&#38656;&#27714;&#21464;&#26356;&#38454;&#27573;&#35780;&#23457;&#34920;.docx" TargetMode="Externa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hyperlink" Target="PRD2017-G2-&#25945;&#24072;&#20248;&#20808;&#32423;&#25171;&#20998;&#34920;.doc" TargetMode="External"/><Relationship Id="rId5" Type="http://schemas.openxmlformats.org/officeDocument/2006/relationships/image" Target="../media/image16.png"/><Relationship Id="rId4" Type="http://schemas.openxmlformats.org/officeDocument/2006/relationships/hyperlink" Target="PRD2017-G2-&#31649;&#29702;&#21592;&#20248;&#20808;&#32423;&#25171;&#20998;&#34920;.doc" TargetMode="External"/><Relationship Id="rId3" Type="http://schemas.openxmlformats.org/officeDocument/2006/relationships/hyperlink" Target="PRD2017-G2-&#23398;&#29983;&#20248;&#20808;&#32423;&#25171;&#20998;&#34920;.doc" TargetMode="External"/><Relationship Id="rId2" Type="http://schemas.openxmlformats.org/officeDocument/2006/relationships/hyperlink" Target="PRD2017-G2-&#28216;&#23458;&#20248;&#20808;&#32423;&#25171;&#20998;&#34920;.doc" TargetMode="Externa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8.png"/><Relationship Id="rId2" Type="http://schemas.openxmlformats.org/officeDocument/2006/relationships/hyperlink" Target="PRD2017-G2-&#38656;&#27714;&#21464;&#26356;&#30003;&#35831;&#20070;.doc" TargetMode="Externa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9.png"/><Relationship Id="rId2" Type="http://schemas.openxmlformats.org/officeDocument/2006/relationships/hyperlink" Target="PRD2017-G2-&#38656;&#27714;&#21464;&#26356;&#24433;&#21709;&#20998;&#26512;.docx" TargetMode="Externa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hyperlink" Target="PRD2017-G2-CCB&#31456;&#31243;.doc" TargetMode="Externa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斜纹 15"/>
          <p:cNvSpPr/>
          <p:nvPr/>
        </p:nvSpPr>
        <p:spPr>
          <a:xfrm>
            <a:off x="-57654" y="0"/>
            <a:ext cx="1360974" cy="1422400"/>
          </a:xfrm>
          <a:prstGeom prst="diagStrip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22220" y="2788920"/>
            <a:ext cx="7027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软件工程系列课程教学辅助网站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11"/>
          <p:cNvSpPr>
            <a:spLocks noEditPoints="1"/>
          </p:cNvSpPr>
          <p:nvPr/>
        </p:nvSpPr>
        <p:spPr bwMode="auto">
          <a:xfrm>
            <a:off x="5619633" y="1913855"/>
            <a:ext cx="952734" cy="545478"/>
          </a:xfrm>
          <a:custGeom>
            <a:avLst/>
            <a:gdLst>
              <a:gd name="T0" fmla="*/ 2804 w 3043"/>
              <a:gd name="T1" fmla="*/ 712 h 1741"/>
              <a:gd name="T2" fmla="*/ 2804 w 3043"/>
              <a:gd name="T3" fmla="*/ 1190 h 1741"/>
              <a:gd name="T4" fmla="*/ 2903 w 3043"/>
              <a:gd name="T5" fmla="*/ 1291 h 1741"/>
              <a:gd name="T6" fmla="*/ 2696 w 3043"/>
              <a:gd name="T7" fmla="*/ 1509 h 1741"/>
              <a:gd name="T8" fmla="*/ 2485 w 3043"/>
              <a:gd name="T9" fmla="*/ 1297 h 1741"/>
              <a:gd name="T10" fmla="*/ 2629 w 3043"/>
              <a:gd name="T11" fmla="*/ 1165 h 1741"/>
              <a:gd name="T12" fmla="*/ 2629 w 3043"/>
              <a:gd name="T13" fmla="*/ 787 h 1741"/>
              <a:gd name="T14" fmla="*/ 1686 w 3043"/>
              <a:gd name="T15" fmla="*/ 1183 h 1741"/>
              <a:gd name="T16" fmla="*/ 1318 w 3043"/>
              <a:gd name="T17" fmla="*/ 1193 h 1741"/>
              <a:gd name="T18" fmla="*/ 226 w 3043"/>
              <a:gd name="T19" fmla="*/ 752 h 1741"/>
              <a:gd name="T20" fmla="*/ 229 w 3043"/>
              <a:gd name="T21" fmla="*/ 498 h 1741"/>
              <a:gd name="T22" fmla="*/ 1286 w 3043"/>
              <a:gd name="T23" fmla="*/ 98 h 1741"/>
              <a:gd name="T24" fmla="*/ 1666 w 3043"/>
              <a:gd name="T25" fmla="*/ 73 h 1741"/>
              <a:gd name="T26" fmla="*/ 2791 w 3043"/>
              <a:gd name="T27" fmla="*/ 520 h 1741"/>
              <a:gd name="T28" fmla="*/ 2804 w 3043"/>
              <a:gd name="T29" fmla="*/ 712 h 1741"/>
              <a:gd name="T30" fmla="*/ 2804 w 3043"/>
              <a:gd name="T31" fmla="*/ 712 h 1741"/>
              <a:gd name="T32" fmla="*/ 2804 w 3043"/>
              <a:gd name="T33" fmla="*/ 712 h 1741"/>
              <a:gd name="T34" fmla="*/ 1716 w 3043"/>
              <a:gd name="T35" fmla="*/ 1372 h 1741"/>
              <a:gd name="T36" fmla="*/ 2280 w 3043"/>
              <a:gd name="T37" fmla="*/ 1114 h 1741"/>
              <a:gd name="T38" fmla="*/ 2280 w 3043"/>
              <a:gd name="T39" fmla="*/ 1440 h 1741"/>
              <a:gd name="T40" fmla="*/ 1505 w 3043"/>
              <a:gd name="T41" fmla="*/ 1741 h 1741"/>
              <a:gd name="T42" fmla="*/ 685 w 3043"/>
              <a:gd name="T43" fmla="*/ 1440 h 1741"/>
              <a:gd name="T44" fmla="*/ 685 w 3043"/>
              <a:gd name="T45" fmla="*/ 1165 h 1741"/>
              <a:gd name="T46" fmla="*/ 1269 w 3043"/>
              <a:gd name="T47" fmla="*/ 1372 h 1741"/>
              <a:gd name="T48" fmla="*/ 1716 w 3043"/>
              <a:gd name="T49" fmla="*/ 1372 h 1741"/>
              <a:gd name="T50" fmla="*/ 1716 w 3043"/>
              <a:gd name="T51" fmla="*/ 1372 h 1741"/>
              <a:gd name="T52" fmla="*/ 1716 w 3043"/>
              <a:gd name="T53" fmla="*/ 1372 h 1741"/>
              <a:gd name="T54" fmla="*/ 1716 w 3043"/>
              <a:gd name="T55" fmla="*/ 1372 h 1741"/>
              <a:gd name="T56" fmla="*/ 1716 w 3043"/>
              <a:gd name="T57" fmla="*/ 1372 h 1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043" h="1741">
                <a:moveTo>
                  <a:pt x="2804" y="712"/>
                </a:moveTo>
                <a:cubicBezTo>
                  <a:pt x="2804" y="1190"/>
                  <a:pt x="2804" y="1190"/>
                  <a:pt x="2804" y="1190"/>
                </a:cubicBezTo>
                <a:cubicBezTo>
                  <a:pt x="2903" y="1291"/>
                  <a:pt x="2903" y="1291"/>
                  <a:pt x="2903" y="1291"/>
                </a:cubicBezTo>
                <a:cubicBezTo>
                  <a:pt x="2696" y="1509"/>
                  <a:pt x="2696" y="1509"/>
                  <a:pt x="2696" y="1509"/>
                </a:cubicBezTo>
                <a:cubicBezTo>
                  <a:pt x="2485" y="1297"/>
                  <a:pt x="2485" y="1297"/>
                  <a:pt x="2485" y="1297"/>
                </a:cubicBezTo>
                <a:cubicBezTo>
                  <a:pt x="2629" y="1165"/>
                  <a:pt x="2629" y="1165"/>
                  <a:pt x="2629" y="1165"/>
                </a:cubicBezTo>
                <a:cubicBezTo>
                  <a:pt x="2629" y="787"/>
                  <a:pt x="2629" y="787"/>
                  <a:pt x="2629" y="787"/>
                </a:cubicBezTo>
                <a:cubicBezTo>
                  <a:pt x="2018" y="1042"/>
                  <a:pt x="1822" y="1121"/>
                  <a:pt x="1686" y="1183"/>
                </a:cubicBezTo>
                <a:cubicBezTo>
                  <a:pt x="1551" y="1245"/>
                  <a:pt x="1453" y="1244"/>
                  <a:pt x="1318" y="1193"/>
                </a:cubicBezTo>
                <a:cubicBezTo>
                  <a:pt x="1184" y="1142"/>
                  <a:pt x="544" y="906"/>
                  <a:pt x="226" y="752"/>
                </a:cubicBezTo>
                <a:cubicBezTo>
                  <a:pt x="14" y="650"/>
                  <a:pt x="0" y="585"/>
                  <a:pt x="229" y="498"/>
                </a:cubicBezTo>
                <a:cubicBezTo>
                  <a:pt x="529" y="383"/>
                  <a:pt x="1024" y="199"/>
                  <a:pt x="1286" y="98"/>
                </a:cubicBezTo>
                <a:cubicBezTo>
                  <a:pt x="1441" y="35"/>
                  <a:pt x="1523" y="0"/>
                  <a:pt x="1666" y="73"/>
                </a:cubicBezTo>
                <a:cubicBezTo>
                  <a:pt x="1920" y="179"/>
                  <a:pt x="2502" y="399"/>
                  <a:pt x="2791" y="520"/>
                </a:cubicBezTo>
                <a:cubicBezTo>
                  <a:pt x="3043" y="631"/>
                  <a:pt x="2874" y="667"/>
                  <a:pt x="2804" y="712"/>
                </a:cubicBezTo>
                <a:cubicBezTo>
                  <a:pt x="2804" y="712"/>
                  <a:pt x="2804" y="712"/>
                  <a:pt x="2804" y="712"/>
                </a:cubicBezTo>
                <a:cubicBezTo>
                  <a:pt x="2804" y="712"/>
                  <a:pt x="2804" y="712"/>
                  <a:pt x="2804" y="712"/>
                </a:cubicBezTo>
                <a:close/>
                <a:moveTo>
                  <a:pt x="1716" y="1372"/>
                </a:moveTo>
                <a:cubicBezTo>
                  <a:pt x="1864" y="1311"/>
                  <a:pt x="2063" y="1209"/>
                  <a:pt x="2280" y="1114"/>
                </a:cubicBezTo>
                <a:cubicBezTo>
                  <a:pt x="2280" y="1440"/>
                  <a:pt x="2280" y="1440"/>
                  <a:pt x="2280" y="1440"/>
                </a:cubicBezTo>
                <a:cubicBezTo>
                  <a:pt x="2280" y="1440"/>
                  <a:pt x="1999" y="1741"/>
                  <a:pt x="1505" y="1741"/>
                </a:cubicBezTo>
                <a:cubicBezTo>
                  <a:pt x="973" y="1741"/>
                  <a:pt x="685" y="1440"/>
                  <a:pt x="685" y="1440"/>
                </a:cubicBezTo>
                <a:cubicBezTo>
                  <a:pt x="685" y="1165"/>
                  <a:pt x="685" y="1165"/>
                  <a:pt x="685" y="1165"/>
                </a:cubicBezTo>
                <a:cubicBezTo>
                  <a:pt x="853" y="1234"/>
                  <a:pt x="1041" y="1293"/>
                  <a:pt x="1269" y="1372"/>
                </a:cubicBezTo>
                <a:cubicBezTo>
                  <a:pt x="1410" y="1423"/>
                  <a:pt x="1588" y="1440"/>
                  <a:pt x="1716" y="1372"/>
                </a:cubicBezTo>
                <a:cubicBezTo>
                  <a:pt x="1716" y="1372"/>
                  <a:pt x="1716" y="1372"/>
                  <a:pt x="1716" y="1372"/>
                </a:cubicBezTo>
                <a:cubicBezTo>
                  <a:pt x="1716" y="1372"/>
                  <a:pt x="1716" y="1372"/>
                  <a:pt x="1716" y="1372"/>
                </a:cubicBezTo>
                <a:close/>
                <a:moveTo>
                  <a:pt x="1716" y="1372"/>
                </a:moveTo>
                <a:cubicBezTo>
                  <a:pt x="1716" y="1372"/>
                  <a:pt x="1716" y="1372"/>
                  <a:pt x="1716" y="137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073650" y="5574873"/>
            <a:ext cx="20447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G2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956561" y="5974983"/>
            <a:ext cx="627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小组成员：温中磊，吕政凯，楼静靓，简浩男，陈金润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-57654" y="3111500"/>
            <a:ext cx="331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864916" y="3111500"/>
            <a:ext cx="331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633" y="4446446"/>
            <a:ext cx="831967" cy="831967"/>
          </a:xfrm>
          <a:prstGeom prst="rect">
            <a:avLst/>
          </a:prstGeom>
        </p:spPr>
      </p:pic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40555" y="3519805"/>
            <a:ext cx="2677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需求变更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195" y="155893"/>
            <a:ext cx="2470150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变更相关信息</a:t>
            </a:r>
            <a:endParaRPr lang="en-US" altLang="zh-CN" sz="2000" kern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964"/>
            <a:ext cx="866241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801745" y="363259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32790" y="768350"/>
            <a:ext cx="2092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里程碑的内部评审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9545" y="5909310"/>
            <a:ext cx="44615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详见：</a:t>
            </a:r>
            <a:r>
              <a:rPr lang="zh-CN" altLang="en-US">
                <a:hlinkClick r:id="rId2" action="ppaction://hlinkfile"/>
              </a:rPr>
              <a:t>PRD2017-G2-需求变更阶段评审表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055" y="554990"/>
            <a:ext cx="5410835" cy="6012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63945" y="1717915"/>
            <a:ext cx="3665209" cy="777316"/>
            <a:chOff x="1163945" y="1717915"/>
            <a:chExt cx="3665209" cy="777316"/>
          </a:xfrm>
        </p:grpSpPr>
        <p:grpSp>
          <p:nvGrpSpPr>
            <p:cNvPr id="44" name="组合 43"/>
            <p:cNvGrpSpPr/>
            <p:nvPr/>
          </p:nvGrpSpPr>
          <p:grpSpPr>
            <a:xfrm>
              <a:off x="2003404" y="1717915"/>
              <a:ext cx="2825750" cy="777316"/>
              <a:chOff x="1800204" y="2886315"/>
              <a:chExt cx="2825750" cy="777316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800204" y="2886315"/>
                <a:ext cx="2825750" cy="52197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优先级</a:t>
                </a: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800204" y="3386632"/>
                <a:ext cx="143013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INTRODUCTION</a:t>
                </a: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163945" y="1746259"/>
              <a:ext cx="866241" cy="720000"/>
              <a:chOff x="960745" y="2898038"/>
              <a:chExt cx="866241" cy="72000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960745" y="2906435"/>
                <a:ext cx="866241" cy="70675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03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>
            <a:off x="4308556" y="2108377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770" y="162878"/>
            <a:ext cx="1781810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优先级</a:t>
            </a:r>
            <a:endParaRPr lang="zh-CN" altLang="en-US" sz="2000" b="1" kern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61550" y="208736"/>
            <a:ext cx="1640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INTRODUCTION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964"/>
            <a:ext cx="866241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03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801745" y="363259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95605" y="1383665"/>
            <a:ext cx="35413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hlinkClick r:id="rId2" action="ppaction://hlinkfile"/>
              </a:rPr>
              <a:t>PRD2017-G2-游客优先级打分表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95605" y="3369945"/>
            <a:ext cx="35413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hlinkClick r:id="rId3" action="ppaction://hlinkfile"/>
              </a:rPr>
              <a:t>PRD2017-G2-学生优先级打分表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6240" y="4370070"/>
            <a:ext cx="35407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hlinkClick r:id="rId4" action="ppaction://hlinkfile"/>
              </a:rPr>
              <a:t>PRD2017-G2-管理员优先级打分表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9390" y="1132840"/>
            <a:ext cx="6569075" cy="51517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4970" y="2376805"/>
            <a:ext cx="35420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hlinkClick r:id="rId6" action="ppaction://hlinkfile"/>
              </a:rPr>
              <a:t>PRD2017-G2-教师优先级打分表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770" y="162878"/>
            <a:ext cx="1781810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优先级</a:t>
            </a:r>
            <a:endParaRPr lang="zh-CN" altLang="en-US" sz="2000" b="1" kern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61550" y="208736"/>
            <a:ext cx="1640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INTRODUCTION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964"/>
            <a:ext cx="866241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03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801745" y="363259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" y="622300"/>
            <a:ext cx="10732135" cy="6117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63945" y="1717916"/>
            <a:ext cx="3919209" cy="777315"/>
            <a:chOff x="1163945" y="1717916"/>
            <a:chExt cx="3919209" cy="777315"/>
          </a:xfrm>
        </p:grpSpPr>
        <p:grpSp>
          <p:nvGrpSpPr>
            <p:cNvPr id="44" name="组合 43"/>
            <p:cNvGrpSpPr/>
            <p:nvPr/>
          </p:nvGrpSpPr>
          <p:grpSpPr>
            <a:xfrm>
              <a:off x="2003404" y="1717916"/>
              <a:ext cx="3079750" cy="777315"/>
              <a:chOff x="1800204" y="2886316"/>
              <a:chExt cx="3079750" cy="777315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800204" y="2886316"/>
                <a:ext cx="3079750" cy="52197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sz="28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可行性分析</a:t>
                </a: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800204" y="3386632"/>
                <a:ext cx="143013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INTRODUCTION</a:t>
                </a: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163945" y="1746259"/>
              <a:ext cx="866241" cy="720000"/>
              <a:chOff x="960745" y="2898038"/>
              <a:chExt cx="866241" cy="72000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960745" y="2906435"/>
                <a:ext cx="866241" cy="70675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04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>
            <a:off x="5170805" y="2094230"/>
            <a:ext cx="6389370" cy="13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770" y="162878"/>
            <a:ext cx="2470150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可行性分析</a:t>
            </a:r>
            <a:endParaRPr lang="zh-CN" altLang="en-US" sz="2000" b="1" kern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964"/>
            <a:ext cx="866241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04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801745" y="363259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02640" y="920115"/>
            <a:ext cx="3248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变更与需求基线冲突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02640" y="1667510"/>
            <a:ext cx="5059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需求基线：以变更前确定下来的用例作为基线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变更后之后的需求与前面的需求变更不大，基本不冲突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802640" y="3394710"/>
            <a:ext cx="78632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经济可行性：变更所花费工时</a:t>
            </a:r>
            <a:r>
              <a:rPr lang="en-US" altLang="zh-CN"/>
              <a:t>*30.97</a:t>
            </a:r>
            <a:r>
              <a:rPr lang="zh-CN" altLang="en-US"/>
              <a:t>元</a:t>
            </a:r>
            <a:r>
              <a:rPr lang="en-US" altLang="zh-CN"/>
              <a:t>=8*30.97=247.76</a:t>
            </a:r>
            <a:r>
              <a:rPr lang="zh-CN" altLang="en-US"/>
              <a:t>元</a:t>
            </a:r>
            <a:r>
              <a:rPr lang="en-US" altLang="zh-CN"/>
              <a:t>&lt;</a:t>
            </a:r>
            <a:r>
              <a:rPr lang="zh-CN" altLang="en-US"/>
              <a:t>预期的花费</a:t>
            </a:r>
            <a:r>
              <a:rPr lang="en-US" altLang="zh-CN"/>
              <a:t>309.7</a:t>
            </a:r>
            <a:r>
              <a:rPr lang="zh-CN" altLang="en-US"/>
              <a:t>元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02640" y="4422140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操作可行性：用户界面变得更加友好，操作方便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02640" y="5441950"/>
            <a:ext cx="475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技术可行性：添加了一个按钮跳转到个人中心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63945" y="1717916"/>
            <a:ext cx="3919209" cy="777315"/>
            <a:chOff x="1163945" y="1717916"/>
            <a:chExt cx="3919209" cy="777315"/>
          </a:xfrm>
        </p:grpSpPr>
        <p:grpSp>
          <p:nvGrpSpPr>
            <p:cNvPr id="44" name="组合 43"/>
            <p:cNvGrpSpPr/>
            <p:nvPr/>
          </p:nvGrpSpPr>
          <p:grpSpPr>
            <a:xfrm>
              <a:off x="2003404" y="1717916"/>
              <a:ext cx="3079750" cy="777315"/>
              <a:chOff x="1800204" y="2886316"/>
              <a:chExt cx="3079750" cy="777315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800204" y="2886316"/>
                <a:ext cx="3079750" cy="52197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需求变更申请报告</a:t>
                </a:r>
                <a:endPara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800204" y="3386632"/>
                <a:ext cx="143013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INTRODUCTION</a:t>
                </a: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163945" y="1746259"/>
              <a:ext cx="866241" cy="720000"/>
              <a:chOff x="960745" y="2898038"/>
              <a:chExt cx="866241" cy="72000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960745" y="2906435"/>
                <a:ext cx="866241" cy="70675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05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>
            <a:off x="5170805" y="2094230"/>
            <a:ext cx="6389370" cy="13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195" y="155893"/>
            <a:ext cx="2470150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需求变更申请报告</a:t>
            </a:r>
            <a:endParaRPr lang="zh-CN" altLang="en-US" sz="2000" kern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964"/>
            <a:ext cx="866241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05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801745" y="363259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54495" y="5817235"/>
            <a:ext cx="50399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详见</a:t>
            </a:r>
            <a:r>
              <a:rPr lang="en-US" altLang="zh-CN" sz="2400"/>
              <a:t>:</a:t>
            </a:r>
            <a:r>
              <a:rPr lang="en-US" altLang="zh-CN" sz="2400">
                <a:hlinkClick r:id="rId2" action="ppaction://hlinkfile"/>
              </a:rPr>
              <a:t>PRD2017-G2-</a:t>
            </a:r>
            <a:r>
              <a:rPr sz="2400">
                <a:hlinkClick r:id="rId2" action="ppaction://hlinkfile"/>
              </a:rPr>
              <a:t>需求变更申请书</a:t>
            </a:r>
            <a:endParaRPr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665" y="621665"/>
            <a:ext cx="5296535" cy="6050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63945" y="1717917"/>
            <a:ext cx="3919209" cy="777314"/>
            <a:chOff x="1163945" y="1717917"/>
            <a:chExt cx="3919209" cy="777314"/>
          </a:xfrm>
        </p:grpSpPr>
        <p:grpSp>
          <p:nvGrpSpPr>
            <p:cNvPr id="44" name="组合 43"/>
            <p:cNvGrpSpPr/>
            <p:nvPr/>
          </p:nvGrpSpPr>
          <p:grpSpPr>
            <a:xfrm>
              <a:off x="2003404" y="1717917"/>
              <a:ext cx="3079750" cy="777314"/>
              <a:chOff x="1800204" y="2886317"/>
              <a:chExt cx="3079750" cy="777314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800204" y="2886317"/>
                <a:ext cx="3079750" cy="52197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l"/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需求变更影响</a:t>
                </a:r>
                <a:endPara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800204" y="3386632"/>
                <a:ext cx="143013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INTRODUCTION</a:t>
                </a: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163945" y="1746259"/>
              <a:ext cx="866241" cy="720000"/>
              <a:chOff x="960745" y="2898038"/>
              <a:chExt cx="866241" cy="72000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960745" y="2906435"/>
                <a:ext cx="866241" cy="70675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06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>
            <a:off x="5170805" y="2094230"/>
            <a:ext cx="6389370" cy="13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770" y="162878"/>
            <a:ext cx="2470150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需求变更影响</a:t>
            </a:r>
            <a:endParaRPr lang="zh-CN" altLang="en-US" sz="2000" kern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964"/>
            <a:ext cx="866241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06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801745" y="363259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32430" y="5924550"/>
            <a:ext cx="5409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详见</a:t>
            </a:r>
            <a:r>
              <a:rPr lang="en-US" altLang="zh-CN" sz="2400"/>
              <a:t>:</a:t>
            </a:r>
            <a:r>
              <a:rPr lang="en-US" altLang="zh-CN" sz="2400">
                <a:hlinkClick r:id="rId2" action="ppaction://hlinkfile"/>
              </a:rPr>
              <a:t>PRD2017-G2-</a:t>
            </a:r>
            <a:r>
              <a:rPr lang="zh-CN" altLang="en-US" sz="2400">
                <a:hlinkClick r:id="rId2" action="ppaction://hlinkfile"/>
              </a:rPr>
              <a:t>需求变更影响分析</a:t>
            </a:r>
            <a:endParaRPr lang="en-US" altLang="zh-CN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40" y="1648460"/>
            <a:ext cx="6317615" cy="38182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06450" y="1163955"/>
            <a:ext cx="2002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影响工作量分析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7423150" y="2773045"/>
            <a:ext cx="405320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原计划中需求变更的工作量为</a:t>
            </a:r>
            <a:r>
              <a:rPr lang="en-US" altLang="zh-CN" sz="2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zh-CN" altLang="en-US" sz="2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小时，此变更影响的工作量为</a:t>
            </a:r>
            <a:r>
              <a:rPr lang="en-US" altLang="zh-CN" sz="2400" b="0">
                <a:latin typeface="Calibri" panose="020F0502020204030204" charset="0"/>
                <a:cs typeface="Calibri" panose="020F0502020204030204" charset="0"/>
              </a:rPr>
              <a:t>8</a:t>
            </a:r>
            <a:r>
              <a:rPr lang="zh-CN" altLang="en-US" sz="2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小时，未超出我们预计的时间，所以接受变更。</a:t>
            </a:r>
            <a:endParaRPr lang="zh-CN" altLang="en-US" sz="24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/>
          <p:cNvSpPr/>
          <p:nvPr/>
        </p:nvSpPr>
        <p:spPr>
          <a:xfrm>
            <a:off x="-20955" y="1793875"/>
            <a:ext cx="12234545" cy="433133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460777" y="591676"/>
            <a:ext cx="32704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6" name="直接连接符 115"/>
          <p:cNvCxnSpPr/>
          <p:nvPr/>
        </p:nvCxnSpPr>
        <p:spPr>
          <a:xfrm flipH="1">
            <a:off x="4183992" y="685800"/>
            <a:ext cx="332008" cy="558800"/>
          </a:xfrm>
          <a:prstGeom prst="line">
            <a:avLst/>
          </a:prstGeom>
          <a:ln w="22225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flipH="1">
            <a:off x="7676001" y="685800"/>
            <a:ext cx="332008" cy="558800"/>
          </a:xfrm>
          <a:prstGeom prst="line">
            <a:avLst/>
          </a:prstGeom>
          <a:ln w="2222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 flipH="1">
            <a:off x="7750274" y="685800"/>
            <a:ext cx="332008" cy="558800"/>
          </a:xfrm>
          <a:prstGeom prst="line">
            <a:avLst/>
          </a:prstGeom>
          <a:ln w="47625" cap="rnd">
            <a:solidFill>
              <a:schemeClr val="accent2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 flipH="1">
            <a:off x="4113858" y="685800"/>
            <a:ext cx="332008" cy="558800"/>
          </a:xfrm>
          <a:prstGeom prst="line">
            <a:avLst/>
          </a:prstGeom>
          <a:ln w="47625" cap="rnd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835785" y="2956243"/>
            <a:ext cx="2646045" cy="4603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变更相关信息</a:t>
            </a:r>
            <a:endParaRPr kumimoji="0" lang="zh-CN" sz="2400" b="1" i="0" u="none" strike="noStrike" cap="none" spc="0" normalizeH="0" baseline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39" name="组合 138"/>
          <p:cNvGrpSpPr/>
          <p:nvPr/>
        </p:nvGrpSpPr>
        <p:grpSpPr>
          <a:xfrm>
            <a:off x="996305" y="2954029"/>
            <a:ext cx="866241" cy="720000"/>
            <a:chOff x="960745" y="2898038"/>
            <a:chExt cx="866241" cy="720000"/>
          </a:xfrm>
        </p:grpSpPr>
        <p:sp>
          <p:nvSpPr>
            <p:cNvPr id="121" name="矩形 120"/>
            <p:cNvSpPr/>
            <p:nvPr/>
          </p:nvSpPr>
          <p:spPr>
            <a:xfrm>
              <a:off x="1033865" y="2898038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960745" y="2906435"/>
              <a:ext cx="866241" cy="70675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02</a:t>
              </a:r>
              <a:endPara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1058838" y="3890616"/>
            <a:ext cx="3387710" cy="720643"/>
            <a:chOff x="4694848" y="2825721"/>
            <a:chExt cx="3387710" cy="720643"/>
          </a:xfrm>
        </p:grpSpPr>
        <p:sp>
          <p:nvSpPr>
            <p:cNvPr id="88" name="矩形 87"/>
            <p:cNvSpPr/>
            <p:nvPr/>
          </p:nvSpPr>
          <p:spPr>
            <a:xfrm>
              <a:off x="5517158" y="2836710"/>
              <a:ext cx="2565400" cy="4603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优先级</a:t>
              </a:r>
              <a:endParaRPr 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130" name="组合 129"/>
            <p:cNvGrpSpPr/>
            <p:nvPr/>
          </p:nvGrpSpPr>
          <p:grpSpPr>
            <a:xfrm>
              <a:off x="4694848" y="2825721"/>
              <a:ext cx="797404" cy="720643"/>
              <a:chOff x="4428148" y="2897395"/>
              <a:chExt cx="797404" cy="720643"/>
            </a:xfrm>
          </p:grpSpPr>
          <p:sp>
            <p:nvSpPr>
              <p:cNvPr id="124" name="矩形 123"/>
              <p:cNvSpPr/>
              <p:nvPr/>
            </p:nvSpPr>
            <p:spPr>
              <a:xfrm>
                <a:off x="4466850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4428148" y="2897395"/>
                <a:ext cx="797404" cy="70675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03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41" name="组合 140"/>
          <p:cNvGrpSpPr/>
          <p:nvPr/>
        </p:nvGrpSpPr>
        <p:grpSpPr>
          <a:xfrm>
            <a:off x="6200267" y="2962162"/>
            <a:ext cx="3361206" cy="722902"/>
            <a:chOff x="4647692" y="4089287"/>
            <a:chExt cx="3361206" cy="722902"/>
          </a:xfrm>
        </p:grpSpPr>
        <p:sp>
          <p:nvSpPr>
            <p:cNvPr id="94" name="矩形 93"/>
            <p:cNvSpPr/>
            <p:nvPr/>
          </p:nvSpPr>
          <p:spPr>
            <a:xfrm>
              <a:off x="5517158" y="4120042"/>
              <a:ext cx="2491740" cy="4603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需求变更影响</a:t>
              </a:r>
              <a:endParaRPr kumimoji="0" lang="zh-CN" altLang="en-US" sz="2400" b="1" i="0" u="none" strike="noStrike" cap="none" spc="0" normalizeH="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137" name="组合 136"/>
            <p:cNvGrpSpPr/>
            <p:nvPr/>
          </p:nvGrpSpPr>
          <p:grpSpPr>
            <a:xfrm>
              <a:off x="4647692" y="4089287"/>
              <a:ext cx="891717" cy="722902"/>
              <a:chOff x="4380992" y="4017148"/>
              <a:chExt cx="891717" cy="722902"/>
            </a:xfrm>
          </p:grpSpPr>
          <p:sp>
            <p:nvSpPr>
              <p:cNvPr id="123" name="矩形 122"/>
              <p:cNvSpPr/>
              <p:nvPr/>
            </p:nvSpPr>
            <p:spPr>
              <a:xfrm>
                <a:off x="4466850" y="4020050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4380992" y="4017148"/>
                <a:ext cx="891717" cy="70675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06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42" name="组合 141"/>
          <p:cNvGrpSpPr/>
          <p:nvPr/>
        </p:nvGrpSpPr>
        <p:grpSpPr>
          <a:xfrm>
            <a:off x="1025788" y="4805689"/>
            <a:ext cx="3606950" cy="720000"/>
            <a:chOff x="8437508" y="2825759"/>
            <a:chExt cx="3606950" cy="720000"/>
          </a:xfrm>
        </p:grpSpPr>
        <p:sp>
          <p:nvSpPr>
            <p:cNvPr id="100" name="矩形 99"/>
            <p:cNvSpPr/>
            <p:nvPr/>
          </p:nvSpPr>
          <p:spPr>
            <a:xfrm>
              <a:off x="9243473" y="2859960"/>
              <a:ext cx="2800985" cy="4603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可行性分析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129" name="组合 128"/>
            <p:cNvGrpSpPr/>
            <p:nvPr/>
          </p:nvGrpSpPr>
          <p:grpSpPr>
            <a:xfrm>
              <a:off x="8437508" y="2825759"/>
              <a:ext cx="822524" cy="720000"/>
              <a:chOff x="8132708" y="2905159"/>
              <a:chExt cx="822524" cy="720000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8183970" y="2905159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8132708" y="2911782"/>
                <a:ext cx="822524" cy="70675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04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43" name="组合 142"/>
          <p:cNvGrpSpPr/>
          <p:nvPr/>
        </p:nvGrpSpPr>
        <p:grpSpPr>
          <a:xfrm>
            <a:off x="6199133" y="4840219"/>
            <a:ext cx="2756787" cy="720000"/>
            <a:chOff x="8405758" y="4092189"/>
            <a:chExt cx="2756787" cy="720000"/>
          </a:xfrm>
        </p:grpSpPr>
        <p:sp>
          <p:nvSpPr>
            <p:cNvPr id="108" name="矩形 107"/>
            <p:cNvSpPr/>
            <p:nvPr/>
          </p:nvSpPr>
          <p:spPr>
            <a:xfrm>
              <a:off x="9243473" y="4126390"/>
              <a:ext cx="1919072" cy="4603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参考文献</a:t>
              </a:r>
              <a:endPara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128" name="组合 127"/>
            <p:cNvGrpSpPr/>
            <p:nvPr/>
          </p:nvGrpSpPr>
          <p:grpSpPr>
            <a:xfrm>
              <a:off x="8405758" y="4092189"/>
              <a:ext cx="886024" cy="720000"/>
              <a:chOff x="8113658" y="4047284"/>
              <a:chExt cx="886024" cy="720000"/>
            </a:xfrm>
          </p:grpSpPr>
          <p:sp>
            <p:nvSpPr>
              <p:cNvPr id="125" name="矩形 124"/>
              <p:cNvSpPr/>
              <p:nvPr/>
            </p:nvSpPr>
            <p:spPr>
              <a:xfrm>
                <a:off x="8196670" y="4047284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8113658" y="4053907"/>
                <a:ext cx="886024" cy="70675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08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800860" y="2040890"/>
            <a:ext cx="2715260" cy="460375"/>
          </a:xfrm>
          <a:prstGeom prst="rect">
            <a:avLst/>
          </a:prstGeom>
        </p:spPr>
        <p:txBody>
          <a:bodyPr wrap="square" anchor="ctr">
            <a:spAutoFit/>
          </a:bodyPr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需求管理工具</a:t>
            </a:r>
            <a:endParaRPr 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25417" y="2025899"/>
            <a:ext cx="802204" cy="720000"/>
            <a:chOff x="912296" y="4056809"/>
            <a:chExt cx="802204" cy="720000"/>
          </a:xfrm>
        </p:grpSpPr>
        <p:sp>
          <p:nvSpPr>
            <p:cNvPr id="7" name="矩形 6"/>
            <p:cNvSpPr/>
            <p:nvPr/>
          </p:nvSpPr>
          <p:spPr>
            <a:xfrm>
              <a:off x="953397" y="4056809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912296" y="4063432"/>
              <a:ext cx="802204" cy="706755"/>
            </a:xfrm>
            <a:prstGeom prst="rect">
              <a:avLst/>
            </a:prstGeom>
          </p:spPr>
          <p:txBody>
            <a:bodyPr wrap="square" anchor="ctr">
              <a:spAutoFit/>
            </a:bodyPr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01</a:t>
              </a:r>
              <a:endPara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199133" y="3891167"/>
            <a:ext cx="3441065" cy="722902"/>
            <a:chOff x="8405758" y="4089287"/>
            <a:chExt cx="3441065" cy="722902"/>
          </a:xfrm>
        </p:grpSpPr>
        <p:sp>
          <p:nvSpPr>
            <p:cNvPr id="10" name="矩形 9"/>
            <p:cNvSpPr/>
            <p:nvPr/>
          </p:nvSpPr>
          <p:spPr>
            <a:xfrm>
              <a:off x="9243323" y="4126390"/>
              <a:ext cx="2602230" cy="460375"/>
            </a:xfrm>
            <a:prstGeom prst="rect">
              <a:avLst/>
            </a:prstGeom>
          </p:spPr>
          <p:txBody>
            <a:bodyPr wrap="square" anchor="ctr">
              <a:spAutoFit/>
            </a:bodyPr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TeamBuilding</a:t>
              </a:r>
              <a:endPara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8405758" y="4089287"/>
              <a:ext cx="887294" cy="722902"/>
              <a:chOff x="8113658" y="4044382"/>
              <a:chExt cx="887294" cy="72290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8196670" y="4047284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8113658" y="4053907"/>
                <a:ext cx="886024" cy="70675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07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8114928" y="4044382"/>
                <a:ext cx="886024" cy="70675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07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9244593" y="4117500"/>
              <a:ext cx="2602230" cy="460375"/>
            </a:xfrm>
            <a:prstGeom prst="rect">
              <a:avLst/>
            </a:prstGeom>
          </p:spPr>
          <p:txBody>
            <a:bodyPr wrap="square" anchor="ctr">
              <a:spAutoFit/>
            </a:bodyPr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TeamBuilding</a:t>
              </a:r>
              <a:endPara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7004685" y="2040890"/>
            <a:ext cx="2715260" cy="460375"/>
          </a:xfrm>
          <a:prstGeom prst="rect">
            <a:avLst/>
          </a:prstGeom>
        </p:spPr>
        <p:txBody>
          <a:bodyPr wrap="square" anchor="ctr">
            <a:spAutoFit/>
          </a:bodyPr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需求变更申请报告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229242" y="2025899"/>
            <a:ext cx="802204" cy="720000"/>
            <a:chOff x="912296" y="4056809"/>
            <a:chExt cx="802204" cy="720000"/>
          </a:xfrm>
        </p:grpSpPr>
        <p:sp>
          <p:nvSpPr>
            <p:cNvPr id="22" name="矩形 21"/>
            <p:cNvSpPr/>
            <p:nvPr/>
          </p:nvSpPr>
          <p:spPr>
            <a:xfrm>
              <a:off x="953397" y="4056809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912296" y="4063432"/>
              <a:ext cx="802204" cy="706755"/>
            </a:xfrm>
            <a:prstGeom prst="rect">
              <a:avLst/>
            </a:prstGeom>
          </p:spPr>
          <p:txBody>
            <a:bodyPr wrap="square" anchor="ctr">
              <a:spAutoFit/>
            </a:bodyPr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05</a:t>
              </a:r>
              <a:endPara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63945" y="1717917"/>
            <a:ext cx="3919209" cy="777314"/>
            <a:chOff x="1163945" y="1717917"/>
            <a:chExt cx="3919209" cy="777314"/>
          </a:xfrm>
        </p:grpSpPr>
        <p:grpSp>
          <p:nvGrpSpPr>
            <p:cNvPr id="44" name="组合 43"/>
            <p:cNvGrpSpPr/>
            <p:nvPr/>
          </p:nvGrpSpPr>
          <p:grpSpPr>
            <a:xfrm>
              <a:off x="2003404" y="1717917"/>
              <a:ext cx="3079750" cy="777314"/>
              <a:chOff x="1800204" y="2886317"/>
              <a:chExt cx="3079750" cy="777314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800204" y="2886317"/>
                <a:ext cx="3079750" cy="52197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2800" b="1" kern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TeamBuilding</a:t>
                </a:r>
                <a:endPara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800204" y="3386632"/>
                <a:ext cx="143013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INTRODUCTION</a:t>
                </a: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163945" y="1746259"/>
              <a:ext cx="866241" cy="720000"/>
              <a:chOff x="960745" y="2898038"/>
              <a:chExt cx="866241" cy="72000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960745" y="2906435"/>
                <a:ext cx="866241" cy="70675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07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>
            <a:off x="5170805" y="2094230"/>
            <a:ext cx="6389370" cy="13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195" y="155893"/>
            <a:ext cx="2470150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TeamBuilding</a:t>
            </a:r>
            <a:endParaRPr lang="en-US" altLang="zh-CN" sz="2000" kern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964"/>
            <a:ext cx="866241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07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801745" y="363259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89940" y="873760"/>
            <a:ext cx="1183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会议记录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363220"/>
            <a:ext cx="5357495" cy="6256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195" y="155893"/>
            <a:ext cx="2470150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TeamBuilding</a:t>
            </a:r>
            <a:endParaRPr lang="en-US" altLang="zh-CN" sz="2000" kern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964"/>
            <a:ext cx="866241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07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801745" y="363259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23620" y="2865120"/>
            <a:ext cx="838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目的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023620" y="1913890"/>
            <a:ext cx="5489575" cy="368300"/>
            <a:chOff x="1612" y="6222"/>
            <a:chExt cx="8645" cy="580"/>
          </a:xfrm>
        </p:grpSpPr>
        <p:sp>
          <p:nvSpPr>
            <p:cNvPr id="5" name="文本框 4"/>
            <p:cNvSpPr txBox="1"/>
            <p:nvPr/>
          </p:nvSpPr>
          <p:spPr>
            <a:xfrm>
              <a:off x="1612" y="6222"/>
              <a:ext cx="13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方式</a:t>
              </a:r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3565" y="6222"/>
              <a:ext cx="669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项目经理简浩男请客吃金拱门</a:t>
              </a:r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263775" y="2865120"/>
            <a:ext cx="64738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为了能振作大家的士气，继续努力工作，为了共同的目标前进；同时各成员间互相了解各自的工作进度，交流各自的工作情况，提出分工建议以及为后阶段的任务做准备。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922476" y="2078532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159200" y="1717200"/>
            <a:ext cx="2756787" cy="720000"/>
            <a:chOff x="8405758" y="4092189"/>
            <a:chExt cx="2756787" cy="720000"/>
          </a:xfrm>
        </p:grpSpPr>
        <p:grpSp>
          <p:nvGrpSpPr>
            <p:cNvPr id="19" name="组合 18"/>
            <p:cNvGrpSpPr/>
            <p:nvPr/>
          </p:nvGrpSpPr>
          <p:grpSpPr>
            <a:xfrm>
              <a:off x="9243473" y="4094967"/>
              <a:ext cx="1919072" cy="714444"/>
              <a:chOff x="9243473" y="4086984"/>
              <a:chExt cx="1919072" cy="714444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9243473" y="4086984"/>
                <a:ext cx="1919072" cy="5232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参考文献</a:t>
                </a: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9243473" y="4524429"/>
                <a:ext cx="103586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1200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REFERENCE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8405758" y="4092189"/>
              <a:ext cx="886024" cy="720000"/>
              <a:chOff x="8113658" y="4047284"/>
              <a:chExt cx="886024" cy="72000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8196670" y="4047284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8113658" y="4053907"/>
                <a:ext cx="886024" cy="70675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08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pic>
        <p:nvPicPr>
          <p:cNvPr id="2" name="图片 1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参考文献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endParaRPr lang="en-US" altLang="zh-CN" sz="1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964"/>
            <a:ext cx="866241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08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060700" y="361354"/>
            <a:ext cx="895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33236" y="3216174"/>
          <a:ext cx="10125788" cy="3283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04"/>
                <a:gridCol w="1343608"/>
                <a:gridCol w="1866265"/>
                <a:gridCol w="6447311"/>
              </a:tblGrid>
              <a:tr h="557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课本</a:t>
                      </a:r>
                      <a:endParaRPr lang="zh-CN" altLang="en-US" sz="1400" b="0" i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软件需求（第三版）</a:t>
                      </a:r>
                      <a:endParaRPr lang="zh-CN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Karl Wiegers  Joy Beatty </a:t>
                      </a: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著 清华大学出版社</a:t>
                      </a:r>
                      <a:endParaRPr lang="zh-CN" altLang="en-US" sz="1400" b="0" i="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264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百度百科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需求管理</a:t>
                      </a:r>
                      <a:endParaRPr lang="en-US" altLang="zh-CN" sz="1400" b="0" i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https://baike.baidu.com/item/%E9%9C%80%E6%B1%82%E7%AE%A1%E7%90%86/2574975</a:t>
                      </a:r>
                      <a:endParaRPr sz="1400" b="0" i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526460">
                <a:tc>
                  <a:txBody>
                    <a:bodyPr/>
                    <a:lstStyle/>
                    <a:p>
                      <a:pPr algn="ctr"/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矩形 14"/>
          <p:cNvSpPr/>
          <p:nvPr/>
        </p:nvSpPr>
        <p:spPr>
          <a:xfrm>
            <a:off x="573088" y="161925"/>
            <a:ext cx="1260475" cy="40005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fontAlgn="auto"/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参考文献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2530" name="矩形 15"/>
          <p:cNvSpPr/>
          <p:nvPr/>
        </p:nvSpPr>
        <p:spPr>
          <a:xfrm>
            <a:off x="1735138" y="207963"/>
            <a:ext cx="1177925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863" y="168275"/>
            <a:ext cx="374650" cy="3857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auto"/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925"/>
            <a:ext cx="866775" cy="40005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04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060700" y="361950"/>
            <a:ext cx="895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4825" y="246063"/>
            <a:ext cx="1588" cy="230188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35" name="图片 2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5025" cy="2105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6" name="Picture 2" descr="C:\Documents and Settings\Administrator\My Documents\Downloads\0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" y="933450"/>
            <a:ext cx="492125" cy="4921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4" name="直接连接符 3"/>
          <p:cNvCxnSpPr/>
          <p:nvPr/>
        </p:nvCxnSpPr>
        <p:spPr>
          <a:xfrm>
            <a:off x="1833563" y="996950"/>
            <a:ext cx="0" cy="3633788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8" name="文本框 1"/>
          <p:cNvSpPr txBox="1"/>
          <p:nvPr/>
        </p:nvSpPr>
        <p:spPr>
          <a:xfrm>
            <a:off x="679450" y="996950"/>
            <a:ext cx="1096963" cy="3651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绩效评定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2539" name="文本框 3"/>
          <p:cNvSpPr txBox="1"/>
          <p:nvPr/>
        </p:nvSpPr>
        <p:spPr>
          <a:xfrm>
            <a:off x="2870200" y="1622425"/>
            <a:ext cx="10969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温中磊：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833563" y="2714625"/>
            <a:ext cx="0" cy="3633788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41" name="文本框 5"/>
          <p:cNvSpPr txBox="1"/>
          <p:nvPr/>
        </p:nvSpPr>
        <p:spPr>
          <a:xfrm>
            <a:off x="1957388" y="2284413"/>
            <a:ext cx="2922587" cy="3414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职责要求                   10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技术难度	 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8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  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工作的重要性	 10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工作强度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 10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实际完成情况：	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所承担工作的完成速度8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所承担工作的完成质量8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工作沟通               7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文档提交的及时程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度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 9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文档的质量	         9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工作态度                 9	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2542" name="文本框 6"/>
          <p:cNvSpPr txBox="1"/>
          <p:nvPr/>
        </p:nvSpPr>
        <p:spPr>
          <a:xfrm>
            <a:off x="6264275" y="1622425"/>
            <a:ext cx="10969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陈金润：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2543" name="文本框 7"/>
          <p:cNvSpPr txBox="1"/>
          <p:nvPr/>
        </p:nvSpPr>
        <p:spPr>
          <a:xfrm>
            <a:off x="5348288" y="2284413"/>
            <a:ext cx="2926080" cy="31381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职责要求                   10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技术难度	 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7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  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工作的重要性	 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7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工作强度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	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8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实际完成情况：	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所承担工作的完成速度10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所承担工作的完成质量7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工作沟通               7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文档提交的及时程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度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 8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文档的质量	         7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工作态度                 9	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2544" name="文本框 6"/>
          <p:cNvSpPr txBox="1"/>
          <p:nvPr/>
        </p:nvSpPr>
        <p:spPr>
          <a:xfrm>
            <a:off x="9699625" y="1622425"/>
            <a:ext cx="10969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简浩男：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2545" name="文本框 7"/>
          <p:cNvSpPr txBox="1"/>
          <p:nvPr/>
        </p:nvSpPr>
        <p:spPr>
          <a:xfrm>
            <a:off x="8783638" y="2284413"/>
            <a:ext cx="2927350" cy="31384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职责要求                   10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技术难度	 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7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  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工作的重要性	 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7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工作强度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	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8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实际完成情况：	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所承担工作的完成速度10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所承担工作的完成质量7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工作沟通               7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文档提交的及时程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度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 10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文档的质量	         7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工作态度                 9	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54630" y="5699125"/>
            <a:ext cx="1328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总绩效：</a:t>
            </a:r>
            <a:r>
              <a:rPr lang="en-US" altLang="zh-CN"/>
              <a:t>88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147435" y="5699125"/>
            <a:ext cx="1328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总绩效：</a:t>
            </a:r>
            <a:r>
              <a:rPr lang="en-US" altLang="zh-CN"/>
              <a:t>80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9698990" y="5699125"/>
            <a:ext cx="1328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总绩效：</a:t>
            </a:r>
            <a:r>
              <a:rPr lang="en-US" altLang="zh-CN"/>
              <a:t>82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矩形 14"/>
          <p:cNvSpPr/>
          <p:nvPr/>
        </p:nvSpPr>
        <p:spPr>
          <a:xfrm>
            <a:off x="573088" y="161925"/>
            <a:ext cx="1260475" cy="40005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fontAlgn="auto"/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参考文献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554" name="矩形 15"/>
          <p:cNvSpPr/>
          <p:nvPr/>
        </p:nvSpPr>
        <p:spPr>
          <a:xfrm>
            <a:off x="1735138" y="207963"/>
            <a:ext cx="1177925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863" y="168275"/>
            <a:ext cx="374650" cy="3857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auto"/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925"/>
            <a:ext cx="866775" cy="40005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04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060700" y="361950"/>
            <a:ext cx="895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4825" y="246063"/>
            <a:ext cx="1588" cy="230188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59" name="图片 2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5025" cy="2105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60" name="Picture 2" descr="C:\Documents and Settings\Administrator\My Documents\Downloads\0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" y="933450"/>
            <a:ext cx="492125" cy="4921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4" name="直接连接符 3"/>
          <p:cNvCxnSpPr/>
          <p:nvPr/>
        </p:nvCxnSpPr>
        <p:spPr>
          <a:xfrm>
            <a:off x="1833563" y="996950"/>
            <a:ext cx="0" cy="3633788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2" name="文本框 1"/>
          <p:cNvSpPr txBox="1"/>
          <p:nvPr/>
        </p:nvSpPr>
        <p:spPr>
          <a:xfrm>
            <a:off x="679450" y="996950"/>
            <a:ext cx="1096963" cy="3651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绩效评定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3563" name="文本框 3"/>
          <p:cNvSpPr txBox="1"/>
          <p:nvPr/>
        </p:nvSpPr>
        <p:spPr>
          <a:xfrm>
            <a:off x="2870200" y="996950"/>
            <a:ext cx="10969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吕政凯：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833563" y="2714625"/>
            <a:ext cx="0" cy="3633788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5" name="文本框 5"/>
          <p:cNvSpPr txBox="1"/>
          <p:nvPr/>
        </p:nvSpPr>
        <p:spPr>
          <a:xfrm>
            <a:off x="1957388" y="1531938"/>
            <a:ext cx="2922587" cy="3414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职责要求                   10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技术难度	 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8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  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工作的重要性	 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9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工作强度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7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实际完成情况：	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所承担工作的完成速度9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所承担工作的完成质量8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工作沟通               10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文档提交的及时程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度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 8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文档的质量	         8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工作态度                 9	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3566" name="文本框 6"/>
          <p:cNvSpPr txBox="1"/>
          <p:nvPr/>
        </p:nvSpPr>
        <p:spPr>
          <a:xfrm>
            <a:off x="6751638" y="933450"/>
            <a:ext cx="10969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楼静靓：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3567" name="文本框 7"/>
          <p:cNvSpPr txBox="1"/>
          <p:nvPr/>
        </p:nvSpPr>
        <p:spPr>
          <a:xfrm>
            <a:off x="5722938" y="1531938"/>
            <a:ext cx="2927350" cy="31384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职责要求                   10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技术难度	 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9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  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工作的重要性	 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9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工作强度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	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8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实际完成情况：	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所承担工作的完成速度9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所承担工作的完成质量8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工作沟通               9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文档提交的及时程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度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 8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文档的质量	         8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工作态度                 9	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70200" y="5263515"/>
            <a:ext cx="1328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总绩效：</a:t>
            </a:r>
            <a:r>
              <a:rPr lang="en-US" altLang="zh-CN"/>
              <a:t>86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751955" y="5263515"/>
            <a:ext cx="1328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总绩效：</a:t>
            </a:r>
            <a:r>
              <a:rPr lang="en-US" altLang="zh-CN"/>
              <a:t>87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5460792" y="5559028"/>
            <a:ext cx="12661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G2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825886" y="2709527"/>
            <a:ext cx="4536000" cy="1380931"/>
            <a:chOff x="3825885" y="2756938"/>
            <a:chExt cx="4536000" cy="1380931"/>
          </a:xfrm>
        </p:grpSpPr>
        <p:sp>
          <p:nvSpPr>
            <p:cNvPr id="12" name="文本框 11"/>
            <p:cNvSpPr txBox="1"/>
            <p:nvPr/>
          </p:nvSpPr>
          <p:spPr>
            <a:xfrm>
              <a:off x="3944609" y="2904723"/>
              <a:ext cx="43027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介绍完毕 请指正</a:t>
              </a:r>
              <a:endPara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343371" y="3668506"/>
              <a:ext cx="35052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 is completed, please correct me.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3825885" y="2756938"/>
              <a:ext cx="4536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825885" y="4137869"/>
              <a:ext cx="4536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394" y="1156854"/>
            <a:ext cx="1138984" cy="113898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962807" y="2061156"/>
            <a:ext cx="2262158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lvl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感谢老师们精心培养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 descr="小组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63945" y="1717915"/>
            <a:ext cx="3665209" cy="777316"/>
            <a:chOff x="1163945" y="1717915"/>
            <a:chExt cx="3665209" cy="777316"/>
          </a:xfrm>
        </p:grpSpPr>
        <p:grpSp>
          <p:nvGrpSpPr>
            <p:cNvPr id="44" name="组合 43"/>
            <p:cNvGrpSpPr/>
            <p:nvPr/>
          </p:nvGrpSpPr>
          <p:grpSpPr>
            <a:xfrm>
              <a:off x="2003404" y="1717915"/>
              <a:ext cx="2825750" cy="777316"/>
              <a:chOff x="1800204" y="2886315"/>
              <a:chExt cx="2825750" cy="777316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800204" y="2886315"/>
                <a:ext cx="2825750" cy="52197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sz="28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需求管理工具</a:t>
                </a: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800204" y="3386632"/>
                <a:ext cx="143013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INTRODUCTION</a:t>
                </a: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163945" y="1746259"/>
              <a:ext cx="866241" cy="720000"/>
              <a:chOff x="960745" y="2898038"/>
              <a:chExt cx="866241" cy="72000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960745" y="2905869"/>
                <a:ext cx="866241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01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>
            <a:off x="4308556" y="2108377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770" y="162878"/>
            <a:ext cx="1781810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需求管理工具</a:t>
            </a:r>
            <a:endParaRPr kumimoji="0" lang="zh-CN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61550" y="208736"/>
            <a:ext cx="1640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INTRODUCTION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801745" y="363259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1158875"/>
            <a:ext cx="10203815" cy="51974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652780"/>
            <a:ext cx="2495550" cy="62096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830" y="633730"/>
            <a:ext cx="2590165" cy="6228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63945" y="1717916"/>
            <a:ext cx="3665209" cy="777315"/>
            <a:chOff x="1163945" y="1717916"/>
            <a:chExt cx="3665209" cy="777315"/>
          </a:xfrm>
        </p:grpSpPr>
        <p:grpSp>
          <p:nvGrpSpPr>
            <p:cNvPr id="44" name="组合 43"/>
            <p:cNvGrpSpPr/>
            <p:nvPr/>
          </p:nvGrpSpPr>
          <p:grpSpPr>
            <a:xfrm>
              <a:off x="2003404" y="1717916"/>
              <a:ext cx="2825750" cy="777315"/>
              <a:chOff x="1800204" y="2886316"/>
              <a:chExt cx="2825750" cy="777315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800204" y="2886316"/>
                <a:ext cx="2825750" cy="52197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sz="28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变更相关信息</a:t>
                </a: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800204" y="3386632"/>
                <a:ext cx="143013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INTRODUCTION</a:t>
                </a: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163945" y="1746259"/>
              <a:ext cx="866241" cy="720000"/>
              <a:chOff x="960745" y="2898038"/>
              <a:chExt cx="866241" cy="72000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960745" y="2906435"/>
                <a:ext cx="866241" cy="70675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02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>
            <a:off x="4308556" y="2108377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770" y="162878"/>
            <a:ext cx="1781810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变更相关信息</a:t>
            </a:r>
            <a:endParaRPr kumimoji="0" lang="zh-CN" altLang="zh-CN" sz="2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964"/>
            <a:ext cx="866241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78968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72770" y="910590"/>
            <a:ext cx="1694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CCB组织和人选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5" y="1278890"/>
            <a:ext cx="9671685" cy="30041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89680" y="5993765"/>
            <a:ext cx="39185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详见：</a:t>
            </a:r>
            <a:r>
              <a:rPr lang="zh-CN" altLang="en-US">
                <a:hlinkClick r:id="rId3" action="ppaction://hlinkfile"/>
              </a:rPr>
              <a:t>PRD2017-G2-CCB章程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95680" y="4909820"/>
            <a:ext cx="7726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理由：对项目的所有方面都有所了解，相对比较清楚需求变更所带来的影响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770" y="162878"/>
            <a:ext cx="1781810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变更相关信息</a:t>
            </a:r>
            <a:endParaRPr kumimoji="0" lang="zh-CN" altLang="zh-CN" sz="2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964"/>
            <a:ext cx="866241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801745" y="363259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44195" y="93472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变更后的相关界面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70" y="1399540"/>
            <a:ext cx="6858635" cy="47859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94955" y="2458720"/>
            <a:ext cx="39439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由原先的</a:t>
            </a:r>
            <a:r>
              <a:rPr lang="en-US" altLang="zh-CN"/>
              <a:t>“</a:t>
            </a:r>
            <a:r>
              <a:rPr lang="zh-CN" altLang="en-US"/>
              <a:t>编辑</a:t>
            </a:r>
            <a:r>
              <a:rPr lang="en-US" altLang="zh-CN"/>
              <a:t>”</a:t>
            </a:r>
            <a:r>
              <a:rPr lang="zh-CN" altLang="en-US"/>
              <a:t>按钮</a:t>
            </a:r>
            <a:endParaRPr lang="zh-CN" altLang="en-US"/>
          </a:p>
          <a:p>
            <a:r>
              <a:rPr lang="zh-CN" altLang="en-US"/>
              <a:t>点击后可编辑教师介绍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更改为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“</a:t>
            </a:r>
            <a:r>
              <a:rPr lang="zh-CN" altLang="en-US"/>
              <a:t>修改个人资料</a:t>
            </a:r>
            <a:r>
              <a:rPr lang="en-US" altLang="zh-CN"/>
              <a:t>”</a:t>
            </a:r>
            <a:r>
              <a:rPr lang="zh-CN" altLang="en-US"/>
              <a:t>按钮</a:t>
            </a:r>
            <a:endParaRPr lang="zh-CN" altLang="en-US"/>
          </a:p>
          <a:p>
            <a:r>
              <a:rPr lang="zh-CN" altLang="en-US"/>
              <a:t>点击后可直接进入个人资料修改界面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770" y="162878"/>
            <a:ext cx="1781810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变更相关信息</a:t>
            </a:r>
            <a:endParaRPr kumimoji="0" lang="zh-CN" altLang="zh-CN" sz="2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964"/>
            <a:ext cx="866241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801745" y="363259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7355" y="86233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变更前后的用例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80" y="561975"/>
            <a:ext cx="10896600" cy="62204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0" y="599440"/>
            <a:ext cx="10723880" cy="6145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770" y="162878"/>
            <a:ext cx="1781810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变更相关信息</a:t>
            </a:r>
            <a:endParaRPr kumimoji="0" lang="zh-CN" altLang="zh-CN" sz="2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964"/>
            <a:ext cx="866241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801745" y="363259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7355" y="86233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变更前后的用户手册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50" y="999490"/>
            <a:ext cx="5400040" cy="54762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775" y="386080"/>
            <a:ext cx="5761990" cy="6428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2099</Words>
  <Application>WPS 演示</Application>
  <PresentationFormat>宽屏</PresentationFormat>
  <Paragraphs>340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tf</dc:creator>
  <cp:lastModifiedBy>hasee</cp:lastModifiedBy>
  <cp:revision>81</cp:revision>
  <dcterms:created xsi:type="dcterms:W3CDTF">2016-04-16T23:42:00Z</dcterms:created>
  <dcterms:modified xsi:type="dcterms:W3CDTF">2018-01-12T18:07:23Z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