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5" r:id="rId6"/>
    <p:sldId id="319" r:id="rId7"/>
    <p:sldId id="338" r:id="rId8"/>
    <p:sldId id="320" r:id="rId9"/>
    <p:sldId id="337" r:id="rId10"/>
    <p:sldId id="356" r:id="rId11"/>
    <p:sldId id="336" r:id="rId12"/>
    <p:sldId id="388" r:id="rId13"/>
    <p:sldId id="291" r:id="rId14"/>
    <p:sldId id="292" r:id="rId15"/>
    <p:sldId id="373" r:id="rId16"/>
    <p:sldId id="295" r:id="rId17"/>
    <p:sldId id="296" r:id="rId18"/>
    <p:sldId id="297" r:id="rId19"/>
    <p:sldId id="298" r:id="rId20"/>
    <p:sldId id="322" r:id="rId21"/>
    <p:sldId id="321" r:id="rId22"/>
    <p:sldId id="324" r:id="rId23"/>
    <p:sldId id="325" r:id="rId24"/>
    <p:sldId id="335" r:id="rId25"/>
    <p:sldId id="264" r:id="rId26"/>
    <p:sldId id="270" r:id="rId27"/>
    <p:sldId id="374" r:id="rId28"/>
    <p:sldId id="375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0" autoAdjust="0"/>
    <p:restoredTop sz="90380" autoAdjust="0"/>
  </p:normalViewPr>
  <p:slideViewPr>
    <p:cSldViewPr snapToGrid="0">
      <p:cViewPr varScale="1">
        <p:scale>
          <a:sx n="102" d="100"/>
          <a:sy n="102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>
            <a:fillRect/>
          </a:stretch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>
            <a:fillRect/>
          </a:stretch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>
            <a:fillRect/>
          </a:stretch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hyperlink" Target="PRD2017-G2-&#38656;&#27714;&#21464;&#26356;&#38454;&#27573;&#35780;&#23457;&#34920;.docx" TargetMode="Externa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hyperlink" Target="PRD2017-G2-&#25945;&#24072;&#20248;&#20808;&#32423;&#25171;&#20998;&#34920;.doc" TargetMode="External"/><Relationship Id="rId5" Type="http://schemas.openxmlformats.org/officeDocument/2006/relationships/image" Target="../media/image19.png"/><Relationship Id="rId4" Type="http://schemas.openxmlformats.org/officeDocument/2006/relationships/hyperlink" Target="PRD2017-G2-&#31649;&#29702;&#21592;&#20248;&#20808;&#32423;&#25171;&#20998;&#34920;.doc" TargetMode="External"/><Relationship Id="rId3" Type="http://schemas.openxmlformats.org/officeDocument/2006/relationships/hyperlink" Target="PRD2017-G2-&#23398;&#29983;&#20248;&#20808;&#32423;&#25171;&#20998;&#34920;.doc" TargetMode="External"/><Relationship Id="rId2" Type="http://schemas.openxmlformats.org/officeDocument/2006/relationships/hyperlink" Target="PRD2017-G2-&#28216;&#23458;&#20248;&#20808;&#32423;&#25171;&#20998;&#34920;.doc" TargetMode="Externa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png"/><Relationship Id="rId2" Type="http://schemas.openxmlformats.org/officeDocument/2006/relationships/hyperlink" Target="PRD2017-G2-&#38656;&#27714;&#21464;&#26356;&#30003;&#35831;&#20070;.doc" TargetMode="Externa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hyperlink" Target="PRD2017-G2-&#38656;&#27714;&#21464;&#26356;&#24433;&#21709;&#20998;&#26512;.docx" TargetMode="Externa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PRD2017-G2-CCB&#31456;&#31243;.doc" TargetMode="Externa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斜纹 15"/>
          <p:cNvSpPr/>
          <p:nvPr/>
        </p:nvSpPr>
        <p:spPr>
          <a:xfrm>
            <a:off x="-57654" y="0"/>
            <a:ext cx="1360974" cy="1422400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22220" y="2788920"/>
            <a:ext cx="7027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5619633" y="1913855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073650" y="5574873"/>
            <a:ext cx="2044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56561" y="5974983"/>
            <a:ext cx="627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小组成员：温中磊，吕政凯，楼静靓，简浩男，陈金润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33" y="4446446"/>
            <a:ext cx="831967" cy="831967"/>
          </a:xfrm>
          <a:prstGeom prst="rect">
            <a:avLst/>
          </a:prstGeom>
        </p:spPr>
      </p:pic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40555" y="3519805"/>
            <a:ext cx="267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195" y="155893"/>
            <a:ext cx="247015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变更相关信息</a:t>
            </a:r>
            <a:endParaRPr lang="en-US" altLang="zh-CN" sz="20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2790" y="768350"/>
            <a:ext cx="209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里程碑的内部评审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9545" y="5909310"/>
            <a:ext cx="4461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详见：</a:t>
            </a:r>
            <a:r>
              <a:rPr lang="zh-CN" altLang="en-US">
                <a:hlinkClick r:id="rId2" action="ppaction://hlinkfile"/>
              </a:rPr>
              <a:t>PRD2017-G2-需求变更阶段评审表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055" y="554990"/>
            <a:ext cx="5410835" cy="6012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195" y="155893"/>
            <a:ext cx="247015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变更相关信息</a:t>
            </a:r>
            <a:endParaRPr lang="en-US" altLang="zh-CN" sz="20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2790" y="768350"/>
            <a:ext cx="209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文档的版本管理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20" y="1558290"/>
            <a:ext cx="7445375" cy="3742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350" y="1339215"/>
            <a:ext cx="8622665" cy="4180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915"/>
            <a:ext cx="3665209" cy="777316"/>
            <a:chOff x="1163945" y="1717915"/>
            <a:chExt cx="3665209" cy="777316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915"/>
              <a:ext cx="2825750" cy="777316"/>
              <a:chOff x="1800204" y="2886315"/>
              <a:chExt cx="2825750" cy="777316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6315"/>
                <a:ext cx="282575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优先级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4308556" y="210837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178181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优先级</a:t>
            </a:r>
            <a:endParaRPr lang="zh-CN" altLang="en-US" sz="2000" b="1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61550" y="20873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5605" y="1383665"/>
            <a:ext cx="3541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2" action="ppaction://hlinkfile"/>
              </a:rPr>
              <a:t>PRD2017-G2-游客优先级打分表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5605" y="3369945"/>
            <a:ext cx="3541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3" action="ppaction://hlinkfile"/>
              </a:rPr>
              <a:t>PRD2017-G2-学生优先级打分表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240" y="4370070"/>
            <a:ext cx="3540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4" action="ppaction://hlinkfile"/>
              </a:rPr>
              <a:t>PRD2017-G2-管理员优先级打分表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390" y="1132840"/>
            <a:ext cx="6569075" cy="51517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4970" y="2376805"/>
            <a:ext cx="3542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6" action="ppaction://hlinkfile"/>
              </a:rPr>
              <a:t>PRD2017-G2-教师优先级打分表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178181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优先级</a:t>
            </a:r>
            <a:endParaRPr lang="zh-CN" altLang="en-US" sz="2000" b="1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61550" y="20873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622300"/>
            <a:ext cx="10732135" cy="6117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916"/>
            <a:ext cx="3919209" cy="777315"/>
            <a:chOff x="1163945" y="1717916"/>
            <a:chExt cx="3919209" cy="777315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916"/>
              <a:ext cx="3079750" cy="777315"/>
              <a:chOff x="1800204" y="2886316"/>
              <a:chExt cx="3079750" cy="77731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6316"/>
                <a:ext cx="307975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2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可行性分析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04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5170805" y="2094230"/>
            <a:ext cx="6389370" cy="13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247015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可行性分析</a:t>
            </a:r>
            <a:endParaRPr lang="zh-CN" altLang="en-US" sz="20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920115"/>
            <a:ext cx="324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变更与需求基线是否冲突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2640" y="1667510"/>
            <a:ext cx="5059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需求基线：以变更前确定下来的用例作为基线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变更后之后的需求与前面的需求变更不大，基本不冲突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802640" y="3394710"/>
            <a:ext cx="7863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经济可行性：变更所花费工时</a:t>
            </a:r>
            <a:r>
              <a:rPr lang="en-US" altLang="zh-CN"/>
              <a:t>*30.97</a:t>
            </a:r>
            <a:r>
              <a:rPr lang="zh-CN" altLang="en-US"/>
              <a:t>元</a:t>
            </a:r>
            <a:r>
              <a:rPr lang="en-US" altLang="zh-CN"/>
              <a:t>=8*30.97=247.76</a:t>
            </a:r>
            <a:r>
              <a:rPr lang="zh-CN" altLang="en-US"/>
              <a:t>元</a:t>
            </a:r>
            <a:r>
              <a:rPr lang="en-US" altLang="zh-CN"/>
              <a:t>&lt;</a:t>
            </a:r>
            <a:r>
              <a:rPr lang="zh-CN" altLang="en-US"/>
              <a:t>预期的花费</a:t>
            </a:r>
            <a:r>
              <a:rPr lang="en-US" altLang="zh-CN"/>
              <a:t>309.7</a:t>
            </a:r>
            <a:r>
              <a:rPr lang="zh-CN" altLang="en-US"/>
              <a:t>元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2640" y="442214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操作可行性：用户界面变得更加友好，操作方便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2640" y="5441950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技术可行性：添加了一个按钮跳转到个人中心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916"/>
            <a:ext cx="3919209" cy="777315"/>
            <a:chOff x="1163945" y="1717916"/>
            <a:chExt cx="3919209" cy="777315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916"/>
              <a:ext cx="3079750" cy="777315"/>
              <a:chOff x="1800204" y="2886316"/>
              <a:chExt cx="3079750" cy="77731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6316"/>
                <a:ext cx="307975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需求变更申请报告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05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5170805" y="2094230"/>
            <a:ext cx="6389370" cy="13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195" y="155893"/>
            <a:ext cx="247015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需求变更申请报告</a:t>
            </a:r>
            <a:endParaRPr lang="zh-CN" altLang="en-US" sz="2000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05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54495" y="5817235"/>
            <a:ext cx="5039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详见</a:t>
            </a:r>
            <a:r>
              <a:rPr lang="en-US" altLang="zh-CN" sz="2400"/>
              <a:t>:</a:t>
            </a:r>
            <a:r>
              <a:rPr lang="en-US" altLang="zh-CN" sz="2400">
                <a:hlinkClick r:id="rId2" action="ppaction://hlinkfile"/>
              </a:rPr>
              <a:t>PRD2017-G2-</a:t>
            </a:r>
            <a:r>
              <a:rPr sz="2400">
                <a:hlinkClick r:id="rId2" action="ppaction://hlinkfile"/>
              </a:rPr>
              <a:t>需求变更申请书</a:t>
            </a:r>
            <a:endParaRPr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65" y="621665"/>
            <a:ext cx="5296535" cy="6050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917"/>
            <a:ext cx="3919209" cy="777314"/>
            <a:chOff x="1163945" y="1717917"/>
            <a:chExt cx="3919209" cy="777314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917"/>
              <a:ext cx="3079750" cy="777314"/>
              <a:chOff x="1800204" y="2886317"/>
              <a:chExt cx="3079750" cy="77731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6317"/>
                <a:ext cx="307975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需求变更影响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06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5170805" y="2094230"/>
            <a:ext cx="6389370" cy="13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-20955" y="1793875"/>
            <a:ext cx="12234545" cy="433133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60777" y="591676"/>
            <a:ext cx="3270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4183992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7676001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7750274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4113858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35785" y="2956243"/>
            <a:ext cx="2646045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变更相关信息</a:t>
            </a:r>
            <a:endParaRPr kumimoji="0" lang="zh-CN" sz="2400" b="1" i="0" u="none" strike="noStrike" cap="none" spc="0" normalizeH="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996305" y="2954029"/>
            <a:ext cx="866241" cy="720000"/>
            <a:chOff x="960745" y="2898038"/>
            <a:chExt cx="866241" cy="720000"/>
          </a:xfrm>
        </p:grpSpPr>
        <p:sp>
          <p:nvSpPr>
            <p:cNvPr id="121" name="矩形 120"/>
            <p:cNvSpPr/>
            <p:nvPr/>
          </p:nvSpPr>
          <p:spPr>
            <a:xfrm>
              <a:off x="1033865" y="2898038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60745" y="2906435"/>
              <a:ext cx="866241" cy="70675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02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1058838" y="3890616"/>
            <a:ext cx="3387710" cy="720643"/>
            <a:chOff x="4694848" y="2825721"/>
            <a:chExt cx="3387710" cy="720643"/>
          </a:xfrm>
        </p:grpSpPr>
        <p:sp>
          <p:nvSpPr>
            <p:cNvPr id="88" name="矩形 87"/>
            <p:cNvSpPr/>
            <p:nvPr/>
          </p:nvSpPr>
          <p:spPr>
            <a:xfrm>
              <a:off x="5517158" y="2836710"/>
              <a:ext cx="2565400" cy="4603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优先级</a:t>
              </a:r>
              <a:endParaRPr 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4694848" y="2825721"/>
              <a:ext cx="797404" cy="720643"/>
              <a:chOff x="4428148" y="2897395"/>
              <a:chExt cx="797404" cy="720643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428148" y="2897395"/>
                <a:ext cx="79740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6200267" y="2962162"/>
            <a:ext cx="3361206" cy="722902"/>
            <a:chOff x="4647692" y="4089287"/>
            <a:chExt cx="3361206" cy="722902"/>
          </a:xfrm>
        </p:grpSpPr>
        <p:sp>
          <p:nvSpPr>
            <p:cNvPr id="94" name="矩形 93"/>
            <p:cNvSpPr/>
            <p:nvPr/>
          </p:nvSpPr>
          <p:spPr>
            <a:xfrm>
              <a:off x="5517158" y="4120042"/>
              <a:ext cx="2491740" cy="4603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需求变更影响</a:t>
              </a:r>
              <a:endParaRPr kumimoji="0" lang="zh-CN" altLang="en-US" sz="2400" b="1" i="0" u="none" strike="noStrike" cap="none" spc="0" normalizeH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4647692" y="4089287"/>
              <a:ext cx="891717" cy="722902"/>
              <a:chOff x="4380992" y="4017148"/>
              <a:chExt cx="891717" cy="722902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380992" y="4017148"/>
                <a:ext cx="891717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06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1025788" y="4805689"/>
            <a:ext cx="3606950" cy="720000"/>
            <a:chOff x="8437508" y="2825759"/>
            <a:chExt cx="3606950" cy="720000"/>
          </a:xfrm>
        </p:grpSpPr>
        <p:sp>
          <p:nvSpPr>
            <p:cNvPr id="100" name="矩形 99"/>
            <p:cNvSpPr/>
            <p:nvPr/>
          </p:nvSpPr>
          <p:spPr>
            <a:xfrm>
              <a:off x="9243473" y="2859960"/>
              <a:ext cx="2800985" cy="4603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可行性分析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8437508" y="2825759"/>
              <a:ext cx="822524" cy="720000"/>
              <a:chOff x="8132708" y="2905159"/>
              <a:chExt cx="822524" cy="720000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8183970" y="290515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132708" y="2911782"/>
                <a:ext cx="82252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04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3" name="组合 142"/>
          <p:cNvGrpSpPr/>
          <p:nvPr/>
        </p:nvGrpSpPr>
        <p:grpSpPr>
          <a:xfrm>
            <a:off x="6199133" y="4840219"/>
            <a:ext cx="2756787" cy="720000"/>
            <a:chOff x="8405758" y="4092189"/>
            <a:chExt cx="2756787" cy="720000"/>
          </a:xfrm>
        </p:grpSpPr>
        <p:sp>
          <p:nvSpPr>
            <p:cNvPr id="108" name="矩形 107"/>
            <p:cNvSpPr/>
            <p:nvPr/>
          </p:nvSpPr>
          <p:spPr>
            <a:xfrm>
              <a:off x="9243473" y="4126390"/>
              <a:ext cx="1919072" cy="4603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参考文献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8405758" y="4092189"/>
              <a:ext cx="886024" cy="720000"/>
              <a:chOff x="8113658" y="4047284"/>
              <a:chExt cx="886024" cy="720000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8196670" y="4047284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113658" y="4053907"/>
                <a:ext cx="88602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08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00860" y="2040890"/>
            <a:ext cx="2715260" cy="460375"/>
          </a:xfrm>
          <a:prstGeom prst="rect">
            <a:avLst/>
          </a:prstGeom>
        </p:spPr>
        <p:txBody>
          <a:bodyPr wrap="square" anchor="ctr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需求管理工具</a:t>
            </a:r>
            <a:endParaRPr 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25417" y="2025899"/>
            <a:ext cx="802204" cy="720000"/>
            <a:chOff x="912296" y="4056809"/>
            <a:chExt cx="802204" cy="720000"/>
          </a:xfrm>
        </p:grpSpPr>
        <p:sp>
          <p:nvSpPr>
            <p:cNvPr id="7" name="矩形 6"/>
            <p:cNvSpPr/>
            <p:nvPr/>
          </p:nvSpPr>
          <p:spPr>
            <a:xfrm>
              <a:off x="953397" y="4056809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12296" y="4063432"/>
              <a:ext cx="802204" cy="706755"/>
            </a:xfrm>
            <a:prstGeom prst="rect">
              <a:avLst/>
            </a:prstGeom>
          </p:spPr>
          <p:txBody>
            <a:bodyPr wrap="square" anchor="ctr">
              <a:spAutoFit/>
            </a:bodyPr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01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99133" y="3891167"/>
            <a:ext cx="3441065" cy="722902"/>
            <a:chOff x="8405758" y="4089287"/>
            <a:chExt cx="3441065" cy="722902"/>
          </a:xfrm>
        </p:grpSpPr>
        <p:sp>
          <p:nvSpPr>
            <p:cNvPr id="10" name="矩形 9"/>
            <p:cNvSpPr/>
            <p:nvPr/>
          </p:nvSpPr>
          <p:spPr>
            <a:xfrm>
              <a:off x="9243323" y="4126390"/>
              <a:ext cx="2602230" cy="460375"/>
            </a:xfrm>
            <a:prstGeom prst="rect">
              <a:avLst/>
            </a:prstGeom>
          </p:spPr>
          <p:txBody>
            <a:bodyPr wrap="square" anchor="ctr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TeamBuilding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405758" y="4089287"/>
              <a:ext cx="887294" cy="722902"/>
              <a:chOff x="8113658" y="4044382"/>
              <a:chExt cx="887294" cy="72290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8196670" y="4047284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113658" y="4053907"/>
                <a:ext cx="88602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07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114928" y="4044382"/>
                <a:ext cx="88602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07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9244593" y="4117500"/>
              <a:ext cx="2602230" cy="460375"/>
            </a:xfrm>
            <a:prstGeom prst="rect">
              <a:avLst/>
            </a:prstGeom>
          </p:spPr>
          <p:txBody>
            <a:bodyPr wrap="square" anchor="ctr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TeamBuilding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004685" y="2040890"/>
            <a:ext cx="2715260" cy="46037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需求变更申请报告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29242" y="2025899"/>
            <a:ext cx="802204" cy="720000"/>
            <a:chOff x="912296" y="4056809"/>
            <a:chExt cx="802204" cy="720000"/>
          </a:xfrm>
        </p:grpSpPr>
        <p:sp>
          <p:nvSpPr>
            <p:cNvPr id="22" name="矩形 21"/>
            <p:cNvSpPr/>
            <p:nvPr/>
          </p:nvSpPr>
          <p:spPr>
            <a:xfrm>
              <a:off x="953397" y="4056809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912296" y="4063432"/>
              <a:ext cx="802204" cy="706755"/>
            </a:xfrm>
            <a:prstGeom prst="rect">
              <a:avLst/>
            </a:prstGeom>
          </p:spPr>
          <p:txBody>
            <a:bodyPr wrap="square" anchor="ctr">
              <a:spAutoFit/>
            </a:bodyPr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05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247015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需求变更影响</a:t>
            </a:r>
            <a:endParaRPr lang="zh-CN" altLang="en-US" sz="2000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06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32430" y="5924550"/>
            <a:ext cx="5409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详见</a:t>
            </a:r>
            <a:r>
              <a:rPr lang="en-US" altLang="zh-CN" sz="2400"/>
              <a:t>:</a:t>
            </a:r>
            <a:r>
              <a:rPr lang="en-US" altLang="zh-CN" sz="2400">
                <a:hlinkClick r:id="rId2" action="ppaction://hlinkfile"/>
              </a:rPr>
              <a:t>PRD2017-G2-</a:t>
            </a:r>
            <a:r>
              <a:rPr lang="zh-CN" altLang="en-US" sz="2400">
                <a:hlinkClick r:id="rId2" action="ppaction://hlinkfile"/>
              </a:rPr>
              <a:t>需求变更影响分析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" y="1648460"/>
            <a:ext cx="6317615" cy="38182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6450" y="1163955"/>
            <a:ext cx="2002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影响工作量分析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423150" y="2773045"/>
            <a:ext cx="405320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原计划中需求变更的工作量为</a:t>
            </a:r>
            <a:r>
              <a:rPr lang="en-US" altLang="zh-CN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小时，此变更影响的工作量为</a:t>
            </a:r>
            <a:r>
              <a:rPr lang="en-US" altLang="zh-CN" sz="2400" b="0">
                <a:latin typeface="Calibri" panose="020F0502020204030204" charset="0"/>
                <a:cs typeface="Calibri" panose="020F0502020204030204" charset="0"/>
              </a:rPr>
              <a:t>8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小时，未超出我们预计的时间，所以接受变更。</a:t>
            </a:r>
            <a:endParaRPr lang="zh-CN" altLang="en-US" sz="2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917"/>
            <a:ext cx="3919209" cy="777314"/>
            <a:chOff x="1163945" y="1717917"/>
            <a:chExt cx="3919209" cy="777314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917"/>
              <a:ext cx="3079750" cy="777314"/>
              <a:chOff x="1800204" y="2886317"/>
              <a:chExt cx="3079750" cy="77731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6317"/>
                <a:ext cx="307975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800" b="1" kern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TeamBuilding</a:t>
                </a:r>
                <a:endPara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07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5170805" y="2094230"/>
            <a:ext cx="6389370" cy="13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195" y="155893"/>
            <a:ext cx="247015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TeamBuilding</a:t>
            </a:r>
            <a:endParaRPr lang="en-US" altLang="zh-CN" sz="20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07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9940" y="873760"/>
            <a:ext cx="1183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会议记录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363220"/>
            <a:ext cx="5357495" cy="6256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195" y="155893"/>
            <a:ext cx="247015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TeamBuilding</a:t>
            </a:r>
            <a:endParaRPr lang="en-US" altLang="zh-CN" sz="20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07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3620" y="2865120"/>
            <a:ext cx="83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目的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023620" y="1913890"/>
            <a:ext cx="5489575" cy="368300"/>
            <a:chOff x="1612" y="6222"/>
            <a:chExt cx="8645" cy="580"/>
          </a:xfrm>
        </p:grpSpPr>
        <p:sp>
          <p:nvSpPr>
            <p:cNvPr id="5" name="文本框 4"/>
            <p:cNvSpPr txBox="1"/>
            <p:nvPr/>
          </p:nvSpPr>
          <p:spPr>
            <a:xfrm>
              <a:off x="1612" y="6222"/>
              <a:ext cx="1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方式</a:t>
              </a: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565" y="6222"/>
              <a:ext cx="66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项目经理简浩男请客吃金拱门</a:t>
              </a:r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263775" y="2865120"/>
            <a:ext cx="6473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为了能振作大家的士气，继续努力工作，为了共同的目标前进；同时各成员间互相了解各自的工作进度，交流各自的工作情况，提出分工建议以及为后阶段的任务做准备。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365" y="3787140"/>
            <a:ext cx="3105150" cy="2630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159200" y="1717200"/>
            <a:ext cx="2756787" cy="720000"/>
            <a:chOff x="8405758" y="4092189"/>
            <a:chExt cx="2756787" cy="720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9243473" y="4094967"/>
              <a:ext cx="1919072" cy="714444"/>
              <a:chOff x="9243473" y="4086984"/>
              <a:chExt cx="1919072" cy="71444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9243473" y="4086984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参考文献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243473" y="4524429"/>
                <a:ext cx="10358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REFERENCE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405758" y="4092189"/>
              <a:ext cx="886024" cy="720000"/>
              <a:chOff x="8113658" y="4047284"/>
              <a:chExt cx="886024" cy="720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196670" y="4047284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113658" y="4053907"/>
                <a:ext cx="88602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08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参考文献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altLang="zh-CN" sz="1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08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060700" y="361354"/>
            <a:ext cx="895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33236" y="3216174"/>
          <a:ext cx="10125788" cy="328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4"/>
                <a:gridCol w="1343608"/>
                <a:gridCol w="1866265"/>
                <a:gridCol w="6447311"/>
              </a:tblGrid>
              <a:tr h="557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课本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软件需求（第三版）</a:t>
                      </a:r>
                      <a:endParaRPr lang="zh-CN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Karl Wiegers  Joy Beatty 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著 清华大学出版社</a:t>
                      </a:r>
                      <a:endParaRPr lang="zh-CN" altLang="en-US" sz="1400" b="0" i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26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百度百科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</a:t>
                      </a:r>
                      <a:endParaRPr lang="en-US" altLang="zh-CN" sz="1400" b="0" i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https://baike.baidu.com/item/%E9%9C%80%E6%B1%82%E7%AE%A1%E7%90%86/2574975</a:t>
                      </a:r>
                      <a:endParaRPr sz="1400" b="0" i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26460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573088" y="161925"/>
            <a:ext cx="1260475" cy="4000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fontAlgn="auto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参考文献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530" name="矩形 15"/>
          <p:cNvSpPr/>
          <p:nvPr/>
        </p:nvSpPr>
        <p:spPr>
          <a:xfrm>
            <a:off x="1735138" y="207963"/>
            <a:ext cx="117792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863" y="168275"/>
            <a:ext cx="374650" cy="3857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25"/>
            <a:ext cx="866775" cy="4000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060700" y="361950"/>
            <a:ext cx="895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4825" y="246063"/>
            <a:ext cx="1588" cy="230188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5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5025" cy="2105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6" name="Picture 2" descr="C:\Documents and Settings\Administrator\My Documents\Downloads\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" y="933450"/>
            <a:ext cx="492125" cy="4921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3"/>
          <p:cNvCxnSpPr/>
          <p:nvPr/>
        </p:nvCxnSpPr>
        <p:spPr>
          <a:xfrm>
            <a:off x="1833563" y="996950"/>
            <a:ext cx="0" cy="3633788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8" name="文本框 1"/>
          <p:cNvSpPr txBox="1"/>
          <p:nvPr/>
        </p:nvSpPr>
        <p:spPr>
          <a:xfrm>
            <a:off x="679450" y="996950"/>
            <a:ext cx="1096963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绩效评定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2539" name="文本框 3"/>
          <p:cNvSpPr txBox="1"/>
          <p:nvPr/>
        </p:nvSpPr>
        <p:spPr>
          <a:xfrm>
            <a:off x="2870200" y="1622425"/>
            <a:ext cx="10969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温中磊：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833563" y="2714625"/>
            <a:ext cx="0" cy="3633788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1" name="文本框 5"/>
          <p:cNvSpPr txBox="1"/>
          <p:nvPr/>
        </p:nvSpPr>
        <p:spPr>
          <a:xfrm>
            <a:off x="1957388" y="2284413"/>
            <a:ext cx="2922587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职责要求                   10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技术难度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工作的重要性	 10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工作强度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10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实际完成情况：	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所承担工作的完成速度8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所承担工作的完成质量8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工作沟通               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文档提交的及时程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 9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文档的质量	         9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工作态度                 9	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2542" name="文本框 6"/>
          <p:cNvSpPr txBox="1"/>
          <p:nvPr/>
        </p:nvSpPr>
        <p:spPr>
          <a:xfrm>
            <a:off x="6264275" y="1622425"/>
            <a:ext cx="10969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陈金润：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2543" name="文本框 7"/>
          <p:cNvSpPr txBox="1"/>
          <p:nvPr/>
        </p:nvSpPr>
        <p:spPr>
          <a:xfrm>
            <a:off x="5348288" y="2284413"/>
            <a:ext cx="2926080" cy="31381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职责要求                   10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技术难度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工作的重要性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工作强度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实际完成情况：	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所承担工作的完成速度10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所承担工作的完成质量7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工作沟通               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文档提交的及时程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文档的质量	         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工作态度                 9	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2544" name="文本框 6"/>
          <p:cNvSpPr txBox="1"/>
          <p:nvPr/>
        </p:nvSpPr>
        <p:spPr>
          <a:xfrm>
            <a:off x="9699625" y="1622425"/>
            <a:ext cx="10969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简浩男：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2545" name="文本框 7"/>
          <p:cNvSpPr txBox="1"/>
          <p:nvPr/>
        </p:nvSpPr>
        <p:spPr>
          <a:xfrm>
            <a:off x="8783638" y="2284413"/>
            <a:ext cx="2927350" cy="31384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职责要求                   10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技术难度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工作的重要性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工作强度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实际完成情况：	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所承担工作的完成速度10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所承担工作的完成质量7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工作沟通               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文档提交的及时程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10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文档的质量	         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工作态度                 9	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4630" y="569912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总绩效：</a:t>
            </a:r>
            <a:r>
              <a:rPr lang="en-US" altLang="zh-CN"/>
              <a:t>88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147435" y="569912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总绩效：</a:t>
            </a:r>
            <a:r>
              <a:rPr lang="en-US" altLang="zh-CN"/>
              <a:t>80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698990" y="569912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总绩效：</a:t>
            </a:r>
            <a:r>
              <a:rPr lang="en-US" altLang="zh-CN"/>
              <a:t>82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573088" y="161925"/>
            <a:ext cx="1260475" cy="4000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fontAlgn="auto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参考文献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554" name="矩形 15"/>
          <p:cNvSpPr/>
          <p:nvPr/>
        </p:nvSpPr>
        <p:spPr>
          <a:xfrm>
            <a:off x="1735138" y="207963"/>
            <a:ext cx="117792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863" y="168275"/>
            <a:ext cx="374650" cy="3857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25"/>
            <a:ext cx="866775" cy="4000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060700" y="361950"/>
            <a:ext cx="895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4825" y="246063"/>
            <a:ext cx="1588" cy="230188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9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5025" cy="2105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0" name="Picture 2" descr="C:\Documents and Settings\Administrator\My Documents\Downloads\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" y="933450"/>
            <a:ext cx="492125" cy="4921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3"/>
          <p:cNvCxnSpPr/>
          <p:nvPr/>
        </p:nvCxnSpPr>
        <p:spPr>
          <a:xfrm>
            <a:off x="1833563" y="996950"/>
            <a:ext cx="0" cy="3633788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2" name="文本框 1"/>
          <p:cNvSpPr txBox="1"/>
          <p:nvPr/>
        </p:nvSpPr>
        <p:spPr>
          <a:xfrm>
            <a:off x="679450" y="996950"/>
            <a:ext cx="1096963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绩效评定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3" name="文本框 3"/>
          <p:cNvSpPr txBox="1"/>
          <p:nvPr/>
        </p:nvSpPr>
        <p:spPr>
          <a:xfrm>
            <a:off x="2870200" y="996950"/>
            <a:ext cx="10969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吕政凯：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833563" y="2714625"/>
            <a:ext cx="0" cy="3633788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文本框 5"/>
          <p:cNvSpPr txBox="1"/>
          <p:nvPr/>
        </p:nvSpPr>
        <p:spPr>
          <a:xfrm>
            <a:off x="1957388" y="1531938"/>
            <a:ext cx="2922587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职责要求                   10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技术难度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工作的重要性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9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工作强度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实际完成情况：	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所承担工作的完成速度9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所承担工作的完成质量8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工作沟通               10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文档提交的及时程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 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文档的质量	         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工作态度                 9	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6" name="文本框 6"/>
          <p:cNvSpPr txBox="1"/>
          <p:nvPr/>
        </p:nvSpPr>
        <p:spPr>
          <a:xfrm>
            <a:off x="6751638" y="933450"/>
            <a:ext cx="10969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楼静靓：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7" name="文本框 7"/>
          <p:cNvSpPr txBox="1"/>
          <p:nvPr/>
        </p:nvSpPr>
        <p:spPr>
          <a:xfrm>
            <a:off x="5722938" y="1531938"/>
            <a:ext cx="2927350" cy="31384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职责要求                   10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技术难度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9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工作的重要性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9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工作强度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实际完成情况：	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所承担工作的完成速度9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所承担工作的完成质量8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工作沟通               9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文档提交的及时程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文档的质量	         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工作态度                 9	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70200" y="526351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总绩效：</a:t>
            </a:r>
            <a:r>
              <a:rPr lang="en-US" altLang="zh-CN"/>
              <a:t>86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751955" y="526351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总绩效：</a:t>
            </a:r>
            <a:r>
              <a:rPr lang="en-US" altLang="zh-CN"/>
              <a:t>87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460792" y="5559028"/>
            <a:ext cx="12661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3944609" y="2904723"/>
              <a:ext cx="43027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介绍完毕 请指正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43371" y="3668506"/>
              <a:ext cx="3505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 is completed, please correct me.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94" y="1156854"/>
            <a:ext cx="1138984" cy="11389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62807" y="2061156"/>
            <a:ext cx="226215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感谢老师们精心培养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915"/>
            <a:ext cx="3665209" cy="777316"/>
            <a:chOff x="1163945" y="1717915"/>
            <a:chExt cx="3665209" cy="777316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915"/>
              <a:ext cx="2825750" cy="777316"/>
              <a:chOff x="1800204" y="2886315"/>
              <a:chExt cx="2825750" cy="777316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6315"/>
                <a:ext cx="282575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2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需求管理工具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4308556" y="210837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178181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需求管理工具</a:t>
            </a:r>
            <a:endParaRPr kumimoji="0" lang="zh-CN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61550" y="20873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158875"/>
            <a:ext cx="10203815" cy="5197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652780"/>
            <a:ext cx="2495550" cy="6209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830" y="633730"/>
            <a:ext cx="2590165" cy="6228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90" y="1158875"/>
            <a:ext cx="10203815" cy="50450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916"/>
            <a:ext cx="3665209" cy="777315"/>
            <a:chOff x="1163945" y="1717916"/>
            <a:chExt cx="3665209" cy="777315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916"/>
              <a:ext cx="2825750" cy="777315"/>
              <a:chOff x="1800204" y="2886316"/>
              <a:chExt cx="2825750" cy="77731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6316"/>
                <a:ext cx="282575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2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变更相关信息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4308556" y="210837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178181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变更相关信息</a:t>
            </a:r>
            <a:endParaRPr kumimoji="0" lang="zh-CN" altLang="zh-CN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78968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2770" y="910590"/>
            <a:ext cx="169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CCB组织和人选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" y="1278890"/>
            <a:ext cx="9671685" cy="3004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9680" y="5993765"/>
            <a:ext cx="39185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详见：</a:t>
            </a:r>
            <a:r>
              <a:rPr lang="zh-CN" altLang="en-US">
                <a:hlinkClick r:id="rId3" action="ppaction://hlinkfile"/>
              </a:rPr>
              <a:t>PRD2017-G2-CCB章程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5680" y="4909820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理由：对项目的所有方面都有所了解，相对比较清楚需求变更所带来的影响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178181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变更相关信息</a:t>
            </a:r>
            <a:endParaRPr kumimoji="0" lang="zh-CN" altLang="zh-CN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4195" y="93472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变更后的相关界面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" y="1399540"/>
            <a:ext cx="6858635" cy="4785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94955" y="2458720"/>
            <a:ext cx="39439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由原先的</a:t>
            </a:r>
            <a:r>
              <a:rPr lang="en-US" altLang="zh-CN"/>
              <a:t>“</a:t>
            </a:r>
            <a:r>
              <a:rPr lang="zh-CN" altLang="en-US"/>
              <a:t>编辑</a:t>
            </a:r>
            <a:r>
              <a:rPr lang="en-US" altLang="zh-CN"/>
              <a:t>”</a:t>
            </a:r>
            <a:r>
              <a:rPr lang="zh-CN" altLang="en-US"/>
              <a:t>按钮</a:t>
            </a:r>
            <a:endParaRPr lang="zh-CN" altLang="en-US"/>
          </a:p>
          <a:p>
            <a:r>
              <a:rPr lang="zh-CN" altLang="en-US"/>
              <a:t>点击后可编辑教师介绍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更改为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“</a:t>
            </a:r>
            <a:r>
              <a:rPr lang="zh-CN" altLang="en-US"/>
              <a:t>修改个人资料</a:t>
            </a:r>
            <a:r>
              <a:rPr lang="en-US" altLang="zh-CN"/>
              <a:t>”</a:t>
            </a:r>
            <a:r>
              <a:rPr lang="zh-CN" altLang="en-US"/>
              <a:t>按钮</a:t>
            </a:r>
            <a:endParaRPr lang="zh-CN" altLang="en-US"/>
          </a:p>
          <a:p>
            <a:r>
              <a:rPr lang="zh-CN" altLang="en-US"/>
              <a:t>点击后可直接进入个人资料修改界面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178181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变更相关信息</a:t>
            </a:r>
            <a:endParaRPr kumimoji="0" lang="zh-CN" altLang="zh-CN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7355" y="86233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变更前后的用例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561975"/>
            <a:ext cx="10896600" cy="6220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599440"/>
            <a:ext cx="10723880" cy="6145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178181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变更相关信息</a:t>
            </a:r>
            <a:endParaRPr kumimoji="0" lang="zh-CN" altLang="zh-CN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7355" y="86233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变更前后的用户手册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999490"/>
            <a:ext cx="5400040" cy="5476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75" y="386080"/>
            <a:ext cx="5761990" cy="6428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2116</Words>
  <Application>WPS 演示</Application>
  <PresentationFormat>宽屏</PresentationFormat>
  <Paragraphs>346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敬畏人心</cp:lastModifiedBy>
  <cp:revision>87</cp:revision>
  <dcterms:created xsi:type="dcterms:W3CDTF">2016-04-16T23:42:00Z</dcterms:created>
  <dcterms:modified xsi:type="dcterms:W3CDTF">2018-01-13T02:53:47Z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