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sldIdLst>
    <p:sldId id="256" r:id="rId4"/>
    <p:sldId id="257" r:id="rId5"/>
    <p:sldId id="258" r:id="rId6"/>
    <p:sldId id="260" r:id="rId7"/>
    <p:sldId id="269" r:id="rId8"/>
    <p:sldId id="270" r:id="rId9"/>
    <p:sldId id="291" r:id="rId10"/>
    <p:sldId id="262" r:id="rId11"/>
    <p:sldId id="292" r:id="rId12"/>
    <p:sldId id="277" r:id="rId13"/>
    <p:sldId id="313" r:id="rId14"/>
    <p:sldId id="263" r:id="rId15"/>
    <p:sldId id="314" r:id="rId16"/>
    <p:sldId id="264" r:id="rId17"/>
    <p:sldId id="279" r:id="rId18"/>
    <p:sldId id="280" r:id="rId19"/>
    <p:sldId id="338" r:id="rId20"/>
    <p:sldId id="315" r:id="rId21"/>
    <p:sldId id="317" r:id="rId22"/>
    <p:sldId id="318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19" r:id="rId3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6"/>
    <p:restoredTop sz="93699"/>
  </p:normalViewPr>
  <p:slideViewPr>
    <p:cSldViewPr snapToGrid="0" snapToObjects="1">
      <p:cViewPr>
        <p:scale>
          <a:sx n="87" d="100"/>
          <a:sy n="87" d="100"/>
        </p:scale>
        <p:origin x="35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 65"/>
          <p:cNvGrpSpPr/>
          <p:nvPr userDrawn="1"/>
        </p:nvGrpSpPr>
        <p:grpSpPr>
          <a:xfrm>
            <a:off x="1016637" y="939"/>
            <a:ext cx="1016638" cy="1016638"/>
            <a:chOff x="1248229" y="0"/>
            <a:chExt cx="1248229" cy="1248229"/>
          </a:xfrm>
        </p:grpSpPr>
        <p:sp>
          <p:nvSpPr>
            <p:cNvPr id="10" name="矩形 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2033274" y="938"/>
            <a:ext cx="1028587" cy="1028587"/>
            <a:chOff x="2496456" y="-1"/>
            <a:chExt cx="1262899" cy="1262899"/>
          </a:xfrm>
        </p:grpSpPr>
        <p:sp>
          <p:nvSpPr>
            <p:cNvPr id="20" name="直角三角形 1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直角三角形 2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 58"/>
          <p:cNvGrpSpPr/>
          <p:nvPr userDrawn="1"/>
        </p:nvGrpSpPr>
        <p:grpSpPr>
          <a:xfrm>
            <a:off x="1016636" y="998200"/>
            <a:ext cx="1016630" cy="1016630"/>
            <a:chOff x="1248227" y="1248229"/>
            <a:chExt cx="1248229" cy="1248229"/>
          </a:xfrm>
        </p:grpSpPr>
        <p:sp>
          <p:nvSpPr>
            <p:cNvPr id="22" name="矩形 21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59"/>
          <p:cNvGrpSpPr/>
          <p:nvPr userDrawn="1"/>
        </p:nvGrpSpPr>
        <p:grpSpPr>
          <a:xfrm>
            <a:off x="-1" y="998199"/>
            <a:ext cx="1016638" cy="1016639"/>
            <a:chOff x="0" y="1248227"/>
            <a:chExt cx="1248229" cy="124823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三角形 24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三角形 25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 64"/>
          <p:cNvGrpSpPr/>
          <p:nvPr userDrawn="1"/>
        </p:nvGrpSpPr>
        <p:grpSpPr>
          <a:xfrm>
            <a:off x="-1" y="939"/>
            <a:ext cx="1016639" cy="1016638"/>
            <a:chOff x="0" y="0"/>
            <a:chExt cx="1248230" cy="1248229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 rot="10800000">
            <a:off x="2033269" y="998197"/>
            <a:ext cx="1028593" cy="1016634"/>
            <a:chOff x="5617024" y="653140"/>
            <a:chExt cx="2496460" cy="2467431"/>
          </a:xfrm>
        </p:grpSpPr>
        <p:grpSp>
          <p:nvGrpSpPr>
            <p:cNvPr id="41" name="组 40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9" name="直角三角形 3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直角三角形 3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 41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43" name="直角三角形 4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直角三角形 4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46" name="直角三角形 4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组 4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49" name="直角三角形 4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直角三角形 4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 57"/>
          <p:cNvGrpSpPr/>
          <p:nvPr userDrawn="1"/>
        </p:nvGrpSpPr>
        <p:grpSpPr>
          <a:xfrm>
            <a:off x="3061861" y="939"/>
            <a:ext cx="1016638" cy="1016638"/>
            <a:chOff x="3725324" y="1238432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 rot="5400000">
            <a:off x="3061858" y="1003164"/>
            <a:ext cx="1016638" cy="1016639"/>
            <a:chOff x="0" y="1248227"/>
            <a:chExt cx="1248229" cy="1248230"/>
          </a:xfrm>
        </p:grpSpPr>
        <p:sp>
          <p:nvSpPr>
            <p:cNvPr id="62" name="矩形 6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三角形 6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三角形 6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 76"/>
          <p:cNvGrpSpPr/>
          <p:nvPr userDrawn="1"/>
        </p:nvGrpSpPr>
        <p:grpSpPr>
          <a:xfrm>
            <a:off x="1901" y="2001871"/>
            <a:ext cx="1016638" cy="1016638"/>
            <a:chOff x="2336" y="2502549"/>
            <a:chExt cx="1248229" cy="1248229"/>
          </a:xfrm>
        </p:grpSpPr>
        <p:sp>
          <p:nvSpPr>
            <p:cNvPr id="69" name="矩形 6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2" name="矩形 7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矩形 77"/>
          <p:cNvSpPr/>
          <p:nvPr userDrawn="1"/>
        </p:nvSpPr>
        <p:spPr>
          <a:xfrm>
            <a:off x="1016636" y="2001878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 88"/>
          <p:cNvGrpSpPr/>
          <p:nvPr userDrawn="1"/>
        </p:nvGrpSpPr>
        <p:grpSpPr>
          <a:xfrm>
            <a:off x="3061301" y="2032450"/>
            <a:ext cx="1016639" cy="1023001"/>
            <a:chOff x="3759350" y="2494736"/>
            <a:chExt cx="1248230" cy="1256042"/>
          </a:xfrm>
        </p:grpSpPr>
        <p:sp>
          <p:nvSpPr>
            <p:cNvPr id="83" name="矩形 8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组 8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84" name="椭圆 83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组 161"/>
          <p:cNvGrpSpPr/>
          <p:nvPr userDrawn="1"/>
        </p:nvGrpSpPr>
        <p:grpSpPr>
          <a:xfrm>
            <a:off x="2021006" y="1985918"/>
            <a:ext cx="1044854" cy="1036564"/>
            <a:chOff x="1886852" y="1870267"/>
            <a:chExt cx="951721" cy="959102"/>
          </a:xfrm>
        </p:grpSpPr>
        <p:sp>
          <p:nvSpPr>
            <p:cNvPr id="160" name="直角三角形 15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直角三角形 16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 162"/>
          <p:cNvGrpSpPr/>
          <p:nvPr userDrawn="1"/>
        </p:nvGrpSpPr>
        <p:grpSpPr>
          <a:xfrm rot="10800000">
            <a:off x="7128740" y="996797"/>
            <a:ext cx="1016638" cy="1016638"/>
            <a:chOff x="1248229" y="0"/>
            <a:chExt cx="1248229" cy="1248229"/>
          </a:xfrm>
        </p:grpSpPr>
        <p:sp>
          <p:nvSpPr>
            <p:cNvPr id="164" name="矩形 163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组 169"/>
          <p:cNvGrpSpPr/>
          <p:nvPr userDrawn="1"/>
        </p:nvGrpSpPr>
        <p:grpSpPr>
          <a:xfrm rot="10800000">
            <a:off x="6100154" y="984849"/>
            <a:ext cx="1028587" cy="1028587"/>
            <a:chOff x="2496456" y="-1"/>
            <a:chExt cx="1262899" cy="1262899"/>
          </a:xfrm>
        </p:grpSpPr>
        <p:sp>
          <p:nvSpPr>
            <p:cNvPr id="171" name="直角三角形 170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直角三角形 171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 172"/>
          <p:cNvGrpSpPr/>
          <p:nvPr userDrawn="1"/>
        </p:nvGrpSpPr>
        <p:grpSpPr>
          <a:xfrm rot="10800000">
            <a:off x="7128749" y="-19833"/>
            <a:ext cx="1016630" cy="1016630"/>
            <a:chOff x="1248227" y="1248229"/>
            <a:chExt cx="1248229" cy="1248229"/>
          </a:xfrm>
        </p:grpSpPr>
        <p:sp>
          <p:nvSpPr>
            <p:cNvPr id="174" name="矩形 17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组 175"/>
          <p:cNvGrpSpPr/>
          <p:nvPr userDrawn="1"/>
        </p:nvGrpSpPr>
        <p:grpSpPr>
          <a:xfrm rot="10800000">
            <a:off x="8145379" y="-19842"/>
            <a:ext cx="1016638" cy="1016639"/>
            <a:chOff x="0" y="1248227"/>
            <a:chExt cx="1248229" cy="1248230"/>
          </a:xfrm>
        </p:grpSpPr>
        <p:sp>
          <p:nvSpPr>
            <p:cNvPr id="177" name="矩形 17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三角形 17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三角形 17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 179"/>
          <p:cNvGrpSpPr/>
          <p:nvPr userDrawn="1"/>
        </p:nvGrpSpPr>
        <p:grpSpPr>
          <a:xfrm rot="10800000">
            <a:off x="8145378" y="996797"/>
            <a:ext cx="1016639" cy="1016638"/>
            <a:chOff x="0" y="0"/>
            <a:chExt cx="1248230" cy="1248229"/>
          </a:xfrm>
        </p:grpSpPr>
        <p:sp>
          <p:nvSpPr>
            <p:cNvPr id="181" name="矩形 18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组 187"/>
          <p:cNvGrpSpPr/>
          <p:nvPr userDrawn="1"/>
        </p:nvGrpSpPr>
        <p:grpSpPr>
          <a:xfrm>
            <a:off x="6100152" y="-19833"/>
            <a:ext cx="1028593" cy="1016634"/>
            <a:chOff x="5617024" y="653140"/>
            <a:chExt cx="2496460" cy="2467431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99" name="直角三角形 1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直角三角形 1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97" name="直角三角形 196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直角三角形 197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组 190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95" name="直角三角形 19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直角三角形 19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组 191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193" name="直角三角形 19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直角三角形 19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组 200"/>
          <p:cNvGrpSpPr/>
          <p:nvPr userDrawn="1"/>
        </p:nvGrpSpPr>
        <p:grpSpPr>
          <a:xfrm rot="10800000">
            <a:off x="5083516" y="996797"/>
            <a:ext cx="1016638" cy="1016638"/>
            <a:chOff x="3725324" y="1238432"/>
            <a:chExt cx="1248229" cy="1248229"/>
          </a:xfrm>
        </p:grpSpPr>
        <p:sp>
          <p:nvSpPr>
            <p:cNvPr id="202" name="矩形 20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 rot="16200000">
            <a:off x="5083520" y="-14824"/>
            <a:ext cx="1016638" cy="1016639"/>
            <a:chOff x="0" y="1248227"/>
            <a:chExt cx="1248229" cy="1248230"/>
          </a:xfrm>
        </p:grpSpPr>
        <p:sp>
          <p:nvSpPr>
            <p:cNvPr id="209" name="矩形 20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三角形 20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三角形 21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 rot="10800000">
            <a:off x="4069706" y="-5255"/>
            <a:ext cx="1028587" cy="1036564"/>
            <a:chOff x="1886852" y="1870267"/>
            <a:chExt cx="951721" cy="959102"/>
          </a:xfrm>
        </p:grpSpPr>
        <p:sp>
          <p:nvSpPr>
            <p:cNvPr id="232" name="直角三角形 23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直角三角形 23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 rot="10800000">
            <a:off x="4063727" y="1006171"/>
            <a:ext cx="1028012" cy="1016638"/>
            <a:chOff x="2336" y="2502549"/>
            <a:chExt cx="1248229" cy="1248229"/>
          </a:xfrm>
        </p:grpSpPr>
        <p:sp>
          <p:nvSpPr>
            <p:cNvPr id="235" name="矩形 23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7" name="矩形 23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 rot="16200000">
            <a:off x="4063728" y="2013436"/>
            <a:ext cx="1016638" cy="1016639"/>
            <a:chOff x="0" y="1248227"/>
            <a:chExt cx="1248229" cy="1248230"/>
          </a:xfrm>
        </p:grpSpPr>
        <p:sp>
          <p:nvSpPr>
            <p:cNvPr id="242" name="矩形 24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三角形 24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三角形 24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组 252"/>
          <p:cNvGrpSpPr/>
          <p:nvPr userDrawn="1"/>
        </p:nvGrpSpPr>
        <p:grpSpPr>
          <a:xfrm rot="10800000">
            <a:off x="9143247" y="-19842"/>
            <a:ext cx="1016630" cy="1016630"/>
            <a:chOff x="1248227" y="1248229"/>
            <a:chExt cx="1248229" cy="1248229"/>
          </a:xfrm>
        </p:grpSpPr>
        <p:sp>
          <p:nvSpPr>
            <p:cNvPr id="254" name="矩形 25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 rot="10800000">
            <a:off x="9124776" y="995343"/>
            <a:ext cx="1028587" cy="1036564"/>
            <a:chOff x="1886852" y="1870267"/>
            <a:chExt cx="951721" cy="959102"/>
          </a:xfrm>
        </p:grpSpPr>
        <p:sp>
          <p:nvSpPr>
            <p:cNvPr id="257" name="直角三角形 25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直角三角形 25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组 258"/>
          <p:cNvGrpSpPr/>
          <p:nvPr userDrawn="1"/>
        </p:nvGrpSpPr>
        <p:grpSpPr>
          <a:xfrm>
            <a:off x="6098666" y="2016870"/>
            <a:ext cx="1016638" cy="1016638"/>
            <a:chOff x="2336" y="2502549"/>
            <a:chExt cx="1248229" cy="1248229"/>
          </a:xfrm>
        </p:grpSpPr>
        <p:sp>
          <p:nvSpPr>
            <p:cNvPr id="260" name="矩形 25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1" name="组 26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2" name="矩形 26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矩形 26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6" name="矩形 265"/>
          <p:cNvSpPr/>
          <p:nvPr userDrawn="1"/>
        </p:nvSpPr>
        <p:spPr>
          <a:xfrm>
            <a:off x="7113401" y="2016877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7" name="组 266"/>
          <p:cNvGrpSpPr/>
          <p:nvPr userDrawn="1"/>
        </p:nvGrpSpPr>
        <p:grpSpPr>
          <a:xfrm>
            <a:off x="9139245" y="2010506"/>
            <a:ext cx="1016639" cy="1023001"/>
            <a:chOff x="3759350" y="2494736"/>
            <a:chExt cx="1248230" cy="1256042"/>
          </a:xfrm>
        </p:grpSpPr>
        <p:sp>
          <p:nvSpPr>
            <p:cNvPr id="268" name="矩形 26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9" name="组 26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270" name="椭圆 26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椭圆 27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椭圆 27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椭圆 27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4" name="组 273"/>
          <p:cNvGrpSpPr/>
          <p:nvPr userDrawn="1"/>
        </p:nvGrpSpPr>
        <p:grpSpPr>
          <a:xfrm>
            <a:off x="8116632" y="1991332"/>
            <a:ext cx="1028587" cy="1045184"/>
            <a:chOff x="1886852" y="1870267"/>
            <a:chExt cx="951721" cy="959102"/>
          </a:xfrm>
        </p:grpSpPr>
        <p:sp>
          <p:nvSpPr>
            <p:cNvPr id="275" name="直角三角形 27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" name="直角三角形 27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 276"/>
          <p:cNvGrpSpPr/>
          <p:nvPr userDrawn="1"/>
        </p:nvGrpSpPr>
        <p:grpSpPr>
          <a:xfrm>
            <a:off x="5079516" y="2016870"/>
            <a:ext cx="1026605" cy="1016638"/>
            <a:chOff x="0" y="0"/>
            <a:chExt cx="1248230" cy="1248229"/>
          </a:xfrm>
        </p:grpSpPr>
        <p:sp>
          <p:nvSpPr>
            <p:cNvPr id="278" name="矩形 277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组 317"/>
          <p:cNvGrpSpPr/>
          <p:nvPr userDrawn="1"/>
        </p:nvGrpSpPr>
        <p:grpSpPr>
          <a:xfrm>
            <a:off x="10155573" y="2014211"/>
            <a:ext cx="1016638" cy="1016638"/>
            <a:chOff x="3725324" y="1238432"/>
            <a:chExt cx="1248229" cy="1248229"/>
          </a:xfrm>
        </p:grpSpPr>
        <p:sp>
          <p:nvSpPr>
            <p:cNvPr id="319" name="矩形 318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矩形 319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1" name="矩形 320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2" name="矩形 321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3" name="矩形 322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组 331"/>
          <p:cNvGrpSpPr/>
          <p:nvPr userDrawn="1"/>
        </p:nvGrpSpPr>
        <p:grpSpPr>
          <a:xfrm>
            <a:off x="11175362" y="2004836"/>
            <a:ext cx="1016638" cy="1016638"/>
            <a:chOff x="2336" y="2502549"/>
            <a:chExt cx="1248229" cy="1248229"/>
          </a:xfrm>
        </p:grpSpPr>
        <p:sp>
          <p:nvSpPr>
            <p:cNvPr id="333" name="矩形 332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4" name="组 333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5" name="矩形 334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 335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 337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组 338"/>
          <p:cNvGrpSpPr/>
          <p:nvPr userDrawn="1"/>
        </p:nvGrpSpPr>
        <p:grpSpPr>
          <a:xfrm rot="5400000">
            <a:off x="11175361" y="997571"/>
            <a:ext cx="1016638" cy="1016639"/>
            <a:chOff x="0" y="1248227"/>
            <a:chExt cx="1248229" cy="1248230"/>
          </a:xfrm>
        </p:grpSpPr>
        <p:sp>
          <p:nvSpPr>
            <p:cNvPr id="340" name="矩形 33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1" name="三角形 34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2" name="三角形 34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组 342"/>
          <p:cNvGrpSpPr/>
          <p:nvPr userDrawn="1"/>
        </p:nvGrpSpPr>
        <p:grpSpPr>
          <a:xfrm>
            <a:off x="11175360" y="-21458"/>
            <a:ext cx="1016639" cy="1016638"/>
            <a:chOff x="0" y="0"/>
            <a:chExt cx="1248230" cy="1248229"/>
          </a:xfrm>
        </p:grpSpPr>
        <p:sp>
          <p:nvSpPr>
            <p:cNvPr id="344" name="矩形 343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5" name="矩形 344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矩形 345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矩形 346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" name="矩形 347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9" name="矩形 348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0" name="矩形 349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 350"/>
          <p:cNvGrpSpPr/>
          <p:nvPr userDrawn="1"/>
        </p:nvGrpSpPr>
        <p:grpSpPr>
          <a:xfrm rot="10800000">
            <a:off x="10149606" y="994138"/>
            <a:ext cx="1026605" cy="1016638"/>
            <a:chOff x="0" y="0"/>
            <a:chExt cx="1248230" cy="1248229"/>
          </a:xfrm>
        </p:grpSpPr>
        <p:sp>
          <p:nvSpPr>
            <p:cNvPr id="352" name="矩形 351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3" name="矩形 352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矩形 353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矩形 357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组 358"/>
          <p:cNvGrpSpPr/>
          <p:nvPr userDrawn="1"/>
        </p:nvGrpSpPr>
        <p:grpSpPr>
          <a:xfrm rot="10800000">
            <a:off x="10158955" y="-10478"/>
            <a:ext cx="1016638" cy="1016639"/>
            <a:chOff x="0" y="1248227"/>
            <a:chExt cx="1248229" cy="1248230"/>
          </a:xfrm>
        </p:grpSpPr>
        <p:sp>
          <p:nvSpPr>
            <p:cNvPr id="360" name="矩形 35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1" name="三角形 36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三角形 36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5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2537367" y="3598465"/>
            <a:ext cx="7117268" cy="8403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6" name="文本占位符 258"/>
          <p:cNvSpPr>
            <a:spLocks noGrp="1"/>
          </p:cNvSpPr>
          <p:nvPr>
            <p:ph type="body" sz="quarter" idx="13"/>
          </p:nvPr>
        </p:nvSpPr>
        <p:spPr>
          <a:xfrm>
            <a:off x="2547486" y="4438819"/>
            <a:ext cx="7117268" cy="5438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7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2537367" y="5100794"/>
            <a:ext cx="7117268" cy="339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89" y="2824282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248712" y="2824282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1" name="文本占位符 258"/>
          <p:cNvSpPr>
            <a:spLocks noGrp="1"/>
          </p:cNvSpPr>
          <p:nvPr>
            <p:ph type="body" sz="quarter" idx="13" hasCustomPrompt="1"/>
          </p:nvPr>
        </p:nvSpPr>
        <p:spPr>
          <a:xfrm>
            <a:off x="6137089" y="3911345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2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7248712" y="3911345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3" name="文本占位符 258"/>
          <p:cNvSpPr>
            <a:spLocks noGrp="1"/>
          </p:cNvSpPr>
          <p:nvPr>
            <p:ph type="body" sz="quarter" idx="15" hasCustomPrompt="1"/>
          </p:nvPr>
        </p:nvSpPr>
        <p:spPr>
          <a:xfrm>
            <a:off x="6137089" y="4998408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4" name="文本占位符 258"/>
          <p:cNvSpPr>
            <a:spLocks noGrp="1"/>
          </p:cNvSpPr>
          <p:nvPr>
            <p:ph type="body" sz="quarter" idx="16"/>
          </p:nvPr>
        </p:nvSpPr>
        <p:spPr>
          <a:xfrm>
            <a:off x="7248712" y="4998408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3235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9979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32354" y="356362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99795" y="356362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0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32354" y="439789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1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99795" y="439789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2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32354" y="52321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3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99795" y="52321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1018437" y="999617"/>
            <a:ext cx="1018432" cy="1018432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2" y="999616"/>
            <a:ext cx="1018440" cy="1018441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2036873" y="999614"/>
            <a:ext cx="1030417" cy="1018436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3067285" y="1004589"/>
            <a:ext cx="1018440" cy="1018441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9145484" y="-9286"/>
            <a:ext cx="1030411" cy="1038401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10172014" y="1022124"/>
            <a:ext cx="1018440" cy="1018440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9155489" y="1022124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7125139" y="1022124"/>
            <a:ext cx="1018441" cy="1024815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8138501" y="1019111"/>
            <a:ext cx="1030411" cy="1038401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4070930" y="1007602"/>
            <a:ext cx="1018440" cy="1018440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11173558" y="1022124"/>
            <a:ext cx="1018441" cy="1018440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5080551" y="1006695"/>
            <a:ext cx="1018432" cy="1018432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6098986" y="1006692"/>
            <a:ext cx="1030417" cy="1018436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8" name="文本占位符 25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0999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 userDrawn="1">
            <p:ph type="body" sz="quarter" idx="12"/>
          </p:nvPr>
        </p:nvSpPr>
        <p:spPr>
          <a:xfrm>
            <a:off x="747743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509994" y="343358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 userDrawn="1">
            <p:ph type="body" sz="quarter" idx="19"/>
          </p:nvPr>
        </p:nvSpPr>
        <p:spPr>
          <a:xfrm>
            <a:off x="7477435" y="343358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509994" y="4137806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 userDrawn="1">
            <p:ph type="body" sz="quarter" idx="21"/>
          </p:nvPr>
        </p:nvSpPr>
        <p:spPr>
          <a:xfrm>
            <a:off x="7477435" y="4137806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509994" y="484203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 userDrawn="1">
            <p:ph type="body" sz="quarter" idx="23"/>
          </p:nvPr>
        </p:nvSpPr>
        <p:spPr>
          <a:xfrm>
            <a:off x="7477435" y="484203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507752" y="55462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 userDrawn="1">
            <p:ph type="body" sz="quarter" idx="25"/>
          </p:nvPr>
        </p:nvSpPr>
        <p:spPr>
          <a:xfrm>
            <a:off x="7475193" y="55462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09994" y="246682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77435" y="246682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09994" y="313519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77435" y="313519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09994" y="380356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77435" y="380356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09994" y="447192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77435" y="447192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>
            <p:ph type="body" sz="quarter" idx="24" hasCustomPrompt="1"/>
          </p:nvPr>
        </p:nvSpPr>
        <p:spPr>
          <a:xfrm>
            <a:off x="6507752" y="5122367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>
            <p:ph type="body" sz="quarter" idx="25"/>
          </p:nvPr>
        </p:nvSpPr>
        <p:spPr>
          <a:xfrm>
            <a:off x="7475193" y="5122367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26" hasCustomPrompt="1"/>
          </p:nvPr>
        </p:nvSpPr>
        <p:spPr>
          <a:xfrm>
            <a:off x="6507752" y="578644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27"/>
          </p:nvPr>
        </p:nvSpPr>
        <p:spPr>
          <a:xfrm>
            <a:off x="7475193" y="578644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986771" y="281"/>
            <a:ext cx="986772" cy="986772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1973542" y="280"/>
            <a:ext cx="998370" cy="998370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986770" y="968245"/>
            <a:ext cx="986764" cy="986764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1" y="968244"/>
            <a:ext cx="986772" cy="986773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1" y="281"/>
            <a:ext cx="986773" cy="986772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1973537" y="968242"/>
            <a:ext cx="998376" cy="986768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2971911" y="281"/>
            <a:ext cx="986772" cy="986772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2971908" y="973063"/>
            <a:ext cx="986772" cy="986773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1845" y="1959833"/>
            <a:ext cx="986772" cy="986772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986770" y="1959840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2971907" y="1953656"/>
            <a:ext cx="986773" cy="992948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1979336" y="1943411"/>
            <a:ext cx="998370" cy="1006112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 userDrawn="1"/>
        </p:nvGrpSpPr>
        <p:grpSpPr>
          <a:xfrm rot="10800000">
            <a:off x="1989021" y="4911420"/>
            <a:ext cx="986772" cy="986772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 userDrawn="1"/>
        </p:nvGrpSpPr>
        <p:grpSpPr>
          <a:xfrm rot="10800000">
            <a:off x="990652" y="4899823"/>
            <a:ext cx="998370" cy="998370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 userDrawn="1"/>
        </p:nvGrpSpPr>
        <p:grpSpPr>
          <a:xfrm rot="10800000">
            <a:off x="1989029" y="3924656"/>
            <a:ext cx="986764" cy="986764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 userDrawn="1"/>
        </p:nvGrpSpPr>
        <p:grpSpPr>
          <a:xfrm rot="10800000">
            <a:off x="2975793" y="3924648"/>
            <a:ext cx="986772" cy="986773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 userDrawn="1"/>
        </p:nvGrpSpPr>
        <p:grpSpPr>
          <a:xfrm rot="10800000">
            <a:off x="2975792" y="4911420"/>
            <a:ext cx="986773" cy="986772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 userDrawn="1"/>
        </p:nvGrpSpPr>
        <p:grpSpPr>
          <a:xfrm>
            <a:off x="990650" y="3924656"/>
            <a:ext cx="998376" cy="986768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 userDrawn="1"/>
        </p:nvGrpSpPr>
        <p:grpSpPr>
          <a:xfrm rot="10800000">
            <a:off x="3880" y="4911420"/>
            <a:ext cx="986772" cy="986772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 userDrawn="1"/>
        </p:nvGrpSpPr>
        <p:grpSpPr>
          <a:xfrm rot="16200000">
            <a:off x="3884" y="3929518"/>
            <a:ext cx="986772" cy="986773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2973946" y="2942749"/>
            <a:ext cx="986772" cy="986772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1989029" y="294274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3884" y="2942749"/>
            <a:ext cx="986773" cy="992948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1003665" y="2939830"/>
            <a:ext cx="998370" cy="1006112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3950148" y="-5731"/>
            <a:ext cx="998370" cy="1006112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3944345" y="975982"/>
            <a:ext cx="986772" cy="986772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3944346" y="1953656"/>
            <a:ext cx="986772" cy="986773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3944346" y="2942749"/>
            <a:ext cx="986773" cy="986772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 rot="10800000">
            <a:off x="3944347" y="3924648"/>
            <a:ext cx="986764" cy="986764"/>
            <a:chOff x="1248227" y="1248229"/>
            <a:chExt cx="1248229" cy="1248229"/>
          </a:xfrm>
        </p:grpSpPr>
        <p:sp>
          <p:nvSpPr>
            <p:cNvPr id="159" name="矩形 158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 160"/>
          <p:cNvGrpSpPr/>
          <p:nvPr userDrawn="1"/>
        </p:nvGrpSpPr>
        <p:grpSpPr>
          <a:xfrm rot="10800000">
            <a:off x="3926418" y="4910009"/>
            <a:ext cx="998370" cy="1006112"/>
            <a:chOff x="1886852" y="1870267"/>
            <a:chExt cx="951721" cy="959102"/>
          </a:xfrm>
        </p:grpSpPr>
        <p:sp>
          <p:nvSpPr>
            <p:cNvPr id="162" name="直角三角形 16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直角三角形 16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 userDrawn="1"/>
        </p:nvGrpSpPr>
        <p:grpSpPr>
          <a:xfrm>
            <a:off x="989208" y="5901526"/>
            <a:ext cx="986772" cy="986772"/>
            <a:chOff x="2336" y="2502549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6" name="组 16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" name="矩形 16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1" name="矩形 170"/>
          <p:cNvSpPr/>
          <p:nvPr userDrawn="1"/>
        </p:nvSpPr>
        <p:spPr>
          <a:xfrm>
            <a:off x="1974132" y="5901533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72" name="组 171"/>
          <p:cNvGrpSpPr/>
          <p:nvPr userDrawn="1"/>
        </p:nvGrpSpPr>
        <p:grpSpPr>
          <a:xfrm>
            <a:off x="3940462" y="5895349"/>
            <a:ext cx="986773" cy="992948"/>
            <a:chOff x="3759350" y="2494736"/>
            <a:chExt cx="1248230" cy="1256042"/>
          </a:xfrm>
        </p:grpSpPr>
        <p:sp>
          <p:nvSpPr>
            <p:cNvPr id="173" name="矩形 17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4" name="组 173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75" name="椭圆 174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9" name="组 178"/>
          <p:cNvGrpSpPr/>
          <p:nvPr userDrawn="1"/>
        </p:nvGrpSpPr>
        <p:grpSpPr>
          <a:xfrm>
            <a:off x="2947891" y="5885105"/>
            <a:ext cx="998370" cy="1006112"/>
            <a:chOff x="1886852" y="1870267"/>
            <a:chExt cx="951721" cy="959102"/>
          </a:xfrm>
        </p:grpSpPr>
        <p:sp>
          <p:nvSpPr>
            <p:cNvPr id="180" name="直角三角形 17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直角三角形 18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2" y="5901526"/>
            <a:ext cx="996446" cy="986772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4922573" y="7139"/>
            <a:ext cx="986772" cy="986772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5909344" y="7138"/>
            <a:ext cx="998370" cy="998370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4922572" y="975103"/>
            <a:ext cx="986764" cy="986764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5909339" y="975100"/>
            <a:ext cx="998376" cy="986768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6" name="矩形 215"/>
          <p:cNvSpPr/>
          <p:nvPr userDrawn="1"/>
        </p:nvSpPr>
        <p:spPr>
          <a:xfrm>
            <a:off x="4922572" y="194876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7" name="组 216"/>
          <p:cNvGrpSpPr/>
          <p:nvPr userDrawn="1"/>
        </p:nvGrpSpPr>
        <p:grpSpPr>
          <a:xfrm>
            <a:off x="5915138" y="1932340"/>
            <a:ext cx="992576" cy="1027364"/>
            <a:chOff x="1886852" y="1870267"/>
            <a:chExt cx="951721" cy="959102"/>
          </a:xfrm>
        </p:grpSpPr>
        <p:sp>
          <p:nvSpPr>
            <p:cNvPr id="218" name="直角三角形 21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直角三角形 21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 rot="10800000">
            <a:off x="5924823" y="4918278"/>
            <a:ext cx="986772" cy="986772"/>
            <a:chOff x="1248229" y="0"/>
            <a:chExt cx="1248229" cy="1248229"/>
          </a:xfrm>
        </p:grpSpPr>
        <p:sp>
          <p:nvSpPr>
            <p:cNvPr id="221" name="矩形 22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 226"/>
          <p:cNvGrpSpPr/>
          <p:nvPr userDrawn="1"/>
        </p:nvGrpSpPr>
        <p:grpSpPr>
          <a:xfrm rot="10800000">
            <a:off x="4926454" y="4906681"/>
            <a:ext cx="998370" cy="998370"/>
            <a:chOff x="2496456" y="-1"/>
            <a:chExt cx="1262899" cy="1262899"/>
          </a:xfrm>
        </p:grpSpPr>
        <p:sp>
          <p:nvSpPr>
            <p:cNvPr id="228" name="直角三角形 22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直角三角形 22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组 229"/>
          <p:cNvGrpSpPr/>
          <p:nvPr userDrawn="1"/>
        </p:nvGrpSpPr>
        <p:grpSpPr>
          <a:xfrm rot="10800000">
            <a:off x="5924831" y="3931514"/>
            <a:ext cx="986764" cy="986764"/>
            <a:chOff x="1248227" y="1248229"/>
            <a:chExt cx="1248229" cy="1248229"/>
          </a:xfrm>
        </p:grpSpPr>
        <p:sp>
          <p:nvSpPr>
            <p:cNvPr id="231" name="矩形 23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组 232"/>
          <p:cNvGrpSpPr/>
          <p:nvPr userDrawn="1"/>
        </p:nvGrpSpPr>
        <p:grpSpPr>
          <a:xfrm>
            <a:off x="4926452" y="3931514"/>
            <a:ext cx="998376" cy="986768"/>
            <a:chOff x="5617024" y="653140"/>
            <a:chExt cx="2496460" cy="2467431"/>
          </a:xfrm>
        </p:grpSpPr>
        <p:grpSp>
          <p:nvGrpSpPr>
            <p:cNvPr id="234" name="组 23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44" name="直角三角形 24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直角三角形 24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组 23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42" name="直角三角形 24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直角三角形 24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组 23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40" name="直角三角形 23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直角三角形 24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组 23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38" name="直角三角形 2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直角三角形 2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6" name="矩形 245"/>
          <p:cNvSpPr/>
          <p:nvPr userDrawn="1"/>
        </p:nvSpPr>
        <p:spPr>
          <a:xfrm rot="10800000">
            <a:off x="5924831" y="2931678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47" name="组 246"/>
          <p:cNvGrpSpPr/>
          <p:nvPr userDrawn="1"/>
        </p:nvGrpSpPr>
        <p:grpSpPr>
          <a:xfrm rot="10800000">
            <a:off x="4939467" y="2928759"/>
            <a:ext cx="998370" cy="1013388"/>
            <a:chOff x="1886852" y="1870267"/>
            <a:chExt cx="951721" cy="959102"/>
          </a:xfrm>
        </p:grpSpPr>
        <p:sp>
          <p:nvSpPr>
            <p:cNvPr id="248" name="直角三角形 2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直角三角形 2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组 249"/>
          <p:cNvGrpSpPr/>
          <p:nvPr userDrawn="1"/>
        </p:nvGrpSpPr>
        <p:grpSpPr>
          <a:xfrm>
            <a:off x="4925010" y="5890455"/>
            <a:ext cx="986772" cy="986772"/>
            <a:chOff x="2336" y="2502549"/>
            <a:chExt cx="1248229" cy="1248229"/>
          </a:xfrm>
        </p:grpSpPr>
        <p:sp>
          <p:nvSpPr>
            <p:cNvPr id="251" name="矩形 250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2" name="组 251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3" name="矩形 252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7" name="矩形 256"/>
          <p:cNvSpPr/>
          <p:nvPr userDrawn="1"/>
        </p:nvSpPr>
        <p:spPr>
          <a:xfrm>
            <a:off x="5909934" y="5890462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0" hasCustomPrompt="1"/>
          </p:nvPr>
        </p:nvSpPr>
        <p:spPr>
          <a:xfrm>
            <a:off x="7763435" y="1334014"/>
            <a:ext cx="3514163" cy="29392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0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7763435" y="4273275"/>
            <a:ext cx="3514163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Impact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microsoft.com/office/2007/relationships/hdphoto" Target="../media/hdphoto3.wdp"/><Relationship Id="rId3" Type="http://schemas.microsoft.com/office/2007/relationships/hdphoto" Target="../media/hdphoto2.wdp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37367" y="3348275"/>
            <a:ext cx="7117268" cy="840354"/>
          </a:xfrm>
        </p:spPr>
        <p:txBody>
          <a:bodyPr/>
          <a:lstStyle/>
          <a:p>
            <a:r>
              <a:rPr kumimoji="1" lang="en-US" altLang="zh-CN" dirty="0" smtClean="0"/>
              <a:t>G2</a:t>
            </a:r>
            <a:r>
              <a:rPr kumimoji="1" lang="zh-CN" altLang="en-US" dirty="0" smtClean="0"/>
              <a:t>小组项目计划</a:t>
            </a:r>
            <a:endParaRPr kumimoji="1"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37326" y="5120809"/>
            <a:ext cx="7117268" cy="543884"/>
          </a:xfrm>
        </p:spPr>
        <p:txBody>
          <a:bodyPr/>
          <a:lstStyle/>
          <a:p>
            <a:r>
              <a:rPr kumimoji="1" lang="en-US" altLang="zh-CN" dirty="0" smtClean="0"/>
              <a:t>小组组长：简浩男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组员：温中磊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吕政凯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楼静靓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陈金润</a:t>
            </a:r>
            <a:endParaRPr kumimoji="1" lang="zh-CN" altLang="en-US" dirty="0" smtClean="0"/>
          </a:p>
        </p:txBody>
      </p:sp>
      <p:pic>
        <p:nvPicPr>
          <p:cNvPr id="4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5980" y="2818130"/>
            <a:ext cx="4114800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dirty="0" smtClean="0"/>
              <a:t>服务</a:t>
            </a:r>
            <a:endParaRPr kumimoji="1" dirty="0" smtClean="0"/>
          </a:p>
        </p:txBody>
      </p:sp>
      <p:sp>
        <p:nvSpPr>
          <p:cNvPr id="25" name="矩形 24"/>
          <p:cNvSpPr/>
          <p:nvPr/>
        </p:nvSpPr>
        <p:spPr>
          <a:xfrm>
            <a:off x="2777930" y="1046092"/>
            <a:ext cx="6024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sz="2000" b="1" dirty="0" smtClean="0">
                <a:solidFill>
                  <a:schemeClr val="accent1">
                    <a:lumMod val="50000"/>
                  </a:schemeClr>
                </a:solidFill>
              </a:rPr>
              <a:t>为师生提供一个软件工程的教学、学习、交流平台。</a:t>
            </a:r>
            <a:endParaRPr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6425" y="1771650"/>
            <a:ext cx="111156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提供课程介绍：课程介绍包括项目管理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需求工程等几门课的课时安排、教学计划、使用教材、国际国内背景、考核方式、和学生选这门课所需要的知识背景，以及大作业的介绍。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教师介绍，对任课老师的以往教学、科研成果，及其教学风格，出版书 籍，所获荣誉的详细介绍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提供课件、模板、参考资料、以往优秀作业、教学视频、音频资料下载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 教师消息发布栏用于老师发布作业点评、临时课程变更等通知。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提供网站使用指南。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提供友情连接。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提供专门的作业点评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作业完成情况跟踪的功能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对学生的作业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和课后作业讨论进行点评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8.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学生 能及时看到老师的通知及作业点评。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提供通过提问方式的密码取回功能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提供让分组的各个团队能有团队内部的交流工具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提供站内文章标题搜索功能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提供学生自身作业提交功能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并可以跟踪作业的批复情况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提供留言板的功能，留言者有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EMAIL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可选项，用于信息反馈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/>
          <p:nvPr>
            <p:ph type="body" sz="quarter" idx="10"/>
          </p:nvPr>
        </p:nvSpPr>
        <p:spPr/>
        <p:txBody>
          <a:bodyPr/>
          <a:p>
            <a:r>
              <a:rPr lang="en-US" altLang="zh-CN"/>
              <a:t>02</a:t>
            </a:r>
            <a:r>
              <a:rPr lang="zh-CN" altLang="en-US"/>
              <a:t>交付产品</a:t>
            </a:r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668116" y="2157155"/>
            <a:ext cx="3126008" cy="3893575"/>
            <a:chOff x="8608791" y="2227005"/>
            <a:chExt cx="3126008" cy="3893575"/>
          </a:xfrm>
        </p:grpSpPr>
        <p:sp>
          <p:nvSpPr>
            <p:cNvPr id="69" name="燕尾形 68"/>
            <p:cNvSpPr/>
            <p:nvPr/>
          </p:nvSpPr>
          <p:spPr>
            <a:xfrm>
              <a:off x="8608791" y="2227005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317191" y="3331612"/>
              <a:ext cx="2112748" cy="4914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风险报告</a:t>
              </a:r>
              <a:endParaRPr lang="zh-CN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9317190" y="2703411"/>
              <a:ext cx="1706880" cy="64516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非移交产品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489200" y="2157156"/>
            <a:ext cx="3126008" cy="3893575"/>
            <a:chOff x="5886325" y="2227006"/>
            <a:chExt cx="3126008" cy="3893575"/>
          </a:xfrm>
        </p:grpSpPr>
        <p:sp>
          <p:nvSpPr>
            <p:cNvPr id="68" name="燕尾形 67"/>
            <p:cNvSpPr/>
            <p:nvPr/>
          </p:nvSpPr>
          <p:spPr>
            <a:xfrm>
              <a:off x="5886325" y="2227006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629958" y="3331612"/>
              <a:ext cx="2112748" cy="23279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lnSpc>
                  <a:spcPct val="130000"/>
                </a:lnSpc>
              </a:pPr>
              <a:r>
                <a:rPr sz="1400" b="1" dirty="0">
                  <a:solidFill>
                    <a:schemeClr val="bg1"/>
                  </a:solidFill>
                  <a:latin typeface="+mn-ea"/>
                </a:rPr>
                <a:t>1.符合用户的需求。</a:t>
              </a:r>
              <a:endParaRPr sz="1400" b="1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sz="1400" b="1" dirty="0">
                  <a:solidFill>
                    <a:schemeClr val="bg1"/>
                  </a:solidFill>
                  <a:latin typeface="+mn-ea"/>
                </a:rPr>
                <a:t>2.可运行维护的教学网站。</a:t>
              </a:r>
              <a:endParaRPr sz="1400" b="1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sz="1400" b="1" dirty="0">
                  <a:solidFill>
                    <a:schemeClr val="bg1"/>
                  </a:solidFill>
                  <a:latin typeface="+mn-ea"/>
                </a:rPr>
                <a:t>3.相关代码符合规范。</a:t>
              </a:r>
              <a:endParaRPr sz="1400" b="1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sz="1400" b="1" dirty="0">
                  <a:solidFill>
                    <a:schemeClr val="bg1"/>
                  </a:solidFill>
                  <a:latin typeface="+mn-ea"/>
                </a:rPr>
                <a:t>4.项目相关文档齐全且符合标准。</a:t>
              </a:r>
              <a:endParaRPr sz="1400" b="1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sz="1400" b="1" dirty="0">
                  <a:solidFill>
                    <a:schemeClr val="bg1"/>
                  </a:solidFill>
                  <a:latin typeface="+mn-ea"/>
                </a:rPr>
                <a:t>5.软件界面友好且易于交互。</a:t>
              </a:r>
              <a:endParaRPr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629957" y="2686901"/>
              <a:ext cx="1402080" cy="64516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验收标准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6345844" y="2157156"/>
            <a:ext cx="3126008" cy="3893575"/>
            <a:chOff x="3163859" y="2227006"/>
            <a:chExt cx="3126008" cy="3893575"/>
          </a:xfrm>
        </p:grpSpPr>
        <p:sp>
          <p:nvSpPr>
            <p:cNvPr id="5" name="燕尾形 4"/>
            <p:cNvSpPr/>
            <p:nvPr/>
          </p:nvSpPr>
          <p:spPr>
            <a:xfrm>
              <a:off x="3163859" y="2227006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07492" y="3554497"/>
              <a:ext cx="2112748" cy="4508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lnSpc>
                  <a:spcPct val="130000"/>
                </a:lnSpc>
              </a:pPr>
              <a:r>
                <a:rPr b="1" dirty="0">
                  <a:solidFill>
                    <a:schemeClr val="bg1"/>
                  </a:solidFill>
                  <a:latin typeface="+mn-ea"/>
                </a:rPr>
                <a:t>2017年1月20日。</a:t>
              </a:r>
              <a:endParaRPr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907491" y="2686901"/>
              <a:ext cx="2011680" cy="64516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最后交付期限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23430" y="4273550"/>
            <a:ext cx="5071110" cy="840105"/>
          </a:xfrm>
        </p:spPr>
        <p:txBody>
          <a:bodyPr/>
          <a:lstStyle/>
          <a:p>
            <a:r>
              <a:rPr kumimoji="1" lang="zh-CN" altLang="en-US" dirty="0" smtClean="0"/>
              <a:t>所需工作概述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所需工作概述</a:t>
            </a:r>
            <a:endParaRPr kumimoji="1" lang="zh-CN" altLang="en-US" dirty="0" smtClean="0"/>
          </a:p>
        </p:txBody>
      </p:sp>
      <p:grpSp>
        <p:nvGrpSpPr>
          <p:cNvPr id="15" name="组 14"/>
          <p:cNvGrpSpPr/>
          <p:nvPr/>
        </p:nvGrpSpPr>
        <p:grpSpPr>
          <a:xfrm>
            <a:off x="3598623" y="1198922"/>
            <a:ext cx="4661535" cy="5506085"/>
            <a:chOff x="1229058" y="3828457"/>
            <a:chExt cx="4661535" cy="5506085"/>
          </a:xfrm>
        </p:grpSpPr>
        <p:sp>
          <p:nvSpPr>
            <p:cNvPr id="16" name="矩形 15"/>
            <p:cNvSpPr/>
            <p:nvPr/>
          </p:nvSpPr>
          <p:spPr>
            <a:xfrm>
              <a:off x="1229058" y="3828457"/>
              <a:ext cx="4661535" cy="5506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11487" y="3978828"/>
              <a:ext cx="3896788" cy="5126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lnSpc>
                  <a:spcPct val="130000"/>
                </a:lnSpc>
              </a:pPr>
              <a:r>
                <a:rPr b="1" dirty="0">
                  <a:solidFill>
                    <a:srgbClr val="000000"/>
                  </a:solidFill>
                  <a:latin typeface="+mn-ea"/>
                </a:rPr>
                <a:t>a.所要开发系统：软件工程系列课程教学辅助网站</a:t>
              </a:r>
              <a:endParaRPr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b="1" dirty="0">
                  <a:solidFill>
                    <a:srgbClr val="000000"/>
                  </a:solidFill>
                  <a:latin typeface="+mn-ea"/>
                </a:rPr>
                <a:t>b.项目文档编制按照国家标准，使用专业术语。</a:t>
              </a:r>
              <a:endParaRPr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b="1" dirty="0">
                  <a:solidFill>
                    <a:srgbClr val="000000"/>
                  </a:solidFill>
                  <a:latin typeface="+mn-ea"/>
                </a:rPr>
                <a:t>人员：小组软件项目开发成员</a:t>
              </a:r>
              <a:endParaRPr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b="1" dirty="0">
                  <a:solidFill>
                    <a:srgbClr val="000000"/>
                  </a:solidFill>
                  <a:latin typeface="+mn-ea"/>
                </a:rPr>
                <a:t>支持软件：JetBrains WebStorm 11.0.3、AxureRP、Photoshop、office、IBM rational rose、Soursetree</a:t>
              </a:r>
              <a:endParaRPr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b="1" dirty="0">
                  <a:solidFill>
                    <a:srgbClr val="000000"/>
                  </a:solidFill>
                  <a:latin typeface="+mn-ea"/>
                </a:rPr>
                <a:t>开发地点：宿舍或者机房</a:t>
              </a:r>
              <a:endParaRPr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b="1" dirty="0">
                  <a:solidFill>
                    <a:srgbClr val="000000"/>
                  </a:solidFill>
                  <a:latin typeface="+mn-ea"/>
                </a:rPr>
                <a:t>实验设备：个人PC 机、笔记本、实验室PC机</a:t>
              </a:r>
              <a:endParaRPr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b="1" dirty="0">
                  <a:solidFill>
                    <a:srgbClr val="000000"/>
                  </a:solidFill>
                  <a:latin typeface="+mn-ea"/>
                </a:rPr>
                <a:t>项目资源维护需求的数目和类型：5台个人电脑</a:t>
              </a:r>
              <a:endParaRPr b="1" dirty="0">
                <a:solidFill>
                  <a:srgbClr val="000000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48195" y="4273550"/>
            <a:ext cx="5001895" cy="840105"/>
          </a:xfrm>
        </p:spPr>
        <p:txBody>
          <a:bodyPr/>
          <a:lstStyle/>
          <a:p>
            <a:r>
              <a:rPr kumimoji="1" lang="zh-CN" altLang="en-US" dirty="0" smtClean="0"/>
              <a:t>软件开发计划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软件开发过程</a:t>
            </a:r>
            <a:endParaRPr kumimoji="1" lang="zh-CN" altLang="en-US" dirty="0" smtClean="0"/>
          </a:p>
        </p:txBody>
      </p:sp>
      <p:grpSp>
        <p:nvGrpSpPr>
          <p:cNvPr id="16" name="组 15"/>
          <p:cNvGrpSpPr/>
          <p:nvPr/>
        </p:nvGrpSpPr>
        <p:grpSpPr>
          <a:xfrm>
            <a:off x="6739890" y="3790950"/>
            <a:ext cx="5495925" cy="716280"/>
            <a:chOff x="6695769" y="5169804"/>
            <a:chExt cx="5496232" cy="1147422"/>
          </a:xfrm>
        </p:grpSpPr>
        <p:sp>
          <p:nvSpPr>
            <p:cNvPr id="28" name="立方体 27"/>
            <p:cNvSpPr/>
            <p:nvPr/>
          </p:nvSpPr>
          <p:spPr>
            <a:xfrm>
              <a:off x="6695769" y="5169804"/>
              <a:ext cx="5496232" cy="1147422"/>
            </a:xfrm>
            <a:prstGeom prst="cube">
              <a:avLst>
                <a:gd name="adj" fmla="val 1420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948513" y="5301025"/>
              <a:ext cx="1836523" cy="885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4.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代码编写</a:t>
              </a:r>
              <a:endParaRPr lang="zh-CN" altLang="en-US" sz="20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377430" y="2941320"/>
            <a:ext cx="4848860" cy="849630"/>
            <a:chOff x="7343053" y="4184942"/>
            <a:chExt cx="4848948" cy="1147422"/>
          </a:xfrm>
        </p:grpSpPr>
        <p:sp>
          <p:nvSpPr>
            <p:cNvPr id="30" name="立方体 29"/>
            <p:cNvSpPr/>
            <p:nvPr/>
          </p:nvSpPr>
          <p:spPr>
            <a:xfrm>
              <a:off x="7343053" y="4184942"/>
              <a:ext cx="4848948" cy="1147422"/>
            </a:xfrm>
            <a:prstGeom prst="cube">
              <a:avLst>
                <a:gd name="adj" fmla="val 1420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498631" y="4481659"/>
              <a:ext cx="2369228" cy="74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3.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系统设计</a:t>
              </a:r>
              <a:endParaRPr lang="zh-CN" altLang="en-US" sz="20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7956550" y="1999615"/>
            <a:ext cx="4269740" cy="933450"/>
            <a:chOff x="7922200" y="3217771"/>
            <a:chExt cx="4269800" cy="1147422"/>
          </a:xfrm>
        </p:grpSpPr>
        <p:sp>
          <p:nvSpPr>
            <p:cNvPr id="36" name="立方体 35"/>
            <p:cNvSpPr/>
            <p:nvPr/>
          </p:nvSpPr>
          <p:spPr>
            <a:xfrm>
              <a:off x="7922200" y="3217771"/>
              <a:ext cx="4269800" cy="1147422"/>
            </a:xfrm>
            <a:prstGeom prst="cube">
              <a:avLst>
                <a:gd name="adj" fmla="val 14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136833" y="3514383"/>
              <a:ext cx="2633382" cy="679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2.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需求规格说明</a:t>
              </a:r>
              <a:endParaRPr lang="zh-CN" altLang="en-US" sz="20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8637905" y="1031875"/>
            <a:ext cx="3554095" cy="967740"/>
            <a:chOff x="8637619" y="2241755"/>
            <a:chExt cx="3554379" cy="1147422"/>
          </a:xfrm>
        </p:grpSpPr>
        <p:sp>
          <p:nvSpPr>
            <p:cNvPr id="37" name="立方体 36"/>
            <p:cNvSpPr/>
            <p:nvPr/>
          </p:nvSpPr>
          <p:spPr>
            <a:xfrm>
              <a:off x="8637619" y="2241755"/>
              <a:ext cx="3554379" cy="1147422"/>
            </a:xfrm>
            <a:prstGeom prst="cube">
              <a:avLst>
                <a:gd name="adj" fmla="val 1420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828775" y="2538467"/>
              <a:ext cx="1732915" cy="655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2000" b="1" dirty="0" smtClean="0">
                  <a:solidFill>
                    <a:schemeClr val="bg1"/>
                  </a:solidFill>
                </a:rPr>
                <a:t>1    准备工作：</a:t>
              </a:r>
              <a:endParaRPr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3326130" y="1384300"/>
            <a:ext cx="531177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包括搭建环境，制定计划书，培训组员。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18385" y="2220595"/>
            <a:ext cx="53117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完成需求规格说明书的初稿.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61515" y="3161030"/>
            <a:ext cx="531177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系统总体设计和详细设计。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270635" y="3924300"/>
            <a:ext cx="531177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开发系统源代码及源码测试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3" name="组 15"/>
          <p:cNvGrpSpPr/>
          <p:nvPr/>
        </p:nvGrpSpPr>
        <p:grpSpPr>
          <a:xfrm>
            <a:off x="6001385" y="4507230"/>
            <a:ext cx="6190615" cy="855980"/>
            <a:chOff x="6695769" y="5169804"/>
            <a:chExt cx="5496232" cy="1147422"/>
          </a:xfrm>
        </p:grpSpPr>
        <p:sp>
          <p:nvSpPr>
            <p:cNvPr id="4" name="立方体 3"/>
            <p:cNvSpPr/>
            <p:nvPr/>
          </p:nvSpPr>
          <p:spPr>
            <a:xfrm>
              <a:off x="6695769" y="5169804"/>
              <a:ext cx="5496232" cy="1147422"/>
            </a:xfrm>
            <a:prstGeom prst="cube">
              <a:avLst>
                <a:gd name="adj" fmla="val 1420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48345" y="5372884"/>
              <a:ext cx="1374140" cy="7413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5.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系统集成</a:t>
              </a:r>
              <a:endParaRPr lang="zh-CN" altLang="en-US"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91185" y="4831080"/>
            <a:ext cx="531177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lnSpc>
                <a:spcPct val="130000"/>
              </a:lnSpc>
            </a:pP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进行整个银行系统的集成.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5153025" y="5363210"/>
            <a:ext cx="7038975" cy="855980"/>
          </a:xfrm>
          <a:prstGeom prst="cube">
            <a:avLst>
              <a:gd name="adj" fmla="val 1420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1941" y="5514073"/>
            <a:ext cx="1547746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sz="2000" b="1" dirty="0" smtClean="0">
                <a:solidFill>
                  <a:schemeClr val="bg1"/>
                </a:solidFill>
              </a:rPr>
              <a:t>6系统交付</a:t>
            </a:r>
            <a:endParaRPr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58750" y="5616575"/>
            <a:ext cx="531177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lnSpc>
                <a:spcPct val="13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完成系统的交付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4 </a:t>
            </a:r>
            <a:r>
              <a:rPr kumimoji="1" lang="zh-CN" altLang="en-US" dirty="0" smtClean="0"/>
              <a:t>开发总体计划</a:t>
            </a:r>
            <a:endParaRPr kumimoji="1"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1689735"/>
            <a:ext cx="10215880" cy="499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4 </a:t>
            </a:r>
            <a:r>
              <a:rPr kumimoji="1" lang="zh-CN" altLang="en-US" dirty="0" smtClean="0"/>
              <a:t>开发总体计划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771650"/>
            <a:ext cx="10313670" cy="471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6914" y="1198953"/>
            <a:ext cx="3514538" cy="572994"/>
          </a:xfrm>
        </p:spPr>
        <p:txBody>
          <a:bodyPr/>
          <a:lstStyle/>
          <a:p>
            <a:r>
              <a:rPr kumimoji="1" lang="zh-CN" altLang="en-US" dirty="0" smtClean="0"/>
              <a:t>软件开发方法</a:t>
            </a:r>
            <a:endParaRPr kumimoji="1" lang="zh-CN" altLang="en-US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3091180" y="1771650"/>
            <a:ext cx="6896735" cy="4599305"/>
            <a:chOff x="1114" y="2790"/>
            <a:chExt cx="7341" cy="7483"/>
          </a:xfrm>
        </p:grpSpPr>
        <p:grpSp>
          <p:nvGrpSpPr>
            <p:cNvPr id="5" name="组 12"/>
            <p:cNvGrpSpPr/>
            <p:nvPr/>
          </p:nvGrpSpPr>
          <p:grpSpPr>
            <a:xfrm>
              <a:off x="1114" y="3551"/>
              <a:ext cx="7341" cy="6722"/>
              <a:chOff x="1229058" y="3828457"/>
              <a:chExt cx="4661647" cy="42682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229058" y="3828457"/>
                <a:ext cx="4661647" cy="4268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10702" y="4229123"/>
                <a:ext cx="4172685" cy="3066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采用面向对象的分析设计方法；</a:t>
                </a:r>
                <a:endParaRPr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利用Windows 平台作为开发平台；使用Navicat作为数据库管理系统的数据存储工具；</a:t>
                </a:r>
                <a:endParaRPr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使用UML语言进行建模。并采用统一的HTLM5标准的文件命名方式、代码版式、注释等编码规范；</a:t>
                </a:r>
                <a:endParaRPr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编码人员对代码进行严格检查后再进行代码编译；</a:t>
                </a:r>
                <a:endParaRPr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测试人员根据测试文档进行测试；</a:t>
                </a:r>
                <a:endParaRPr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最后实现软件的交付。</a:t>
                </a:r>
                <a:endParaRPr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4389" y="2790"/>
              <a:ext cx="791" cy="7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4510" y="1323975"/>
            <a:ext cx="4661535" cy="3527421"/>
            <a:chOff x="1114" y="2790"/>
            <a:chExt cx="7341" cy="9052"/>
          </a:xfrm>
        </p:grpSpPr>
        <p:grpSp>
          <p:nvGrpSpPr>
            <p:cNvPr id="5" name="组 12"/>
            <p:cNvGrpSpPr/>
            <p:nvPr/>
          </p:nvGrpSpPr>
          <p:grpSpPr>
            <a:xfrm>
              <a:off x="1114" y="3551"/>
              <a:ext cx="7341" cy="8291"/>
              <a:chOff x="1229058" y="3828457"/>
              <a:chExt cx="4661647" cy="526470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229058" y="3828457"/>
                <a:ext cx="4661647" cy="5264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10852" y="4229018"/>
                <a:ext cx="3896788" cy="3665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吸纳可重用的软件产品</a:t>
                </a:r>
                <a:endParaRPr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r>
                  <a:rPr dirty="0">
                    <a:solidFill>
                      <a:srgbClr val="000000"/>
                    </a:solidFill>
                    <a:latin typeface="+mn-ea"/>
                  </a:rPr>
                  <a:t>与面向对象技术结合：类的聚集、实例对类的成员函数或操作的引用、子类对父类的继承等使软件 的可重用性有了较大的提高。 而且这种类型的重用容易实现。 </a:t>
                </a:r>
                <a:endParaRPr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4389" y="2790"/>
              <a:ext cx="791" cy="7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46775" y="1620520"/>
            <a:ext cx="4661535" cy="4123439"/>
            <a:chOff x="1114" y="2790"/>
            <a:chExt cx="7341" cy="13182"/>
          </a:xfrm>
        </p:grpSpPr>
        <p:grpSp>
          <p:nvGrpSpPr>
            <p:cNvPr id="4" name="组 12"/>
            <p:cNvGrpSpPr/>
            <p:nvPr/>
          </p:nvGrpSpPr>
          <p:grpSpPr>
            <a:xfrm>
              <a:off x="1114" y="3551"/>
              <a:ext cx="7341" cy="12421"/>
              <a:chOff x="1229058" y="3828457"/>
              <a:chExt cx="4661647" cy="788743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29058" y="3828457"/>
                <a:ext cx="4661647" cy="5264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10852" y="4229018"/>
                <a:ext cx="3896788" cy="7486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  <a:sym typeface="+mn-ea"/>
                  </a:rPr>
                  <a:t>开发可重用的软件产品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</a:t>
                </a:r>
                <a:r>
                  <a:rPr dirty="0">
                    <a:solidFill>
                      <a:srgbClr val="000000"/>
                    </a:solidFill>
                    <a:latin typeface="+mn-ea"/>
                    <a:sym typeface="+mn-ea"/>
                  </a:rPr>
                  <a:t>软件系统应是模块化结构。软件系统应不依赖于具体的运行环境。软件系统应建立在标准的、统一的数据接口上，即软件系统在建立数据模块进行数据操作时，都要求以标准的数据模式为依据，从而实现开发可重用的软件产品，从而实现开发可重用的软件产品。</a:t>
                </a:r>
                <a:endParaRPr lang="zh-CN" altLang="en-US"/>
              </a:p>
              <a:p>
                <a:pPr lvl="0" algn="ctr">
                  <a:lnSpc>
                    <a:spcPct val="130000"/>
                  </a:lnSpc>
                </a:pPr>
                <a:endParaRPr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4389" y="2790"/>
              <a:ext cx="791" cy="7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40739" y="2384909"/>
            <a:ext cx="967441" cy="664077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008180" y="2384909"/>
            <a:ext cx="3360592" cy="664077"/>
          </a:xfrm>
        </p:spPr>
        <p:txBody>
          <a:bodyPr/>
          <a:lstStyle/>
          <a:p>
            <a:r>
              <a:rPr kumimoji="1" lang="zh-CN" altLang="en-US" dirty="0" smtClean="0"/>
              <a:t>引言</a:t>
            </a:r>
            <a:endParaRPr kumimoji="1"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3732507" y="204215"/>
            <a:ext cx="3726558" cy="840354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CONTENTS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1040739" y="3053277"/>
            <a:ext cx="967441" cy="664077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008815" y="3717487"/>
            <a:ext cx="3360592" cy="664077"/>
          </a:xfrm>
        </p:spPr>
        <p:txBody>
          <a:bodyPr/>
          <a:lstStyle/>
          <a:p>
            <a:r>
              <a:rPr kumimoji="1" lang="zh-CN" altLang="en-US" dirty="0" smtClean="0"/>
              <a:t>所需工作概述</a:t>
            </a:r>
            <a:endParaRPr kumimoji="1"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1040739" y="3721645"/>
            <a:ext cx="967441" cy="664077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1040739" y="4390013"/>
            <a:ext cx="967441" cy="664077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3"/>
          </p:nvPr>
        </p:nvSpPr>
        <p:spPr>
          <a:xfrm>
            <a:off x="2008180" y="4390013"/>
            <a:ext cx="3360592" cy="664077"/>
          </a:xfrm>
        </p:spPr>
        <p:txBody>
          <a:bodyPr/>
          <a:lstStyle/>
          <a:p>
            <a:r>
              <a:rPr kumimoji="1" lang="zh-CN" altLang="en-US" dirty="0" smtClean="0"/>
              <a:t>软件开发计划</a:t>
            </a:r>
            <a:endParaRPr kumimoji="1" lang="zh-CN" alt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4"/>
          </p:nvPr>
        </p:nvSpPr>
        <p:spPr>
          <a:xfrm>
            <a:off x="1038497" y="5040452"/>
            <a:ext cx="967441" cy="664077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5"/>
          </p:nvPr>
        </p:nvSpPr>
        <p:spPr>
          <a:xfrm>
            <a:off x="2005965" y="5040630"/>
            <a:ext cx="4319905" cy="664210"/>
          </a:xfrm>
        </p:spPr>
        <p:txBody>
          <a:bodyPr/>
          <a:lstStyle/>
          <a:p>
            <a:r>
              <a:rPr kumimoji="1" lang="zh-CN" altLang="en-US" dirty="0" smtClean="0"/>
              <a:t>项目组织</a:t>
            </a:r>
            <a:endParaRPr kumimoji="1"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6"/>
          </p:nvPr>
        </p:nvSpPr>
        <p:spPr>
          <a:xfrm>
            <a:off x="6296932" y="3725234"/>
            <a:ext cx="967441" cy="664077"/>
          </a:xfrm>
        </p:spPr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8</a:t>
            </a:r>
            <a:endParaRPr kumimoji="1" 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7"/>
          </p:nvPr>
        </p:nvSpPr>
        <p:spPr>
          <a:xfrm>
            <a:off x="7264373" y="3725234"/>
            <a:ext cx="3360592" cy="664077"/>
          </a:xfrm>
        </p:spPr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 smtClean="0"/>
          </a:p>
        </p:txBody>
      </p:sp>
      <p:sp>
        <p:nvSpPr>
          <p:cNvPr id="17" name="文本占位符 5"/>
          <p:cNvSpPr>
            <a:spLocks noGrp="1"/>
          </p:cNvSpPr>
          <p:nvPr/>
        </p:nvSpPr>
        <p:spPr>
          <a:xfrm>
            <a:off x="2006275" y="3015177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交付产品</a:t>
            </a:r>
            <a:endParaRPr kumimoji="1"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6296660" y="2385060"/>
            <a:ext cx="4328160" cy="664210"/>
            <a:chOff x="9916" y="3756"/>
            <a:chExt cx="6816" cy="1046"/>
          </a:xfrm>
        </p:grpSpPr>
        <p:sp>
          <p:nvSpPr>
            <p:cNvPr id="18" name="文本占位符 12"/>
            <p:cNvSpPr>
              <a:spLocks noGrp="1"/>
            </p:cNvSpPr>
            <p:nvPr/>
          </p:nvSpPr>
          <p:spPr>
            <a:xfrm>
              <a:off x="9916" y="3756"/>
              <a:ext cx="1524" cy="1046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 smtClean="0"/>
                <a:t>0</a:t>
              </a:r>
              <a:r>
                <a:rPr kumimoji="1" lang="en-US" dirty="0" smtClean="0"/>
                <a:t>6</a:t>
              </a:r>
              <a:endParaRPr kumimoji="1" lang="en-US" dirty="0"/>
            </a:p>
          </p:txBody>
        </p:sp>
        <p:sp>
          <p:nvSpPr>
            <p:cNvPr id="19" name="文本占位符 13"/>
            <p:cNvSpPr>
              <a:spLocks noGrp="1"/>
            </p:cNvSpPr>
            <p:nvPr/>
          </p:nvSpPr>
          <p:spPr>
            <a:xfrm>
              <a:off x="11440" y="3756"/>
              <a:ext cx="5292" cy="1046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 smtClean="0"/>
                <a:t>进度表</a:t>
              </a:r>
              <a:endParaRPr kumimoji="1" lang="zh-CN" altLang="en-US" dirty="0" smtClean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96660" y="3014980"/>
            <a:ext cx="4328160" cy="664210"/>
            <a:chOff x="9916" y="3756"/>
            <a:chExt cx="6816" cy="1046"/>
          </a:xfrm>
        </p:grpSpPr>
        <p:sp>
          <p:nvSpPr>
            <p:cNvPr id="25" name="文本占位符 12"/>
            <p:cNvSpPr>
              <a:spLocks noGrp="1"/>
            </p:cNvSpPr>
            <p:nvPr/>
          </p:nvSpPr>
          <p:spPr>
            <a:xfrm>
              <a:off x="9916" y="3756"/>
              <a:ext cx="1524" cy="1046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 smtClean="0"/>
                <a:t>0</a:t>
              </a:r>
              <a:r>
                <a:rPr kumimoji="1" lang="en-US" dirty="0" smtClean="0"/>
                <a:t>7</a:t>
              </a:r>
              <a:endParaRPr kumimoji="1" lang="en-US" dirty="0"/>
            </a:p>
          </p:txBody>
        </p:sp>
        <p:sp>
          <p:nvSpPr>
            <p:cNvPr id="26" name="文本占位符 13"/>
            <p:cNvSpPr>
              <a:spLocks noGrp="1"/>
            </p:cNvSpPr>
            <p:nvPr/>
          </p:nvSpPr>
          <p:spPr>
            <a:xfrm>
              <a:off x="11440" y="3756"/>
              <a:ext cx="5292" cy="1046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 smtClean="0"/>
                <a:t>项目估算</a:t>
              </a:r>
              <a:endParaRPr kumimoji="1" lang="zh-CN" altLang="en-US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处理关键性需求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48929" y="2227006"/>
            <a:ext cx="2918472" cy="3893575"/>
            <a:chOff x="648929" y="2227006"/>
            <a:chExt cx="2918472" cy="3893575"/>
          </a:xfrm>
        </p:grpSpPr>
        <p:sp>
          <p:nvSpPr>
            <p:cNvPr id="3" name="五边形 2"/>
            <p:cNvSpPr/>
            <p:nvPr/>
          </p:nvSpPr>
          <p:spPr>
            <a:xfrm>
              <a:off x="648929" y="2227006"/>
              <a:ext cx="2918472" cy="3893575"/>
            </a:xfrm>
            <a:prstGeom prst="homePlate">
              <a:avLst>
                <a:gd name="adj" fmla="val 1888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80626" y="2702962"/>
              <a:ext cx="2112748" cy="3208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sz="2000" b="1" dirty="0">
                  <a:solidFill>
                    <a:schemeClr val="bg1"/>
                  </a:solidFill>
                  <a:latin typeface="+mn-ea"/>
                </a:rPr>
                <a:t>安全性保证</a:t>
              </a:r>
              <a:endParaRPr sz="2000" b="1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sz="1400" dirty="0">
                  <a:solidFill>
                    <a:schemeClr val="bg1"/>
                  </a:solidFill>
                  <a:latin typeface="+mn-ea"/>
                </a:rPr>
                <a:t>    </a:t>
              </a:r>
              <a:endParaRPr sz="1400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endParaRPr sz="1400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b="1" dirty="0">
                  <a:solidFill>
                    <a:schemeClr val="bg1"/>
                  </a:solidFill>
                  <a:latin typeface="+mn-ea"/>
                </a:rPr>
                <a:t>SQL注入防护。</a:t>
              </a:r>
              <a:endParaRPr b="1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b="1" dirty="0">
                  <a:solidFill>
                    <a:schemeClr val="bg1"/>
                  </a:solidFill>
                  <a:latin typeface="+mn-ea"/>
                </a:rPr>
                <a:t>对称加密算法高级加密标准AES加密用户密码。</a:t>
              </a:r>
              <a:endParaRPr b="1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b="1" dirty="0">
                  <a:solidFill>
                    <a:schemeClr val="bg1"/>
                  </a:solidFill>
                  <a:latin typeface="+mn-ea"/>
                </a:rPr>
                <a:t>木马和病毒防护。</a:t>
              </a:r>
              <a:endParaRPr b="1" dirty="0">
                <a:solidFill>
                  <a:schemeClr val="bg1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b="1" dirty="0">
                  <a:solidFill>
                    <a:schemeClr val="bg1"/>
                  </a:solidFill>
                  <a:latin typeface="+mn-ea"/>
                </a:rPr>
                <a:t>用户权限控制。</a:t>
              </a:r>
              <a:endParaRPr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163859" y="2227006"/>
            <a:ext cx="3126008" cy="3893575"/>
            <a:chOff x="3163859" y="2227006"/>
            <a:chExt cx="3126008" cy="3893575"/>
          </a:xfrm>
        </p:grpSpPr>
        <p:sp>
          <p:nvSpPr>
            <p:cNvPr id="5" name="燕尾形 4"/>
            <p:cNvSpPr/>
            <p:nvPr/>
          </p:nvSpPr>
          <p:spPr>
            <a:xfrm>
              <a:off x="3163859" y="2227006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07492" y="3665622"/>
              <a:ext cx="2112748" cy="810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b="1" dirty="0">
                  <a:solidFill>
                    <a:schemeClr val="bg1"/>
                  </a:solidFill>
                  <a:latin typeface="+mn-ea"/>
                </a:rPr>
                <a:t>和开发人员签保密协议</a:t>
              </a:r>
              <a:endParaRPr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907491" y="2673566"/>
              <a:ext cx="145288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保密性保证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5872990" y="2227006"/>
            <a:ext cx="3126008" cy="3893575"/>
            <a:chOff x="5886325" y="2227006"/>
            <a:chExt cx="3126008" cy="3893575"/>
          </a:xfrm>
        </p:grpSpPr>
        <p:sp>
          <p:nvSpPr>
            <p:cNvPr id="68" name="燕尾形 67"/>
            <p:cNvSpPr/>
            <p:nvPr/>
          </p:nvSpPr>
          <p:spPr>
            <a:xfrm>
              <a:off x="5886325" y="2227006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629958" y="3785637"/>
              <a:ext cx="2112748" cy="1889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b="1" dirty="0">
                  <a:solidFill>
                    <a:schemeClr val="bg1"/>
                  </a:solidFill>
                  <a:latin typeface="+mn-ea"/>
                </a:rPr>
                <a:t>对于用户的私密信息使用对称加密算法高级加密标准AES进行加密，并SQL防注入。</a:t>
              </a:r>
              <a:endParaRPr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629957" y="2703411"/>
              <a:ext cx="145288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私密性保证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项目组织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5</a:t>
            </a:r>
            <a:r>
              <a:rPr kumimoji="1" lang="zh-CN" altLang="en-US" dirty="0" smtClean="0"/>
              <a:t>团队组织关系图</a:t>
            </a:r>
            <a:endParaRPr kumimoji="1" lang="zh-CN" altLang="en-US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881380" y="2033270"/>
          <a:ext cx="10863580" cy="4090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435"/>
                <a:gridCol w="2444750"/>
                <a:gridCol w="7351395"/>
              </a:tblGrid>
              <a:tr h="4070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成员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职责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温中磊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项目经理、文档维护员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领导项目团队、执行和管理团队、负责软件的交付工作。负责软件设计并撰写软件设计报告。参与文档编写。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简浩男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配置管理员、文档维护员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在软件项目开发过程中进行的人员。负责制定配置管理计划，针对项目进行配置库的规划；搭建配置管理环境，建立和维护配置库，保证配置库稳定运行。递交每周小组作业。参与文档编写及软件设计开发。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陈金润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美工、文档维护员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整理需求分析并撰写需求分析报告、维护并及时修改和发布已更新技术文档。参与软件设计开发，对界面美工负主要责任。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4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楼静靓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美工、文档维护员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整理需求分析并撰写需求分析报告、维护并及时修改和发布已更新技术文档。参与软件设计开发，对界面美工负主要责任。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2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吕政凯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秘书、文档维护员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作为秘书要主持每周的讨论会以及团内沟通工作，做好会议记录。对文档进行审阅并给项目经理提出修改意见。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5</a:t>
            </a:r>
            <a:r>
              <a:rPr kumimoji="1" lang="zh-CN" altLang="en-US" dirty="0" smtClean="0"/>
              <a:t>项目资源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4670" y="1955165"/>
            <a:ext cx="113538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人力资源，包括：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1)估计此项目应投入的人力(人员/时间数);</a:t>
            </a:r>
            <a:endParaRPr lang="zh-CN" altLang="en-US"/>
          </a:p>
          <a:p>
            <a:r>
              <a:rPr lang="zh-CN" altLang="en-US"/>
              <a:t>统一的开发不涉及任何经济的预算，工程量初步设置为3人/天。</a:t>
            </a:r>
            <a:endParaRPr lang="zh-CN" altLang="en-US"/>
          </a:p>
          <a:p>
            <a:r>
              <a:rPr lang="zh-CN" altLang="en-US"/>
              <a:t>2)按职责分解所投入的人力；</a:t>
            </a:r>
            <a:endParaRPr lang="zh-CN" altLang="en-US"/>
          </a:p>
          <a:p>
            <a:r>
              <a:rPr lang="zh-CN" altLang="en-US"/>
              <a:t>Web程序员：楼静靓、吕政凯 </a:t>
            </a:r>
            <a:r>
              <a:rPr lang="en-US" altLang="zh-CN"/>
              <a:t>		</a:t>
            </a:r>
            <a:r>
              <a:rPr lang="zh-CN" altLang="en-US"/>
              <a:t>要求：熟悉Web和JavaScript编程</a:t>
            </a:r>
            <a:endParaRPr lang="zh-CN" altLang="en-US"/>
          </a:p>
          <a:p>
            <a:r>
              <a:rPr lang="zh-CN" altLang="en-US"/>
              <a:t>界面设计员：陈金润、楼静靓</a:t>
            </a:r>
            <a:r>
              <a:rPr lang="en-US" altLang="zh-CN"/>
              <a:t>		</a:t>
            </a:r>
            <a:r>
              <a:rPr lang="zh-CN" altLang="en-US"/>
              <a:t>要求：熟悉AxureRP、Photoshop、.Net平台</a:t>
            </a:r>
            <a:endParaRPr lang="zh-CN" altLang="en-US"/>
          </a:p>
          <a:p>
            <a:r>
              <a:rPr lang="zh-CN" altLang="en-US"/>
              <a:t>数据库设计员：简浩男</a:t>
            </a:r>
            <a:r>
              <a:rPr lang="en-US" altLang="zh-CN"/>
              <a:t>			</a:t>
            </a:r>
            <a:r>
              <a:rPr lang="zh-CN" altLang="en-US"/>
              <a:t>要求：熟悉SQL语句，熟练使用SQL Sever 2005</a:t>
            </a:r>
            <a:endParaRPr lang="zh-CN" altLang="en-US"/>
          </a:p>
          <a:p>
            <a:r>
              <a:rPr lang="zh-CN" altLang="en-US"/>
              <a:t>文档维护员：全体组员</a:t>
            </a:r>
            <a:r>
              <a:rPr lang="en-US" altLang="zh-CN"/>
              <a:t>			</a:t>
            </a:r>
            <a:r>
              <a:rPr lang="zh-CN" altLang="en-US"/>
              <a:t>要求：熟悉使用Word及Powerpoint</a:t>
            </a:r>
            <a:endParaRPr lang="zh-CN" altLang="en-US"/>
          </a:p>
          <a:p>
            <a:r>
              <a:rPr lang="zh-CN" altLang="en-US"/>
              <a:t>沟通交流员：温中磊</a:t>
            </a:r>
            <a:r>
              <a:rPr lang="en-US" altLang="zh-CN"/>
              <a:t>			</a:t>
            </a:r>
            <a:r>
              <a:rPr lang="zh-CN" altLang="en-US"/>
              <a:t>要求：较强的沟通能力，能及时调解组内以及组与组之间的矛盾。</a:t>
            </a:r>
            <a:endParaRPr lang="zh-CN" altLang="en-US"/>
          </a:p>
          <a:p>
            <a:r>
              <a:rPr lang="zh-CN" altLang="en-US"/>
              <a:t>软件测试人员：全体组员，由简浩男负总责</a:t>
            </a:r>
            <a:r>
              <a:rPr lang="en-US" altLang="zh-CN"/>
              <a:t>	</a:t>
            </a:r>
            <a:r>
              <a:rPr lang="zh-CN" altLang="en-US"/>
              <a:t>要求：熟练使用开发工具的debug工具，有耐心。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5</a:t>
            </a:r>
            <a:r>
              <a:rPr kumimoji="1" lang="zh-CN" altLang="en-US" dirty="0" smtClean="0">
                <a:sym typeface="+mn-ea"/>
              </a:rPr>
              <a:t>项目资源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6155" y="2136775"/>
            <a:ext cx="94932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开发人员要使用的设施，工作的地理位置：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人员：小组软件项目开发成员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支持软件：</a:t>
            </a:r>
            <a:endParaRPr lang="zh-CN" altLang="en-US"/>
          </a:p>
          <a:p>
            <a:r>
              <a:rPr lang="zh-CN" altLang="en-US"/>
              <a:t>JetBrains WebStorm 11.0.3、AxureRP、Photoshop、office、IBM rational rose、Soursetree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开发地点：宿舍、机房、图书馆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实验设备：个人PC 机、笔记本、实验室PC机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项目资源维护需求的数目和类型：5台个人电脑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进度表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r>
              <a:rPr kumimoji="1" lang="zh-CN" altLang="en-US" dirty="0" smtClean="0"/>
              <a:t> 进度表</a:t>
            </a:r>
            <a:endParaRPr kumimoji="1"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991870"/>
            <a:ext cx="5480050" cy="586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r>
              <a:rPr kumimoji="1" lang="zh-CN" altLang="en-US" dirty="0" smtClean="0"/>
              <a:t> 进度表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080" y="620395"/>
            <a:ext cx="5410835" cy="19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80" y="810895"/>
            <a:ext cx="5418455" cy="2377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80" y="3188335"/>
            <a:ext cx="5433695" cy="3566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45270" y="327406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IS是一种Web（网页）服务组件，其中包括Web服务器、FTP服务器、NNTP服务器和SMTP服务器，分别用于网页浏览、文件传输、新闻服务和邮件发送等方面，它使得在网络（包括互联网和局域网）上发布信息成了一件很容易的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项目估算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7</a:t>
            </a:r>
            <a:r>
              <a:rPr kumimoji="1" lang="en-US" dirty="0" smtClean="0"/>
              <a:t> </a:t>
            </a:r>
            <a:r>
              <a:rPr kumimoji="1" lang="zh-CN" altLang="en-US" dirty="0" smtClean="0"/>
              <a:t>项目估算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34670" y="1852930"/>
            <a:ext cx="70834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关键计算机资源估算：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计算机内存要求：内存≥4G</a:t>
            </a:r>
            <a:endParaRPr lang="zh-CN" altLang="en-US"/>
          </a:p>
          <a:p>
            <a:pPr lvl="1"/>
            <a:r>
              <a:rPr lang="zh-CN" altLang="en-US"/>
              <a:t>显卡要求：独显2G及以上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操作系统</a:t>
            </a:r>
            <a:r>
              <a:rPr lang="zh-CN" altLang="en-US"/>
              <a:t>：Windows操作系统</a:t>
            </a:r>
            <a:endParaRPr lang="zh-CN" altLang="en-US"/>
          </a:p>
          <a:p>
            <a:pPr lvl="1"/>
            <a:r>
              <a:rPr lang="zh-CN" altLang="en-US"/>
              <a:t>开发平台：.NET平台</a:t>
            </a:r>
            <a:endParaRPr lang="zh-CN" altLang="en-US"/>
          </a:p>
          <a:p>
            <a:pPr lvl="1"/>
            <a:r>
              <a:rPr lang="zh-CN" altLang="en-US"/>
              <a:t>CPU要求:2路CPU</a:t>
            </a:r>
            <a:endParaRPr lang="zh-CN" altLang="en-US"/>
          </a:p>
          <a:p>
            <a:pPr lvl="1"/>
            <a:r>
              <a:rPr lang="zh-CN" altLang="en-US"/>
              <a:t>数据存储能力：磁盘类型SSD 16TB容量 </a:t>
            </a:r>
            <a:endParaRPr lang="zh-CN" altLang="en-US"/>
          </a:p>
          <a:p>
            <a:pPr lvl="1"/>
            <a:r>
              <a:rPr lang="zh-CN" altLang="en-US"/>
              <a:t>数据安全特性：采用对称加密算法高级加密标准AES</a:t>
            </a:r>
            <a:endParaRPr lang="zh-CN" altLang="en-US"/>
          </a:p>
          <a:p>
            <a:pPr lvl="1"/>
            <a:r>
              <a:rPr lang="zh-CN" altLang="en-US"/>
              <a:t>网络服务吞吐能力：150Mbps  时延2ms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引言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7</a:t>
            </a:r>
            <a:r>
              <a:rPr kumimoji="1" lang="en-US" dirty="0" smtClean="0"/>
              <a:t> </a:t>
            </a:r>
            <a:r>
              <a:rPr kumimoji="1" lang="zh-CN" altLang="en-US" dirty="0" smtClean="0"/>
              <a:t>项目估算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9620" y="1945005"/>
            <a:ext cx="8879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教师功能：8个</a:t>
            </a:r>
            <a:r>
              <a:rPr lang="en-US" altLang="zh-CN"/>
              <a:t>	</a:t>
            </a:r>
            <a:r>
              <a:rPr lang="zh-CN" altLang="en-US"/>
              <a:t>教师</a:t>
            </a:r>
            <a:r>
              <a:rPr lang="en-US" altLang="zh-CN"/>
              <a:t>/</a:t>
            </a:r>
            <a:r>
              <a:rPr lang="zh-CN" altLang="en-US"/>
              <a:t>课程介绍、教学科目增删改查、下载链接、更新动态等等</a:t>
            </a:r>
            <a:endParaRPr lang="zh-CN" altLang="en-US"/>
          </a:p>
          <a:p>
            <a:r>
              <a:rPr lang="zh-CN" altLang="en-US"/>
              <a:t>学生功能：11个</a:t>
            </a:r>
            <a:r>
              <a:rPr lang="en-US" altLang="zh-CN"/>
              <a:t>	</a:t>
            </a:r>
            <a:r>
              <a:rPr lang="zh-CN" altLang="en-US"/>
              <a:t>课件下载、观看视频、提交作业、实时沟通、网站导航等等</a:t>
            </a:r>
            <a:endParaRPr lang="zh-CN" altLang="en-US"/>
          </a:p>
          <a:p>
            <a:r>
              <a:rPr lang="zh-CN" altLang="en-US"/>
              <a:t>游客需求：4个</a:t>
            </a:r>
            <a:r>
              <a:rPr lang="en-US" altLang="zh-CN"/>
              <a:t>	</a:t>
            </a:r>
            <a:r>
              <a:rPr lang="zh-CN" altLang="en-US"/>
              <a:t>可以留言、查看课程以及老师介绍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基本程序(B)：1000 LOC</a:t>
            </a:r>
            <a:endParaRPr lang="zh-CN" altLang="en-US"/>
          </a:p>
          <a:p>
            <a:r>
              <a:rPr lang="zh-CN" altLang="en-US"/>
              <a:t>删除的(D)：  0  LOC</a:t>
            </a:r>
            <a:endParaRPr lang="zh-CN" altLang="en-US"/>
          </a:p>
          <a:p>
            <a:r>
              <a:rPr lang="zh-CN" altLang="en-US"/>
              <a:t>修改的(M)：  2600  LOC</a:t>
            </a:r>
            <a:endParaRPr lang="zh-CN" altLang="en-US"/>
          </a:p>
          <a:p>
            <a:r>
              <a:rPr lang="zh-CN" altLang="en-US"/>
              <a:t>基本增加(BA)： （8+11+4）* 600=  13800   LOC</a:t>
            </a:r>
            <a:endParaRPr lang="zh-CN" altLang="en-US"/>
          </a:p>
          <a:p>
            <a:r>
              <a:rPr lang="zh-CN" altLang="en-US"/>
              <a:t>增加的部分(A)： 8000  LOC</a:t>
            </a:r>
            <a:endParaRPr lang="zh-CN" altLang="en-US"/>
          </a:p>
          <a:p>
            <a:r>
              <a:rPr lang="zh-CN" altLang="en-US"/>
              <a:t>复用的部分(R)：  1600  LOC</a:t>
            </a:r>
            <a:endParaRPr lang="zh-CN" altLang="en-US"/>
          </a:p>
          <a:p>
            <a:r>
              <a:rPr lang="zh-CN" altLang="en-US"/>
              <a:t>估算的规模(E)：M+BA+A= 2600+13800+8000=24400  LOC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7</a:t>
            </a:r>
            <a:r>
              <a:rPr kumimoji="1" lang="en-US" dirty="0" smtClean="0"/>
              <a:t> </a:t>
            </a:r>
            <a:r>
              <a:rPr kumimoji="1" lang="zh-CN" altLang="en-US" dirty="0" smtClean="0"/>
              <a:t>项目估算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41375" y="2240915"/>
            <a:ext cx="70834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根据杭州社平工资7330元每月计算</a:t>
            </a:r>
            <a:endParaRPr lang="zh-CN" altLang="en-US"/>
          </a:p>
          <a:p>
            <a:r>
              <a:rPr lang="zh-CN" altLang="en-US"/>
              <a:t>工资支出成本为5*7330=36650元</a:t>
            </a:r>
            <a:endParaRPr lang="zh-CN" altLang="en-US"/>
          </a:p>
          <a:p>
            <a:r>
              <a:rPr lang="zh-CN" altLang="en-US"/>
              <a:t>软件硬件基本每个人员都具备</a:t>
            </a:r>
            <a:endParaRPr lang="zh-CN" altLang="en-US"/>
          </a:p>
          <a:p>
            <a:r>
              <a:rPr lang="zh-CN" altLang="en-US"/>
              <a:t>小组team building吃饭成本平均每周1-2次 每次100元</a:t>
            </a:r>
            <a:endParaRPr lang="zh-CN" altLang="en-US"/>
          </a:p>
          <a:p>
            <a:r>
              <a:rPr lang="zh-CN" altLang="en-US"/>
              <a:t>吃饭成本100*25=2500元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总成本：36650+2500=39150元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303655" y="3412490"/>
            <a:ext cx="9094470" cy="1889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30000"/>
              </a:lnSpc>
            </a:pPr>
            <a:r>
              <a:rPr b="1" dirty="0">
                <a:solidFill>
                  <a:srgbClr val="000000"/>
                </a:solidFill>
                <a:latin typeface="+mn-ea"/>
                <a:sym typeface="+mn-ea"/>
              </a:rPr>
              <a:t>软件工程国家标准相关文档G8567-2006</a:t>
            </a:r>
            <a:endParaRPr b="1" dirty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30000"/>
              </a:lnSpc>
            </a:pPr>
            <a:endParaRPr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b="1" dirty="0">
                <a:solidFill>
                  <a:srgbClr val="000000"/>
                </a:solidFill>
                <a:latin typeface="+mn-ea"/>
                <a:sym typeface="+mn-ea"/>
              </a:rPr>
              <a:t>《软件需求（第三版）》[美] Karl Wiegers   Joy Beatty 著   清华大学出版社</a:t>
            </a:r>
            <a:endParaRPr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lvl="0" algn="l">
              <a:lnSpc>
                <a:spcPct val="130000"/>
              </a:lnSpc>
            </a:pPr>
            <a:endParaRPr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b="1" dirty="0">
                <a:solidFill>
                  <a:srgbClr val="000000"/>
                </a:solidFill>
                <a:latin typeface="+mn-ea"/>
                <a:sym typeface="+mn-ea"/>
              </a:rPr>
              <a:t>《软件项目管理》  （英） Bob Hughes    Mike Cotterell 著      机械工业出版社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769829" y="1851733"/>
            <a:ext cx="3514538" cy="572994"/>
          </a:xfrm>
        </p:spPr>
        <p:txBody>
          <a:bodyPr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8 </a:t>
            </a:r>
            <a:r>
              <a:rPr kumimoji="1" lang="zh-CN" altLang="en-US" dirty="0" smtClean="0"/>
              <a:t>参考文献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引言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6920753" y="1485450"/>
            <a:ext cx="2278350" cy="2278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9338096" y="1485450"/>
            <a:ext cx="2278350" cy="227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6920753" y="3902793"/>
            <a:ext cx="2278350" cy="2278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9338096" y="3902793"/>
            <a:ext cx="2278350" cy="22783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7550" y="2508885"/>
            <a:ext cx="5441950" cy="3930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sz="1600" b="1" dirty="0">
                <a:solidFill>
                  <a:srgbClr val="000000"/>
                </a:solidFill>
                <a:latin typeface="+mn-ea"/>
              </a:rPr>
              <a:t>本项目要开发软件工程系列课程教学辅助网站，软件项目管理与软件需求，作为软件工程当中最为重要的几个组成部分，已经引起业内人士的高度重视，项目管理和需求工程概念的提出，就是为了把软件工程化，以更有效地开发需求，开发软件，并实现有效的管理。作为一门新兴的课程在大学里开设。为了使教师能够把最新，最前沿的关于项目管理和需求工程的信息传播给学生；为了学生能够利用网络得到老师帮助；为了师生之间，同学之间能够充分交流，沟通心得。这个系统将提供这么一个软件工程的教学、学习、交流平台。为教师和同学服务，也为项目管理，需求工程，统一建模等软件工程化课程的教学方法提供试验基地。</a:t>
            </a:r>
            <a:endParaRPr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3977" y="1674238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系统概述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引言</a:t>
            </a:r>
            <a:endParaRPr kumimoji="1" lang="zh-CN" altLang="en-US" dirty="0" smtClean="0"/>
          </a:p>
        </p:txBody>
      </p:sp>
      <p:grpSp>
        <p:nvGrpSpPr>
          <p:cNvPr id="13" name="组 12"/>
          <p:cNvGrpSpPr/>
          <p:nvPr/>
        </p:nvGrpSpPr>
        <p:grpSpPr>
          <a:xfrm>
            <a:off x="961390" y="2344361"/>
            <a:ext cx="10633710" cy="4570730"/>
            <a:chOff x="1136666" y="3923282"/>
            <a:chExt cx="8016557" cy="6154217"/>
          </a:xfrm>
        </p:grpSpPr>
        <p:sp>
          <p:nvSpPr>
            <p:cNvPr id="3" name="矩形 2"/>
            <p:cNvSpPr/>
            <p:nvPr/>
          </p:nvSpPr>
          <p:spPr>
            <a:xfrm>
              <a:off x="1136666" y="3923361"/>
              <a:ext cx="8016557" cy="5343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73885" y="3923282"/>
              <a:ext cx="7541895" cy="61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1.软件项目管理计划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介绍项目的整个管理过程。该文档在软件设计需求分析初级阶段完成，后续阶段由文档维护员进行相应的更新。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2.项目可行性分析报告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3.需求工程计划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4.项目章程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5.《QA计划》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6.需求规格说明初稿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在需求分析阶段，由全体小组成员采集并分析用户的需求，并在小组例会上作出决策，有文档维护员撰写整理需求规格说明初稿，并在后续各个阶段进行需求变更的更新。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  <a:sym typeface="+mn-ea"/>
                </a:rPr>
                <a:t>7.项目总体计划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  <a:sym typeface="+mn-ea"/>
                </a:rPr>
                <a:t>在总体设计阶段，小组根据需求规格说明文档，完成软件体系结构的设计，由组长编写软件体系结构设计文档初稿，并在后续开发阶段补充和更新。该文档由文档维护员负责维护更新。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ctr">
                <a:lnSpc>
                  <a:spcPct val="130000"/>
                </a:lnSpc>
              </a:pP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ctr">
                <a:lnSpc>
                  <a:spcPct val="130000"/>
                </a:lnSpc>
              </a:pPr>
              <a:endParaRPr sz="16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376962" y="1771505"/>
            <a:ext cx="502024" cy="502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879684" y="177172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/>
              <a:t>文档概述</a:t>
            </a:r>
            <a:endParaRPr kumimoji="1" lang="zh-CN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引言</a:t>
            </a:r>
            <a:endParaRPr kumimoji="1" lang="zh-CN" altLang="en-US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0" t="18417" r="3110" b="50062"/>
          <a:stretch>
            <a:fillRect/>
          </a:stretch>
        </p:blipFill>
        <p:spPr>
          <a:xfrm>
            <a:off x="0" y="4554071"/>
            <a:ext cx="12192000" cy="2303929"/>
          </a:xfrm>
          <a:prstGeom prst="rect">
            <a:avLst/>
          </a:prstGeom>
        </p:spPr>
      </p:pic>
      <p:grpSp>
        <p:nvGrpSpPr>
          <p:cNvPr id="13" name="组 12"/>
          <p:cNvGrpSpPr/>
          <p:nvPr/>
        </p:nvGrpSpPr>
        <p:grpSpPr>
          <a:xfrm>
            <a:off x="779145" y="1603316"/>
            <a:ext cx="10633710" cy="4292659"/>
            <a:chOff x="1136666" y="3487237"/>
            <a:chExt cx="8016557" cy="5779810"/>
          </a:xfrm>
        </p:grpSpPr>
        <p:sp>
          <p:nvSpPr>
            <p:cNvPr id="3" name="矩形 2"/>
            <p:cNvSpPr/>
            <p:nvPr/>
          </p:nvSpPr>
          <p:spPr>
            <a:xfrm>
              <a:off x="1136666" y="3923361"/>
              <a:ext cx="8016557" cy="5343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73885" y="3487237"/>
              <a:ext cx="7541895" cy="52923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lnSpc>
                  <a:spcPct val="130000"/>
                </a:lnSpc>
              </a:pP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8. 测试文档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在软件开发阶段，测试人员需要编写测试规格说明文档，并在后续测试阶段更新。开发人员将根据测试规格说明文档建立测试环境、准备测试数据。 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9.用户手册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在更新用户需求分析阶段，测试人员需要开始着手编写用户手册，并在需求分析结束后需要形成初稿；在后续阶段不断由文档维护员户文档；并在系统交付阶段随着系统一起被交付。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10. 个人项目总结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由组内成员各自独立完成，对开发过程中获得的工作经验进行总结。在提交系统时一并提交。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11.其他文档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软件开发过程中的其他文档，如开发日志（按组员意见选择公开与否），风险报告及其处理意见等，由秘书进行整理与汇聚。作为以后软件开发以及交流的经验。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引言</a:t>
            </a:r>
            <a:endParaRPr kumimoji="1" lang="zh-CN" altLang="en-US" dirty="0" smtClean="0"/>
          </a:p>
        </p:txBody>
      </p:sp>
      <p:grpSp>
        <p:nvGrpSpPr>
          <p:cNvPr id="9" name="组 12"/>
          <p:cNvGrpSpPr/>
          <p:nvPr/>
        </p:nvGrpSpPr>
        <p:grpSpPr>
          <a:xfrm>
            <a:off x="3432810" y="2475865"/>
            <a:ext cx="5111115" cy="2348865"/>
            <a:chOff x="-1210937" y="3561770"/>
            <a:chExt cx="4661647" cy="2348753"/>
          </a:xfrm>
        </p:grpSpPr>
        <p:sp>
          <p:nvSpPr>
            <p:cNvPr id="10" name="矩形 9"/>
            <p:cNvSpPr/>
            <p:nvPr/>
          </p:nvSpPr>
          <p:spPr>
            <a:xfrm>
              <a:off x="-1210937" y="3561770"/>
              <a:ext cx="4661647" cy="2348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730124" y="4050573"/>
              <a:ext cx="3896788" cy="1370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需求基线：《需求规格说明书》，《功能清单》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设计基线：《总体设计》，《详细设计》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测试基线：《测试计划》，《测试报告》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发布基线：《用户手册》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交付产品</a:t>
            </a:r>
            <a:endParaRPr kumimoji="1" lang="zh-CN" altLang="en-US" dirty="0" smtClean="0"/>
          </a:p>
        </p:txBody>
      </p:sp>
      <p:grpSp>
        <p:nvGrpSpPr>
          <p:cNvPr id="9" name="组 12"/>
          <p:cNvGrpSpPr/>
          <p:nvPr/>
        </p:nvGrpSpPr>
        <p:grpSpPr>
          <a:xfrm>
            <a:off x="841596" y="2655612"/>
            <a:ext cx="4661535" cy="3378200"/>
            <a:chOff x="1229058" y="3828457"/>
            <a:chExt cx="4661535" cy="3378200"/>
          </a:xfrm>
        </p:grpSpPr>
        <p:sp>
          <p:nvSpPr>
            <p:cNvPr id="10" name="矩形 9"/>
            <p:cNvSpPr/>
            <p:nvPr/>
          </p:nvSpPr>
          <p:spPr>
            <a:xfrm>
              <a:off x="1229058" y="3828457"/>
              <a:ext cx="4661535" cy="337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08642" y="4032168"/>
              <a:ext cx="3896788" cy="2971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文档</a:t>
              </a:r>
              <a:r>
                <a:rPr lang="zh-CN" sz="1600" b="1" dirty="0">
                  <a:solidFill>
                    <a:srgbClr val="000000"/>
                  </a:solidFill>
                  <a:latin typeface="+mn-ea"/>
                </a:rPr>
                <a:t>：</a:t>
              </a:r>
              <a:endParaRPr lang="zh-CN"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提交文档：《项目任务书》，《项目可行性报告》，《项目总体计划》，《需求工程计划-初步》，《QA计划》，《需求工程计划和评审》，《软件需求规格说明书》，《软件需求变更文档》，《项目总结报告》，《软件设计报告》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  <a:p>
              <a:pPr lvl="0" algn="l">
                <a:lnSpc>
                  <a:spcPct val="130000"/>
                </a:lnSpc>
              </a:pPr>
              <a:r>
                <a:rPr sz="1600" b="1" dirty="0">
                  <a:solidFill>
                    <a:srgbClr val="000000"/>
                  </a:solidFill>
                  <a:latin typeface="+mn-ea"/>
                </a:rPr>
                <a:t>所有文档需要提交电子版。</a:t>
              </a:r>
              <a:endParaRPr sz="16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5785" y="2070100"/>
            <a:ext cx="4660900" cy="2831465"/>
            <a:chOff x="1114" y="2790"/>
            <a:chExt cx="7340" cy="4459"/>
          </a:xfrm>
        </p:grpSpPr>
        <p:grpSp>
          <p:nvGrpSpPr>
            <p:cNvPr id="5" name="组 12"/>
            <p:cNvGrpSpPr/>
            <p:nvPr/>
          </p:nvGrpSpPr>
          <p:grpSpPr>
            <a:xfrm>
              <a:off x="1114" y="3551"/>
              <a:ext cx="7341" cy="3699"/>
              <a:chOff x="1229058" y="3828457"/>
              <a:chExt cx="4661647" cy="234875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229058" y="3828457"/>
                <a:ext cx="4661647" cy="2348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10852" y="4229018"/>
                <a:ext cx="3896788" cy="1889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程序</a:t>
                </a:r>
                <a:r>
                  <a:rPr lang="zh-CN" b="1" dirty="0">
                    <a:solidFill>
                      <a:srgbClr val="000000"/>
                    </a:solidFill>
                    <a:latin typeface="+mn-ea"/>
                  </a:rPr>
                  <a:t>：</a:t>
                </a:r>
                <a:endParaRPr lang="zh-CN"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endParaRPr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r>
                  <a:rPr b="1" dirty="0">
                    <a:solidFill>
                      <a:srgbClr val="000000"/>
                    </a:solidFill>
                    <a:latin typeface="+mn-ea"/>
                  </a:rPr>
                  <a:t>软件工程系列课程教学辅助网站所有源代码和测试代码。</a:t>
                </a:r>
                <a:endParaRPr b="1" dirty="0">
                  <a:solidFill>
                    <a:srgbClr val="000000"/>
                  </a:solidFill>
                  <a:latin typeface="+mn-ea"/>
                </a:endParaRPr>
              </a:p>
              <a:p>
                <a:pPr lvl="0" algn="l">
                  <a:lnSpc>
                    <a:spcPct val="130000"/>
                  </a:lnSpc>
                </a:pPr>
                <a:endParaRPr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4389" y="2790"/>
              <a:ext cx="791" cy="7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2845207" y="2069955"/>
            <a:ext cx="502024" cy="502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50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4303</Words>
  <Application>WPS 演示</Application>
  <PresentationFormat>宽屏</PresentationFormat>
  <Paragraphs>352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Segoe UI Light</vt:lpstr>
      <vt:lpstr>微软雅黑</vt:lpstr>
      <vt:lpstr>Segoe UI Light</vt:lpstr>
      <vt:lpstr>Century Gothic</vt:lpstr>
      <vt:lpstr>Impact</vt:lpstr>
      <vt:lpstr>Arial Unicode MS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敬畏人心</cp:lastModifiedBy>
  <cp:revision>96</cp:revision>
  <dcterms:created xsi:type="dcterms:W3CDTF">2015-08-18T02:51:00Z</dcterms:created>
  <dcterms:modified xsi:type="dcterms:W3CDTF">2017-10-25T15:08:32Z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