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5" r:id="rId6"/>
    <p:sldId id="291" r:id="rId7"/>
    <p:sldId id="292" r:id="rId8"/>
    <p:sldId id="293" r:id="rId9"/>
    <p:sldId id="294" r:id="rId10"/>
    <p:sldId id="295" r:id="rId11"/>
    <p:sldId id="296" r:id="rId12"/>
    <p:sldId id="297" r:id="rId13"/>
    <p:sldId id="298" r:id="rId14"/>
    <p:sldId id="264" r:id="rId15"/>
    <p:sldId id="270" r:id="rId16"/>
    <p:sldId id="28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4466"/>
    <a:srgbClr val="9FA6AA"/>
    <a:srgbClr val="BFC3C7"/>
    <a:srgbClr val="CCCED2"/>
    <a:srgbClr val="A0A5A9"/>
    <a:srgbClr val="CDCED0"/>
    <a:srgbClr val="D8D8D6"/>
    <a:srgbClr val="AEB0AF"/>
    <a:srgbClr val="ADAFAE"/>
    <a:srgbClr val="ABA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40" autoAdjust="0"/>
    <p:restoredTop sz="90380" autoAdjust="0"/>
  </p:normalViewPr>
  <p:slideViewPr>
    <p:cSldViewPr snapToGrid="0">
      <p:cViewPr varScale="1">
        <p:scale>
          <a:sx n="102" d="100"/>
          <a:sy n="102" d="100"/>
        </p:scale>
        <p:origin x="138" y="324"/>
      </p:cViewPr>
      <p:guideLst/>
    </p:cSldViewPr>
  </p:slideViewPr>
  <p:notesTextViewPr>
    <p:cViewPr>
      <p:scale>
        <a:sx n="1" d="1"/>
        <a:sy n="1" d="1"/>
      </p:scale>
      <p:origin x="0" y="0"/>
    </p:cViewPr>
  </p:notesTextViewPr>
  <p:sorterViewPr>
    <p:cViewPr>
      <p:scale>
        <a:sx n="68" d="100"/>
        <a:sy n="68"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6271" r="1291" b="11187"/>
          <a:stretch>
            <a:fillRect/>
          </a:stretch>
        </p:blipFill>
        <p:spPr>
          <a:xfrm>
            <a:off x="-42570" y="0"/>
            <a:ext cx="12234570" cy="6858000"/>
          </a:xfrm>
          <a:prstGeom prst="rect">
            <a:avLst/>
          </a:prstGeom>
        </p:spPr>
      </p:pic>
      <p:sp>
        <p:nvSpPr>
          <p:cNvPr id="3" name="矩形 2"/>
          <p:cNvSpPr/>
          <p:nvPr userDrawn="1"/>
        </p:nvSpPr>
        <p:spPr>
          <a:xfrm>
            <a:off x="-42569" y="0"/>
            <a:ext cx="12234569"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14594"/>
          <a:stretch>
            <a:fillRect/>
          </a:stretch>
        </p:blipFill>
        <p:spPr>
          <a:xfrm>
            <a:off x="-72737" y="-21304"/>
            <a:ext cx="12249653" cy="6860422"/>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32776" b="29260"/>
          <a:stretch>
            <a:fillRect/>
          </a:stretch>
        </p:blipFill>
        <p:spPr>
          <a:xfrm>
            <a:off x="0" y="4254500"/>
            <a:ext cx="12192000" cy="2603500"/>
          </a:xfrm>
          <a:prstGeom prst="rect">
            <a:avLst/>
          </a:prstGeom>
        </p:spPr>
      </p:pic>
      <p:sp>
        <p:nvSpPr>
          <p:cNvPr id="8" name="矩形 7"/>
          <p:cNvSpPr/>
          <p:nvPr userDrawn="1"/>
        </p:nvSpPr>
        <p:spPr>
          <a:xfrm>
            <a:off x="0" y="4254500"/>
            <a:ext cx="12192000" cy="26035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2" y="365127"/>
            <a:ext cx="10515599"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2" y="1825625"/>
            <a:ext cx="10515599"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6FE35-7143-4D2B-A03B-CFDD1C6677A2}" type="datetimeFigureOut">
              <a:rPr lang="zh-CN" altLang="en-US" smtClean="0"/>
            </a:fld>
            <a:endParaRPr lang="zh-CN" altLang="en-US"/>
          </a:p>
        </p:txBody>
      </p:sp>
      <p:sp>
        <p:nvSpPr>
          <p:cNvPr id="5" name="页脚占位符 4"/>
          <p:cNvSpPr>
            <a:spLocks noGrp="1"/>
          </p:cNvSpPr>
          <p:nvPr>
            <p:ph type="ftr" sz="quarter" idx="3"/>
          </p:nvPr>
        </p:nvSpPr>
        <p:spPr>
          <a:xfrm>
            <a:off x="4038601" y="6356352"/>
            <a:ext cx="41148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2"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57480-7C6B-468B-A137-7F27608821C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斜纹 15"/>
          <p:cNvSpPr/>
          <p:nvPr/>
        </p:nvSpPr>
        <p:spPr>
          <a:xfrm>
            <a:off x="-57654" y="0"/>
            <a:ext cx="1360974" cy="1422400"/>
          </a:xfrm>
          <a:prstGeom prst="diagStrip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2" name="文本框 11"/>
          <p:cNvSpPr txBox="1"/>
          <p:nvPr/>
        </p:nvSpPr>
        <p:spPr>
          <a:xfrm>
            <a:off x="2522220" y="2788920"/>
            <a:ext cx="7027545" cy="645160"/>
          </a:xfrm>
          <a:prstGeom prst="rect">
            <a:avLst/>
          </a:prstGeom>
          <a:noFill/>
        </p:spPr>
        <p:txBody>
          <a:bodyPr wrap="square" rtlCol="0">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rPr>
              <a:t>软件工程系列课程教学辅助网站</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7" name="Freeform 11"/>
          <p:cNvSpPr>
            <a:spLocks noEditPoints="1"/>
          </p:cNvSpPr>
          <p:nvPr/>
        </p:nvSpPr>
        <p:spPr bwMode="auto">
          <a:xfrm>
            <a:off x="5619633" y="1913855"/>
            <a:ext cx="952734" cy="545478"/>
          </a:xfrm>
          <a:custGeom>
            <a:avLst/>
            <a:gdLst>
              <a:gd name="T0" fmla="*/ 2804 w 3043"/>
              <a:gd name="T1" fmla="*/ 712 h 1741"/>
              <a:gd name="T2" fmla="*/ 2804 w 3043"/>
              <a:gd name="T3" fmla="*/ 1190 h 1741"/>
              <a:gd name="T4" fmla="*/ 2903 w 3043"/>
              <a:gd name="T5" fmla="*/ 1291 h 1741"/>
              <a:gd name="T6" fmla="*/ 2696 w 3043"/>
              <a:gd name="T7" fmla="*/ 1509 h 1741"/>
              <a:gd name="T8" fmla="*/ 2485 w 3043"/>
              <a:gd name="T9" fmla="*/ 1297 h 1741"/>
              <a:gd name="T10" fmla="*/ 2629 w 3043"/>
              <a:gd name="T11" fmla="*/ 1165 h 1741"/>
              <a:gd name="T12" fmla="*/ 2629 w 3043"/>
              <a:gd name="T13" fmla="*/ 787 h 1741"/>
              <a:gd name="T14" fmla="*/ 1686 w 3043"/>
              <a:gd name="T15" fmla="*/ 1183 h 1741"/>
              <a:gd name="T16" fmla="*/ 1318 w 3043"/>
              <a:gd name="T17" fmla="*/ 1193 h 1741"/>
              <a:gd name="T18" fmla="*/ 226 w 3043"/>
              <a:gd name="T19" fmla="*/ 752 h 1741"/>
              <a:gd name="T20" fmla="*/ 229 w 3043"/>
              <a:gd name="T21" fmla="*/ 498 h 1741"/>
              <a:gd name="T22" fmla="*/ 1286 w 3043"/>
              <a:gd name="T23" fmla="*/ 98 h 1741"/>
              <a:gd name="T24" fmla="*/ 1666 w 3043"/>
              <a:gd name="T25" fmla="*/ 73 h 1741"/>
              <a:gd name="T26" fmla="*/ 2791 w 3043"/>
              <a:gd name="T27" fmla="*/ 520 h 1741"/>
              <a:gd name="T28" fmla="*/ 2804 w 3043"/>
              <a:gd name="T29" fmla="*/ 712 h 1741"/>
              <a:gd name="T30" fmla="*/ 2804 w 3043"/>
              <a:gd name="T31" fmla="*/ 712 h 1741"/>
              <a:gd name="T32" fmla="*/ 2804 w 3043"/>
              <a:gd name="T33" fmla="*/ 712 h 1741"/>
              <a:gd name="T34" fmla="*/ 1716 w 3043"/>
              <a:gd name="T35" fmla="*/ 1372 h 1741"/>
              <a:gd name="T36" fmla="*/ 2280 w 3043"/>
              <a:gd name="T37" fmla="*/ 1114 h 1741"/>
              <a:gd name="T38" fmla="*/ 2280 w 3043"/>
              <a:gd name="T39" fmla="*/ 1440 h 1741"/>
              <a:gd name="T40" fmla="*/ 1505 w 3043"/>
              <a:gd name="T41" fmla="*/ 1741 h 1741"/>
              <a:gd name="T42" fmla="*/ 685 w 3043"/>
              <a:gd name="T43" fmla="*/ 1440 h 1741"/>
              <a:gd name="T44" fmla="*/ 685 w 3043"/>
              <a:gd name="T45" fmla="*/ 1165 h 1741"/>
              <a:gd name="T46" fmla="*/ 1269 w 3043"/>
              <a:gd name="T47" fmla="*/ 1372 h 1741"/>
              <a:gd name="T48" fmla="*/ 1716 w 3043"/>
              <a:gd name="T49" fmla="*/ 1372 h 1741"/>
              <a:gd name="T50" fmla="*/ 1716 w 3043"/>
              <a:gd name="T51" fmla="*/ 1372 h 1741"/>
              <a:gd name="T52" fmla="*/ 1716 w 3043"/>
              <a:gd name="T53" fmla="*/ 1372 h 1741"/>
              <a:gd name="T54" fmla="*/ 1716 w 3043"/>
              <a:gd name="T55" fmla="*/ 1372 h 1741"/>
              <a:gd name="T56" fmla="*/ 1716 w 3043"/>
              <a:gd name="T57" fmla="*/ 1372 h 1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43" h="1741">
                <a:moveTo>
                  <a:pt x="2804" y="712"/>
                </a:moveTo>
                <a:cubicBezTo>
                  <a:pt x="2804" y="1190"/>
                  <a:pt x="2804" y="1190"/>
                  <a:pt x="2804" y="1190"/>
                </a:cubicBezTo>
                <a:cubicBezTo>
                  <a:pt x="2903" y="1291"/>
                  <a:pt x="2903" y="1291"/>
                  <a:pt x="2903" y="1291"/>
                </a:cubicBezTo>
                <a:cubicBezTo>
                  <a:pt x="2696" y="1509"/>
                  <a:pt x="2696" y="1509"/>
                  <a:pt x="2696" y="1509"/>
                </a:cubicBezTo>
                <a:cubicBezTo>
                  <a:pt x="2485" y="1297"/>
                  <a:pt x="2485" y="1297"/>
                  <a:pt x="2485" y="1297"/>
                </a:cubicBezTo>
                <a:cubicBezTo>
                  <a:pt x="2629" y="1165"/>
                  <a:pt x="2629" y="1165"/>
                  <a:pt x="2629" y="1165"/>
                </a:cubicBezTo>
                <a:cubicBezTo>
                  <a:pt x="2629" y="787"/>
                  <a:pt x="2629" y="787"/>
                  <a:pt x="2629" y="787"/>
                </a:cubicBezTo>
                <a:cubicBezTo>
                  <a:pt x="2018" y="1042"/>
                  <a:pt x="1822" y="1121"/>
                  <a:pt x="1686" y="1183"/>
                </a:cubicBezTo>
                <a:cubicBezTo>
                  <a:pt x="1551" y="1245"/>
                  <a:pt x="1453" y="1244"/>
                  <a:pt x="1318" y="1193"/>
                </a:cubicBezTo>
                <a:cubicBezTo>
                  <a:pt x="1184" y="1142"/>
                  <a:pt x="544" y="906"/>
                  <a:pt x="226" y="752"/>
                </a:cubicBezTo>
                <a:cubicBezTo>
                  <a:pt x="14" y="650"/>
                  <a:pt x="0" y="585"/>
                  <a:pt x="229" y="498"/>
                </a:cubicBezTo>
                <a:cubicBezTo>
                  <a:pt x="529" y="383"/>
                  <a:pt x="1024" y="199"/>
                  <a:pt x="1286" y="98"/>
                </a:cubicBezTo>
                <a:cubicBezTo>
                  <a:pt x="1441" y="35"/>
                  <a:pt x="1523" y="0"/>
                  <a:pt x="1666" y="73"/>
                </a:cubicBezTo>
                <a:cubicBezTo>
                  <a:pt x="1920" y="179"/>
                  <a:pt x="2502" y="399"/>
                  <a:pt x="2791" y="520"/>
                </a:cubicBezTo>
                <a:cubicBezTo>
                  <a:pt x="3043" y="631"/>
                  <a:pt x="2874" y="667"/>
                  <a:pt x="2804" y="712"/>
                </a:cubicBezTo>
                <a:cubicBezTo>
                  <a:pt x="2804" y="712"/>
                  <a:pt x="2804" y="712"/>
                  <a:pt x="2804" y="712"/>
                </a:cubicBezTo>
                <a:cubicBezTo>
                  <a:pt x="2804" y="712"/>
                  <a:pt x="2804" y="712"/>
                  <a:pt x="2804" y="712"/>
                </a:cubicBezTo>
                <a:close/>
                <a:moveTo>
                  <a:pt x="1716" y="1372"/>
                </a:moveTo>
                <a:cubicBezTo>
                  <a:pt x="1864" y="1311"/>
                  <a:pt x="2063" y="1209"/>
                  <a:pt x="2280" y="1114"/>
                </a:cubicBezTo>
                <a:cubicBezTo>
                  <a:pt x="2280" y="1440"/>
                  <a:pt x="2280" y="1440"/>
                  <a:pt x="2280" y="1440"/>
                </a:cubicBezTo>
                <a:cubicBezTo>
                  <a:pt x="2280" y="1440"/>
                  <a:pt x="1999" y="1741"/>
                  <a:pt x="1505" y="1741"/>
                </a:cubicBezTo>
                <a:cubicBezTo>
                  <a:pt x="973" y="1741"/>
                  <a:pt x="685" y="1440"/>
                  <a:pt x="685" y="1440"/>
                </a:cubicBezTo>
                <a:cubicBezTo>
                  <a:pt x="685" y="1165"/>
                  <a:pt x="685" y="1165"/>
                  <a:pt x="685" y="1165"/>
                </a:cubicBezTo>
                <a:cubicBezTo>
                  <a:pt x="853" y="1234"/>
                  <a:pt x="1041" y="1293"/>
                  <a:pt x="1269" y="1372"/>
                </a:cubicBezTo>
                <a:cubicBezTo>
                  <a:pt x="1410" y="1423"/>
                  <a:pt x="1588" y="1440"/>
                  <a:pt x="1716" y="1372"/>
                </a:cubicBezTo>
                <a:cubicBezTo>
                  <a:pt x="1716" y="1372"/>
                  <a:pt x="1716" y="1372"/>
                  <a:pt x="1716" y="1372"/>
                </a:cubicBezTo>
                <a:cubicBezTo>
                  <a:pt x="1716" y="1372"/>
                  <a:pt x="1716" y="1372"/>
                  <a:pt x="1716" y="1372"/>
                </a:cubicBezTo>
                <a:close/>
                <a:moveTo>
                  <a:pt x="1716" y="1372"/>
                </a:moveTo>
                <a:cubicBezTo>
                  <a:pt x="1716" y="1372"/>
                  <a:pt x="1716" y="1372"/>
                  <a:pt x="1716" y="1372"/>
                </a:cubicBezTo>
              </a:path>
            </a:pathLst>
          </a:custGeom>
          <a:solidFill>
            <a:schemeClr val="bg1"/>
          </a:solidFill>
          <a:ln>
            <a:noFill/>
          </a:ln>
        </p:spPr>
        <p:txBody>
          <a:bodyPr vert="horz" wrap="square" lIns="91440" tIns="45720" rIns="91440" bIns="45720" numCol="1" anchor="t" anchorCtr="0" compatLnSpc="1"/>
          <a:lstStyle/>
          <a:p>
            <a:endParaRPr lang="zh-CN" altLang="en-US" dirty="0"/>
          </a:p>
        </p:txBody>
      </p:sp>
      <p:sp>
        <p:nvSpPr>
          <p:cNvPr id="20" name="文本框 19"/>
          <p:cNvSpPr txBox="1"/>
          <p:nvPr/>
        </p:nvSpPr>
        <p:spPr>
          <a:xfrm>
            <a:off x="5073650" y="5574873"/>
            <a:ext cx="2044700" cy="398780"/>
          </a:xfrm>
          <a:prstGeom prst="rect">
            <a:avLst/>
          </a:prstGeom>
          <a:noFill/>
        </p:spPr>
        <p:txBody>
          <a:bodyPr wrap="non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报告人：</a:t>
            </a:r>
            <a:r>
              <a:rPr lang="en-US" altLang="zh-CN" sz="2000" dirty="0">
                <a:solidFill>
                  <a:schemeClr val="bg1"/>
                </a:solidFill>
                <a:latin typeface="微软雅黑" panose="020B0503020204020204" pitchFamily="34" charset="-122"/>
                <a:ea typeface="微软雅黑" panose="020B0503020204020204" pitchFamily="34" charset="-122"/>
              </a:rPr>
              <a:t>G2</a:t>
            </a:r>
            <a:r>
              <a:rPr lang="zh-CN" altLang="en-US" sz="2000" dirty="0">
                <a:solidFill>
                  <a:schemeClr val="bg1"/>
                </a:solidFill>
                <a:latin typeface="微软雅黑" panose="020B0503020204020204" pitchFamily="34" charset="-122"/>
                <a:ea typeface="微软雅黑" panose="020B0503020204020204" pitchFamily="34" charset="-122"/>
              </a:rPr>
              <a:t>小组</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2956561" y="5974983"/>
            <a:ext cx="6278880" cy="398780"/>
          </a:xfrm>
          <a:prstGeom prst="rect">
            <a:avLst/>
          </a:prstGeom>
          <a:noFill/>
        </p:spPr>
        <p:txBody>
          <a:bodyPr wrap="non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小组成员：温中磊，吕政凯，楼静靓，简浩男，陈金润</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57654"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864916"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619633" y="4446446"/>
            <a:ext cx="831967" cy="831967"/>
          </a:xfrm>
          <a:prstGeom prst="rect">
            <a:avLst/>
          </a:prstGeom>
        </p:spPr>
      </p:pic>
      <p:pic>
        <p:nvPicPr>
          <p:cNvPr id="3" name="图片 2" descr="小组logo"/>
          <p:cNvPicPr>
            <a:picLocks noChangeAspect="1"/>
          </p:cNvPicPr>
          <p:nvPr/>
        </p:nvPicPr>
        <p:blipFill>
          <a:blip r:embed="rId2"/>
          <a:stretch>
            <a:fillRect/>
          </a:stretch>
        </p:blipFill>
        <p:spPr>
          <a:xfrm>
            <a:off x="10318750" y="-190500"/>
            <a:ext cx="2104390" cy="2104390"/>
          </a:xfrm>
          <a:prstGeom prst="rect">
            <a:avLst/>
          </a:prstGeom>
        </p:spPr>
      </p:pic>
      <p:sp>
        <p:nvSpPr>
          <p:cNvPr id="2" name="文本框 1"/>
          <p:cNvSpPr txBox="1"/>
          <p:nvPr/>
        </p:nvSpPr>
        <p:spPr>
          <a:xfrm>
            <a:off x="4440555" y="3519805"/>
            <a:ext cx="2677795" cy="521970"/>
          </a:xfrm>
          <a:prstGeom prst="rect">
            <a:avLst/>
          </a:prstGeom>
          <a:noFill/>
        </p:spPr>
        <p:txBody>
          <a:bodyPr wrap="square" rtlCol="0">
            <a:spAutoFit/>
          </a:bodyPr>
          <a:p>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800" b="1" dirty="0">
                <a:solidFill>
                  <a:schemeClr val="bg1"/>
                </a:solidFill>
                <a:latin typeface="微软雅黑" panose="020B0503020204020204" pitchFamily="34" charset="-122"/>
                <a:ea typeface="微软雅黑" panose="020B0503020204020204" pitchFamily="34" charset="-122"/>
              </a:rPr>
              <a:t>需求变更</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770" y="162878"/>
            <a:ext cx="24701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处理规程变更描述</a:t>
            </a:r>
            <a:endParaRPr lang="zh-CN" altLang="en-US" sz="2000"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63500" y="161964"/>
            <a:ext cx="866241"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801745" y="363259"/>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2" name="Lorem Ipsum"/>
          <p:cNvSpPr/>
          <p:nvPr/>
        </p:nvSpPr>
        <p:spPr bwMode="auto">
          <a:xfrm>
            <a:off x="1225550" y="1913890"/>
            <a:ext cx="9477375" cy="381952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spcAft>
                <a:spcPts val="600"/>
              </a:spcAft>
            </a:pPr>
            <a:r>
              <a:rPr lang="zh-CN" altLang="en-US" sz="2800" b="1" dirty="0" smtClean="0">
                <a:solidFill>
                  <a:schemeClr val="tx1"/>
                </a:solidFill>
                <a:effectLst/>
                <a:latin typeface="微软雅黑" panose="020B0503020204020204" pitchFamily="34" charset="-122"/>
                <a:ea typeface="微软雅黑" panose="020B0503020204020204" pitchFamily="34" charset="-122"/>
              </a:rPr>
              <a:t>当教师用户在“个人中心”的“我的课程”中使用“增加课程”的功能时，该课程的教师资料会从教师个人资料中自动获取数据。</a:t>
            </a:r>
            <a:endParaRPr lang="zh-CN" altLang="en-US" sz="2800" b="1"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endParaRPr lang="zh-CN" altLang="en-US" sz="2800" b="1"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800" b="1" dirty="0" smtClean="0">
                <a:solidFill>
                  <a:schemeClr val="tx1"/>
                </a:solidFill>
                <a:effectLst/>
                <a:latin typeface="微软雅黑" panose="020B0503020204020204" pitchFamily="34" charset="-122"/>
                <a:ea typeface="微软雅黑" panose="020B0503020204020204" pitchFamily="34" charset="-122"/>
              </a:rPr>
              <a:t>课程中教师介绍的编辑功能转为跳转至个人中心的个人资料处进行修改。</a:t>
            </a:r>
            <a:endParaRPr lang="zh-CN" altLang="en-US" sz="2800" b="1"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endParaRPr lang="zh-CN" altLang="en-US" sz="2800" b="1"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800" b="1" dirty="0" smtClean="0">
                <a:solidFill>
                  <a:schemeClr val="tx1"/>
                </a:solidFill>
                <a:effectLst/>
                <a:latin typeface="微软雅黑" panose="020B0503020204020204" pitchFamily="34" charset="-122"/>
                <a:ea typeface="微软雅黑" panose="020B0503020204020204" pitchFamily="34" charset="-122"/>
                <a:sym typeface="+mn-ea"/>
              </a:rPr>
              <a:t>课程中教师介绍的内容会从教师个人资料中自动获取数据。</a:t>
            </a:r>
            <a:endParaRPr lang="zh-CN" altLang="en-US" sz="2800" b="1" dirty="0" smtClean="0">
              <a:solidFill>
                <a:schemeClr val="tx1"/>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3945" y="1717915"/>
            <a:ext cx="3919209" cy="777316"/>
            <a:chOff x="1163945" y="1717915"/>
            <a:chExt cx="3919209" cy="777316"/>
          </a:xfrm>
        </p:grpSpPr>
        <p:grpSp>
          <p:nvGrpSpPr>
            <p:cNvPr id="44" name="组合 43"/>
            <p:cNvGrpSpPr/>
            <p:nvPr/>
          </p:nvGrpSpPr>
          <p:grpSpPr>
            <a:xfrm>
              <a:off x="2003404" y="1717915"/>
              <a:ext cx="3079750" cy="777316"/>
              <a:chOff x="1800204" y="2886315"/>
              <a:chExt cx="3079750" cy="777316"/>
            </a:xfrm>
          </p:grpSpPr>
          <p:sp>
            <p:nvSpPr>
              <p:cNvPr id="45" name="矩形 44"/>
              <p:cNvSpPr/>
              <p:nvPr/>
            </p:nvSpPr>
            <p:spPr>
              <a:xfrm>
                <a:off x="1800204" y="2886315"/>
                <a:ext cx="3079750" cy="52197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需求变更影响</a:t>
                </a:r>
                <a:endPar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6" name="矩形 45"/>
              <p:cNvSpPr/>
              <p:nvPr/>
            </p:nvSpPr>
            <p:spPr>
              <a:xfrm>
                <a:off x="1800204" y="3386632"/>
                <a:ext cx="1430135"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INTRODUCTION</a:t>
                </a:r>
                <a:endParaRPr kumimoji="1"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1163945" y="1746259"/>
              <a:ext cx="866241" cy="720000"/>
              <a:chOff x="960745" y="2898038"/>
              <a:chExt cx="866241"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960745" y="2906435"/>
                <a:ext cx="866241" cy="706755"/>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05</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5170805" y="2094230"/>
            <a:ext cx="6389370" cy="13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770" y="162878"/>
            <a:ext cx="24701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需求变更影响</a:t>
            </a:r>
            <a:endParaRPr lang="zh-CN" altLang="en-US" sz="2000"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76200" y="161964"/>
            <a:ext cx="866241"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05</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801745" y="363259"/>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2" name="Lorem Ipsum"/>
          <p:cNvSpPr/>
          <p:nvPr/>
        </p:nvSpPr>
        <p:spPr bwMode="auto">
          <a:xfrm>
            <a:off x="1164590" y="1405890"/>
            <a:ext cx="9477375" cy="344995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spcAft>
                <a:spcPts val="600"/>
              </a:spcAft>
            </a:pPr>
            <a:r>
              <a:rPr lang="zh-CN" altLang="en-US" sz="2000" dirty="0" smtClean="0">
                <a:solidFill>
                  <a:schemeClr val="tx1"/>
                </a:solidFill>
                <a:effectLst/>
                <a:latin typeface="微软雅黑" panose="020B0503020204020204" pitchFamily="34" charset="-122"/>
                <a:ea typeface="微软雅黑" panose="020B0503020204020204" pitchFamily="34" charset="-122"/>
              </a:rPr>
              <a:t>需要对教师用户界面中的个人中心修改个人资料模块以及新增课程模块进行变更</a:t>
            </a: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000" dirty="0" smtClean="0">
                <a:solidFill>
                  <a:schemeClr val="tx1"/>
                </a:solidFill>
                <a:effectLst/>
                <a:latin typeface="微软雅黑" panose="020B0503020204020204" pitchFamily="34" charset="-122"/>
                <a:ea typeface="微软雅黑" panose="020B0503020204020204" pitchFamily="34" charset="-122"/>
              </a:rPr>
              <a:t>软件规格说明书、测试用例等文档要进行变更</a:t>
            </a: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000" dirty="0" smtClean="0">
                <a:solidFill>
                  <a:schemeClr val="tx1"/>
                </a:solidFill>
                <a:effectLst/>
                <a:latin typeface="微软雅黑" panose="020B0503020204020204" pitchFamily="34" charset="-122"/>
                <a:ea typeface="微软雅黑" panose="020B0503020204020204" pitchFamily="34" charset="-122"/>
              </a:rPr>
              <a:t>需要修改教师用户个人中心新增课程和修改个人资料的测试用例</a:t>
            </a: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000" dirty="0" smtClean="0">
                <a:solidFill>
                  <a:schemeClr val="tx1"/>
                </a:solidFill>
                <a:effectLst/>
                <a:latin typeface="微软雅黑" panose="020B0503020204020204" pitchFamily="34" charset="-122"/>
                <a:ea typeface="微软雅黑" panose="020B0503020204020204" pitchFamily="34" charset="-122"/>
              </a:rPr>
              <a:t>用户手册要进行修改</a:t>
            </a: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000" dirty="0" smtClean="0">
                <a:solidFill>
                  <a:schemeClr val="tx1"/>
                </a:solidFill>
                <a:effectLst/>
                <a:latin typeface="微软雅黑" panose="020B0503020204020204" pitchFamily="34" charset="-122"/>
                <a:ea typeface="微软雅黑" panose="020B0503020204020204" pitchFamily="34" charset="-122"/>
              </a:rPr>
              <a:t>软件项目管理计划、质量保证计划会受到影响</a:t>
            </a: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p:txBody>
      </p:sp>
      <p:sp>
        <p:nvSpPr>
          <p:cNvPr id="4" name="文本框 3"/>
          <p:cNvSpPr txBox="1"/>
          <p:nvPr/>
        </p:nvSpPr>
        <p:spPr>
          <a:xfrm>
            <a:off x="2195195" y="5912485"/>
            <a:ext cx="7958455" cy="460375"/>
          </a:xfrm>
          <a:prstGeom prst="rect">
            <a:avLst/>
          </a:prstGeom>
          <a:noFill/>
        </p:spPr>
        <p:txBody>
          <a:bodyPr wrap="square" rtlCol="0">
            <a:spAutoFit/>
          </a:bodyPr>
          <a:p>
            <a:r>
              <a:rPr lang="zh-CN" altLang="en-US" sz="2400"/>
              <a:t>详见</a:t>
            </a:r>
            <a:r>
              <a:rPr lang="en-US" altLang="zh-CN" sz="2400"/>
              <a:t>:PRD-G2-</a:t>
            </a:r>
            <a:r>
              <a:rPr lang="zh-CN" altLang="en-US" sz="2400"/>
              <a:t>需求变更影响分析</a:t>
            </a:r>
            <a:r>
              <a:rPr lang="en-US" altLang="zh-CN" sz="2400"/>
              <a:t>.docx</a:t>
            </a:r>
            <a:endParaRPr lang="en-US" altLang="zh-CN" sz="2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1159200" y="1717200"/>
            <a:ext cx="2756787" cy="720000"/>
            <a:chOff x="8405758" y="4092189"/>
            <a:chExt cx="2756787" cy="720000"/>
          </a:xfrm>
        </p:grpSpPr>
        <p:grpSp>
          <p:nvGrpSpPr>
            <p:cNvPr id="19" name="组合 18"/>
            <p:cNvGrpSpPr/>
            <p:nvPr/>
          </p:nvGrpSpPr>
          <p:grpSpPr>
            <a:xfrm>
              <a:off x="9243473" y="4094967"/>
              <a:ext cx="1919072" cy="714444"/>
              <a:chOff x="9243473" y="4086984"/>
              <a:chExt cx="1919072" cy="714444"/>
            </a:xfrm>
          </p:grpSpPr>
          <p:sp>
            <p:nvSpPr>
              <p:cNvPr id="23" name="矩形 22"/>
              <p:cNvSpPr/>
              <p:nvPr/>
            </p:nvSpPr>
            <p:spPr>
              <a:xfrm>
                <a:off x="9243473" y="4086984"/>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 name="矩形 23"/>
              <p:cNvSpPr/>
              <p:nvPr/>
            </p:nvSpPr>
            <p:spPr>
              <a:xfrm>
                <a:off x="9243473" y="4524429"/>
                <a:ext cx="1035861" cy="276999"/>
              </a:xfrm>
              <a:prstGeom prst="rect">
                <a:avLst/>
              </a:prstGeom>
            </p:spPr>
            <p:txBody>
              <a:bodyPr wrap="none">
                <a:spAutoFit/>
              </a:bodyPr>
              <a:lstStyle/>
              <a:p>
                <a:pPr lvl="0"/>
                <a:r>
                  <a:rPr lang="en-US" altLang="zh-CN" sz="1200" kern="0" dirty="0" smtClean="0">
                    <a:latin typeface="微软雅黑" panose="020B0503020204020204" pitchFamily="34" charset="-122"/>
                    <a:ea typeface="微软雅黑" panose="020B0503020204020204" pitchFamily="34" charset="-122"/>
                    <a:cs typeface="微软雅黑" panose="020B0503020204020204" pitchFamily="34" charset="-122"/>
                  </a:rPr>
                  <a:t>REFERENCE</a:t>
                </a:r>
                <a:endParaRPr kumimoji="0"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20" name="组合 19"/>
            <p:cNvGrpSpPr/>
            <p:nvPr/>
          </p:nvGrpSpPr>
          <p:grpSpPr>
            <a:xfrm>
              <a:off x="8405758" y="4092189"/>
              <a:ext cx="886024" cy="720000"/>
              <a:chOff x="8113658" y="4047284"/>
              <a:chExt cx="886024" cy="720000"/>
            </a:xfrm>
          </p:grpSpPr>
          <p:sp>
            <p:nvSpPr>
              <p:cNvPr id="21" name="矩形 20"/>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2" name="矩形 21"/>
              <p:cNvSpPr/>
              <p:nvPr/>
            </p:nvSpPr>
            <p:spPr>
              <a:xfrm>
                <a:off x="8113658" y="4053341"/>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1734830" y="207466"/>
            <a:ext cx="1178528" cy="307777"/>
          </a:xfrm>
          <a:prstGeom prst="rect">
            <a:avLst/>
          </a:prstGeom>
        </p:spPr>
        <p:txBody>
          <a:bodyPr wrap="none">
            <a:spAutoFit/>
          </a:bodyPr>
          <a:lstStyle/>
          <a:p>
            <a:pPr lvl="0"/>
            <a:r>
              <a:rPr lang="en-US" altLang="zh-CN" sz="1400" kern="0" dirty="0" smtClean="0">
                <a:latin typeface="微软雅黑" panose="020B0503020204020204" pitchFamily="34" charset="-122"/>
                <a:ea typeface="微软雅黑" panose="020B0503020204020204" pitchFamily="34" charset="-122"/>
              </a:rPr>
              <a:t>REFERENCE</a:t>
            </a:r>
            <a:endParaRPr lang="en-US" altLang="zh-CN" sz="1400" kern="0" dirty="0" smtClean="0">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060700" y="361354"/>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nvGraphicFramePr>
        <p:xfrm>
          <a:off x="1033236" y="3216174"/>
          <a:ext cx="10125788" cy="3283168"/>
        </p:xfrm>
        <a:graphic>
          <a:graphicData uri="http://schemas.openxmlformats.org/drawingml/2006/table">
            <a:tbl>
              <a:tblPr firstRow="1" bandRow="1">
                <a:tableStyleId>{5C22544A-7EE6-4342-B048-85BDC9FD1C3A}</a:tableStyleId>
              </a:tblPr>
              <a:tblGrid>
                <a:gridCol w="468604"/>
                <a:gridCol w="1343608"/>
                <a:gridCol w="1866265"/>
                <a:gridCol w="6447311"/>
              </a:tblGrid>
              <a:tr h="557562">
                <a:tc>
                  <a:txBody>
                    <a:bodyPr/>
                    <a:lstStyle/>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1</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lnSpc>
                          <a:spcPct val="120000"/>
                        </a:lnSpc>
                      </a:pPr>
                      <a:r>
                        <a:rPr lang="zh-CN" altLang="en-US" sz="1400" b="0" i="0" kern="1200" dirty="0">
                          <a:solidFill>
                            <a:schemeClr val="tx1"/>
                          </a:solidFill>
                          <a:latin typeface="微软雅黑" panose="020B0503020204020204" pitchFamily="34" charset="-122"/>
                          <a:ea typeface="微软雅黑" panose="020B0503020204020204" pitchFamily="34" charset="-122"/>
                          <a:cs typeface="+mn-cs"/>
                        </a:rPr>
                        <a:t>课本</a:t>
                      </a:r>
                      <a:endParaRPr lang="zh-CN" altLang="en-US" sz="1400" b="0" i="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r>
                        <a:rPr lang="zh-CN" sz="1400" b="0" i="0" dirty="0" smtClean="0">
                          <a:solidFill>
                            <a:schemeClr val="tx1"/>
                          </a:solidFill>
                          <a:latin typeface="微软雅黑" panose="020B0503020204020204" pitchFamily="34" charset="-122"/>
                          <a:ea typeface="微软雅黑" panose="020B0503020204020204" pitchFamily="34" charset="-122"/>
                        </a:rPr>
                        <a:t>软件需求（第三版）</a:t>
                      </a:r>
                      <a:endParaRPr lang="zh-CN"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en-US" sz="1400" b="0" i="0" kern="1200" dirty="0" smtClean="0">
                          <a:solidFill>
                            <a:schemeClr val="tx1"/>
                          </a:solidFill>
                          <a:latin typeface="微软雅黑" panose="020B0503020204020204" pitchFamily="34" charset="-122"/>
                          <a:ea typeface="微软雅黑" panose="020B0503020204020204" pitchFamily="34" charset="-122"/>
                          <a:cs typeface="+mn-cs"/>
                        </a:rPr>
                        <a:t>Karl Wiegers  Joy Beatty </a:t>
                      </a:r>
                      <a:r>
                        <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rPr>
                        <a:t>著 清华大学出版社</a:t>
                      </a:r>
                      <a:endPar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r>
              <a:tr h="526460">
                <a:tc>
                  <a:txBody>
                    <a:bodyPr/>
                    <a:lstStyle/>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2</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r>
                        <a:rPr lang="zh-CN" altLang="en-US" sz="1400" b="0" i="0" dirty="0" smtClean="0">
                          <a:solidFill>
                            <a:schemeClr val="tx1"/>
                          </a:solidFill>
                          <a:latin typeface="微软雅黑" panose="020B0503020204020204" pitchFamily="34" charset="-122"/>
                          <a:ea typeface="微软雅黑" panose="020B0503020204020204" pitchFamily="34" charset="-122"/>
                        </a:rPr>
                        <a:t>百度百科</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需求管理</a:t>
                      </a:r>
                      <a:endParaRPr lang="en-US" alt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r>
                        <a:rPr sz="1400" b="0" i="0" dirty="0" smtClean="0">
                          <a:solidFill>
                            <a:schemeClr val="tx1"/>
                          </a:solidFill>
                          <a:latin typeface="微软雅黑" panose="020B0503020204020204" pitchFamily="34" charset="-122"/>
                          <a:ea typeface="微软雅黑" panose="020B0503020204020204" pitchFamily="34" charset="-122"/>
                        </a:rPr>
                        <a:t>https://baike.baidu.com/item/%E9%9C%80%E6%B1%82%E7%AE%A1%E7%90%86/2574975</a:t>
                      </a:r>
                      <a:endParaRPr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526460">
                <a:tc>
                  <a:txBody>
                    <a:bodyPr/>
                    <a:lstStyle/>
                    <a:p>
                      <a:pPr algn="ct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pPr algn="ct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pPr algn="ct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60000"/>
                        <a:lumOff val="40000"/>
                      </a:schemeClr>
                    </a:solidFill>
                  </a:tcPr>
                </a:tc>
              </a:tr>
            </a:tbl>
          </a:graphicData>
        </a:graphic>
      </p:graphicFrame>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460792" y="5559028"/>
            <a:ext cx="1266190" cy="337185"/>
          </a:xfrm>
          <a:prstGeom prst="rect">
            <a:avLst/>
          </a:prstGeom>
          <a:noFill/>
        </p:spPr>
        <p:txBody>
          <a:bodyPr wrap="non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报告人：</a:t>
            </a:r>
            <a:r>
              <a:rPr lang="en-US" altLang="zh-CN" sz="1600" dirty="0">
                <a:solidFill>
                  <a:schemeClr val="bg1"/>
                </a:solidFill>
                <a:latin typeface="微软雅黑" panose="020B0503020204020204" pitchFamily="34" charset="-122"/>
                <a:ea typeface="微软雅黑" panose="020B0503020204020204" pitchFamily="34" charset="-122"/>
              </a:rPr>
              <a:t>G2</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3825886" y="2709527"/>
            <a:ext cx="4536000" cy="1380931"/>
            <a:chOff x="3825885" y="2756938"/>
            <a:chExt cx="4536000" cy="1380931"/>
          </a:xfrm>
        </p:grpSpPr>
        <p:sp>
          <p:nvSpPr>
            <p:cNvPr id="12" name="文本框 11"/>
            <p:cNvSpPr txBox="1"/>
            <p:nvPr/>
          </p:nvSpPr>
          <p:spPr>
            <a:xfrm>
              <a:off x="3944609" y="2904723"/>
              <a:ext cx="4302780" cy="769441"/>
            </a:xfrm>
            <a:prstGeom prst="rect">
              <a:avLst/>
            </a:prstGeom>
            <a:noFill/>
          </p:spPr>
          <p:txBody>
            <a:bodyPr wrap="none" rtlCol="0">
              <a:spAutoFit/>
            </a:bodyPr>
            <a:lstStyle/>
            <a:p>
              <a:pPr algn="ctr"/>
              <a:r>
                <a:rPr lang="zh-CN" altLang="en-US" sz="4400" b="1" dirty="0" smtClean="0">
                  <a:solidFill>
                    <a:schemeClr val="bg1"/>
                  </a:solidFill>
                  <a:latin typeface="微软雅黑" panose="020B0503020204020204" pitchFamily="34" charset="-122"/>
                  <a:ea typeface="微软雅黑" panose="020B0503020204020204" pitchFamily="34" charset="-122"/>
                </a:rPr>
                <a:t>介绍完毕 请指正</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343371" y="3668506"/>
              <a:ext cx="3505255" cy="276999"/>
            </a:xfrm>
            <a:prstGeom prst="rect">
              <a:avLst/>
            </a:prstGeom>
            <a:noFill/>
          </p:spPr>
          <p:txBody>
            <a:bodyPr wrap="none" rtlCol="0">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Introduction is completed, please correct me.</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3825885" y="2756938"/>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825885" y="4137869"/>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24394" y="1156854"/>
            <a:ext cx="1138984" cy="1138984"/>
          </a:xfrm>
          <a:prstGeom prst="rect">
            <a:avLst/>
          </a:prstGeom>
        </p:spPr>
      </p:pic>
      <p:sp>
        <p:nvSpPr>
          <p:cNvPr id="3" name="矩形 2"/>
          <p:cNvSpPr/>
          <p:nvPr/>
        </p:nvSpPr>
        <p:spPr>
          <a:xfrm>
            <a:off x="4962807" y="2061156"/>
            <a:ext cx="2262158" cy="369332"/>
          </a:xfrm>
          <a:prstGeom prst="rect">
            <a:avLst/>
          </a:prstGeom>
          <a:solidFill>
            <a:schemeClr val="accent2"/>
          </a:solidFill>
        </p:spPr>
        <p:txBody>
          <a:bodyPr wrap="none">
            <a:spAutoFit/>
          </a:bodyPr>
          <a:lstStyle/>
          <a:p>
            <a:pPr lvl="0" algn="ctr"/>
            <a:r>
              <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感谢老师们精心培养</a:t>
            </a:r>
            <a:endPar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descr="小组logo"/>
          <p:cNvPicPr>
            <a:picLocks noChangeAspect="1"/>
          </p:cNvPicPr>
          <p:nvPr/>
        </p:nvPicPr>
        <p:blipFill>
          <a:blip r:embed="rId2"/>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矩形 111"/>
          <p:cNvSpPr/>
          <p:nvPr/>
        </p:nvSpPr>
        <p:spPr>
          <a:xfrm>
            <a:off x="-57653" y="2425700"/>
            <a:ext cx="12234569" cy="27559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460777" y="591676"/>
            <a:ext cx="3270447" cy="830997"/>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CONTENT</a:t>
            </a:r>
            <a:endParaRPr kumimoji="0" lang="zh-CN" altLang="en-US" sz="4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cxnSp>
        <p:nvCxnSpPr>
          <p:cNvPr id="116" name="直接连接符 115"/>
          <p:cNvCxnSpPr/>
          <p:nvPr/>
        </p:nvCxnSpPr>
        <p:spPr>
          <a:xfrm flipH="1">
            <a:off x="4183992" y="685800"/>
            <a:ext cx="332008" cy="558800"/>
          </a:xfrm>
          <a:prstGeom prst="line">
            <a:avLst/>
          </a:prstGeom>
          <a:ln w="22225">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7676001" y="685800"/>
            <a:ext cx="332008" cy="558800"/>
          </a:xfrm>
          <a:prstGeom prst="line">
            <a:avLst/>
          </a:prstGeom>
          <a:ln w="22225">
            <a:solidFill>
              <a:schemeClr val="accent2"/>
            </a:solidFill>
            <a:beve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7750274" y="685800"/>
            <a:ext cx="332008" cy="558800"/>
          </a:xfrm>
          <a:prstGeom prst="line">
            <a:avLst/>
          </a:prstGeom>
          <a:ln w="47625" cap="rnd">
            <a:solidFill>
              <a:schemeClr val="accent2">
                <a:lumMod val="75000"/>
              </a:schemeClr>
            </a:solidFill>
            <a:beve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4113858" y="685800"/>
            <a:ext cx="332008" cy="558800"/>
          </a:xfrm>
          <a:prstGeom prst="line">
            <a:avLst/>
          </a:prstGeom>
          <a:ln w="47625" cap="rnd">
            <a:solidFill>
              <a:schemeClr val="accent2">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31" name="组合 130"/>
          <p:cNvGrpSpPr/>
          <p:nvPr/>
        </p:nvGrpSpPr>
        <p:grpSpPr>
          <a:xfrm>
            <a:off x="1800204" y="2797415"/>
            <a:ext cx="2646045" cy="777316"/>
            <a:chOff x="1800204" y="2886315"/>
            <a:chExt cx="2646045" cy="777316"/>
          </a:xfrm>
        </p:grpSpPr>
        <p:sp>
          <p:nvSpPr>
            <p:cNvPr id="76" name="矩形 75"/>
            <p:cNvSpPr/>
            <p:nvPr/>
          </p:nvSpPr>
          <p:spPr>
            <a:xfrm>
              <a:off x="1800204" y="2886315"/>
              <a:ext cx="2646045" cy="521970"/>
            </a:xfrm>
            <a:prstGeom prst="rect">
              <a:avLst/>
            </a:prstGeom>
          </p:spPr>
          <p:txBody>
            <a:bodyPr wrap="square" anchor="ctr">
              <a:spAutoFit/>
            </a:bodyPr>
            <a:lstStyle/>
            <a:p>
              <a:pPr algn="ctr"/>
              <a:r>
                <a:rPr lang="zh-CN" altLang="en-US" sz="2800" b="1" dirty="0" smtClean="0">
                  <a:solidFill>
                    <a:schemeClr val="bg1"/>
                  </a:solidFill>
                  <a:latin typeface="微软雅黑" panose="020B0503020204020204" pitchFamily="34" charset="-122"/>
                  <a:ea typeface="微软雅黑" panose="020B0503020204020204" pitchFamily="34" charset="-122"/>
                  <a:sym typeface="+mn-ea"/>
                </a:rPr>
                <a:t>变更相关信息</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7" name="矩形 76"/>
            <p:cNvSpPr/>
            <p:nvPr/>
          </p:nvSpPr>
          <p:spPr>
            <a:xfrm>
              <a:off x="1800204" y="3386632"/>
              <a:ext cx="1430135"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 INTRODUCTION</a:t>
              </a:r>
              <a:endParaRPr kumimoji="1"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9" name="组合 138"/>
          <p:cNvGrpSpPr/>
          <p:nvPr/>
        </p:nvGrpSpPr>
        <p:grpSpPr>
          <a:xfrm>
            <a:off x="960745" y="2825759"/>
            <a:ext cx="866241" cy="720000"/>
            <a:chOff x="960745" y="2898038"/>
            <a:chExt cx="866241" cy="720000"/>
          </a:xfrm>
        </p:grpSpPr>
        <p:sp>
          <p:nvSpPr>
            <p:cNvPr id="121" name="矩形 120"/>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4" name="矩形 73"/>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32" name="组合 131"/>
          <p:cNvGrpSpPr/>
          <p:nvPr/>
        </p:nvGrpSpPr>
        <p:grpSpPr>
          <a:xfrm>
            <a:off x="1800204" y="4107342"/>
            <a:ext cx="2715260" cy="721119"/>
            <a:chOff x="1800204" y="4118409"/>
            <a:chExt cx="2715260" cy="721119"/>
          </a:xfrm>
        </p:grpSpPr>
        <p:sp>
          <p:nvSpPr>
            <p:cNvPr id="82" name="矩形 81"/>
            <p:cNvSpPr/>
            <p:nvPr/>
          </p:nvSpPr>
          <p:spPr>
            <a:xfrm>
              <a:off x="1800204" y="4118409"/>
              <a:ext cx="2715260" cy="46037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sz="2400" b="1" dirty="0" smtClean="0">
                  <a:solidFill>
                    <a:schemeClr val="bg1"/>
                  </a:solidFill>
                  <a:latin typeface="微软雅黑" panose="020B0503020204020204" pitchFamily="34" charset="-122"/>
                  <a:ea typeface="微软雅黑" panose="020B0503020204020204" pitchFamily="34" charset="-122"/>
                  <a:sym typeface="+mn-ea"/>
                </a:rPr>
                <a:t>处理过程变更描述</a:t>
              </a:r>
              <a:endParaRPr kumimoji="0" lang="zh-CN" altLang="zh-CN"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3" name="矩形 82"/>
            <p:cNvSpPr/>
            <p:nvPr/>
          </p:nvSpPr>
          <p:spPr>
            <a:xfrm>
              <a:off x="1800204" y="4562529"/>
              <a:ext cx="1010277"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 SUMMERY</a:t>
              </a:r>
              <a:endParaRPr kumimoji="1"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8" name="组合 137"/>
          <p:cNvGrpSpPr/>
          <p:nvPr/>
        </p:nvGrpSpPr>
        <p:grpSpPr>
          <a:xfrm>
            <a:off x="1024782" y="4092189"/>
            <a:ext cx="802204" cy="720000"/>
            <a:chOff x="912296" y="4056809"/>
            <a:chExt cx="802204" cy="720000"/>
          </a:xfrm>
        </p:grpSpPr>
        <p:sp>
          <p:nvSpPr>
            <p:cNvPr id="122" name="矩形 121"/>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0" name="矩形 79"/>
            <p:cNvSpPr/>
            <p:nvPr/>
          </p:nvSpPr>
          <p:spPr>
            <a:xfrm>
              <a:off x="912296" y="4063432"/>
              <a:ext cx="802204" cy="706755"/>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40" name="组合 139"/>
          <p:cNvGrpSpPr/>
          <p:nvPr/>
        </p:nvGrpSpPr>
        <p:grpSpPr>
          <a:xfrm>
            <a:off x="4694848" y="2805911"/>
            <a:ext cx="3387710" cy="760323"/>
            <a:chOff x="4694848" y="2805911"/>
            <a:chExt cx="3387710" cy="760323"/>
          </a:xfrm>
        </p:grpSpPr>
        <p:grpSp>
          <p:nvGrpSpPr>
            <p:cNvPr id="134" name="组合 133"/>
            <p:cNvGrpSpPr/>
            <p:nvPr/>
          </p:nvGrpSpPr>
          <p:grpSpPr>
            <a:xfrm>
              <a:off x="5517158" y="2805911"/>
              <a:ext cx="2565400" cy="760323"/>
              <a:chOff x="5517158" y="2886314"/>
              <a:chExt cx="2565400" cy="760323"/>
            </a:xfrm>
          </p:grpSpPr>
          <p:sp>
            <p:nvSpPr>
              <p:cNvPr id="88" name="矩形 87"/>
              <p:cNvSpPr/>
              <p:nvPr/>
            </p:nvSpPr>
            <p:spPr>
              <a:xfrm>
                <a:off x="5517158" y="2886314"/>
                <a:ext cx="2565400" cy="521970"/>
              </a:xfrm>
              <a:prstGeom prst="rect">
                <a:avLst/>
              </a:prstGeom>
            </p:spPr>
            <p:txBody>
              <a:bodyPr wrap="square" anchor="ctr">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sym typeface="+mn-ea"/>
                  </a:rPr>
                  <a:t>功能变更描述</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9" name="矩形 88"/>
              <p:cNvSpPr/>
              <p:nvPr/>
            </p:nvSpPr>
            <p:spPr>
              <a:xfrm>
                <a:off x="5517158" y="3369638"/>
                <a:ext cx="1598451"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 MAKING PROCESS</a:t>
                </a:r>
                <a:endParaRPr kumimoji="1"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0" name="组合 129"/>
            <p:cNvGrpSpPr/>
            <p:nvPr/>
          </p:nvGrpSpPr>
          <p:grpSpPr>
            <a:xfrm>
              <a:off x="4694848" y="2825721"/>
              <a:ext cx="797404" cy="720643"/>
              <a:chOff x="4428148" y="2897395"/>
              <a:chExt cx="797404" cy="720643"/>
            </a:xfrm>
          </p:grpSpPr>
          <p:sp>
            <p:nvSpPr>
              <p:cNvPr id="124" name="矩形 12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6" name="矩形 85"/>
              <p:cNvSpPr/>
              <p:nvPr/>
            </p:nvSpPr>
            <p:spPr>
              <a:xfrm>
                <a:off x="4428148" y="2897395"/>
                <a:ext cx="797404" cy="706755"/>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141" name="组合 140"/>
          <p:cNvGrpSpPr/>
          <p:nvPr/>
        </p:nvGrpSpPr>
        <p:grpSpPr>
          <a:xfrm>
            <a:off x="4647692" y="4089244"/>
            <a:ext cx="3361206" cy="726517"/>
            <a:chOff x="4647692" y="4089244"/>
            <a:chExt cx="3361206" cy="726517"/>
          </a:xfrm>
        </p:grpSpPr>
        <p:grpSp>
          <p:nvGrpSpPr>
            <p:cNvPr id="133" name="组合 132"/>
            <p:cNvGrpSpPr/>
            <p:nvPr/>
          </p:nvGrpSpPr>
          <p:grpSpPr>
            <a:xfrm>
              <a:off x="5517158" y="4089244"/>
              <a:ext cx="2491740" cy="726517"/>
              <a:chOff x="5517158" y="4014678"/>
              <a:chExt cx="2491740" cy="726517"/>
            </a:xfrm>
          </p:grpSpPr>
          <p:sp>
            <p:nvSpPr>
              <p:cNvPr id="94" name="矩形 93"/>
              <p:cNvSpPr/>
              <p:nvPr/>
            </p:nvSpPr>
            <p:spPr>
              <a:xfrm>
                <a:off x="5517158" y="4014678"/>
                <a:ext cx="2491740" cy="52197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800" b="1" dirty="0">
                    <a:solidFill>
                      <a:schemeClr val="bg1"/>
                    </a:solidFill>
                    <a:latin typeface="微软雅黑" panose="020B0503020204020204" pitchFamily="34" charset="-122"/>
                    <a:ea typeface="微软雅黑" panose="020B0503020204020204" pitchFamily="34" charset="-122"/>
                    <a:sym typeface="+mn-ea"/>
                  </a:rPr>
                  <a:t>需求变更影响</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5" name="矩形 94"/>
              <p:cNvSpPr/>
              <p:nvPr/>
            </p:nvSpPr>
            <p:spPr>
              <a:xfrm>
                <a:off x="5517158" y="4464196"/>
                <a:ext cx="1505477"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 PRODUCT SHOW</a:t>
                </a:r>
                <a:endParaRPr kumimoji="1"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7" name="组合 136"/>
            <p:cNvGrpSpPr/>
            <p:nvPr/>
          </p:nvGrpSpPr>
          <p:grpSpPr>
            <a:xfrm>
              <a:off x="4647692" y="4092189"/>
              <a:ext cx="891717" cy="720000"/>
              <a:chOff x="4380992" y="4020050"/>
              <a:chExt cx="891717" cy="720000"/>
            </a:xfrm>
          </p:grpSpPr>
          <p:sp>
            <p:nvSpPr>
              <p:cNvPr id="123" name="矩形 122"/>
              <p:cNvSpPr/>
              <p:nvPr/>
            </p:nvSpPr>
            <p:spPr>
              <a:xfrm>
                <a:off x="4466850" y="4020050"/>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2" name="矩形 91"/>
              <p:cNvSpPr/>
              <p:nvPr/>
            </p:nvSpPr>
            <p:spPr>
              <a:xfrm>
                <a:off x="4380992" y="4026673"/>
                <a:ext cx="891717" cy="706755"/>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05</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142" name="组合 141"/>
          <p:cNvGrpSpPr/>
          <p:nvPr/>
        </p:nvGrpSpPr>
        <p:grpSpPr>
          <a:xfrm>
            <a:off x="8437508" y="2825759"/>
            <a:ext cx="3606950" cy="720000"/>
            <a:chOff x="8437508" y="2825759"/>
            <a:chExt cx="3606950" cy="720000"/>
          </a:xfrm>
        </p:grpSpPr>
        <p:grpSp>
          <p:nvGrpSpPr>
            <p:cNvPr id="135" name="组合 134"/>
            <p:cNvGrpSpPr/>
            <p:nvPr/>
          </p:nvGrpSpPr>
          <p:grpSpPr>
            <a:xfrm>
              <a:off x="9243473" y="2859960"/>
              <a:ext cx="2800985" cy="683021"/>
              <a:chOff x="9243473" y="2967929"/>
              <a:chExt cx="2800985" cy="683021"/>
            </a:xfrm>
          </p:grpSpPr>
          <p:sp>
            <p:nvSpPr>
              <p:cNvPr id="100" name="矩形 99"/>
              <p:cNvSpPr/>
              <p:nvPr/>
            </p:nvSpPr>
            <p:spPr>
              <a:xfrm>
                <a:off x="9243473" y="2967929"/>
                <a:ext cx="2800985" cy="46037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400" b="1" dirty="0">
                    <a:solidFill>
                      <a:schemeClr val="bg1"/>
                    </a:solidFill>
                    <a:latin typeface="微软雅黑" panose="020B0503020204020204" pitchFamily="34" charset="-122"/>
                    <a:ea typeface="微软雅黑" panose="020B0503020204020204" pitchFamily="34" charset="-122"/>
                    <a:sym typeface="+mn-ea"/>
                  </a:rPr>
                  <a:t>操作规程变更描述</a:t>
                </a:r>
                <a:endPar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1" name="矩形 100"/>
              <p:cNvSpPr/>
              <p:nvPr/>
            </p:nvSpPr>
            <p:spPr>
              <a:xfrm>
                <a:off x="9243473" y="3373951"/>
                <a:ext cx="761747" cy="276999"/>
              </a:xfrm>
              <a:prstGeom prst="rect">
                <a:avLst/>
              </a:prstGeom>
            </p:spPr>
            <p:txBody>
              <a:bodyPr wrap="none">
                <a:spAutoFit/>
              </a:bodyPr>
              <a:lstStyle/>
              <a:p>
                <a:pPr lvl="0"/>
                <a:r>
                  <a:rPr kumimoji="0" lang="en-US" altLang="zh-CN" sz="12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REVIEW</a:t>
                </a:r>
                <a:endParaRPr kumimoji="0" lang="en-US" altLang="zh-CN" sz="12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29" name="组合 128"/>
            <p:cNvGrpSpPr/>
            <p:nvPr/>
          </p:nvGrpSpPr>
          <p:grpSpPr>
            <a:xfrm>
              <a:off x="8437508" y="2825759"/>
              <a:ext cx="822524" cy="720000"/>
              <a:chOff x="8132708" y="2905159"/>
              <a:chExt cx="822524" cy="720000"/>
            </a:xfrm>
          </p:grpSpPr>
          <p:sp>
            <p:nvSpPr>
              <p:cNvPr id="126" name="矩形 125"/>
              <p:cNvSpPr/>
              <p:nvPr/>
            </p:nvSpPr>
            <p:spPr>
              <a:xfrm>
                <a:off x="8183970" y="290515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8" name="矩形 97"/>
              <p:cNvSpPr/>
              <p:nvPr/>
            </p:nvSpPr>
            <p:spPr>
              <a:xfrm>
                <a:off x="8132708" y="2911782"/>
                <a:ext cx="822524" cy="706755"/>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143" name="组合 142"/>
          <p:cNvGrpSpPr/>
          <p:nvPr/>
        </p:nvGrpSpPr>
        <p:grpSpPr>
          <a:xfrm>
            <a:off x="8405758" y="4092189"/>
            <a:ext cx="2756787" cy="720000"/>
            <a:chOff x="8405758" y="4092189"/>
            <a:chExt cx="2756787" cy="720000"/>
          </a:xfrm>
        </p:grpSpPr>
        <p:grpSp>
          <p:nvGrpSpPr>
            <p:cNvPr id="136" name="组合 135"/>
            <p:cNvGrpSpPr/>
            <p:nvPr/>
          </p:nvGrpSpPr>
          <p:grpSpPr>
            <a:xfrm>
              <a:off x="9243473" y="4126390"/>
              <a:ext cx="1919072" cy="683021"/>
              <a:chOff x="9243473" y="4118407"/>
              <a:chExt cx="1919072" cy="683021"/>
            </a:xfrm>
          </p:grpSpPr>
          <p:sp>
            <p:nvSpPr>
              <p:cNvPr id="108" name="矩形 107"/>
              <p:cNvSpPr/>
              <p:nvPr/>
            </p:nvSpPr>
            <p:spPr>
              <a:xfrm>
                <a:off x="9243473" y="4118407"/>
                <a:ext cx="1919072" cy="46037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9" name="矩形 108"/>
              <p:cNvSpPr/>
              <p:nvPr/>
            </p:nvSpPr>
            <p:spPr>
              <a:xfrm>
                <a:off x="9243473" y="4524429"/>
                <a:ext cx="1035861" cy="276999"/>
              </a:xfrm>
              <a:prstGeom prst="rect">
                <a:avLst/>
              </a:prstGeom>
            </p:spPr>
            <p:txBody>
              <a:bodyPr wrap="none">
                <a:spAutoFit/>
              </a:bodyPr>
              <a:lstStyle/>
              <a:p>
                <a:pPr lvl="0"/>
                <a:r>
                  <a:rPr lang="en-US" altLang="zh-CN" sz="1200" kern="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REFERENCE</a:t>
                </a:r>
                <a:endParaRPr kumimoji="0"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28" name="组合 127"/>
            <p:cNvGrpSpPr/>
            <p:nvPr/>
          </p:nvGrpSpPr>
          <p:grpSpPr>
            <a:xfrm>
              <a:off x="8405758" y="4092189"/>
              <a:ext cx="886024" cy="720000"/>
              <a:chOff x="8113658" y="4047284"/>
              <a:chExt cx="886024" cy="720000"/>
            </a:xfrm>
          </p:grpSpPr>
          <p:sp>
            <p:nvSpPr>
              <p:cNvPr id="125" name="矩形 124"/>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0" name="矩形 109"/>
              <p:cNvSpPr/>
              <p:nvPr/>
            </p:nvSpPr>
            <p:spPr>
              <a:xfrm>
                <a:off x="8113658" y="4053341"/>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3945" y="1717914"/>
            <a:ext cx="3665209" cy="777317"/>
            <a:chOff x="1163945" y="1717914"/>
            <a:chExt cx="3665209" cy="777317"/>
          </a:xfrm>
        </p:grpSpPr>
        <p:grpSp>
          <p:nvGrpSpPr>
            <p:cNvPr id="44" name="组合 43"/>
            <p:cNvGrpSpPr/>
            <p:nvPr/>
          </p:nvGrpSpPr>
          <p:grpSpPr>
            <a:xfrm>
              <a:off x="2003404" y="1717914"/>
              <a:ext cx="2825750" cy="777317"/>
              <a:chOff x="1800204" y="2886314"/>
              <a:chExt cx="2825750" cy="777317"/>
            </a:xfrm>
          </p:grpSpPr>
          <p:sp>
            <p:nvSpPr>
              <p:cNvPr id="45" name="矩形 44"/>
              <p:cNvSpPr/>
              <p:nvPr/>
            </p:nvSpPr>
            <p:spPr>
              <a:xfrm>
                <a:off x="1800204" y="2886314"/>
                <a:ext cx="2825750" cy="52197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变更相关信息</a:t>
                </a:r>
                <a:endPar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6" name="矩形 45"/>
              <p:cNvSpPr/>
              <p:nvPr/>
            </p:nvSpPr>
            <p:spPr>
              <a:xfrm>
                <a:off x="1800204" y="3386632"/>
                <a:ext cx="1430135"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INTRODUCTION</a:t>
                </a:r>
                <a:endParaRPr kumimoji="1"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1163945" y="1746259"/>
              <a:ext cx="866241" cy="720000"/>
              <a:chOff x="960745" y="2898038"/>
              <a:chExt cx="866241"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4308556" y="2108377"/>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770" y="162878"/>
            <a:ext cx="178181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变更相关信息</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161550" y="208736"/>
            <a:ext cx="1640193"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INTRODUCTION</a:t>
            </a:r>
            <a:endPar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801745" y="363259"/>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78" name="Lorem Ipsum"/>
          <p:cNvSpPr/>
          <p:nvPr/>
        </p:nvSpPr>
        <p:spPr bwMode="auto">
          <a:xfrm>
            <a:off x="350092" y="1071194"/>
            <a:ext cx="5718628" cy="508127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spcAft>
                <a:spcPts val="600"/>
              </a:spcAft>
            </a:pPr>
            <a:r>
              <a:rPr lang="en-US" sz="2400" b="1" dirty="0" smtClean="0">
                <a:solidFill>
                  <a:schemeClr val="tx1"/>
                </a:solidFill>
                <a:effectLst/>
                <a:latin typeface="微软雅黑" panose="020B0503020204020204" pitchFamily="34" charset="-122"/>
                <a:ea typeface="微软雅黑" panose="020B0503020204020204" pitchFamily="34" charset="-122"/>
              </a:rPr>
              <a:t>一</a:t>
            </a:r>
            <a:r>
              <a:rPr lang="zh-CN" altLang="en-US" sz="2400" b="1" dirty="0" smtClean="0">
                <a:solidFill>
                  <a:schemeClr val="tx1"/>
                </a:solidFill>
                <a:effectLst/>
                <a:latin typeface="微软雅黑" panose="020B0503020204020204" pitchFamily="34" charset="-122"/>
                <a:ea typeface="微软雅黑" panose="020B0503020204020204" pitchFamily="34" charset="-122"/>
              </a:rPr>
              <a:t>、功能名称</a:t>
            </a:r>
            <a:endParaRPr lang="zh-CN" altLang="en-US" sz="2400" b="1"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400" b="1" dirty="0" smtClean="0">
                <a:solidFill>
                  <a:schemeClr val="tx1"/>
                </a:solidFill>
                <a:effectLst/>
                <a:latin typeface="微软雅黑" panose="020B0503020204020204" pitchFamily="34" charset="-122"/>
                <a:ea typeface="微软雅黑" panose="020B0503020204020204" pitchFamily="34" charset="-122"/>
              </a:rPr>
              <a:t> </a:t>
            </a:r>
            <a:r>
              <a:rPr lang="zh-CN" altLang="en-US" sz="2000" dirty="0" smtClean="0">
                <a:solidFill>
                  <a:schemeClr val="tx1"/>
                </a:solidFill>
                <a:effectLst/>
                <a:latin typeface="微软雅黑" panose="020B0503020204020204" pitchFamily="34" charset="-122"/>
                <a:ea typeface="微软雅黑" panose="020B0503020204020204" pitchFamily="34" charset="-122"/>
              </a:rPr>
              <a:t>     课程里的教师资料直接从教师的个人中心的个人资料处获取</a:t>
            </a:r>
            <a:endParaRPr lang="zh-CN" altLang="en-US" sz="2000" b="1"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400" b="1" dirty="0" smtClean="0">
                <a:solidFill>
                  <a:schemeClr val="tx1"/>
                </a:solidFill>
                <a:effectLst/>
                <a:latin typeface="微软雅黑" panose="020B0503020204020204" pitchFamily="34" charset="-122"/>
                <a:ea typeface="微软雅黑" panose="020B0503020204020204" pitchFamily="34" charset="-122"/>
              </a:rPr>
              <a:t>二、变更申请时间</a:t>
            </a:r>
            <a:endParaRPr lang="zh-CN" altLang="en-US" sz="2400" b="1"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400" b="1" dirty="0" smtClean="0">
                <a:solidFill>
                  <a:schemeClr val="tx1"/>
                </a:solidFill>
                <a:effectLst/>
                <a:latin typeface="微软雅黑" panose="020B0503020204020204" pitchFamily="34" charset="-122"/>
                <a:ea typeface="微软雅黑" panose="020B0503020204020204" pitchFamily="34" charset="-122"/>
              </a:rPr>
              <a:t>     </a:t>
            </a:r>
            <a:r>
              <a:rPr lang="zh-CN" altLang="en-US" sz="2800" dirty="0" smtClean="0">
                <a:solidFill>
                  <a:schemeClr val="tx1"/>
                </a:solidFill>
                <a:effectLst/>
                <a:latin typeface="微软雅黑" panose="020B0503020204020204" pitchFamily="34" charset="-122"/>
                <a:ea typeface="微软雅黑" panose="020B0503020204020204" pitchFamily="34" charset="-122"/>
              </a:rPr>
              <a:t> </a:t>
            </a:r>
            <a:r>
              <a:rPr lang="zh-CN" altLang="en-US" sz="2000" dirty="0" smtClean="0">
                <a:solidFill>
                  <a:schemeClr val="tx1"/>
                </a:solidFill>
                <a:effectLst/>
                <a:latin typeface="微软雅黑" panose="020B0503020204020204" pitchFamily="34" charset="-122"/>
                <a:ea typeface="微软雅黑" panose="020B0503020204020204" pitchFamily="34" charset="-122"/>
              </a:rPr>
              <a:t>2017-12-27</a:t>
            </a: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400" b="1" dirty="0" smtClean="0">
                <a:solidFill>
                  <a:schemeClr val="tx1"/>
                </a:solidFill>
                <a:effectLst/>
                <a:latin typeface="微软雅黑" panose="020B0503020204020204" pitchFamily="34" charset="-122"/>
                <a:ea typeface="微软雅黑" panose="020B0503020204020204" pitchFamily="34" charset="-122"/>
              </a:rPr>
              <a:t>三、变更申请人</a:t>
            </a:r>
            <a:endParaRPr lang="zh-CN" altLang="en-US" sz="2400" b="1"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400" b="1" dirty="0" smtClean="0">
                <a:solidFill>
                  <a:schemeClr val="tx1"/>
                </a:solidFill>
                <a:effectLst/>
                <a:latin typeface="微软雅黑" panose="020B0503020204020204" pitchFamily="34" charset="-122"/>
                <a:ea typeface="微软雅黑" panose="020B0503020204020204" pitchFamily="34" charset="-122"/>
              </a:rPr>
              <a:t>      </a:t>
            </a:r>
            <a:r>
              <a:rPr lang="zh-CN" altLang="en-US" sz="2000" dirty="0" smtClean="0">
                <a:solidFill>
                  <a:schemeClr val="tx1"/>
                </a:solidFill>
                <a:effectLst/>
                <a:latin typeface="微软雅黑" panose="020B0503020204020204" pitchFamily="34" charset="-122"/>
                <a:ea typeface="微软雅黑" panose="020B0503020204020204" pitchFamily="34" charset="-122"/>
              </a:rPr>
              <a:t>教师用户 </a:t>
            </a:r>
            <a:r>
              <a:rPr lang="en-US" altLang="zh-CN" sz="2000" dirty="0" smtClean="0">
                <a:solidFill>
                  <a:schemeClr val="tx1"/>
                </a:solidFill>
                <a:effectLst/>
                <a:latin typeface="微软雅黑" panose="020B0503020204020204" pitchFamily="34" charset="-122"/>
                <a:ea typeface="微软雅黑" panose="020B0503020204020204" pitchFamily="34" charset="-122"/>
              </a:rPr>
              <a:t>- </a:t>
            </a:r>
            <a:r>
              <a:rPr lang="zh-CN" altLang="en-US" sz="2000" dirty="0" smtClean="0">
                <a:solidFill>
                  <a:schemeClr val="tx1"/>
                </a:solidFill>
                <a:effectLst/>
                <a:latin typeface="微软雅黑" panose="020B0503020204020204" pitchFamily="34" charset="-122"/>
                <a:ea typeface="微软雅黑" panose="020B0503020204020204" pitchFamily="34" charset="-122"/>
              </a:rPr>
              <a:t>杨枨</a:t>
            </a: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400" b="1" dirty="0" smtClean="0">
                <a:solidFill>
                  <a:schemeClr val="tx1"/>
                </a:solidFill>
                <a:effectLst/>
                <a:latin typeface="微软雅黑" panose="020B0503020204020204" pitchFamily="34" charset="-122"/>
                <a:ea typeface="微软雅黑" panose="020B0503020204020204" pitchFamily="34" charset="-122"/>
              </a:rPr>
              <a:t>四、变更类型</a:t>
            </a:r>
            <a:endParaRPr lang="zh-CN" altLang="en-US" sz="2400" b="1"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400" b="1" dirty="0" smtClean="0">
                <a:solidFill>
                  <a:schemeClr val="tx1"/>
                </a:solidFill>
                <a:effectLst/>
                <a:latin typeface="微软雅黑" panose="020B0503020204020204" pitchFamily="34" charset="-122"/>
                <a:ea typeface="微软雅黑" panose="020B0503020204020204" pitchFamily="34" charset="-122"/>
              </a:rPr>
              <a:t>    </a:t>
            </a:r>
            <a:r>
              <a:rPr lang="zh-CN" altLang="en-US" sz="2000" dirty="0" smtClean="0">
                <a:solidFill>
                  <a:schemeClr val="tx1"/>
                </a:solidFill>
                <a:effectLst/>
                <a:latin typeface="微软雅黑" panose="020B0503020204020204" pitchFamily="34" charset="-122"/>
                <a:ea typeface="微软雅黑" panose="020B0503020204020204" pitchFamily="34" charset="-122"/>
              </a:rPr>
              <a:t>  需求变更</a:t>
            </a: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p:txBody>
      </p:sp>
      <p:sp>
        <p:nvSpPr>
          <p:cNvPr id="79" name="文本框 78"/>
          <p:cNvSpPr txBox="1"/>
          <p:nvPr/>
        </p:nvSpPr>
        <p:spPr>
          <a:xfrm>
            <a:off x="6068695" y="1071245"/>
            <a:ext cx="5093970" cy="5569585"/>
          </a:xfrm>
          <a:prstGeom prst="rect">
            <a:avLst/>
          </a:prstGeom>
          <a:noFill/>
        </p:spPr>
        <p:txBody>
          <a:bodyPr vert="horz" wrap="square" rtlCol="0">
            <a:spAutoFit/>
          </a:bodyPr>
          <a:p>
            <a:r>
              <a:rPr lang="zh-CN" altLang="en-US" sz="2400" b="1" dirty="0" smtClean="0">
                <a:solidFill>
                  <a:schemeClr val="tx1"/>
                </a:solidFill>
                <a:effectLst/>
                <a:latin typeface="微软雅黑" panose="020B0503020204020204" pitchFamily="34" charset="-122"/>
                <a:ea typeface="微软雅黑" panose="020B0503020204020204" pitchFamily="34" charset="-122"/>
                <a:sym typeface="+mn-ea"/>
              </a:rPr>
              <a:t>五、变更缘由</a:t>
            </a:r>
            <a:endParaRPr lang="zh-CN" altLang="en-US" sz="2400" b="1" dirty="0" smtClean="0">
              <a:solidFill>
                <a:schemeClr val="tx1"/>
              </a:solidFill>
              <a:effectLst/>
              <a:latin typeface="微软雅黑" panose="020B0503020204020204" pitchFamily="34" charset="-122"/>
              <a:ea typeface="微软雅黑" panose="020B0503020204020204" pitchFamily="34" charset="-122"/>
              <a:sym typeface="+mn-ea"/>
            </a:endParaRPr>
          </a:p>
          <a:p>
            <a:pPr lvl="1"/>
            <a:r>
              <a:rPr lang="zh-CN" altLang="en-US" sz="2000" dirty="0" smtClean="0">
                <a:solidFill>
                  <a:schemeClr val="tx1"/>
                </a:solidFill>
                <a:effectLst/>
                <a:latin typeface="微软雅黑" panose="020B0503020204020204" pitchFamily="34" charset="-122"/>
                <a:ea typeface="微软雅黑" panose="020B0503020204020204" pitchFamily="34" charset="-122"/>
                <a:sym typeface="+mn-ea"/>
              </a:rPr>
              <a:t>教师用户认为在个人中心修改资料后，添加课程后的教师资料可以直接从个人中心进行获取，减少教师重新填写资料的工作量。</a:t>
            </a:r>
            <a:endParaRPr lang="zh-CN" altLang="en-US" sz="2000" dirty="0" smtClean="0">
              <a:solidFill>
                <a:schemeClr val="tx1"/>
              </a:solidFill>
              <a:effectLst/>
              <a:latin typeface="微软雅黑" panose="020B0503020204020204" pitchFamily="34" charset="-122"/>
              <a:ea typeface="微软雅黑" panose="020B0503020204020204" pitchFamily="34" charset="-122"/>
              <a:sym typeface="+mn-ea"/>
            </a:endParaRPr>
          </a:p>
          <a:p>
            <a:endParaRPr lang="zh-CN" altLang="en-US" sz="2000" dirty="0" smtClean="0">
              <a:solidFill>
                <a:schemeClr val="tx1"/>
              </a:solidFill>
              <a:effectLst/>
              <a:latin typeface="微软雅黑" panose="020B0503020204020204" pitchFamily="34" charset="-122"/>
              <a:ea typeface="微软雅黑" panose="020B0503020204020204" pitchFamily="34" charset="-122"/>
              <a:sym typeface="+mn-ea"/>
            </a:endParaRPr>
          </a:p>
          <a:p>
            <a:r>
              <a:rPr lang="zh-CN" altLang="en-US" sz="2400" b="1" dirty="0" smtClean="0">
                <a:latin typeface="微软雅黑" panose="020B0503020204020204" pitchFamily="34" charset="-122"/>
                <a:ea typeface="微软雅黑" panose="020B0503020204020204" pitchFamily="34" charset="-122"/>
                <a:sym typeface="+mn-ea"/>
              </a:rPr>
              <a:t>六、CCB组织建议人选</a:t>
            </a:r>
            <a:endParaRPr lang="zh-CN" altLang="en-US" sz="2400" b="1" dirty="0" smtClean="0">
              <a:latin typeface="微软雅黑" panose="020B0503020204020204" pitchFamily="34" charset="-122"/>
              <a:ea typeface="微软雅黑" panose="020B0503020204020204" pitchFamily="34" charset="-122"/>
              <a:sym typeface="+mn-ea"/>
            </a:endParaRPr>
          </a:p>
          <a:p>
            <a:pPr lvl="1"/>
            <a:r>
              <a:rPr lang="zh-CN" altLang="en-US" sz="2000" dirty="0" smtClean="0">
                <a:effectLst/>
                <a:latin typeface="微软雅黑" panose="020B0503020204020204" pitchFamily="34" charset="-122"/>
                <a:ea typeface="微软雅黑" panose="020B0503020204020204" pitchFamily="34" charset="-122"/>
                <a:sym typeface="+mn-ea"/>
              </a:rPr>
              <a:t>5位助教</a:t>
            </a:r>
            <a:endParaRPr lang="zh-CN" altLang="en-US" sz="2000" dirty="0" smtClean="0">
              <a:effectLst/>
              <a:latin typeface="微软雅黑" panose="020B0503020204020204" pitchFamily="34" charset="-122"/>
              <a:ea typeface="微软雅黑" panose="020B0503020204020204" pitchFamily="34" charset="-122"/>
              <a:sym typeface="+mn-ea"/>
            </a:endParaRPr>
          </a:p>
          <a:p>
            <a:pPr lvl="1"/>
            <a:r>
              <a:rPr lang="zh-CN" altLang="en-US" sz="2000" dirty="0" smtClean="0">
                <a:effectLst/>
                <a:latin typeface="微软雅黑" panose="020B0503020204020204" pitchFamily="34" charset="-122"/>
                <a:ea typeface="微软雅黑" panose="020B0503020204020204" pitchFamily="34" charset="-122"/>
                <a:sym typeface="+mn-ea"/>
              </a:rPr>
              <a:t>理由：都参加过类似项目的开发，对于变更的影响相对比较清楚</a:t>
            </a:r>
            <a:endParaRPr lang="zh-CN" altLang="en-US" sz="2400" b="1" dirty="0" smtClean="0">
              <a:latin typeface="微软雅黑" panose="020B0503020204020204" pitchFamily="34" charset="-122"/>
              <a:ea typeface="微软雅黑" panose="020B0503020204020204" pitchFamily="34" charset="-122"/>
              <a:sym typeface="+mn-ea"/>
            </a:endParaRPr>
          </a:p>
          <a:p>
            <a:endParaRPr lang="zh-CN" altLang="en-US" sz="2000" dirty="0" smtClean="0">
              <a:solidFill>
                <a:schemeClr val="tx1"/>
              </a:solidFill>
              <a:effectLst/>
              <a:latin typeface="微软雅黑" panose="020B0503020204020204" pitchFamily="34" charset="-122"/>
              <a:ea typeface="微软雅黑" panose="020B0503020204020204" pitchFamily="34" charset="-122"/>
              <a:sym typeface="+mn-ea"/>
            </a:endParaRPr>
          </a:p>
          <a:p>
            <a:r>
              <a:rPr lang="zh-CN" altLang="en-US" sz="2400" b="1" dirty="0" smtClean="0">
                <a:solidFill>
                  <a:schemeClr val="tx1"/>
                </a:solidFill>
                <a:latin typeface="微软雅黑" panose="020B0503020204020204" pitchFamily="34" charset="-122"/>
                <a:ea typeface="微软雅黑" panose="020B0503020204020204" pitchFamily="34" charset="-122"/>
              </a:rPr>
              <a:t>七、变更相关资料</a:t>
            </a:r>
            <a:endParaRPr lang="zh-CN" altLang="en-US" sz="2400" b="1" dirty="0" smtClean="0">
              <a:solidFill>
                <a:schemeClr val="tx1"/>
              </a:solidFill>
              <a:latin typeface="微软雅黑" panose="020B0503020204020204" pitchFamily="34" charset="-122"/>
              <a:ea typeface="微软雅黑" panose="020B0503020204020204" pitchFamily="34" charset="-122"/>
            </a:endParaRPr>
          </a:p>
          <a:p>
            <a:r>
              <a:rPr lang="zh-CN" altLang="en-US" sz="2400" b="1" dirty="0" smtClean="0">
                <a:solidFill>
                  <a:schemeClr val="tx1"/>
                </a:solidFill>
                <a:latin typeface="微软雅黑" panose="020B0503020204020204" pitchFamily="34" charset="-122"/>
                <a:ea typeface="微软雅黑" panose="020B0503020204020204" pitchFamily="34" charset="-122"/>
              </a:rPr>
              <a:t>     </a:t>
            </a:r>
            <a:r>
              <a:rPr lang="zh-CN" altLang="en-US" sz="2000" dirty="0" smtClean="0">
                <a:solidFill>
                  <a:schemeClr val="tx1"/>
                </a:solidFill>
                <a:latin typeface="微软雅黑" panose="020B0503020204020204" pitchFamily="34" charset="-122"/>
                <a:ea typeface="微软雅黑" panose="020B0503020204020204" pitchFamily="34" charset="-122"/>
              </a:rPr>
              <a:t>资料名称：     《需求规格说明书》</a:t>
            </a:r>
            <a:endParaRPr lang="zh-CN" altLang="en-US" sz="2000" dirty="0" smtClean="0">
              <a:solidFill>
                <a:schemeClr val="tx1"/>
              </a:solidFill>
              <a:latin typeface="微软雅黑" panose="020B0503020204020204" pitchFamily="34" charset="-122"/>
              <a:ea typeface="微软雅黑" panose="020B0503020204020204" pitchFamily="34" charset="-122"/>
            </a:endParaRPr>
          </a:p>
          <a:p>
            <a:r>
              <a:rPr lang="zh-CN" altLang="en-US" sz="2000" dirty="0" smtClean="0">
                <a:solidFill>
                  <a:schemeClr val="tx1"/>
                </a:solidFill>
                <a:latin typeface="微软雅黑" panose="020B0503020204020204" pitchFamily="34" charset="-122"/>
                <a:ea typeface="微软雅黑" panose="020B0503020204020204" pitchFamily="34" charset="-122"/>
              </a:rPr>
              <a:t>      提供人和部门：</a:t>
            </a:r>
            <a:r>
              <a:rPr sz="2000" dirty="0" smtClean="0">
                <a:solidFill>
                  <a:schemeClr val="tx1"/>
                </a:solidFill>
                <a:latin typeface="微软雅黑" panose="020B0503020204020204" pitchFamily="34" charset="-122"/>
                <a:ea typeface="微软雅黑" panose="020B0503020204020204" pitchFamily="34" charset="-122"/>
              </a:rPr>
              <a:t>G02小组</a:t>
            </a:r>
            <a:endParaRPr sz="2000" dirty="0" smtClean="0">
              <a:solidFill>
                <a:schemeClr val="tx1"/>
              </a:solidFill>
              <a:latin typeface="微软雅黑" panose="020B0503020204020204" pitchFamily="34" charset="-122"/>
              <a:ea typeface="微软雅黑" panose="020B0503020204020204" pitchFamily="34" charset="-122"/>
            </a:endParaRPr>
          </a:p>
          <a:p>
            <a:r>
              <a:rPr lang="zh-CN" altLang="en-US" sz="2000" dirty="0" smtClean="0">
                <a:solidFill>
                  <a:schemeClr val="tx1"/>
                </a:solidFill>
                <a:latin typeface="微软雅黑" panose="020B0503020204020204" pitchFamily="34" charset="-122"/>
                <a:ea typeface="微软雅黑" panose="020B0503020204020204" pitchFamily="34" charset="-122"/>
              </a:rPr>
              <a:t>      资料作用：       了解变更前的功能要求</a:t>
            </a:r>
            <a:endParaRPr lang="zh-CN" altLang="en-US" sz="2000" dirty="0" smtClean="0">
              <a:solidFill>
                <a:schemeClr val="tx1"/>
              </a:solidFill>
              <a:latin typeface="微软雅黑" panose="020B0503020204020204" pitchFamily="34" charset="-122"/>
              <a:ea typeface="微软雅黑" panose="020B0503020204020204" pitchFamily="34" charset="-122"/>
            </a:endParaRPr>
          </a:p>
          <a:p>
            <a:endParaRPr lang="zh-CN" altLang="en-US" sz="2000" dirty="0" smtClean="0">
              <a:solidFill>
                <a:schemeClr val="tx1"/>
              </a:solidFill>
              <a:latin typeface="微软雅黑" panose="020B0503020204020204" pitchFamily="34" charset="-122"/>
              <a:ea typeface="微软雅黑" panose="020B0503020204020204" pitchFamily="34" charset="-122"/>
            </a:endParaRPr>
          </a:p>
          <a:p>
            <a:endParaRPr lang="zh-CN" altLang="en-US" sz="2000"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3945" y="1717914"/>
            <a:ext cx="3665209" cy="777317"/>
            <a:chOff x="1163945" y="1717914"/>
            <a:chExt cx="3665209" cy="777317"/>
          </a:xfrm>
        </p:grpSpPr>
        <p:grpSp>
          <p:nvGrpSpPr>
            <p:cNvPr id="44" name="组合 43"/>
            <p:cNvGrpSpPr/>
            <p:nvPr/>
          </p:nvGrpSpPr>
          <p:grpSpPr>
            <a:xfrm>
              <a:off x="2003404" y="1717914"/>
              <a:ext cx="2825750" cy="777317"/>
              <a:chOff x="1800204" y="2886314"/>
              <a:chExt cx="2825750" cy="777317"/>
            </a:xfrm>
          </p:grpSpPr>
          <p:sp>
            <p:nvSpPr>
              <p:cNvPr id="45" name="矩形 44"/>
              <p:cNvSpPr/>
              <p:nvPr/>
            </p:nvSpPr>
            <p:spPr>
              <a:xfrm>
                <a:off x="1800204" y="2886314"/>
                <a:ext cx="2825750" cy="52197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功能变更描述</a:t>
                </a:r>
                <a:endPar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6" name="矩形 45"/>
              <p:cNvSpPr/>
              <p:nvPr/>
            </p:nvSpPr>
            <p:spPr>
              <a:xfrm>
                <a:off x="1800204" y="3386632"/>
                <a:ext cx="1430135"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INTRODUCTION</a:t>
                </a:r>
                <a:endParaRPr kumimoji="1"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1163945" y="1746259"/>
              <a:ext cx="866241" cy="720000"/>
              <a:chOff x="960745" y="2898038"/>
              <a:chExt cx="866241"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960745" y="2906435"/>
                <a:ext cx="866241" cy="706755"/>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4308556" y="2108377"/>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770" y="162878"/>
            <a:ext cx="178181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功能变更描述</a:t>
            </a:r>
            <a:endParaRPr lang="zh-CN" altLang="en-US" sz="2000"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 name="矩形 15"/>
          <p:cNvSpPr/>
          <p:nvPr/>
        </p:nvSpPr>
        <p:spPr>
          <a:xfrm>
            <a:off x="2161550" y="208736"/>
            <a:ext cx="1640193"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INTRODUCTION</a:t>
            </a:r>
            <a:endPar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63500" y="161964"/>
            <a:ext cx="866241"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801745" y="363259"/>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2" name="Lorem Ipsum"/>
          <p:cNvSpPr/>
          <p:nvPr/>
        </p:nvSpPr>
        <p:spPr bwMode="auto">
          <a:xfrm>
            <a:off x="410210" y="2061845"/>
            <a:ext cx="4632960" cy="338836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spcAft>
                <a:spcPts val="600"/>
              </a:spcAft>
            </a:pPr>
            <a:r>
              <a:rPr lang="zh-CN" altLang="en-US" sz="2800" b="1" dirty="0" smtClean="0">
                <a:solidFill>
                  <a:schemeClr val="tx1"/>
                </a:solidFill>
                <a:effectLst/>
                <a:latin typeface="微软雅黑" panose="020B0503020204020204" pitchFamily="34" charset="-122"/>
                <a:ea typeface="微软雅黑" panose="020B0503020204020204" pitchFamily="34" charset="-122"/>
              </a:rPr>
              <a:t>变更前：</a:t>
            </a:r>
            <a:endParaRPr lang="zh-CN" altLang="en-US" sz="2800" b="1"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400" dirty="0" smtClean="0">
                <a:solidFill>
                  <a:schemeClr val="tx1"/>
                </a:solidFill>
                <a:effectLst/>
                <a:latin typeface="微软雅黑" panose="020B0503020204020204" pitchFamily="34" charset="-122"/>
                <a:ea typeface="微软雅黑" panose="020B0503020204020204" pitchFamily="34" charset="-122"/>
              </a:rPr>
              <a:t>在“新增课程”的“教师资料”模块需要在每次添加课程的时候都进行填写。	</a:t>
            </a:r>
            <a:endParaRPr lang="zh-CN" altLang="en-US" sz="24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400" dirty="0" smtClean="0">
                <a:solidFill>
                  <a:schemeClr val="tx1"/>
                </a:solidFill>
                <a:effectLst/>
                <a:latin typeface="微软雅黑" panose="020B0503020204020204" pitchFamily="34" charset="-122"/>
                <a:ea typeface="微软雅黑" panose="020B0503020204020204" pitchFamily="34" charset="-122"/>
              </a:rPr>
              <a:t>教师用户可以在相应的课程中修改课程的教师介绍</a:t>
            </a:r>
            <a:endParaRPr lang="zh-CN" altLang="en-US" sz="24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endParaRPr lang="zh-CN" altLang="en-US" sz="2400" b="1"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400" b="1" dirty="0" smtClean="0">
                <a:solidFill>
                  <a:schemeClr val="tx1"/>
                </a:solidFill>
                <a:effectLst/>
                <a:latin typeface="微软雅黑" panose="020B0503020204020204" pitchFamily="34" charset="-122"/>
                <a:ea typeface="微软雅黑" panose="020B0503020204020204" pitchFamily="34" charset="-122"/>
              </a:rPr>
              <a:t> </a:t>
            </a:r>
            <a:r>
              <a:rPr lang="zh-CN" altLang="en-US" sz="2000" dirty="0" smtClean="0">
                <a:solidFill>
                  <a:schemeClr val="tx1"/>
                </a:solidFill>
                <a:effectLst/>
                <a:latin typeface="微软雅黑" panose="020B0503020204020204" pitchFamily="34" charset="-122"/>
                <a:ea typeface="微软雅黑" panose="020B0503020204020204" pitchFamily="34" charset="-122"/>
              </a:rPr>
              <a:t>     </a:t>
            </a: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p:txBody>
      </p:sp>
      <p:sp>
        <p:nvSpPr>
          <p:cNvPr id="4" name="Lorem Ipsum"/>
          <p:cNvSpPr/>
          <p:nvPr/>
        </p:nvSpPr>
        <p:spPr bwMode="auto">
          <a:xfrm>
            <a:off x="6615430" y="2061845"/>
            <a:ext cx="4632960" cy="338836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spcAft>
                <a:spcPts val="600"/>
              </a:spcAft>
            </a:pPr>
            <a:r>
              <a:rPr lang="zh-CN" altLang="en-US" sz="2800" b="1" dirty="0" smtClean="0">
                <a:solidFill>
                  <a:schemeClr val="tx1"/>
                </a:solidFill>
                <a:effectLst/>
                <a:latin typeface="微软雅黑" panose="020B0503020204020204" pitchFamily="34" charset="-122"/>
                <a:ea typeface="微软雅黑" panose="020B0503020204020204" pitchFamily="34" charset="-122"/>
              </a:rPr>
              <a:t>变更后：</a:t>
            </a:r>
            <a:endParaRPr lang="zh-CN" altLang="en-US" sz="2800" b="1"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400" dirty="0" smtClean="0">
                <a:solidFill>
                  <a:schemeClr val="tx1"/>
                </a:solidFill>
                <a:effectLst/>
                <a:latin typeface="微软雅黑" panose="020B0503020204020204" pitchFamily="34" charset="-122"/>
                <a:ea typeface="微软雅黑" panose="020B0503020204020204" pitchFamily="34" charset="-122"/>
              </a:rPr>
              <a:t>在“新增课程”时，“教师资料”将从个人中心直接进行获取。	</a:t>
            </a:r>
            <a:endParaRPr lang="zh-CN" altLang="en-US" sz="24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400" dirty="0" smtClean="0">
                <a:solidFill>
                  <a:schemeClr val="tx1"/>
                </a:solidFill>
                <a:effectLst/>
                <a:latin typeface="微软雅黑" panose="020B0503020204020204" pitchFamily="34" charset="-122"/>
                <a:ea typeface="微软雅黑" panose="020B0503020204020204" pitchFamily="34" charset="-122"/>
              </a:rPr>
              <a:t>教师用户在教师介绍编辑内容时直接跳转到个人资料处修改</a:t>
            </a:r>
            <a:endParaRPr lang="zh-CN" altLang="en-US" sz="24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endParaRPr lang="zh-CN" altLang="en-US" sz="2400" b="1"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400" b="1" dirty="0" smtClean="0">
                <a:solidFill>
                  <a:schemeClr val="tx1"/>
                </a:solidFill>
                <a:effectLst/>
                <a:latin typeface="微软雅黑" panose="020B0503020204020204" pitchFamily="34" charset="-122"/>
                <a:ea typeface="微软雅黑" panose="020B0503020204020204" pitchFamily="34" charset="-122"/>
              </a:rPr>
              <a:t> </a:t>
            </a:r>
            <a:r>
              <a:rPr lang="zh-CN" altLang="en-US" sz="2000" dirty="0" smtClean="0">
                <a:solidFill>
                  <a:schemeClr val="tx1"/>
                </a:solidFill>
                <a:effectLst/>
                <a:latin typeface="微软雅黑" panose="020B0503020204020204" pitchFamily="34" charset="-122"/>
                <a:ea typeface="微软雅黑" panose="020B0503020204020204" pitchFamily="34" charset="-122"/>
              </a:rPr>
              <a:t>     </a:t>
            </a: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3945" y="1717915"/>
            <a:ext cx="3919209" cy="777316"/>
            <a:chOff x="1163945" y="1717915"/>
            <a:chExt cx="3919209" cy="777316"/>
          </a:xfrm>
        </p:grpSpPr>
        <p:grpSp>
          <p:nvGrpSpPr>
            <p:cNvPr id="44" name="组合 43"/>
            <p:cNvGrpSpPr/>
            <p:nvPr/>
          </p:nvGrpSpPr>
          <p:grpSpPr>
            <a:xfrm>
              <a:off x="2003404" y="1717915"/>
              <a:ext cx="3079750" cy="777316"/>
              <a:chOff x="1800204" y="2886315"/>
              <a:chExt cx="3079750" cy="777316"/>
            </a:xfrm>
          </p:grpSpPr>
          <p:sp>
            <p:nvSpPr>
              <p:cNvPr id="45" name="矩形 44"/>
              <p:cNvSpPr/>
              <p:nvPr/>
            </p:nvSpPr>
            <p:spPr>
              <a:xfrm>
                <a:off x="1800204" y="2886315"/>
                <a:ext cx="3079750" cy="52197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操作规程变更描述</a:t>
                </a:r>
                <a:endPar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6" name="矩形 45"/>
              <p:cNvSpPr/>
              <p:nvPr/>
            </p:nvSpPr>
            <p:spPr>
              <a:xfrm>
                <a:off x="1800204" y="3386632"/>
                <a:ext cx="1430135"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INTRODUCTION</a:t>
                </a:r>
                <a:endParaRPr kumimoji="1"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1163945" y="1746259"/>
              <a:ext cx="866241" cy="720000"/>
              <a:chOff x="960745" y="2898038"/>
              <a:chExt cx="866241"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960745" y="2906435"/>
                <a:ext cx="866241" cy="706755"/>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5170805" y="2094230"/>
            <a:ext cx="6389370" cy="13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770" y="162878"/>
            <a:ext cx="24701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操作规程变更描述</a:t>
            </a:r>
            <a:endParaRPr lang="zh-CN" altLang="en-US" sz="2000"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63500" y="161964"/>
            <a:ext cx="866241"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801745" y="363259"/>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2" name="Lorem Ipsum"/>
          <p:cNvSpPr/>
          <p:nvPr/>
        </p:nvSpPr>
        <p:spPr bwMode="auto">
          <a:xfrm>
            <a:off x="1129030" y="2065655"/>
            <a:ext cx="9477375" cy="280352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spcAft>
                <a:spcPts val="600"/>
              </a:spcAft>
            </a:pPr>
            <a:r>
              <a:rPr lang="zh-CN" altLang="en-US" sz="2800" b="1" dirty="0" smtClean="0">
                <a:solidFill>
                  <a:schemeClr val="tx1"/>
                </a:solidFill>
                <a:effectLst/>
                <a:latin typeface="微软雅黑" panose="020B0503020204020204" pitchFamily="34" charset="-122"/>
                <a:ea typeface="微软雅黑" panose="020B0503020204020204" pitchFamily="34" charset="-122"/>
              </a:rPr>
              <a:t>1. 在教师“个人中心”的“个人资料”模块可以修改课程中教师介绍的相关内容。</a:t>
            </a:r>
            <a:endParaRPr lang="zh-CN" altLang="en-US" sz="2800" b="1"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800" b="1" dirty="0" smtClean="0">
                <a:solidFill>
                  <a:schemeClr val="tx1"/>
                </a:solidFill>
                <a:effectLst/>
                <a:latin typeface="微软雅黑" panose="020B0503020204020204" pitchFamily="34" charset="-122"/>
                <a:ea typeface="微软雅黑" panose="020B0503020204020204" pitchFamily="34" charset="-122"/>
              </a:rPr>
              <a:t>2. 当教师用户在“个人中心”的“我的课程”中使用“增加课程”的功能时，该课程的教师资料会自动添加。</a:t>
            </a:r>
            <a:endParaRPr lang="zh-CN" altLang="en-US" sz="2800" b="1"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en-US" altLang="zh-CN" sz="2800" b="1" dirty="0" smtClean="0">
                <a:solidFill>
                  <a:schemeClr val="tx1"/>
                </a:solidFill>
                <a:effectLst/>
                <a:latin typeface="微软雅黑" panose="020B0503020204020204" pitchFamily="34" charset="-122"/>
                <a:ea typeface="微软雅黑" panose="020B0503020204020204" pitchFamily="34" charset="-122"/>
              </a:rPr>
              <a:t>3. </a:t>
            </a:r>
            <a:r>
              <a:rPr lang="zh-CN" altLang="en-US" sz="2800" b="1" dirty="0" smtClean="0">
                <a:solidFill>
                  <a:schemeClr val="tx1"/>
                </a:solidFill>
                <a:effectLst/>
                <a:latin typeface="微软雅黑" panose="020B0503020204020204" pitchFamily="34" charset="-122"/>
                <a:ea typeface="微软雅黑" panose="020B0503020204020204" pitchFamily="34" charset="-122"/>
              </a:rPr>
              <a:t>课程中教师介绍的编辑功能转为跳转至个人中心的个人资料处进行修改。</a:t>
            </a:r>
            <a:endParaRPr lang="zh-CN" altLang="en-US" sz="2800" b="1" dirty="0" smtClean="0">
              <a:solidFill>
                <a:schemeClr val="tx1"/>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3945" y="1717915"/>
            <a:ext cx="3919209" cy="777316"/>
            <a:chOff x="1163945" y="1717915"/>
            <a:chExt cx="3919209" cy="777316"/>
          </a:xfrm>
        </p:grpSpPr>
        <p:grpSp>
          <p:nvGrpSpPr>
            <p:cNvPr id="44" name="组合 43"/>
            <p:cNvGrpSpPr/>
            <p:nvPr/>
          </p:nvGrpSpPr>
          <p:grpSpPr>
            <a:xfrm>
              <a:off x="2003404" y="1717915"/>
              <a:ext cx="3079750" cy="777316"/>
              <a:chOff x="1800204" y="2886315"/>
              <a:chExt cx="3079750" cy="777316"/>
            </a:xfrm>
          </p:grpSpPr>
          <p:sp>
            <p:nvSpPr>
              <p:cNvPr id="45" name="矩形 44"/>
              <p:cNvSpPr/>
              <p:nvPr/>
            </p:nvSpPr>
            <p:spPr>
              <a:xfrm>
                <a:off x="1800204" y="2886315"/>
                <a:ext cx="3079750" cy="52197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处理规程变更描述</a:t>
                </a:r>
                <a:endPar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6" name="矩形 45"/>
              <p:cNvSpPr/>
              <p:nvPr/>
            </p:nvSpPr>
            <p:spPr>
              <a:xfrm>
                <a:off x="1800204" y="3386632"/>
                <a:ext cx="1430135"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INTRODUCTION</a:t>
                </a:r>
                <a:endParaRPr kumimoji="1"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1163945" y="1746259"/>
              <a:ext cx="866241" cy="720000"/>
              <a:chOff x="960745" y="2898038"/>
              <a:chExt cx="866241"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960745" y="2906435"/>
                <a:ext cx="866241" cy="706755"/>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5170805" y="2094230"/>
            <a:ext cx="6389370" cy="13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1366</Words>
  <Application>WPS 演示</Application>
  <PresentationFormat>宽屏</PresentationFormat>
  <Paragraphs>196</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宋体</vt:lpstr>
      <vt:lpstr>Wingdings</vt:lpstr>
      <vt:lpstr>微软雅黑</vt:lpstr>
      <vt:lpstr>Calibri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tf</dc:creator>
  <cp:lastModifiedBy>敬畏人心</cp:lastModifiedBy>
  <cp:revision>65</cp:revision>
  <dcterms:created xsi:type="dcterms:W3CDTF">2016-04-16T23:42:00Z</dcterms:created>
  <dcterms:modified xsi:type="dcterms:W3CDTF">2018-01-07T06:09:12Z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