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85" r:id="rId6"/>
    <p:sldId id="286" r:id="rId7"/>
    <p:sldId id="287" r:id="rId8"/>
    <p:sldId id="288" r:id="rId9"/>
    <p:sldId id="289" r:id="rId10"/>
    <p:sldId id="290" r:id="rId11"/>
    <p:sldId id="291" r:id="rId12"/>
    <p:sldId id="292" r:id="rId13"/>
    <p:sldId id="293" r:id="rId14"/>
    <p:sldId id="294" r:id="rId15"/>
    <p:sldId id="296" r:id="rId16"/>
    <p:sldId id="29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0" autoAdjust="0"/>
    <p:restoredTop sz="90380" autoAdjust="0"/>
  </p:normalViewPr>
  <p:slideViewPr>
    <p:cSldViewPr snapToGrid="0">
      <p:cViewPr varScale="1">
        <p:scale>
          <a:sx n="64" d="100"/>
          <a:sy n="64" d="100"/>
        </p:scale>
        <p:origin x="18" y="1188"/>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a:fillRect/>
          </a:stretch>
        </p:blipFill>
        <p:spPr>
          <a:xfrm>
            <a:off x="-72737" y="-21304"/>
            <a:ext cx="12249653" cy="68604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a:fillRect/>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t>2017/10/29</a:t>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2" name="文本框 11"/>
          <p:cNvSpPr txBox="1"/>
          <p:nvPr/>
        </p:nvSpPr>
        <p:spPr>
          <a:xfrm>
            <a:off x="4310896" y="2680788"/>
            <a:ext cx="3570209" cy="769441"/>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需求工程计划</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7" name="Freeform 11"/>
          <p:cNvSpPr>
            <a:spLocks noEditPoints="1"/>
          </p:cNvSpPr>
          <p:nvPr/>
        </p:nvSpPr>
        <p:spPr bwMode="auto">
          <a:xfrm>
            <a:off x="5619633" y="1913855"/>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lstStyle/>
          <a:p>
            <a:endParaRPr lang="zh-CN" altLang="en-US" dirty="0"/>
          </a:p>
        </p:txBody>
      </p:sp>
      <p:sp>
        <p:nvSpPr>
          <p:cNvPr id="20" name="文本框 19"/>
          <p:cNvSpPr txBox="1"/>
          <p:nvPr/>
        </p:nvSpPr>
        <p:spPr>
          <a:xfrm>
            <a:off x="5073650" y="5574873"/>
            <a:ext cx="204470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p>
        </p:txBody>
      </p:sp>
      <p:sp>
        <p:nvSpPr>
          <p:cNvPr id="21" name="文本框 20"/>
          <p:cNvSpPr txBox="1"/>
          <p:nvPr/>
        </p:nvSpPr>
        <p:spPr>
          <a:xfrm>
            <a:off x="2956561" y="5974983"/>
            <a:ext cx="627888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pic>
        <p:nvPicPr>
          <p:cNvPr id="3" name="图片 2" descr="小组logo"/>
          <p:cNvPicPr>
            <a:picLocks noChangeAspect="1"/>
          </p:cNvPicPr>
          <p:nvPr/>
        </p:nvPicPr>
        <p:blipFill>
          <a:blip r:embed="rId3"/>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风险管理计划</a:t>
              </a: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
        <p:nvSpPr>
          <p:cNvPr id="7" name="矩形 6"/>
          <p:cNvSpPr/>
          <p:nvPr/>
        </p:nvSpPr>
        <p:spPr>
          <a:xfrm>
            <a:off x="146651" y="1177847"/>
            <a:ext cx="4680182" cy="5416868"/>
          </a:xfrm>
          <a:prstGeom prst="rect">
            <a:avLst/>
          </a:prstGeom>
        </p:spPr>
        <p:txBody>
          <a:bodyPr wrap="square">
            <a:spAutoFit/>
          </a:bodyPr>
          <a:lstStyle/>
          <a:p>
            <a:pPr lvl="1"/>
            <a:r>
              <a:rPr lang="zh-CN" altLang="zh-CN" sz="3600" b="1" dirty="0"/>
              <a:t>风险评估</a:t>
            </a:r>
            <a:endParaRPr lang="zh-CN" altLang="zh-CN" sz="3200" b="1" dirty="0"/>
          </a:p>
          <a:p>
            <a:pPr lvl="2"/>
            <a:r>
              <a:rPr lang="zh-CN" altLang="zh-CN" sz="2000" b="1" dirty="0"/>
              <a:t>需求获取方面的风险</a:t>
            </a:r>
            <a:endParaRPr lang="zh-CN" altLang="zh-CN" dirty="0"/>
          </a:p>
          <a:p>
            <a:pPr lvl="0"/>
            <a:r>
              <a:rPr lang="zh-CN" altLang="zh-CN" dirty="0"/>
              <a:t>产品前景和项目范围没有达成明确的共识引发的风险</a:t>
            </a:r>
            <a:endParaRPr lang="zh-CN" altLang="zh-CN" sz="2400" dirty="0"/>
          </a:p>
          <a:p>
            <a:pPr lvl="0"/>
            <a:r>
              <a:rPr lang="zh-CN" altLang="zh-CN" dirty="0"/>
              <a:t>需求开发所需的时间分配不合理引发的风险</a:t>
            </a:r>
            <a:endParaRPr lang="zh-CN" altLang="zh-CN" sz="2400" dirty="0"/>
          </a:p>
          <a:p>
            <a:pPr lvl="0"/>
            <a:r>
              <a:rPr lang="zh-CN" altLang="zh-CN" dirty="0"/>
              <a:t>需求规格说明的不完整性和不正确性引发的风险</a:t>
            </a:r>
            <a:endParaRPr lang="zh-CN" altLang="zh-CN" sz="2400" dirty="0"/>
          </a:p>
          <a:p>
            <a:pPr lvl="0"/>
            <a:r>
              <a:rPr lang="zh-CN" altLang="zh-CN" dirty="0"/>
              <a:t>创新产品的需求不完全引发的风险</a:t>
            </a:r>
            <a:endParaRPr lang="zh-CN" altLang="zh-CN" sz="2400" dirty="0"/>
          </a:p>
          <a:p>
            <a:pPr lvl="0"/>
            <a:r>
              <a:rPr lang="zh-CN" altLang="zh-CN" dirty="0"/>
              <a:t>忽视非功能需求引发的风险</a:t>
            </a:r>
            <a:endParaRPr lang="zh-CN" altLang="zh-CN" sz="2400" dirty="0"/>
          </a:p>
          <a:p>
            <a:pPr lvl="0"/>
            <a:r>
              <a:rPr lang="zh-CN" altLang="zh-CN" dirty="0"/>
              <a:t>客户对产品需求意见不一致引发的风险</a:t>
            </a:r>
            <a:endParaRPr lang="zh-CN" altLang="zh-CN" sz="2400" dirty="0"/>
          </a:p>
          <a:p>
            <a:pPr lvl="0"/>
            <a:r>
              <a:rPr lang="zh-CN" altLang="zh-CN" dirty="0">
                <a:solidFill>
                  <a:schemeClr val="bg1"/>
                </a:solidFill>
              </a:rPr>
              <a:t>未加说明的需求引发的风险</a:t>
            </a:r>
            <a:endParaRPr lang="zh-CN" altLang="zh-CN" sz="2400" dirty="0">
              <a:solidFill>
                <a:schemeClr val="bg1"/>
              </a:solidFill>
            </a:endParaRPr>
          </a:p>
          <a:p>
            <a:pPr lvl="0"/>
            <a:r>
              <a:rPr lang="zh-CN" altLang="zh-CN" dirty="0">
                <a:solidFill>
                  <a:schemeClr val="bg1"/>
                </a:solidFill>
              </a:rPr>
              <a:t>对已有的产品作为需求基线来源引发的风险</a:t>
            </a:r>
            <a:endParaRPr lang="zh-CN" altLang="zh-CN" sz="2400" dirty="0">
              <a:solidFill>
                <a:schemeClr val="bg1"/>
              </a:solidFill>
            </a:endParaRPr>
          </a:p>
          <a:p>
            <a:pPr lvl="0"/>
            <a:r>
              <a:rPr lang="zh-CN" altLang="zh-CN" dirty="0">
                <a:solidFill>
                  <a:schemeClr val="bg1"/>
                </a:solidFill>
              </a:rPr>
              <a:t>根据用户提议的解决方案引发的风险</a:t>
            </a:r>
            <a:endParaRPr lang="zh-CN" altLang="zh-CN" sz="2400" dirty="0">
              <a:solidFill>
                <a:schemeClr val="bg1"/>
              </a:solidFill>
            </a:endParaRPr>
          </a:p>
          <a:p>
            <a:pPr lvl="2"/>
            <a:r>
              <a:rPr lang="zh-CN" altLang="zh-CN" sz="2000" b="1" dirty="0">
                <a:solidFill>
                  <a:schemeClr val="bg1"/>
                </a:solidFill>
              </a:rPr>
              <a:t>需求分析方面的风险</a:t>
            </a:r>
            <a:endParaRPr lang="zh-CN" altLang="zh-CN" dirty="0">
              <a:solidFill>
                <a:schemeClr val="bg1"/>
              </a:solidFill>
            </a:endParaRPr>
          </a:p>
          <a:p>
            <a:pPr lvl="0"/>
            <a:r>
              <a:rPr lang="zh-CN" altLang="zh-CN" dirty="0">
                <a:solidFill>
                  <a:schemeClr val="bg1"/>
                </a:solidFill>
              </a:rPr>
              <a:t>设定需求优先级引发的风险</a:t>
            </a:r>
            <a:endParaRPr lang="zh-CN" altLang="zh-CN" sz="2400" dirty="0">
              <a:solidFill>
                <a:schemeClr val="bg1"/>
              </a:solidFill>
            </a:endParaRPr>
          </a:p>
          <a:p>
            <a:pPr lvl="0"/>
            <a:r>
              <a:rPr lang="zh-CN" altLang="zh-CN" dirty="0">
                <a:solidFill>
                  <a:schemeClr val="bg1"/>
                </a:solidFill>
              </a:rPr>
              <a:t>技术上难以实现的特性引发的风险</a:t>
            </a:r>
            <a:endParaRPr lang="zh-CN" altLang="zh-CN" sz="2400" dirty="0">
              <a:solidFill>
                <a:schemeClr val="bg1"/>
              </a:solidFill>
            </a:endParaRPr>
          </a:p>
          <a:p>
            <a:pPr lvl="0"/>
            <a:r>
              <a:rPr lang="zh-CN" altLang="zh-CN" dirty="0">
                <a:solidFill>
                  <a:schemeClr val="bg1"/>
                </a:solidFill>
              </a:rPr>
              <a:t>不熟悉的技术、方法、语言、工具或者硬件引发的</a:t>
            </a:r>
            <a:r>
              <a:rPr lang="zh-CN" altLang="zh-CN" dirty="0" smtClean="0">
                <a:solidFill>
                  <a:schemeClr val="bg1"/>
                </a:solidFill>
              </a:rPr>
              <a:t>风险</a:t>
            </a:r>
            <a:endParaRPr lang="zh-CN" altLang="zh-CN" sz="2400" dirty="0">
              <a:solidFill>
                <a:schemeClr val="bg1"/>
              </a:solidFill>
            </a:endParaRPr>
          </a:p>
        </p:txBody>
      </p:sp>
      <p:sp>
        <p:nvSpPr>
          <p:cNvPr id="4" name="矩形 3"/>
          <p:cNvSpPr/>
          <p:nvPr/>
        </p:nvSpPr>
        <p:spPr>
          <a:xfrm>
            <a:off x="5274945" y="1627552"/>
            <a:ext cx="6096000" cy="3754874"/>
          </a:xfrm>
          <a:prstGeom prst="rect">
            <a:avLst/>
          </a:prstGeom>
        </p:spPr>
        <p:txBody>
          <a:bodyPr>
            <a:spAutoFit/>
          </a:bodyPr>
          <a:lstStyle/>
          <a:p>
            <a:pPr lvl="2"/>
            <a:r>
              <a:rPr lang="zh-CN" altLang="zh-CN" sz="2000" b="1" dirty="0" smtClean="0"/>
              <a:t>编写需求规格说明方面的风险</a:t>
            </a:r>
            <a:endParaRPr lang="zh-CN" altLang="zh-CN" dirty="0" smtClean="0"/>
          </a:p>
          <a:p>
            <a:pPr lvl="0"/>
            <a:r>
              <a:rPr lang="zh-CN" altLang="zh-CN" dirty="0" smtClean="0"/>
              <a:t>需求</a:t>
            </a:r>
            <a:r>
              <a:rPr lang="zh-CN" altLang="zh-CN" dirty="0"/>
              <a:t>理解引发的风险</a:t>
            </a:r>
            <a:endParaRPr lang="zh-CN" altLang="zh-CN" sz="2400" dirty="0"/>
          </a:p>
          <a:p>
            <a:pPr lvl="0"/>
            <a:r>
              <a:rPr lang="zh-CN" altLang="zh-CN" dirty="0"/>
              <a:t>尽管问题待确定但迫于时间压力而继续向前引发的风险</a:t>
            </a:r>
            <a:endParaRPr lang="zh-CN" altLang="zh-CN" sz="2400" dirty="0"/>
          </a:p>
          <a:p>
            <a:pPr lvl="0"/>
            <a:r>
              <a:rPr lang="zh-CN" altLang="zh-CN" dirty="0"/>
              <a:t>具有二义性的术语引发的风险</a:t>
            </a:r>
            <a:endParaRPr lang="zh-CN" altLang="zh-CN" sz="2400" dirty="0"/>
          </a:p>
          <a:p>
            <a:pPr lvl="0"/>
            <a:r>
              <a:rPr lang="zh-CN" altLang="zh-CN" dirty="0"/>
              <a:t>需求中包括设计引发的风险</a:t>
            </a:r>
            <a:endParaRPr lang="zh-CN" altLang="zh-CN" sz="2400" dirty="0"/>
          </a:p>
          <a:p>
            <a:pPr lvl="2"/>
            <a:r>
              <a:rPr lang="zh-CN" altLang="zh-CN" sz="2000" b="1" dirty="0" smtClean="0"/>
              <a:t>需求确认方面的风险</a:t>
            </a:r>
            <a:endParaRPr lang="zh-CN" altLang="zh-CN" dirty="0" smtClean="0"/>
          </a:p>
          <a:p>
            <a:pPr lvl="0"/>
            <a:r>
              <a:rPr lang="zh-CN" altLang="zh-CN" dirty="0" smtClean="0"/>
              <a:t>未经</a:t>
            </a:r>
            <a:r>
              <a:rPr lang="zh-CN" altLang="zh-CN" dirty="0"/>
              <a:t>确认的需求引发的风险</a:t>
            </a:r>
            <a:endParaRPr lang="zh-CN" altLang="zh-CN" sz="2400" dirty="0"/>
          </a:p>
          <a:p>
            <a:pPr lvl="0"/>
            <a:r>
              <a:rPr lang="zh-CN" altLang="zh-CN" dirty="0" smtClean="0"/>
              <a:t>审查熟练程度引发的风险</a:t>
            </a:r>
            <a:endParaRPr lang="zh-CN" altLang="zh-CN" sz="2400" dirty="0" smtClean="0"/>
          </a:p>
          <a:p>
            <a:pPr lvl="2"/>
            <a:r>
              <a:rPr lang="zh-CN" altLang="zh-CN" sz="2000" b="1" dirty="0" smtClean="0"/>
              <a:t>需求管理方面的风险</a:t>
            </a:r>
            <a:endParaRPr lang="zh-CN" altLang="zh-CN" dirty="0" smtClean="0"/>
          </a:p>
          <a:p>
            <a:pPr lvl="0"/>
            <a:r>
              <a:rPr lang="zh-CN" altLang="zh-CN" dirty="0" smtClean="0">
                <a:solidFill>
                  <a:schemeClr val="bg1"/>
                </a:solidFill>
              </a:rPr>
              <a:t>变更</a:t>
            </a:r>
            <a:r>
              <a:rPr lang="zh-CN" altLang="zh-CN" dirty="0">
                <a:solidFill>
                  <a:schemeClr val="bg1"/>
                </a:solidFill>
              </a:rPr>
              <a:t>需求引发的风险</a:t>
            </a:r>
            <a:endParaRPr lang="zh-CN" altLang="zh-CN" sz="2400" dirty="0">
              <a:solidFill>
                <a:schemeClr val="bg1"/>
              </a:solidFill>
            </a:endParaRPr>
          </a:p>
          <a:p>
            <a:pPr lvl="0"/>
            <a:r>
              <a:rPr lang="zh-CN" altLang="zh-CN" dirty="0">
                <a:solidFill>
                  <a:schemeClr val="bg1"/>
                </a:solidFill>
              </a:rPr>
              <a:t>需求变更过程引发的风险</a:t>
            </a:r>
            <a:endParaRPr lang="zh-CN" altLang="zh-CN" sz="2400" dirty="0">
              <a:solidFill>
                <a:schemeClr val="bg1"/>
              </a:solidFill>
            </a:endParaRPr>
          </a:p>
          <a:p>
            <a:pPr lvl="0"/>
            <a:r>
              <a:rPr lang="zh-CN" altLang="zh-CN" dirty="0">
                <a:solidFill>
                  <a:schemeClr val="bg1"/>
                </a:solidFill>
              </a:rPr>
              <a:t>为实现的需求引发的风险</a:t>
            </a:r>
            <a:endParaRPr lang="zh-CN" altLang="zh-CN" sz="2400" dirty="0">
              <a:solidFill>
                <a:schemeClr val="bg1"/>
              </a:solidFill>
            </a:endParaRPr>
          </a:p>
          <a:p>
            <a:pPr lvl="0"/>
            <a:r>
              <a:rPr lang="zh-CN" altLang="zh-CN" dirty="0">
                <a:solidFill>
                  <a:schemeClr val="bg1"/>
                </a:solidFill>
              </a:rPr>
              <a:t>扩大目标范围引发的风险</a:t>
            </a:r>
            <a:endParaRPr lang="zh-CN" altLang="zh-CN" sz="2400" dirty="0">
              <a:solidFill>
                <a:schemeClr val="bg1"/>
              </a:solidFill>
            </a:endParaRPr>
          </a:p>
        </p:txBody>
      </p:sp>
    </p:spTree>
    <p:extLst>
      <p:ext uri="{BB962C8B-B14F-4D97-AF65-F5344CB8AC3E}">
        <p14:creationId xmlns:p14="http://schemas.microsoft.com/office/powerpoint/2010/main" val="1823639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风险管理计划</a:t>
              </a: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
        <p:nvSpPr>
          <p:cNvPr id="7" name="矩形 6"/>
          <p:cNvSpPr/>
          <p:nvPr/>
        </p:nvSpPr>
        <p:spPr>
          <a:xfrm>
            <a:off x="138522" y="1255019"/>
            <a:ext cx="11763668" cy="5016758"/>
          </a:xfrm>
          <a:prstGeom prst="rect">
            <a:avLst/>
          </a:prstGeom>
        </p:spPr>
        <p:txBody>
          <a:bodyPr wrap="square">
            <a:spAutoFit/>
          </a:bodyPr>
          <a:lstStyle/>
          <a:p>
            <a:pPr lvl="1"/>
            <a:r>
              <a:rPr lang="zh-CN" altLang="zh-CN" sz="3200" b="1" dirty="0"/>
              <a:t>风险控制</a:t>
            </a:r>
            <a:endParaRPr lang="zh-CN" altLang="zh-CN" sz="2800" b="1" dirty="0"/>
          </a:p>
          <a:p>
            <a:pPr lvl="2"/>
            <a:r>
              <a:rPr lang="zh-CN" altLang="zh-CN" b="1" dirty="0"/>
              <a:t>需求获取方面的控制</a:t>
            </a:r>
            <a:endParaRPr lang="zh-CN" altLang="zh-CN" sz="1600" dirty="0"/>
          </a:p>
          <a:p>
            <a:pPr lvl="0"/>
            <a:r>
              <a:rPr lang="zh-CN" altLang="zh-CN" dirty="0"/>
              <a:t>在项目早期编写一份包括业务需求在内的前景和范围文档，并将它作为添加新需求和修改现有需求的指导</a:t>
            </a:r>
            <a:endParaRPr lang="zh-CN" altLang="zh-CN" sz="2400" dirty="0"/>
          </a:p>
          <a:p>
            <a:pPr lvl="0"/>
            <a:r>
              <a:rPr lang="zh-CN" altLang="zh-CN" dirty="0"/>
              <a:t>合理安排需求开发所需的时间，需求开发活动的工作量应占项目总工作量的</a:t>
            </a:r>
            <a:r>
              <a:rPr lang="en-US" altLang="zh-CN" dirty="0"/>
              <a:t>10%-15%</a:t>
            </a:r>
            <a:r>
              <a:rPr lang="zh-CN" altLang="zh-CN" dirty="0"/>
              <a:t>。</a:t>
            </a:r>
            <a:endParaRPr lang="zh-CN" altLang="zh-CN" sz="2400" dirty="0"/>
          </a:p>
          <a:p>
            <a:pPr lvl="0"/>
            <a:r>
              <a:rPr lang="zh-CN" altLang="zh-CN" dirty="0"/>
              <a:t>强调市场调研、构建原型并成立客户小组，小组负责尽早并经常获取对新产品前景的反馈信息</a:t>
            </a:r>
            <a:endParaRPr lang="zh-CN" altLang="zh-CN" sz="2400" dirty="0"/>
          </a:p>
          <a:p>
            <a:pPr lvl="0"/>
            <a:r>
              <a:rPr lang="zh-CN" altLang="zh-CN" dirty="0"/>
              <a:t>向客户询问以获得相应的质量特性需求，例如性能、易使用性、完整性和可靠性需求。尽可能精确的在软件需求规格说明中，对这些非功能性需求及其验收标准编写文档。</a:t>
            </a:r>
            <a:endParaRPr lang="zh-CN" altLang="zh-CN" sz="2400" dirty="0"/>
          </a:p>
          <a:p>
            <a:pPr lvl="0"/>
            <a:r>
              <a:rPr lang="zh-CN" altLang="zh-CN" dirty="0"/>
              <a:t>确定主要客户，保证有足够的客户代表的积极参与，确保由合适的人对需求做出权威性的决策。</a:t>
            </a:r>
            <a:endParaRPr lang="zh-CN" altLang="zh-CN" sz="2400" dirty="0"/>
          </a:p>
          <a:p>
            <a:pPr lvl="0"/>
            <a:r>
              <a:rPr lang="zh-CN" altLang="zh-CN" dirty="0"/>
              <a:t>尽量识别客户可能做出的任何假设。提出自由回答的问题来鼓励客户分享更多的想法、期望、主意、信息和关注点，而不是我们以其他方式所听到的。</a:t>
            </a:r>
            <a:endParaRPr lang="zh-CN" altLang="zh-CN" sz="2400" dirty="0"/>
          </a:p>
          <a:p>
            <a:pPr lvl="0"/>
            <a:r>
              <a:rPr lang="zh-CN" altLang="zh-CN" dirty="0">
                <a:solidFill>
                  <a:schemeClr val="bg1"/>
                </a:solidFill>
              </a:rPr>
              <a:t>通过逆向工程发现的需求编写成文档，让客户评审这些需求，以确保其正确定和相关性。</a:t>
            </a:r>
            <a:endParaRPr lang="zh-CN" altLang="zh-CN" sz="2400" dirty="0">
              <a:solidFill>
                <a:schemeClr val="bg1"/>
              </a:solidFill>
            </a:endParaRPr>
          </a:p>
          <a:p>
            <a:pPr lvl="0"/>
            <a:r>
              <a:rPr lang="zh-CN" altLang="zh-CN" dirty="0">
                <a:solidFill>
                  <a:schemeClr val="bg1"/>
                </a:solidFill>
              </a:rPr>
              <a:t>分析人员必须提炼出隐藏在客户提出的解决方案背后的真正意图。</a:t>
            </a:r>
            <a:endParaRPr lang="zh-CN" altLang="zh-CN" sz="2400" dirty="0">
              <a:solidFill>
                <a:schemeClr val="bg1"/>
              </a:solidFill>
            </a:endParaRPr>
          </a:p>
          <a:p>
            <a:pPr lvl="2"/>
            <a:r>
              <a:rPr lang="zh-CN" altLang="zh-CN" b="1" dirty="0">
                <a:solidFill>
                  <a:schemeClr val="bg1"/>
                </a:solidFill>
              </a:rPr>
              <a:t>需求分析方面的控制</a:t>
            </a:r>
            <a:endParaRPr lang="zh-CN" altLang="zh-CN" sz="1600" dirty="0">
              <a:solidFill>
                <a:schemeClr val="bg1"/>
              </a:solidFill>
            </a:endParaRPr>
          </a:p>
          <a:p>
            <a:pPr lvl="0"/>
            <a:r>
              <a:rPr lang="zh-CN" altLang="zh-CN" dirty="0">
                <a:solidFill>
                  <a:schemeClr val="bg1"/>
                </a:solidFill>
              </a:rPr>
              <a:t>要确保每个功能需求、特性或用例都设定了优先级，并安排在一个特定的系统版本或迭代中实现它们。</a:t>
            </a:r>
            <a:endParaRPr lang="zh-CN" altLang="zh-CN" sz="2400" dirty="0">
              <a:solidFill>
                <a:schemeClr val="bg1"/>
              </a:solidFill>
            </a:endParaRPr>
          </a:p>
          <a:p>
            <a:pPr lvl="0"/>
            <a:r>
              <a:rPr lang="zh-CN" altLang="zh-CN" dirty="0">
                <a:solidFill>
                  <a:schemeClr val="bg1"/>
                </a:solidFill>
              </a:rPr>
              <a:t>评估每个需求的可行性，确定哪些需求的实现时间可能比预期长，尽早采取措施。</a:t>
            </a:r>
            <a:endParaRPr lang="zh-CN" altLang="zh-CN" sz="2400" dirty="0">
              <a:solidFill>
                <a:schemeClr val="bg1"/>
              </a:solidFill>
            </a:endParaRPr>
          </a:p>
          <a:p>
            <a:pPr lvl="0"/>
            <a:r>
              <a:rPr lang="zh-CN" altLang="zh-CN" dirty="0">
                <a:solidFill>
                  <a:schemeClr val="bg1"/>
                </a:solidFill>
              </a:rPr>
              <a:t>为满足某些需求而采取新技术时，要考虑到学习曲线的问题，只有通过一定的学习时间才能达到适当的熟练程度。要尽早确认那些高风险的需求，并留出足够的时间用户从错误中学习经验，实验以及制作原型</a:t>
            </a:r>
            <a:r>
              <a:rPr lang="zh-CN" altLang="zh-CN" dirty="0" smtClean="0">
                <a:solidFill>
                  <a:schemeClr val="bg1"/>
                </a:solidFill>
              </a:rPr>
              <a:t>。</a:t>
            </a:r>
            <a:endParaRPr lang="zh-CN" altLang="zh-CN" sz="2400" dirty="0">
              <a:solidFill>
                <a:schemeClr val="bg1"/>
              </a:solidFill>
            </a:endParaRPr>
          </a:p>
        </p:txBody>
      </p:sp>
    </p:spTree>
    <p:extLst>
      <p:ext uri="{BB962C8B-B14F-4D97-AF65-F5344CB8AC3E}">
        <p14:creationId xmlns:p14="http://schemas.microsoft.com/office/powerpoint/2010/main" val="3836868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风险管理计划</a:t>
              </a: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
        <p:nvSpPr>
          <p:cNvPr id="11" name="矩形 10"/>
          <p:cNvSpPr/>
          <p:nvPr/>
        </p:nvSpPr>
        <p:spPr>
          <a:xfrm>
            <a:off x="342275" y="1171029"/>
            <a:ext cx="10687986" cy="5632311"/>
          </a:xfrm>
          <a:prstGeom prst="rect">
            <a:avLst/>
          </a:prstGeom>
        </p:spPr>
        <p:txBody>
          <a:bodyPr wrap="square">
            <a:spAutoFit/>
          </a:bodyPr>
          <a:lstStyle/>
          <a:p>
            <a:pPr lvl="2"/>
            <a:r>
              <a:rPr lang="zh-CN" altLang="zh-CN" b="1" dirty="0"/>
              <a:t>编写需求规格说明方面的控制</a:t>
            </a:r>
            <a:endParaRPr lang="zh-CN" altLang="zh-CN" sz="1600" dirty="0"/>
          </a:p>
          <a:p>
            <a:pPr lvl="0"/>
            <a:r>
              <a:rPr lang="zh-CN" altLang="zh-CN" dirty="0"/>
              <a:t>对需求文档进行正式评审的团队应该包括开发人员、测试人员和客户，以减小需求的不同理解造成的风险。</a:t>
            </a:r>
            <a:endParaRPr lang="zh-CN" altLang="zh-CN" sz="2400" dirty="0"/>
          </a:p>
          <a:p>
            <a:pPr lvl="0"/>
            <a:r>
              <a:rPr lang="zh-CN" altLang="zh-CN" dirty="0"/>
              <a:t>应该记录下负责最终解释每个</a:t>
            </a:r>
            <a:r>
              <a:rPr lang="en-US" altLang="zh-CN" dirty="0"/>
              <a:t>TBD</a:t>
            </a:r>
            <a:r>
              <a:rPr lang="zh-CN" altLang="zh-CN" dirty="0"/>
              <a:t>的负责人的姓名和解决的截止日期。</a:t>
            </a:r>
            <a:endParaRPr lang="zh-CN" altLang="zh-CN" sz="2400" dirty="0"/>
          </a:p>
          <a:p>
            <a:pPr lvl="0"/>
            <a:r>
              <a:rPr lang="zh-CN" altLang="zh-CN" dirty="0"/>
              <a:t>创建一个数据字典来定义一些术语的条目和结构，对软件需求说明的评审可以帮助参与者对关键术语和概念达成一致的理解。</a:t>
            </a:r>
            <a:endParaRPr lang="zh-CN" altLang="zh-CN" sz="2400" dirty="0"/>
          </a:p>
          <a:p>
            <a:pPr lvl="0"/>
            <a:r>
              <a:rPr lang="zh-CN" altLang="zh-CN" dirty="0"/>
              <a:t>对需求的评审，可以确保强调的是需要解决的业务问题是什么，而不是规定如何解决。</a:t>
            </a:r>
            <a:endParaRPr lang="zh-CN" altLang="zh-CN" sz="2400" dirty="0"/>
          </a:p>
          <a:p>
            <a:pPr lvl="2"/>
            <a:r>
              <a:rPr lang="zh-CN" altLang="zh-CN" b="1" dirty="0"/>
              <a:t>需求确认方面的控制</a:t>
            </a:r>
            <a:endParaRPr lang="zh-CN" altLang="zh-CN" sz="1600" dirty="0"/>
          </a:p>
          <a:p>
            <a:pPr lvl="0"/>
            <a:r>
              <a:rPr lang="zh-CN" altLang="zh-CN" dirty="0"/>
              <a:t>在构造设计开始之前，确认需求的正确性和质量，应该为质量保证活动预留出一定的时间并提供资源，要确保客户参与需求审查活动。</a:t>
            </a:r>
            <a:endParaRPr lang="zh-CN" altLang="zh-CN" sz="2400" dirty="0"/>
          </a:p>
          <a:p>
            <a:pPr lvl="0"/>
            <a:r>
              <a:rPr lang="zh-CN" altLang="zh-CN" dirty="0"/>
              <a:t>要对参与需求文档审查的所有团队成员进行培训，请组织内部有经验的审查人员或者外界的咨询顾问来</a:t>
            </a:r>
            <a:r>
              <a:rPr lang="zh-CN" altLang="zh-CN" dirty="0">
                <a:solidFill>
                  <a:schemeClr val="bg1"/>
                </a:solidFill>
              </a:rPr>
              <a:t>评述早先的审查。</a:t>
            </a:r>
            <a:endParaRPr lang="zh-CN" altLang="zh-CN" sz="2400" dirty="0">
              <a:solidFill>
                <a:schemeClr val="bg1"/>
              </a:solidFill>
            </a:endParaRPr>
          </a:p>
          <a:p>
            <a:pPr lvl="2"/>
            <a:r>
              <a:rPr lang="zh-CN" altLang="zh-CN" b="1" dirty="0">
                <a:solidFill>
                  <a:schemeClr val="bg1"/>
                </a:solidFill>
              </a:rPr>
              <a:t>需求管理方面的控制</a:t>
            </a:r>
            <a:endParaRPr lang="zh-CN" altLang="zh-CN" sz="1600" dirty="0">
              <a:solidFill>
                <a:schemeClr val="bg1"/>
              </a:solidFill>
            </a:endParaRPr>
          </a:p>
          <a:p>
            <a:pPr lvl="0"/>
            <a:r>
              <a:rPr lang="zh-CN" altLang="zh-CN" dirty="0">
                <a:solidFill>
                  <a:schemeClr val="bg1"/>
                </a:solidFill>
              </a:rPr>
              <a:t>应该推迟实现那些很可能还要发生变更的需求，待确定之后再实现，并在设计时要考虑到应该使系统易于修改。</a:t>
            </a:r>
            <a:endParaRPr lang="zh-CN" altLang="zh-CN" sz="2400" dirty="0">
              <a:solidFill>
                <a:schemeClr val="bg1"/>
              </a:solidFill>
            </a:endParaRPr>
          </a:p>
          <a:p>
            <a:pPr lvl="0"/>
            <a:r>
              <a:rPr lang="zh-CN" altLang="zh-CN" dirty="0">
                <a:solidFill>
                  <a:schemeClr val="bg1"/>
                </a:solidFill>
              </a:rPr>
              <a:t>需求变更过程要包括对提议的变更进行影响分析，组建变更控制委员会作出决策，使用工具支持预定义的过程。</a:t>
            </a:r>
            <a:endParaRPr lang="zh-CN" altLang="zh-CN" sz="2400" dirty="0">
              <a:solidFill>
                <a:schemeClr val="bg1"/>
              </a:solidFill>
            </a:endParaRPr>
          </a:p>
          <a:p>
            <a:pPr lvl="0"/>
            <a:r>
              <a:rPr lang="zh-CN" altLang="zh-CN" dirty="0">
                <a:solidFill>
                  <a:schemeClr val="bg1"/>
                </a:solidFill>
              </a:rPr>
              <a:t>需求跟踪矩阵有助于在设计、构造或者测试期间避免遗漏任何需求</a:t>
            </a:r>
            <a:endParaRPr lang="zh-CN" altLang="zh-CN" sz="2400" dirty="0">
              <a:solidFill>
                <a:schemeClr val="bg1"/>
              </a:solidFill>
            </a:endParaRPr>
          </a:p>
          <a:p>
            <a:pPr lvl="0"/>
            <a:r>
              <a:rPr lang="zh-CN" altLang="zh-CN" dirty="0">
                <a:solidFill>
                  <a:schemeClr val="bg1"/>
                </a:solidFill>
              </a:rPr>
              <a:t>应该制定分阶段或者增量的交付产品的实现计划。在初始版本中先实现核心功能，在以后的迭代中再逐步增加系统功能</a:t>
            </a:r>
            <a:endParaRPr lang="zh-CN" altLang="zh-CN" sz="2400" dirty="0">
              <a:solidFill>
                <a:schemeClr val="bg1"/>
              </a:solidFill>
            </a:endParaRPr>
          </a:p>
        </p:txBody>
      </p:sp>
    </p:spTree>
    <p:extLst>
      <p:ext uri="{BB962C8B-B14F-4D97-AF65-F5344CB8AC3E}">
        <p14:creationId xmlns:p14="http://schemas.microsoft.com/office/powerpoint/2010/main" val="3643755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057"/>
            <a:ext cx="3678642" cy="736270"/>
            <a:chOff x="1181643" y="1742689"/>
            <a:chExt cx="3678642" cy="736270"/>
          </a:xfrm>
        </p:grpSpPr>
        <p:sp>
          <p:nvSpPr>
            <p:cNvPr id="29" name="矩形 28"/>
            <p:cNvSpPr/>
            <p:nvPr/>
          </p:nvSpPr>
          <p:spPr>
            <a:xfrm>
              <a:off x="1957065" y="1742689"/>
              <a:ext cx="2903220"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配置</a:t>
              </a: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系统管理</a:t>
              </a: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
        <p:nvSpPr>
          <p:cNvPr id="11" name="矩形 10"/>
          <p:cNvSpPr/>
          <p:nvPr/>
        </p:nvSpPr>
        <p:spPr>
          <a:xfrm>
            <a:off x="342274" y="1171029"/>
            <a:ext cx="11544925" cy="5324535"/>
          </a:xfrm>
          <a:prstGeom prst="rect">
            <a:avLst/>
          </a:prstGeom>
        </p:spPr>
        <p:txBody>
          <a:bodyPr wrap="square">
            <a:spAutoFit/>
          </a:bodyPr>
          <a:lstStyle/>
          <a:p>
            <a:pPr lvl="1"/>
            <a:r>
              <a:rPr lang="en-US" altLang="zh-CN" sz="2800" b="1" dirty="0" smtClean="0"/>
              <a:t>1.</a:t>
            </a:r>
            <a:r>
              <a:rPr lang="zh-CN" altLang="zh-CN" sz="2800" b="1" dirty="0" smtClean="0"/>
              <a:t>配置</a:t>
            </a:r>
            <a:r>
              <a:rPr lang="zh-CN" altLang="zh-CN" sz="2800" b="1" dirty="0"/>
              <a:t>标志</a:t>
            </a:r>
            <a:endParaRPr lang="zh-CN" altLang="zh-CN" sz="2400" b="1" dirty="0"/>
          </a:p>
          <a:p>
            <a:r>
              <a:rPr lang="zh-CN" altLang="zh-CN" sz="2400" dirty="0"/>
              <a:t>软件项的标识基本按照《软件配置标识命名规则》进行。要通过标识能够确定软件项之间的相互联系。</a:t>
            </a:r>
            <a:endParaRPr lang="zh-CN" altLang="zh-CN" sz="3200" dirty="0"/>
          </a:p>
          <a:p>
            <a:r>
              <a:rPr lang="zh-CN" altLang="zh-CN" sz="2400" dirty="0"/>
              <a:t>版本号有四部分组成：</a:t>
            </a:r>
            <a:r>
              <a:rPr lang="en-US" altLang="zh-CN" sz="2400" dirty="0"/>
              <a:t>&lt;</a:t>
            </a:r>
            <a:r>
              <a:rPr lang="zh-CN" altLang="zh-CN" sz="2400" dirty="0"/>
              <a:t>主版本号</a:t>
            </a:r>
            <a:r>
              <a:rPr lang="en-US" altLang="zh-CN" sz="2400" dirty="0"/>
              <a:t>.&gt;&lt;</a:t>
            </a:r>
            <a:r>
              <a:rPr lang="zh-CN" altLang="zh-CN" sz="2400" dirty="0"/>
              <a:t>子版本号</a:t>
            </a:r>
            <a:r>
              <a:rPr lang="en-US" altLang="zh-CN" sz="2400" dirty="0"/>
              <a:t>&gt;.&lt;</a:t>
            </a:r>
            <a:r>
              <a:rPr lang="zh-CN" altLang="zh-CN" sz="2400" dirty="0"/>
              <a:t>阶段版本号</a:t>
            </a:r>
            <a:r>
              <a:rPr lang="en-US" altLang="zh-CN" sz="2400" dirty="0"/>
              <a:t>&gt;.&lt;</a:t>
            </a:r>
            <a:r>
              <a:rPr lang="zh-CN" altLang="zh-CN" sz="2400" dirty="0"/>
              <a:t>日期版本号</a:t>
            </a:r>
            <a:r>
              <a:rPr lang="en-US" altLang="zh-CN" sz="2400" dirty="0"/>
              <a:t>&gt;</a:t>
            </a:r>
            <a:endParaRPr lang="zh-CN" altLang="zh-CN" sz="3200" dirty="0"/>
          </a:p>
          <a:p>
            <a:r>
              <a:rPr lang="zh-CN" altLang="zh-CN" sz="2400" dirty="0"/>
              <a:t>例如此次文档名称：</a:t>
            </a:r>
            <a:r>
              <a:rPr lang="en-US" altLang="zh-CN" sz="2400" dirty="0"/>
              <a:t>PRD-G2-</a:t>
            </a:r>
            <a:r>
              <a:rPr lang="zh-CN" altLang="zh-CN" sz="2400" dirty="0"/>
              <a:t>需求工程计划</a:t>
            </a:r>
            <a:r>
              <a:rPr lang="en-US" altLang="zh-CN" sz="2400" dirty="0"/>
              <a:t>0.1.0.171029</a:t>
            </a:r>
            <a:endParaRPr lang="zh-CN" altLang="zh-CN" sz="3200" dirty="0"/>
          </a:p>
          <a:p>
            <a:r>
              <a:rPr lang="en-US" altLang="zh-CN" sz="2400" dirty="0"/>
              <a:t>PRD-</a:t>
            </a:r>
            <a:r>
              <a:rPr lang="zh-CN" altLang="zh-CN" sz="2400" dirty="0"/>
              <a:t>小组名称</a:t>
            </a:r>
            <a:r>
              <a:rPr lang="en-US" altLang="zh-CN" sz="2400" dirty="0"/>
              <a:t>-</a:t>
            </a:r>
            <a:r>
              <a:rPr lang="zh-CN" altLang="zh-CN" sz="2400" dirty="0"/>
              <a:t>文档名称</a:t>
            </a:r>
            <a:r>
              <a:rPr lang="en-US" altLang="zh-CN" sz="2400" dirty="0"/>
              <a:t>.</a:t>
            </a:r>
            <a:r>
              <a:rPr lang="zh-CN" altLang="zh-CN" sz="2400" dirty="0"/>
              <a:t>主版本号</a:t>
            </a:r>
            <a:r>
              <a:rPr lang="en-US" altLang="zh-CN" sz="2400" dirty="0"/>
              <a:t>.</a:t>
            </a:r>
            <a:r>
              <a:rPr lang="zh-CN" altLang="zh-CN" sz="2400" dirty="0"/>
              <a:t>子版本号</a:t>
            </a:r>
            <a:r>
              <a:rPr lang="en-US" altLang="zh-CN" sz="2400" dirty="0"/>
              <a:t>.</a:t>
            </a:r>
            <a:r>
              <a:rPr lang="zh-CN" altLang="zh-CN" sz="2400" dirty="0"/>
              <a:t>阶段版本号</a:t>
            </a:r>
            <a:r>
              <a:rPr lang="en-US" altLang="zh-CN" sz="2400" dirty="0"/>
              <a:t>.</a:t>
            </a:r>
            <a:r>
              <a:rPr lang="zh-CN" altLang="zh-CN" sz="2400" dirty="0"/>
              <a:t>日期版本号</a:t>
            </a:r>
            <a:endParaRPr lang="zh-CN" altLang="zh-CN" sz="3200" dirty="0"/>
          </a:p>
          <a:p>
            <a:r>
              <a:rPr lang="zh-CN" altLang="zh-CN" sz="2400" dirty="0"/>
              <a:t>主版本号</a:t>
            </a:r>
            <a:r>
              <a:rPr lang="en-US" altLang="zh-CN" sz="2400" dirty="0"/>
              <a:t>(0)</a:t>
            </a:r>
            <a:r>
              <a:rPr lang="zh-CN" altLang="zh-CN" sz="2400" dirty="0"/>
              <a:t>：当功能模块有较大的变动，比如增加多个模块或者整体架构发生变化。此版本号由项目的是否发布决定是否修改。</a:t>
            </a:r>
            <a:endParaRPr lang="zh-CN" altLang="zh-CN" sz="3200" dirty="0"/>
          </a:p>
          <a:p>
            <a:r>
              <a:rPr lang="zh-CN" altLang="zh-CN" sz="2400" dirty="0"/>
              <a:t>子</a:t>
            </a:r>
            <a:r>
              <a:rPr lang="zh-CN" altLang="zh-CN" sz="2400" dirty="0">
                <a:solidFill>
                  <a:schemeClr val="bg1"/>
                </a:solidFill>
              </a:rPr>
              <a:t>版本号</a:t>
            </a:r>
            <a:r>
              <a:rPr lang="en-US" altLang="zh-CN" sz="2400" dirty="0">
                <a:solidFill>
                  <a:schemeClr val="bg1"/>
                </a:solidFill>
              </a:rPr>
              <a:t>(1)</a:t>
            </a:r>
            <a:r>
              <a:rPr lang="zh-CN" altLang="zh-CN" sz="2400" dirty="0">
                <a:solidFill>
                  <a:schemeClr val="bg1"/>
                </a:solidFill>
              </a:rPr>
              <a:t>：当功能有一定的增加或变化，比如增加了对权限控制、增加自定义视图等功能。此版本号由项目决定是否修改。</a:t>
            </a:r>
            <a:endParaRPr lang="zh-CN" altLang="zh-CN" sz="3200" dirty="0">
              <a:solidFill>
                <a:schemeClr val="bg1"/>
              </a:solidFill>
            </a:endParaRPr>
          </a:p>
          <a:p>
            <a:r>
              <a:rPr lang="zh-CN" altLang="zh-CN" sz="2400" dirty="0">
                <a:solidFill>
                  <a:schemeClr val="bg1"/>
                </a:solidFill>
              </a:rPr>
              <a:t>阶段版本号</a:t>
            </a:r>
            <a:r>
              <a:rPr lang="en-US" altLang="zh-CN" sz="2400" dirty="0">
                <a:solidFill>
                  <a:schemeClr val="bg1"/>
                </a:solidFill>
              </a:rPr>
              <a:t>(0)</a:t>
            </a:r>
            <a:r>
              <a:rPr lang="zh-CN" altLang="zh-CN" sz="2400" dirty="0">
                <a:solidFill>
                  <a:schemeClr val="bg1"/>
                </a:solidFill>
              </a:rPr>
              <a:t>：一般是</a:t>
            </a:r>
            <a:r>
              <a:rPr lang="en-US" altLang="zh-CN" sz="2400" dirty="0">
                <a:solidFill>
                  <a:schemeClr val="bg1"/>
                </a:solidFill>
              </a:rPr>
              <a:t> Bug </a:t>
            </a:r>
            <a:r>
              <a:rPr lang="zh-CN" altLang="zh-CN" sz="2400" dirty="0">
                <a:solidFill>
                  <a:schemeClr val="bg1"/>
                </a:solidFill>
              </a:rPr>
              <a:t>修复或是一些小的变动，要经常发布修订版，时间间隔不限，修复一个严重的</a:t>
            </a:r>
            <a:r>
              <a:rPr lang="en-US" altLang="zh-CN" sz="2400" dirty="0">
                <a:solidFill>
                  <a:schemeClr val="bg1"/>
                </a:solidFill>
              </a:rPr>
              <a:t>bug</a:t>
            </a:r>
            <a:r>
              <a:rPr lang="zh-CN" altLang="zh-CN" sz="2400" dirty="0">
                <a:solidFill>
                  <a:schemeClr val="bg1"/>
                </a:solidFill>
              </a:rPr>
              <a:t>即可发布一个修订版。此版本号由项目经理决定是否修改。</a:t>
            </a:r>
            <a:endParaRPr lang="zh-CN" altLang="zh-CN" sz="3200" dirty="0">
              <a:solidFill>
                <a:schemeClr val="bg1"/>
              </a:solidFill>
            </a:endParaRPr>
          </a:p>
          <a:p>
            <a:r>
              <a:rPr lang="zh-CN" altLang="zh-CN" sz="2400" dirty="0">
                <a:solidFill>
                  <a:schemeClr val="bg1"/>
                </a:solidFill>
              </a:rPr>
              <a:t>日期版本号</a:t>
            </a:r>
            <a:r>
              <a:rPr lang="en-US" altLang="zh-CN" sz="2400" dirty="0">
                <a:solidFill>
                  <a:schemeClr val="bg1"/>
                </a:solidFill>
              </a:rPr>
              <a:t>(171029)</a:t>
            </a:r>
            <a:r>
              <a:rPr lang="zh-CN" altLang="zh-CN" sz="2400" dirty="0">
                <a:solidFill>
                  <a:schemeClr val="bg1"/>
                </a:solidFill>
              </a:rPr>
              <a:t>：用于记录修改项目的当前日期，每天对项目的修改都需要更改日期版本号。此版本号由开发人员决定是否修改。</a:t>
            </a:r>
            <a:endParaRPr lang="zh-CN" altLang="zh-CN" sz="3200" dirty="0">
              <a:solidFill>
                <a:schemeClr val="bg1"/>
              </a:solidFill>
            </a:endParaRPr>
          </a:p>
        </p:txBody>
      </p:sp>
    </p:spTree>
    <p:extLst>
      <p:ext uri="{BB962C8B-B14F-4D97-AF65-F5344CB8AC3E}">
        <p14:creationId xmlns:p14="http://schemas.microsoft.com/office/powerpoint/2010/main" val="3717397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057"/>
            <a:ext cx="3678642" cy="736270"/>
            <a:chOff x="1181643" y="1742689"/>
            <a:chExt cx="3678642" cy="736270"/>
          </a:xfrm>
        </p:grpSpPr>
        <p:sp>
          <p:nvSpPr>
            <p:cNvPr id="29" name="矩形 28"/>
            <p:cNvSpPr/>
            <p:nvPr/>
          </p:nvSpPr>
          <p:spPr>
            <a:xfrm>
              <a:off x="1957065" y="1742689"/>
              <a:ext cx="2903220"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配置</a:t>
              </a: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系统管理</a:t>
              </a: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
        <p:nvSpPr>
          <p:cNvPr id="11" name="矩形 10"/>
          <p:cNvSpPr/>
          <p:nvPr/>
        </p:nvSpPr>
        <p:spPr>
          <a:xfrm>
            <a:off x="292683" y="1312212"/>
            <a:ext cx="11544925" cy="4585871"/>
          </a:xfrm>
          <a:prstGeom prst="rect">
            <a:avLst/>
          </a:prstGeom>
        </p:spPr>
        <p:txBody>
          <a:bodyPr wrap="square">
            <a:spAutoFit/>
          </a:bodyPr>
          <a:lstStyle/>
          <a:p>
            <a:pPr lvl="1"/>
            <a:r>
              <a:rPr lang="en-US" altLang="zh-CN" sz="3200" b="1" dirty="0" smtClean="0"/>
              <a:t>2.</a:t>
            </a:r>
            <a:r>
              <a:rPr lang="zh-CN" altLang="zh-CN" sz="3200" b="1" dirty="0" smtClean="0"/>
              <a:t>版本</a:t>
            </a:r>
            <a:r>
              <a:rPr lang="zh-CN" altLang="zh-CN" sz="3200" b="1" dirty="0"/>
              <a:t>管理</a:t>
            </a:r>
            <a:endParaRPr lang="zh-CN" altLang="zh-CN" sz="2800" b="1" dirty="0"/>
          </a:p>
          <a:p>
            <a:r>
              <a:rPr lang="en-US" altLang="zh-CN" sz="2000" dirty="0"/>
              <a:t>1.</a:t>
            </a:r>
            <a:r>
              <a:rPr lang="zh-CN" altLang="zh-CN" sz="2000" dirty="0"/>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endParaRPr lang="zh-CN" altLang="zh-CN" sz="2800" dirty="0"/>
          </a:p>
          <a:p>
            <a:r>
              <a:rPr lang="en-US" altLang="zh-CN" sz="2000" dirty="0"/>
              <a:t>2.</a:t>
            </a:r>
            <a:r>
              <a:rPr lang="zh-CN" altLang="zh-CN" sz="2000" dirty="0"/>
              <a:t>项目子目录的受控文档一般只有项目经理和属于该项目的开发人员和配置管理员能够访问到。配置管理员负责分配访问权限，一般项目经理对该目录具有较大的权限——读取、添加和更改；一般开发人员只有读取的权限。</a:t>
            </a:r>
            <a:endParaRPr lang="zh-CN" altLang="zh-CN" sz="2800" dirty="0"/>
          </a:p>
          <a:p>
            <a:r>
              <a:rPr lang="en-US" altLang="zh-CN" sz="2000" dirty="0">
                <a:solidFill>
                  <a:schemeClr val="bg1"/>
                </a:solidFill>
              </a:rPr>
              <a:t>3.</a:t>
            </a:r>
            <a:r>
              <a:rPr lang="zh-CN" altLang="zh-CN" sz="2000" dirty="0">
                <a:solidFill>
                  <a:schemeClr val="bg1"/>
                </a:solidFill>
              </a:rPr>
              <a:t>在项目开发的某一阶段结束时，通过了该阶段评审的这些开发文档交配置管理员保存到项目数据库，做为正式版本的第一版——</a:t>
            </a:r>
            <a:r>
              <a:rPr lang="en-US" altLang="zh-CN" sz="2000" dirty="0">
                <a:solidFill>
                  <a:schemeClr val="bg1"/>
                </a:solidFill>
              </a:rPr>
              <a:t>1.0</a:t>
            </a:r>
            <a:r>
              <a:rPr lang="zh-CN" altLang="zh-CN" sz="2000" dirty="0">
                <a:solidFill>
                  <a:schemeClr val="bg1"/>
                </a:solidFill>
              </a:rPr>
              <a:t>版本。</a:t>
            </a:r>
            <a:endParaRPr lang="zh-CN" altLang="zh-CN" sz="2800" dirty="0">
              <a:solidFill>
                <a:schemeClr val="bg1"/>
              </a:solidFill>
            </a:endParaRPr>
          </a:p>
          <a:p>
            <a:r>
              <a:rPr lang="en-US" altLang="zh-CN" sz="2000" dirty="0">
                <a:solidFill>
                  <a:schemeClr val="bg1"/>
                </a:solidFill>
              </a:rPr>
              <a:t>4.</a:t>
            </a:r>
            <a:r>
              <a:rPr lang="zh-CN" altLang="zh-CN" sz="2000" dirty="0">
                <a:solidFill>
                  <a:schemeClr val="bg1"/>
                </a:solidFill>
              </a:rPr>
              <a:t>在以后的开发中，如果软件需要修改，那修改后的软件可用多级编号来表示新版本——</a:t>
            </a:r>
            <a:r>
              <a:rPr lang="en-US" altLang="zh-CN" sz="2000" dirty="0">
                <a:solidFill>
                  <a:schemeClr val="bg1"/>
                </a:solidFill>
              </a:rPr>
              <a:t>1.1</a:t>
            </a:r>
            <a:r>
              <a:rPr lang="zh-CN" altLang="zh-CN" sz="2000" dirty="0">
                <a:solidFill>
                  <a:schemeClr val="bg1"/>
                </a:solidFill>
              </a:rPr>
              <a:t>、</a:t>
            </a:r>
            <a:r>
              <a:rPr lang="en-US" altLang="zh-CN" sz="2000" dirty="0">
                <a:solidFill>
                  <a:schemeClr val="bg1"/>
                </a:solidFill>
              </a:rPr>
              <a:t>1.2</a:t>
            </a:r>
            <a:r>
              <a:rPr lang="zh-CN" altLang="zh-CN" sz="2000" dirty="0">
                <a:solidFill>
                  <a:schemeClr val="bg1"/>
                </a:solidFill>
              </a:rPr>
              <a:t>等加以区别标识。</a:t>
            </a:r>
            <a:endParaRPr lang="zh-CN" altLang="zh-CN" sz="2800" dirty="0">
              <a:solidFill>
                <a:schemeClr val="bg1"/>
              </a:solidFill>
            </a:endParaRPr>
          </a:p>
          <a:p>
            <a:r>
              <a:rPr lang="en-US" altLang="zh-CN" sz="2000" dirty="0">
                <a:solidFill>
                  <a:schemeClr val="bg1"/>
                </a:solidFill>
              </a:rPr>
              <a:t>5.</a:t>
            </a:r>
            <a:r>
              <a:rPr lang="zh-CN" altLang="zh-CN" sz="2000" dirty="0">
                <a:solidFill>
                  <a:schemeClr val="bg1"/>
                </a:solidFill>
              </a:rPr>
              <a:t>在各个评审阶段产生的所有评审报告和修改报告都要进行编号保存，编号与相应文档的编号要对应。</a:t>
            </a:r>
            <a:endParaRPr lang="zh-CN" altLang="zh-CN" sz="2800" dirty="0">
              <a:solidFill>
                <a:schemeClr val="bg1"/>
              </a:solidFill>
            </a:endParaRPr>
          </a:p>
        </p:txBody>
      </p:sp>
    </p:spTree>
    <p:extLst>
      <p:ext uri="{BB962C8B-B14F-4D97-AF65-F5344CB8AC3E}">
        <p14:creationId xmlns:p14="http://schemas.microsoft.com/office/powerpoint/2010/main" val="1636997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057"/>
            <a:ext cx="3678642" cy="736270"/>
            <a:chOff x="1181643" y="1742689"/>
            <a:chExt cx="3678642" cy="736270"/>
          </a:xfrm>
        </p:grpSpPr>
        <p:sp>
          <p:nvSpPr>
            <p:cNvPr id="29" name="矩形 28"/>
            <p:cNvSpPr/>
            <p:nvPr/>
          </p:nvSpPr>
          <p:spPr>
            <a:xfrm>
              <a:off x="1957065" y="1742689"/>
              <a:ext cx="2903220"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配置</a:t>
              </a: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系统管理</a:t>
              </a: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
        <p:nvSpPr>
          <p:cNvPr id="11" name="矩形 10"/>
          <p:cNvSpPr/>
          <p:nvPr/>
        </p:nvSpPr>
        <p:spPr>
          <a:xfrm>
            <a:off x="292683" y="1171654"/>
            <a:ext cx="11669468" cy="5447645"/>
          </a:xfrm>
          <a:prstGeom prst="rect">
            <a:avLst/>
          </a:prstGeom>
        </p:spPr>
        <p:txBody>
          <a:bodyPr wrap="square">
            <a:spAutoFit/>
          </a:bodyPr>
          <a:lstStyle/>
          <a:p>
            <a:pPr lvl="1"/>
            <a:r>
              <a:rPr lang="en-US" altLang="zh-CN" sz="2400" b="1" dirty="0"/>
              <a:t>3.</a:t>
            </a:r>
            <a:r>
              <a:rPr lang="zh-CN" altLang="zh-CN" sz="2400" b="1" dirty="0"/>
              <a:t>变更</a:t>
            </a:r>
            <a:r>
              <a:rPr lang="zh-CN" altLang="zh-CN" sz="2400" b="1" dirty="0"/>
              <a:t>控制</a:t>
            </a:r>
            <a:endParaRPr lang="en-US" altLang="zh-CN" sz="2400" b="1" dirty="0"/>
          </a:p>
          <a:p>
            <a:pPr lvl="1"/>
            <a:r>
              <a:rPr lang="en-US" altLang="zh-CN" sz="1600" b="1" dirty="0" smtClean="0"/>
              <a:t>(1)</a:t>
            </a:r>
            <a:r>
              <a:rPr lang="zh-CN" altLang="zh-CN" sz="1600" b="1" dirty="0" smtClean="0"/>
              <a:t>微小</a:t>
            </a:r>
            <a:r>
              <a:rPr lang="zh-CN" altLang="zh-CN" sz="1600" b="1" dirty="0"/>
              <a:t>改正时的变更控制</a:t>
            </a:r>
            <a:endParaRPr lang="zh-CN" altLang="zh-CN" sz="1400" dirty="0"/>
          </a:p>
          <a:p>
            <a:r>
              <a:rPr lang="en-US" altLang="zh-CN" sz="1600" dirty="0"/>
              <a:t>1.</a:t>
            </a:r>
            <a:r>
              <a:rPr lang="zh-CN" altLang="zh-CN" sz="1600" dirty="0"/>
              <a:t>在评审或测试后发现的问题由评审组组长或项目经理形成《软件问题报告单》或《源代码修改记录单》，并通知配置管理员。</a:t>
            </a:r>
            <a:endParaRPr lang="zh-CN" altLang="zh-CN" sz="2000" dirty="0"/>
          </a:p>
          <a:p>
            <a:r>
              <a:rPr lang="en-US" altLang="zh-CN" sz="1600" dirty="0"/>
              <a:t>2.</a:t>
            </a:r>
            <a:r>
              <a:rPr lang="zh-CN" altLang="zh-CN" sz="1600" dirty="0"/>
              <a:t>由配置管理员将需要修改的软件的备份从项目配置数据库中检出，开发人员执行修改。</a:t>
            </a:r>
            <a:endParaRPr lang="zh-CN" altLang="zh-CN" sz="2000" dirty="0"/>
          </a:p>
          <a:p>
            <a:r>
              <a:rPr lang="en-US" altLang="zh-CN" sz="1600" dirty="0"/>
              <a:t>3.</a:t>
            </a:r>
            <a:r>
              <a:rPr lang="zh-CN" altLang="zh-CN" sz="1600" dirty="0"/>
              <a:t>修改完毕后进行修改测试，编程错误累计到了一定的量或者测试时间已满一个月（从上一次入配置库后算起），凭《源代码修改记录单》及修改后的源代码，通知配置管理员，配置管理员确定测试报告的完备性，并在核对软件修改内容和修改人员填写的《软件修改报告单》或《源代码修改记录单》中的修改描述一致后，将文件登入项目配置数据库中，生成新版本。</a:t>
            </a:r>
            <a:endParaRPr lang="zh-CN" altLang="zh-CN" sz="2000" dirty="0"/>
          </a:p>
          <a:p>
            <a:r>
              <a:rPr lang="en-US" altLang="zh-CN" sz="1600" dirty="0"/>
              <a:t>4.</a:t>
            </a:r>
            <a:r>
              <a:rPr lang="zh-CN" altLang="zh-CN" sz="1600" dirty="0"/>
              <a:t>配置管理员修改《软件配置状态表》和《软件变更记录表》，以使其他相关开发人员及时了解软件变化情况</a:t>
            </a:r>
            <a:r>
              <a:rPr lang="zh-CN" altLang="zh-CN" sz="1600" dirty="0" smtClean="0"/>
              <a:t>。</a:t>
            </a:r>
            <a:endParaRPr lang="en-US" altLang="zh-CN" sz="2000" dirty="0"/>
          </a:p>
          <a:p>
            <a:r>
              <a:rPr lang="en-US" altLang="zh-CN" sz="2000" b="1" dirty="0"/>
              <a:t> </a:t>
            </a:r>
            <a:r>
              <a:rPr lang="en-US" altLang="zh-CN" sz="2000" b="1" dirty="0" smtClean="0"/>
              <a:t>       (2)</a:t>
            </a:r>
            <a:r>
              <a:rPr lang="zh-CN" altLang="zh-CN" sz="1600" b="1" dirty="0" smtClean="0"/>
              <a:t>较大</a:t>
            </a:r>
            <a:r>
              <a:rPr lang="zh-CN" altLang="zh-CN" sz="1600" b="1" dirty="0"/>
              <a:t>变动时的变更控制</a:t>
            </a:r>
            <a:endParaRPr lang="zh-CN" altLang="zh-CN" sz="1400" dirty="0"/>
          </a:p>
          <a:p>
            <a:r>
              <a:rPr lang="en-US" altLang="zh-CN" sz="1600" dirty="0"/>
              <a:t>1.</a:t>
            </a:r>
            <a:r>
              <a:rPr lang="zh-CN" altLang="zh-CN" sz="1600" dirty="0"/>
              <a:t>开发人员或用户提出影响较大的修改要求（这是指要增加或删除某些功能或者是发现错误的阶段在造成错误的阶段的后面等）。</a:t>
            </a:r>
            <a:endParaRPr lang="zh-CN" altLang="zh-CN" sz="2000" dirty="0"/>
          </a:p>
          <a:p>
            <a:r>
              <a:rPr lang="en-US" altLang="zh-CN" sz="1600" dirty="0"/>
              <a:t>2.</a:t>
            </a:r>
            <a:r>
              <a:rPr lang="zh-CN" altLang="zh-CN" sz="1600" dirty="0"/>
              <a:t>配置管理员在收到这类修改要求时，必须组织有项目经理以及开发人员参加的修改评审会，讨论修改的影响范围，修改的必要性、可行性以及修改方法、步骤和实施计划。</a:t>
            </a:r>
            <a:endParaRPr lang="zh-CN" altLang="zh-CN" sz="2000" dirty="0"/>
          </a:p>
          <a:p>
            <a:r>
              <a:rPr lang="en-US" altLang="zh-CN" sz="1600" dirty="0">
                <a:solidFill>
                  <a:schemeClr val="bg1"/>
                </a:solidFill>
              </a:rPr>
              <a:t>3.</a:t>
            </a:r>
            <a:r>
              <a:rPr lang="zh-CN" altLang="zh-CN" sz="1600" dirty="0">
                <a:solidFill>
                  <a:schemeClr val="bg1"/>
                </a:solidFill>
              </a:rPr>
              <a:t>在修改方案通过并经项目经理审核批准后。以决断修改工作中各项活动的先后顺序及各自的完成日期，以保证整个开发工作按原定计划日期完成。</a:t>
            </a:r>
            <a:endParaRPr lang="zh-CN" altLang="zh-CN" sz="2000" dirty="0">
              <a:solidFill>
                <a:schemeClr val="bg1"/>
              </a:solidFill>
            </a:endParaRPr>
          </a:p>
          <a:p>
            <a:r>
              <a:rPr lang="en-US" altLang="zh-CN" sz="1600" dirty="0">
                <a:solidFill>
                  <a:schemeClr val="bg1"/>
                </a:solidFill>
              </a:rPr>
              <a:t>4.</a:t>
            </a:r>
            <a:r>
              <a:rPr lang="zh-CN" altLang="zh-CN" sz="1600" dirty="0">
                <a:solidFill>
                  <a:schemeClr val="bg1"/>
                </a:solidFill>
              </a:rPr>
              <a:t>配置管理员在接到修改批准——由项目经理或产品开发部经理或总工程师或技术总监签字同意的《软件问题报告单》后才可将需修改的软件的备份从项目数据库中检出，开发人员执行修改。</a:t>
            </a:r>
            <a:endParaRPr lang="zh-CN" altLang="zh-CN" sz="2000" dirty="0">
              <a:solidFill>
                <a:schemeClr val="bg1"/>
              </a:solidFill>
            </a:endParaRPr>
          </a:p>
          <a:p>
            <a:r>
              <a:rPr lang="en-US" altLang="zh-CN" sz="1600" dirty="0">
                <a:solidFill>
                  <a:schemeClr val="bg1"/>
                </a:solidFill>
              </a:rPr>
              <a:t>5.</a:t>
            </a:r>
            <a:r>
              <a:rPr lang="zh-CN" altLang="zh-CN" sz="1600" dirty="0">
                <a:solidFill>
                  <a:schemeClr val="bg1"/>
                </a:solidFill>
              </a:rPr>
              <a:t>修改完毕后，交客户服务部进行测试和评审，测试和评审都通过后，交配置管理员处理。</a:t>
            </a:r>
            <a:endParaRPr lang="zh-CN" altLang="zh-CN" sz="2000" dirty="0">
              <a:solidFill>
                <a:schemeClr val="bg1"/>
              </a:solidFill>
            </a:endParaRPr>
          </a:p>
          <a:p>
            <a:r>
              <a:rPr lang="en-US" altLang="zh-CN" sz="1600" dirty="0">
                <a:solidFill>
                  <a:schemeClr val="bg1"/>
                </a:solidFill>
              </a:rPr>
              <a:t>6.</a:t>
            </a:r>
            <a:r>
              <a:rPr lang="zh-CN" altLang="zh-CN" sz="1600" dirty="0">
                <a:solidFill>
                  <a:schemeClr val="bg1"/>
                </a:solidFill>
              </a:rPr>
              <a:t>配置管理员检查测试报告和评审报告是否完备，核对《软件修改报告单》中的修改描述和修改后的软件是否相符。核查结果符合要求，配置管理员将修改后的软件登入项目数据库中，生成新版本。</a:t>
            </a:r>
            <a:endParaRPr lang="zh-CN" altLang="zh-CN" sz="2000" dirty="0">
              <a:solidFill>
                <a:schemeClr val="bg1"/>
              </a:solidFill>
            </a:endParaRPr>
          </a:p>
          <a:p>
            <a:r>
              <a:rPr lang="en-US" altLang="zh-CN" sz="1600" dirty="0">
                <a:solidFill>
                  <a:schemeClr val="bg1"/>
                </a:solidFill>
              </a:rPr>
              <a:t>7.</a:t>
            </a:r>
            <a:r>
              <a:rPr lang="zh-CN" altLang="zh-CN" sz="1600" dirty="0">
                <a:solidFill>
                  <a:schemeClr val="bg1"/>
                </a:solidFill>
              </a:rPr>
              <a:t>配置管理员修改《软件配置状态表》和《软件变更记录表》，以使其他相关开发人员及时了解软件变化情况对受影响的软件做出相应的修改。</a:t>
            </a:r>
            <a:endParaRPr lang="zh-CN" altLang="zh-CN" sz="2000" dirty="0">
              <a:solidFill>
                <a:schemeClr val="bg1"/>
              </a:solidFill>
            </a:endParaRPr>
          </a:p>
        </p:txBody>
      </p:sp>
    </p:spTree>
    <p:extLst>
      <p:ext uri="{BB962C8B-B14F-4D97-AF65-F5344CB8AC3E}">
        <p14:creationId xmlns:p14="http://schemas.microsoft.com/office/powerpoint/2010/main" val="46299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057"/>
            <a:ext cx="3678642" cy="736270"/>
            <a:chOff x="1181643" y="1742689"/>
            <a:chExt cx="3678642" cy="736270"/>
          </a:xfrm>
        </p:grpSpPr>
        <p:sp>
          <p:nvSpPr>
            <p:cNvPr id="29" name="矩形 28"/>
            <p:cNvSpPr/>
            <p:nvPr/>
          </p:nvSpPr>
          <p:spPr>
            <a:xfrm>
              <a:off x="1957065" y="1742689"/>
              <a:ext cx="2903220"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配置</a:t>
              </a: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系统管理</a:t>
              </a: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
        <p:nvSpPr>
          <p:cNvPr id="11" name="矩形 10"/>
          <p:cNvSpPr/>
          <p:nvPr/>
        </p:nvSpPr>
        <p:spPr>
          <a:xfrm>
            <a:off x="251582" y="1117307"/>
            <a:ext cx="11669468" cy="4401205"/>
          </a:xfrm>
          <a:prstGeom prst="rect">
            <a:avLst/>
          </a:prstGeom>
        </p:spPr>
        <p:txBody>
          <a:bodyPr wrap="square">
            <a:spAutoFit/>
          </a:bodyPr>
          <a:lstStyle/>
          <a:p>
            <a:pPr lvl="1"/>
            <a:r>
              <a:rPr lang="en-US" altLang="zh-CN" sz="3200" b="1" dirty="0" smtClean="0"/>
              <a:t>4.</a:t>
            </a:r>
            <a:r>
              <a:rPr lang="zh-CN" altLang="zh-CN" sz="3200" b="1" dirty="0" smtClean="0"/>
              <a:t>配置状态</a:t>
            </a:r>
            <a:r>
              <a:rPr lang="zh-CN" altLang="zh-CN" sz="3200" b="1" dirty="0"/>
              <a:t>报告</a:t>
            </a:r>
            <a:endParaRPr lang="zh-CN" altLang="zh-CN" sz="2800" b="1" dirty="0"/>
          </a:p>
          <a:p>
            <a:r>
              <a:rPr lang="en-US" altLang="zh-CN" sz="2400" dirty="0"/>
              <a:t>1.</a:t>
            </a:r>
            <a:r>
              <a:rPr lang="zh-CN" altLang="zh-CN" sz="2400" dirty="0"/>
              <a:t>两份配置状态报告——《软件配置状态表》和《软件变更记录表》分别以电子表格的形式存放在项目分目录下，以便项目开发人员随时查询，了解软件的修改变化情况。</a:t>
            </a:r>
            <a:endParaRPr lang="zh-CN" altLang="zh-CN" sz="3200" dirty="0"/>
          </a:p>
          <a:p>
            <a:r>
              <a:rPr lang="en-US" altLang="zh-CN" sz="2400" dirty="0"/>
              <a:t>2.</a:t>
            </a:r>
            <a:r>
              <a:rPr lang="zh-CN" altLang="zh-CN" sz="2400" dirty="0"/>
              <a:t>《软件配置状态表》由配置管理员负责填写，主要反映项目中各软件项的配置情况。开发人员通过查阅该表可及时全面的了解项目中软件项的配置使用情况。</a:t>
            </a:r>
            <a:endParaRPr lang="zh-CN" altLang="zh-CN" sz="3200" dirty="0"/>
          </a:p>
          <a:p>
            <a:r>
              <a:rPr lang="en-US" altLang="zh-CN" sz="2400" dirty="0"/>
              <a:t>3.</a:t>
            </a:r>
            <a:r>
              <a:rPr lang="zh-CN" altLang="zh-CN" sz="2400" dirty="0"/>
              <a:t>《软件变更记录表》由配置管理员负责填写，主要记录软件开发过程中所有的修改情况，该表以修改时间排序，以便开发人员及时了解软件项最新的变化。</a:t>
            </a:r>
            <a:endParaRPr lang="zh-CN" altLang="zh-CN" sz="3200" dirty="0"/>
          </a:p>
          <a:p>
            <a:pPr lvl="1"/>
            <a:r>
              <a:rPr lang="en-US" altLang="zh-CN" sz="3200" b="1" dirty="0" smtClean="0"/>
              <a:t>5.</a:t>
            </a:r>
            <a:r>
              <a:rPr lang="zh-CN" altLang="zh-CN" sz="3200" b="1" dirty="0" smtClean="0"/>
              <a:t>配置</a:t>
            </a:r>
            <a:r>
              <a:rPr lang="zh-CN" altLang="zh-CN" sz="3200" b="1" dirty="0"/>
              <a:t>审核</a:t>
            </a:r>
            <a:endParaRPr lang="zh-CN" altLang="zh-CN" sz="3600" b="1" dirty="0"/>
          </a:p>
          <a:p>
            <a:r>
              <a:rPr lang="zh-CN" altLang="zh-CN" sz="2400" dirty="0">
                <a:solidFill>
                  <a:schemeClr val="bg1"/>
                </a:solidFill>
              </a:rPr>
              <a:t>为保证各项产品在技术上和管理上的完整性，项目经理在软件开发过程中的详细设计阶段和测试阶段完成时，对配置情况进行抽查。项目经理先提出要审核的内容和各项指标，逐项审核完成后要作好记录，形成《配置审核报告》。</a:t>
            </a:r>
            <a:endParaRPr lang="zh-CN" altLang="zh-CN" sz="4800" dirty="0">
              <a:solidFill>
                <a:schemeClr val="bg1"/>
              </a:solidFill>
            </a:endParaRPr>
          </a:p>
        </p:txBody>
      </p:sp>
    </p:spTree>
    <p:extLst>
      <p:ext uri="{BB962C8B-B14F-4D97-AF65-F5344CB8AC3E}">
        <p14:creationId xmlns:p14="http://schemas.microsoft.com/office/powerpoint/2010/main" val="3081114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699"/>
            <a:ext cx="12234569" cy="4080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1800204" y="2797414"/>
            <a:ext cx="2487930" cy="777317"/>
            <a:chOff x="1800204" y="2886314"/>
            <a:chExt cx="2487930" cy="777317"/>
          </a:xfrm>
        </p:grpSpPr>
        <p:sp>
          <p:nvSpPr>
            <p:cNvPr id="76" name="矩形 75"/>
            <p:cNvSpPr/>
            <p:nvPr/>
          </p:nvSpPr>
          <p:spPr>
            <a:xfrm>
              <a:off x="1800204" y="2886314"/>
              <a:ext cx="2487930" cy="52197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时间管理计划</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7" name="矩形 76"/>
            <p:cNvSpPr/>
            <p:nvPr/>
          </p:nvSpPr>
          <p:spPr>
            <a:xfrm>
              <a:off x="1800204" y="3386632"/>
              <a:ext cx="1566454" cy="276999"/>
            </a:xfrm>
            <a:prstGeom prst="rect">
              <a:avLst/>
            </a:prstGeom>
          </p:spPr>
          <p:txBody>
            <a:bodyPr wrap="none">
              <a:spAutoFit/>
            </a:bodyPr>
            <a:lstStyle/>
            <a:p>
              <a:pPr lvl="0">
                <a:defRPr/>
              </a:pPr>
              <a:r>
                <a:rPr lang="en-US" altLang="zh-CN" sz="1200" kern="0" dirty="0">
                  <a:solidFill>
                    <a:schemeClr val="bg1"/>
                  </a:solidFill>
                  <a:latin typeface="微软雅黑" panose="020B0503020204020204" pitchFamily="34" charset="-122"/>
                  <a:ea typeface="微软雅黑" panose="020B0503020204020204" pitchFamily="34" charset="-122"/>
                </a:rPr>
                <a:t>Time management</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32" name="组合 131"/>
          <p:cNvGrpSpPr/>
          <p:nvPr/>
        </p:nvGrpSpPr>
        <p:grpSpPr>
          <a:xfrm>
            <a:off x="1800204" y="4075917"/>
            <a:ext cx="2383788" cy="752544"/>
            <a:chOff x="1800204" y="4086984"/>
            <a:chExt cx="2383788" cy="752544"/>
          </a:xfrm>
        </p:grpSpPr>
        <p:sp>
          <p:nvSpPr>
            <p:cNvPr id="82" name="矩形 81"/>
            <p:cNvSpPr/>
            <p:nvPr/>
          </p:nvSpPr>
          <p:spPr>
            <a:xfrm>
              <a:off x="1800204" y="4086984"/>
              <a:ext cx="2383788"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质量管理计划</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 name="矩形 82"/>
            <p:cNvSpPr/>
            <p:nvPr/>
          </p:nvSpPr>
          <p:spPr>
            <a:xfrm>
              <a:off x="1800204" y="4562529"/>
              <a:ext cx="1503938" cy="276999"/>
            </a:xfrm>
            <a:prstGeom prst="rect">
              <a:avLst/>
            </a:prstGeom>
          </p:spPr>
          <p:txBody>
            <a:bodyPr wrap="none">
              <a:spAutoFit/>
            </a:bodyPr>
            <a:lstStyle/>
            <a:p>
              <a:pPr lvl="0">
                <a:defRPr/>
              </a:pPr>
              <a:r>
                <a:rPr lang="en-US" altLang="zh-CN" sz="1200" kern="0" dirty="0">
                  <a:solidFill>
                    <a:schemeClr val="bg1"/>
                  </a:solidFill>
                  <a:latin typeface="微软雅黑" panose="020B0503020204020204" pitchFamily="34" charset="-122"/>
                  <a:ea typeface="微软雅黑" panose="020B0503020204020204" pitchFamily="34" charset="-122"/>
                </a:rPr>
                <a:t>Quality Assurance</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0" name="组合 139"/>
          <p:cNvGrpSpPr/>
          <p:nvPr/>
        </p:nvGrpSpPr>
        <p:grpSpPr>
          <a:xfrm>
            <a:off x="4694848" y="2805284"/>
            <a:ext cx="3313160" cy="760950"/>
            <a:chOff x="4694848" y="2805284"/>
            <a:chExt cx="3313160" cy="760950"/>
          </a:xfrm>
        </p:grpSpPr>
        <p:grpSp>
          <p:nvGrpSpPr>
            <p:cNvPr id="134" name="组合 133"/>
            <p:cNvGrpSpPr/>
            <p:nvPr/>
          </p:nvGrpSpPr>
          <p:grpSpPr>
            <a:xfrm>
              <a:off x="5517157" y="2805284"/>
              <a:ext cx="2490851" cy="760950"/>
              <a:chOff x="5517157" y="2885687"/>
              <a:chExt cx="2490851" cy="760950"/>
            </a:xfrm>
          </p:grpSpPr>
          <p:sp>
            <p:nvSpPr>
              <p:cNvPr id="88" name="矩形 87"/>
              <p:cNvSpPr/>
              <p:nvPr/>
            </p:nvSpPr>
            <p:spPr>
              <a:xfrm>
                <a:off x="5517157" y="2885687"/>
                <a:ext cx="2490851"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范围管理计划</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 name="矩形 88"/>
              <p:cNvSpPr/>
              <p:nvPr/>
            </p:nvSpPr>
            <p:spPr>
              <a:xfrm>
                <a:off x="5517158" y="3369638"/>
                <a:ext cx="1653017" cy="276999"/>
              </a:xfrm>
              <a:prstGeom prst="rect">
                <a:avLst/>
              </a:prstGeom>
            </p:spPr>
            <p:txBody>
              <a:bodyPr wrap="none">
                <a:spAutoFit/>
              </a:bodyPr>
              <a:lstStyle/>
              <a:p>
                <a:pPr lvl="0">
                  <a:defRPr/>
                </a:pPr>
                <a:r>
                  <a:rPr lang="en-US" altLang="zh-CN" sz="1200" kern="0" dirty="0">
                    <a:solidFill>
                      <a:schemeClr val="bg1"/>
                    </a:solidFill>
                    <a:latin typeface="微软雅黑" panose="020B0503020204020204" pitchFamily="34" charset="-122"/>
                    <a:ea typeface="微软雅黑" panose="020B0503020204020204" pitchFamily="34" charset="-122"/>
                  </a:rPr>
                  <a:t>Scope management</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1" name="组合 140"/>
          <p:cNvGrpSpPr/>
          <p:nvPr/>
        </p:nvGrpSpPr>
        <p:grpSpPr>
          <a:xfrm>
            <a:off x="4647692" y="4088617"/>
            <a:ext cx="3360316" cy="727144"/>
            <a:chOff x="4647692" y="4088617"/>
            <a:chExt cx="3360316" cy="727144"/>
          </a:xfrm>
        </p:grpSpPr>
        <p:grpSp>
          <p:nvGrpSpPr>
            <p:cNvPr id="133" name="组合 132"/>
            <p:cNvGrpSpPr/>
            <p:nvPr/>
          </p:nvGrpSpPr>
          <p:grpSpPr>
            <a:xfrm>
              <a:off x="5517158" y="4088617"/>
              <a:ext cx="2490850" cy="727144"/>
              <a:chOff x="5517158" y="4014051"/>
              <a:chExt cx="2490850" cy="727144"/>
            </a:xfrm>
          </p:grpSpPr>
          <p:sp>
            <p:nvSpPr>
              <p:cNvPr id="94" name="矩形 93"/>
              <p:cNvSpPr/>
              <p:nvPr/>
            </p:nvSpPr>
            <p:spPr>
              <a:xfrm>
                <a:off x="5517158" y="4014051"/>
                <a:ext cx="2490850"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沟通管理计划</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 name="矩形 94"/>
              <p:cNvSpPr/>
              <p:nvPr/>
            </p:nvSpPr>
            <p:spPr>
              <a:xfrm>
                <a:off x="5517158" y="4464196"/>
                <a:ext cx="2379177" cy="276999"/>
              </a:xfrm>
              <a:prstGeom prst="rect">
                <a:avLst/>
              </a:prstGeom>
            </p:spPr>
            <p:txBody>
              <a:bodyPr wrap="none">
                <a:spAutoFit/>
              </a:bodyPr>
              <a:lstStyle/>
              <a:p>
                <a:pPr lvl="0">
                  <a:defRPr/>
                </a:pPr>
                <a:r>
                  <a:rPr lang="en-US" altLang="zh-CN" sz="1200" kern="0" dirty="0">
                    <a:solidFill>
                      <a:schemeClr val="bg1"/>
                    </a:solidFill>
                    <a:latin typeface="微软雅黑" panose="020B0503020204020204" pitchFamily="34" charset="-122"/>
                    <a:ea typeface="微软雅黑" panose="020B0503020204020204" pitchFamily="34" charset="-122"/>
                  </a:rPr>
                  <a:t>Communication management</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2" name="组合 141"/>
          <p:cNvGrpSpPr/>
          <p:nvPr/>
        </p:nvGrpSpPr>
        <p:grpSpPr>
          <a:xfrm>
            <a:off x="8437508" y="2825759"/>
            <a:ext cx="3434701" cy="720000"/>
            <a:chOff x="8437508" y="2825759"/>
            <a:chExt cx="3434701" cy="720000"/>
          </a:xfrm>
        </p:grpSpPr>
        <p:grpSp>
          <p:nvGrpSpPr>
            <p:cNvPr id="135" name="组合 134"/>
            <p:cNvGrpSpPr/>
            <p:nvPr/>
          </p:nvGrpSpPr>
          <p:grpSpPr>
            <a:xfrm>
              <a:off x="9243472" y="2828537"/>
              <a:ext cx="2628737" cy="714444"/>
              <a:chOff x="9243472" y="2936506"/>
              <a:chExt cx="2628737" cy="714444"/>
            </a:xfrm>
          </p:grpSpPr>
          <p:sp>
            <p:nvSpPr>
              <p:cNvPr id="100" name="矩形 99"/>
              <p:cNvSpPr/>
              <p:nvPr/>
            </p:nvSpPr>
            <p:spPr>
              <a:xfrm>
                <a:off x="9243472" y="2936506"/>
                <a:ext cx="2628737"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成本管理计划</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 name="矩形 100"/>
              <p:cNvSpPr/>
              <p:nvPr/>
            </p:nvSpPr>
            <p:spPr>
              <a:xfrm>
                <a:off x="9243473" y="3373951"/>
                <a:ext cx="1083951" cy="276999"/>
              </a:xfrm>
              <a:prstGeom prst="rect">
                <a:avLst/>
              </a:prstGeom>
            </p:spPr>
            <p:txBody>
              <a:bodyPr wrap="none">
                <a:spAutoFit/>
              </a:bodyPr>
              <a:lstStyle/>
              <a:p>
                <a:pPr lvl="0"/>
                <a:r>
                  <a:rPr lang="en-US" altLang="zh-CN" sz="12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Cost </a:t>
                </a:r>
                <a:r>
                  <a:rPr lang="en-US" alt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control</a:t>
                </a:r>
                <a:endParaRPr kumimoji="0" lang="en-US" altLang="zh-CN" sz="12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3" name="组合 142"/>
          <p:cNvGrpSpPr/>
          <p:nvPr/>
        </p:nvGrpSpPr>
        <p:grpSpPr>
          <a:xfrm>
            <a:off x="8405758" y="4092189"/>
            <a:ext cx="3301559" cy="720000"/>
            <a:chOff x="8405758" y="4092189"/>
            <a:chExt cx="3301559" cy="720000"/>
          </a:xfrm>
        </p:grpSpPr>
        <p:grpSp>
          <p:nvGrpSpPr>
            <p:cNvPr id="136" name="组合 135"/>
            <p:cNvGrpSpPr/>
            <p:nvPr/>
          </p:nvGrpSpPr>
          <p:grpSpPr>
            <a:xfrm>
              <a:off x="9243472" y="4094967"/>
              <a:ext cx="2463845" cy="714444"/>
              <a:chOff x="9243472" y="4086984"/>
              <a:chExt cx="2463845" cy="714444"/>
            </a:xfrm>
          </p:grpSpPr>
          <p:sp>
            <p:nvSpPr>
              <p:cNvPr id="108" name="矩形 107"/>
              <p:cNvSpPr/>
              <p:nvPr/>
            </p:nvSpPr>
            <p:spPr>
              <a:xfrm>
                <a:off x="9243472" y="4086984"/>
                <a:ext cx="2463845"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风险管理计划</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 name="矩形 108"/>
              <p:cNvSpPr/>
              <p:nvPr/>
            </p:nvSpPr>
            <p:spPr>
              <a:xfrm>
                <a:off x="9243473" y="4524429"/>
                <a:ext cx="1502334" cy="276999"/>
              </a:xfrm>
              <a:prstGeom prst="rect">
                <a:avLst/>
              </a:prstGeom>
            </p:spPr>
            <p:txBody>
              <a:bodyPr wrap="none">
                <a:spAutoFit/>
              </a:bodyPr>
              <a:lstStyle/>
              <a:p>
                <a:pPr lvl="0"/>
                <a:r>
                  <a:rPr lang="en-US" altLang="zh-CN" sz="12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Risk </a:t>
                </a:r>
                <a:r>
                  <a:rPr lang="en-US" alt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management</a:t>
                </a: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 name="图片 2" descr="小组logo"/>
          <p:cNvPicPr>
            <a:picLocks noChangeAspect="1"/>
          </p:cNvPicPr>
          <p:nvPr/>
        </p:nvPicPr>
        <p:blipFill>
          <a:blip r:embed="rId2"/>
          <a:stretch>
            <a:fillRect/>
          </a:stretch>
        </p:blipFill>
        <p:spPr>
          <a:xfrm>
            <a:off x="10318750" y="-190500"/>
            <a:ext cx="2104390" cy="2104390"/>
          </a:xfrm>
          <a:prstGeom prst="rect">
            <a:avLst/>
          </a:prstGeom>
        </p:spPr>
      </p:pic>
      <p:grpSp>
        <p:nvGrpSpPr>
          <p:cNvPr id="59" name="组合 58"/>
          <p:cNvGrpSpPr/>
          <p:nvPr/>
        </p:nvGrpSpPr>
        <p:grpSpPr>
          <a:xfrm>
            <a:off x="4645689" y="5324479"/>
            <a:ext cx="3617643" cy="720000"/>
            <a:chOff x="8405758" y="4092189"/>
            <a:chExt cx="3617643" cy="720000"/>
          </a:xfrm>
        </p:grpSpPr>
        <p:grpSp>
          <p:nvGrpSpPr>
            <p:cNvPr id="60" name="组合 59"/>
            <p:cNvGrpSpPr/>
            <p:nvPr/>
          </p:nvGrpSpPr>
          <p:grpSpPr>
            <a:xfrm>
              <a:off x="9243472" y="4094967"/>
              <a:ext cx="2779929" cy="714444"/>
              <a:chOff x="9243472" y="4086984"/>
              <a:chExt cx="2779929" cy="714444"/>
            </a:xfrm>
          </p:grpSpPr>
          <p:sp>
            <p:nvSpPr>
              <p:cNvPr id="64" name="矩形 63"/>
              <p:cNvSpPr/>
              <p:nvPr/>
            </p:nvSpPr>
            <p:spPr>
              <a:xfrm>
                <a:off x="9243472" y="4086984"/>
                <a:ext cx="2463845"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配置系统管理</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5" name="矩形 64"/>
              <p:cNvSpPr/>
              <p:nvPr/>
            </p:nvSpPr>
            <p:spPr>
              <a:xfrm>
                <a:off x="9243473" y="4524429"/>
                <a:ext cx="2779928" cy="276999"/>
              </a:xfrm>
              <a:prstGeom prst="rect">
                <a:avLst/>
              </a:prstGeom>
            </p:spPr>
            <p:txBody>
              <a:bodyPr wrap="none">
                <a:spAutoFit/>
              </a:bodyPr>
              <a:lstStyle/>
              <a:p>
                <a:pPr lvl="0"/>
                <a:r>
                  <a:rPr lang="en-US" alt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Configuration system management</a:t>
                </a: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1" name="组合 60"/>
            <p:cNvGrpSpPr/>
            <p:nvPr/>
          </p:nvGrpSpPr>
          <p:grpSpPr>
            <a:xfrm>
              <a:off x="8405758" y="4092189"/>
              <a:ext cx="886024" cy="720000"/>
              <a:chOff x="8113658" y="4047284"/>
              <a:chExt cx="886024" cy="720000"/>
            </a:xfrm>
          </p:grpSpPr>
          <p:sp>
            <p:nvSpPr>
              <p:cNvPr id="62" name="矩形 61"/>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矩形 62"/>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9565" y="473036"/>
            <a:ext cx="3665209" cy="748345"/>
            <a:chOff x="1163945" y="1717914"/>
            <a:chExt cx="3665209"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时间管理计划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2"/>
          <a:stretch>
            <a:fillRect/>
          </a:stretch>
        </p:blipFill>
        <p:spPr>
          <a:xfrm>
            <a:off x="10318750" y="-190500"/>
            <a:ext cx="2104390" cy="2104390"/>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3474417428"/>
              </p:ext>
            </p:extLst>
          </p:nvPr>
        </p:nvGraphicFramePr>
        <p:xfrm>
          <a:off x="443678" y="1913890"/>
          <a:ext cx="5405555" cy="4353736"/>
        </p:xfrm>
        <a:graphic>
          <a:graphicData uri="http://schemas.openxmlformats.org/drawingml/2006/table">
            <a:tbl>
              <a:tblPr firstRow="1" firstCol="1" bandRow="1">
                <a:tableStyleId>{5C22544A-7EE6-4342-B048-85BDC9FD1C3A}</a:tableStyleId>
              </a:tblPr>
              <a:tblGrid>
                <a:gridCol w="1801429">
                  <a:extLst>
                    <a:ext uri="{9D8B030D-6E8A-4147-A177-3AD203B41FA5}">
                      <a16:colId xmlns:a16="http://schemas.microsoft.com/office/drawing/2014/main" val="2790636199"/>
                    </a:ext>
                  </a:extLst>
                </a:gridCol>
                <a:gridCol w="1802063">
                  <a:extLst>
                    <a:ext uri="{9D8B030D-6E8A-4147-A177-3AD203B41FA5}">
                      <a16:colId xmlns:a16="http://schemas.microsoft.com/office/drawing/2014/main" val="452740535"/>
                    </a:ext>
                  </a:extLst>
                </a:gridCol>
                <a:gridCol w="1802063">
                  <a:extLst>
                    <a:ext uri="{9D8B030D-6E8A-4147-A177-3AD203B41FA5}">
                      <a16:colId xmlns:a16="http://schemas.microsoft.com/office/drawing/2014/main" val="102523608"/>
                    </a:ext>
                  </a:extLst>
                </a:gridCol>
              </a:tblGrid>
              <a:tr h="539794">
                <a:tc>
                  <a:txBody>
                    <a:bodyPr/>
                    <a:lstStyle/>
                    <a:p>
                      <a:pPr algn="ctr">
                        <a:spcAft>
                          <a:spcPts val="0"/>
                        </a:spcAft>
                      </a:pPr>
                      <a:r>
                        <a:rPr lang="zh-CN" sz="1200" kern="0" dirty="0">
                          <a:effectLst/>
                        </a:rPr>
                        <a:t>关键时间</a:t>
                      </a:r>
                      <a:endParaRPr lang="zh-CN" sz="1200" kern="100" dirty="0">
                        <a:effectLst/>
                        <a:latin typeface="Times New Roman" panose="02020603050405020304" pitchFamily="18" charset="0"/>
                        <a:ea typeface="宋体" panose="02010600030101010101" pitchFamily="2" charset="-122"/>
                      </a:endParaRPr>
                    </a:p>
                  </a:txBody>
                  <a:tcPr marL="68505" marR="68505" marT="0" marB="0"/>
                </a:tc>
                <a:tc>
                  <a:txBody>
                    <a:bodyPr/>
                    <a:lstStyle/>
                    <a:p>
                      <a:pPr algn="ctr">
                        <a:spcAft>
                          <a:spcPts val="0"/>
                        </a:spcAft>
                      </a:pPr>
                      <a:r>
                        <a:rPr lang="zh-CN" sz="1200" kern="0">
                          <a:effectLst/>
                        </a:rPr>
                        <a:t>任务</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ctr">
                        <a:spcAft>
                          <a:spcPts val="0"/>
                        </a:spcAft>
                      </a:pPr>
                      <a:r>
                        <a:rPr lang="zh-CN" sz="1200" kern="0">
                          <a:effectLst/>
                        </a:rPr>
                        <a:t>要求</a:t>
                      </a:r>
                      <a:endParaRPr lang="zh-CN" sz="1200" kern="100">
                        <a:effectLst/>
                        <a:latin typeface="Times New Roman" panose="02020603050405020304" pitchFamily="18" charset="0"/>
                        <a:ea typeface="宋体" panose="02010600030101010101" pitchFamily="2" charset="-122"/>
                      </a:endParaRPr>
                    </a:p>
                  </a:txBody>
                  <a:tcPr marL="68505" marR="68505" marT="0" marB="0"/>
                </a:tc>
                <a:extLst>
                  <a:ext uri="{0D108BD9-81ED-4DB2-BD59-A6C34878D82A}">
                    <a16:rowId xmlns:a16="http://schemas.microsoft.com/office/drawing/2014/main" val="4139980453"/>
                  </a:ext>
                </a:extLst>
              </a:tr>
              <a:tr h="539794">
                <a:tc>
                  <a:txBody>
                    <a:bodyPr/>
                    <a:lstStyle/>
                    <a:p>
                      <a:pPr algn="just">
                        <a:spcAft>
                          <a:spcPts val="0"/>
                        </a:spcAft>
                      </a:pPr>
                      <a:r>
                        <a:rPr lang="zh-CN" sz="1200" kern="0">
                          <a:effectLst/>
                        </a:rPr>
                        <a:t>第三周</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完成《项目可行性报告》</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l">
                        <a:spcAft>
                          <a:spcPts val="0"/>
                        </a:spcAft>
                      </a:pPr>
                      <a:r>
                        <a:rPr lang="zh-CN" sz="1200" kern="0">
                          <a:effectLst/>
                        </a:rPr>
                        <a:t>对软件进行详细的可行性分析</a:t>
                      </a:r>
                      <a:endParaRPr lang="zh-CN" sz="1200" kern="100">
                        <a:effectLst/>
                        <a:latin typeface="Times New Roman" panose="02020603050405020304" pitchFamily="18" charset="0"/>
                        <a:ea typeface="宋体" panose="02010600030101010101" pitchFamily="2" charset="-122"/>
                      </a:endParaRPr>
                    </a:p>
                  </a:txBody>
                  <a:tcPr marL="68505" marR="68505" marT="0" marB="0"/>
                </a:tc>
                <a:extLst>
                  <a:ext uri="{0D108BD9-81ED-4DB2-BD59-A6C34878D82A}">
                    <a16:rowId xmlns:a16="http://schemas.microsoft.com/office/drawing/2014/main" val="2355089123"/>
                  </a:ext>
                </a:extLst>
              </a:tr>
              <a:tr h="539794">
                <a:tc>
                  <a:txBody>
                    <a:bodyPr/>
                    <a:lstStyle/>
                    <a:p>
                      <a:pPr algn="just">
                        <a:spcAft>
                          <a:spcPts val="0"/>
                        </a:spcAft>
                      </a:pPr>
                      <a:r>
                        <a:rPr lang="zh-CN" sz="1200" kern="0">
                          <a:effectLst/>
                        </a:rPr>
                        <a:t>第三周</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制定《项目章程》、《项目总体计划》初稿</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制定软件开发计划</a:t>
                      </a:r>
                      <a:endParaRPr lang="zh-CN" sz="1200" kern="100">
                        <a:effectLst/>
                        <a:latin typeface="Times New Roman" panose="02020603050405020304" pitchFamily="18" charset="0"/>
                        <a:ea typeface="宋体" panose="02010600030101010101" pitchFamily="2" charset="-122"/>
                      </a:endParaRPr>
                    </a:p>
                  </a:txBody>
                  <a:tcPr marL="68505" marR="68505" marT="0" marB="0"/>
                </a:tc>
                <a:extLst>
                  <a:ext uri="{0D108BD9-81ED-4DB2-BD59-A6C34878D82A}">
                    <a16:rowId xmlns:a16="http://schemas.microsoft.com/office/drawing/2014/main" val="1484916923"/>
                  </a:ext>
                </a:extLst>
              </a:tr>
              <a:tr h="730720">
                <a:tc>
                  <a:txBody>
                    <a:bodyPr/>
                    <a:lstStyle/>
                    <a:p>
                      <a:pPr algn="just">
                        <a:spcAft>
                          <a:spcPts val="0"/>
                        </a:spcAft>
                      </a:pPr>
                      <a:r>
                        <a:rPr lang="zh-CN" sz="1200" kern="0">
                          <a:effectLst/>
                        </a:rPr>
                        <a:t>第四周</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dirty="0">
                          <a:effectLst/>
                        </a:rPr>
                        <a:t>完成《需求工程计划</a:t>
                      </a:r>
                      <a:r>
                        <a:rPr lang="en-US" sz="1200" kern="0" dirty="0">
                          <a:effectLst/>
                        </a:rPr>
                        <a:t>-</a:t>
                      </a:r>
                      <a:r>
                        <a:rPr lang="zh-CN" sz="1200" kern="0" dirty="0">
                          <a:effectLst/>
                        </a:rPr>
                        <a:t>初步》</a:t>
                      </a:r>
                      <a:endParaRPr lang="zh-CN" sz="1200" kern="100" dirty="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通过查资料了解和采集用户的需求。对需求进行汇总，制定需求规格说明初稿</a:t>
                      </a:r>
                      <a:endParaRPr lang="zh-CN" sz="1200" kern="100">
                        <a:effectLst/>
                        <a:latin typeface="Times New Roman" panose="02020603050405020304" pitchFamily="18" charset="0"/>
                        <a:ea typeface="宋体" panose="02010600030101010101" pitchFamily="2" charset="-122"/>
                      </a:endParaRPr>
                    </a:p>
                  </a:txBody>
                  <a:tcPr marL="68505" marR="68505" marT="0" marB="0"/>
                </a:tc>
                <a:extLst>
                  <a:ext uri="{0D108BD9-81ED-4DB2-BD59-A6C34878D82A}">
                    <a16:rowId xmlns:a16="http://schemas.microsoft.com/office/drawing/2014/main" val="3645181449"/>
                  </a:ext>
                </a:extLst>
              </a:tr>
              <a:tr h="539794">
                <a:tc>
                  <a:txBody>
                    <a:bodyPr/>
                    <a:lstStyle/>
                    <a:p>
                      <a:pPr algn="just">
                        <a:spcAft>
                          <a:spcPts val="0"/>
                        </a:spcAft>
                      </a:pPr>
                      <a:r>
                        <a:rPr lang="zh-CN" sz="1200" kern="0">
                          <a:effectLst/>
                        </a:rPr>
                        <a:t>第五周</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制定质量保证（</a:t>
                      </a:r>
                      <a:r>
                        <a:rPr lang="en-US" sz="1200" kern="0">
                          <a:effectLst/>
                        </a:rPr>
                        <a:t>QA</a:t>
                      </a:r>
                      <a:r>
                        <a:rPr lang="zh-CN" sz="1200" kern="0">
                          <a:effectLst/>
                        </a:rPr>
                        <a:t>）计划</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通过系统的实际情况，制定质量保证计划</a:t>
                      </a:r>
                      <a:endParaRPr lang="zh-CN" sz="1200" kern="100">
                        <a:effectLst/>
                        <a:latin typeface="Times New Roman" panose="02020603050405020304" pitchFamily="18" charset="0"/>
                        <a:ea typeface="宋体" panose="02010600030101010101" pitchFamily="2" charset="-122"/>
                      </a:endParaRPr>
                    </a:p>
                  </a:txBody>
                  <a:tcPr marL="68505" marR="68505" marT="0" marB="0"/>
                </a:tc>
                <a:extLst>
                  <a:ext uri="{0D108BD9-81ED-4DB2-BD59-A6C34878D82A}">
                    <a16:rowId xmlns:a16="http://schemas.microsoft.com/office/drawing/2014/main" val="2357991328"/>
                  </a:ext>
                </a:extLst>
              </a:tr>
              <a:tr h="548040">
                <a:tc>
                  <a:txBody>
                    <a:bodyPr/>
                    <a:lstStyle/>
                    <a:p>
                      <a:pPr algn="just">
                        <a:spcAft>
                          <a:spcPts val="0"/>
                        </a:spcAft>
                      </a:pPr>
                      <a:r>
                        <a:rPr lang="zh-CN" sz="1200" kern="0">
                          <a:effectLst/>
                        </a:rPr>
                        <a:t>第六周、第七周</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修改《项目工程计划》</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提交给项目经理，由组长汇总检查，并交由配置管理员提交。</a:t>
                      </a:r>
                      <a:endParaRPr lang="zh-CN" sz="1200" kern="100">
                        <a:effectLst/>
                        <a:latin typeface="Times New Roman" panose="02020603050405020304" pitchFamily="18" charset="0"/>
                        <a:ea typeface="宋体" panose="02010600030101010101" pitchFamily="2" charset="-122"/>
                      </a:endParaRPr>
                    </a:p>
                  </a:txBody>
                  <a:tcPr marL="68505" marR="68505" marT="0" marB="0"/>
                </a:tc>
                <a:extLst>
                  <a:ext uri="{0D108BD9-81ED-4DB2-BD59-A6C34878D82A}">
                    <a16:rowId xmlns:a16="http://schemas.microsoft.com/office/drawing/2014/main" val="4252910934"/>
                  </a:ext>
                </a:extLst>
              </a:tr>
              <a:tr h="913400">
                <a:tc>
                  <a:txBody>
                    <a:bodyPr/>
                    <a:lstStyle/>
                    <a:p>
                      <a:pPr algn="just">
                        <a:spcAft>
                          <a:spcPts val="0"/>
                        </a:spcAft>
                      </a:pPr>
                      <a:r>
                        <a:rPr lang="zh-CN" sz="1200" kern="0">
                          <a:effectLst/>
                        </a:rPr>
                        <a:t>第八周、第九周、第十周</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a:effectLst/>
                        </a:rPr>
                        <a:t>完成《软件需求规格说明书》初稿</a:t>
                      </a:r>
                      <a:endParaRPr lang="zh-CN" sz="1200" kern="100">
                        <a:effectLst/>
                        <a:latin typeface="Times New Roman" panose="02020603050405020304" pitchFamily="18" charset="0"/>
                        <a:ea typeface="宋体" panose="02010600030101010101" pitchFamily="2" charset="-122"/>
                      </a:endParaRPr>
                    </a:p>
                  </a:txBody>
                  <a:tcPr marL="68505" marR="68505" marT="0" marB="0"/>
                </a:tc>
                <a:tc>
                  <a:txBody>
                    <a:bodyPr/>
                    <a:lstStyle/>
                    <a:p>
                      <a:pPr algn="just">
                        <a:spcAft>
                          <a:spcPts val="0"/>
                        </a:spcAft>
                      </a:pPr>
                      <a:r>
                        <a:rPr lang="zh-CN" sz="1200" kern="0" dirty="0">
                          <a:effectLst/>
                        </a:rPr>
                        <a:t>通过查资料了解和采集用户的需求。对需求进行汇总，制定需求规格说明初稿</a:t>
                      </a:r>
                      <a:endParaRPr lang="zh-CN" sz="1200" kern="100" dirty="0">
                        <a:effectLst/>
                      </a:endParaRPr>
                    </a:p>
                    <a:p>
                      <a:pPr algn="just">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endParaRPr>
                    </a:p>
                  </a:txBody>
                  <a:tcPr marL="68505" marR="68505" marT="0" marB="0"/>
                </a:tc>
                <a:extLst>
                  <a:ext uri="{0D108BD9-81ED-4DB2-BD59-A6C34878D82A}">
                    <a16:rowId xmlns:a16="http://schemas.microsoft.com/office/drawing/2014/main" val="12562241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66505829"/>
              </p:ext>
            </p:extLst>
          </p:nvPr>
        </p:nvGraphicFramePr>
        <p:xfrm>
          <a:off x="6268377" y="2439084"/>
          <a:ext cx="5411470" cy="3828543"/>
        </p:xfrm>
        <a:graphic>
          <a:graphicData uri="http://schemas.openxmlformats.org/drawingml/2006/table">
            <a:tbl>
              <a:tblPr firstRow="1" firstCol="1" bandRow="1">
                <a:tableStyleId>{5C22544A-7EE6-4342-B048-85BDC9FD1C3A}</a:tableStyleId>
              </a:tblPr>
              <a:tblGrid>
                <a:gridCol w="1803400">
                  <a:extLst>
                    <a:ext uri="{9D8B030D-6E8A-4147-A177-3AD203B41FA5}">
                      <a16:colId xmlns:a16="http://schemas.microsoft.com/office/drawing/2014/main" val="3731382687"/>
                    </a:ext>
                  </a:extLst>
                </a:gridCol>
                <a:gridCol w="1804035">
                  <a:extLst>
                    <a:ext uri="{9D8B030D-6E8A-4147-A177-3AD203B41FA5}">
                      <a16:colId xmlns:a16="http://schemas.microsoft.com/office/drawing/2014/main" val="2980156672"/>
                    </a:ext>
                  </a:extLst>
                </a:gridCol>
                <a:gridCol w="1804035">
                  <a:extLst>
                    <a:ext uri="{9D8B030D-6E8A-4147-A177-3AD203B41FA5}">
                      <a16:colId xmlns:a16="http://schemas.microsoft.com/office/drawing/2014/main" val="1704535033"/>
                    </a:ext>
                  </a:extLst>
                </a:gridCol>
              </a:tblGrid>
              <a:tr h="636470">
                <a:tc>
                  <a:txBody>
                    <a:bodyPr/>
                    <a:lstStyle/>
                    <a:p>
                      <a:pPr algn="just">
                        <a:spcAft>
                          <a:spcPts val="0"/>
                        </a:spcAft>
                      </a:pPr>
                      <a:r>
                        <a:rPr lang="zh-CN" sz="1200" kern="0" dirty="0">
                          <a:effectLst/>
                        </a:rPr>
                        <a:t>第十一周</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修改《软件需求规格说明书》</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更具评审意见修改需求说明书</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48906041"/>
                  </a:ext>
                </a:extLst>
              </a:tr>
              <a:tr h="636470">
                <a:tc>
                  <a:txBody>
                    <a:bodyPr/>
                    <a:lstStyle/>
                    <a:p>
                      <a:pPr algn="just">
                        <a:spcAft>
                          <a:spcPts val="0"/>
                        </a:spcAft>
                      </a:pPr>
                      <a:r>
                        <a:rPr lang="zh-CN" sz="1200" kern="0" dirty="0">
                          <a:effectLst/>
                        </a:rPr>
                        <a:t>第十二周</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完成软件需求变更文档</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制作需求变更文档</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63441246"/>
                  </a:ext>
                </a:extLst>
              </a:tr>
              <a:tr h="636470">
                <a:tc>
                  <a:txBody>
                    <a:bodyPr/>
                    <a:lstStyle/>
                    <a:p>
                      <a:pPr algn="just">
                        <a:spcAft>
                          <a:spcPts val="0"/>
                        </a:spcAft>
                      </a:pPr>
                      <a:r>
                        <a:rPr lang="zh-CN" sz="1200" kern="0" dirty="0">
                          <a:effectLst/>
                        </a:rPr>
                        <a:t>第十三周</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dirty="0">
                          <a:effectLst/>
                        </a:rPr>
                        <a:t>需求规格说明的最后确认</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完成《需求规格说明书》</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2024076"/>
                  </a:ext>
                </a:extLst>
              </a:tr>
              <a:tr h="646193">
                <a:tc>
                  <a:txBody>
                    <a:bodyPr/>
                    <a:lstStyle/>
                    <a:p>
                      <a:pPr algn="just">
                        <a:spcAft>
                          <a:spcPts val="0"/>
                        </a:spcAft>
                      </a:pPr>
                      <a:r>
                        <a:rPr lang="zh-CN" sz="1200" kern="0">
                          <a:effectLst/>
                        </a:rPr>
                        <a:t>第十四周</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系统设计</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制定系统总体的设计方案，并根据需求说明联系实际进行相应的修改</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81041777"/>
                  </a:ext>
                </a:extLst>
              </a:tr>
              <a:tr h="636470">
                <a:tc>
                  <a:txBody>
                    <a:bodyPr/>
                    <a:lstStyle/>
                    <a:p>
                      <a:pPr algn="just">
                        <a:spcAft>
                          <a:spcPts val="0"/>
                        </a:spcAft>
                      </a:pPr>
                      <a:r>
                        <a:rPr lang="zh-CN" sz="1200" kern="0">
                          <a:effectLst/>
                        </a:rPr>
                        <a:t>第十五周</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完成软件概要设计说明</a:t>
                      </a:r>
                      <a:endParaRPr lang="zh-CN" sz="1200" kern="100">
                        <a:effectLst/>
                      </a:endParaRPr>
                    </a:p>
                    <a:p>
                      <a:pPr algn="just">
                        <a:spcAft>
                          <a:spcPts val="0"/>
                        </a:spcAft>
                      </a:pPr>
                      <a:r>
                        <a:rPr lang="zh-CN" sz="1200" kern="0">
                          <a:effectLst/>
                        </a:rPr>
                        <a:t>完成《项目总结报告》</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项目总结</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25204669"/>
                  </a:ext>
                </a:extLst>
              </a:tr>
              <a:tr h="636470">
                <a:tc>
                  <a:txBody>
                    <a:bodyPr/>
                    <a:lstStyle/>
                    <a:p>
                      <a:pPr algn="just">
                        <a:spcAft>
                          <a:spcPts val="0"/>
                        </a:spcAft>
                      </a:pPr>
                      <a:r>
                        <a:rPr lang="zh-CN" sz="1200" kern="0">
                          <a:effectLst/>
                        </a:rPr>
                        <a:t>第十六周</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a:effectLst/>
                        </a:rPr>
                        <a:t>交付产品</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0" dirty="0">
                          <a:effectLst/>
                        </a:rPr>
                        <a:t>最终提交产品</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94889911"/>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592313833"/>
              </p:ext>
            </p:extLst>
          </p:nvPr>
        </p:nvGraphicFramePr>
        <p:xfrm>
          <a:off x="6268377" y="1898699"/>
          <a:ext cx="5411470" cy="540385"/>
        </p:xfrm>
        <a:graphic>
          <a:graphicData uri="http://schemas.openxmlformats.org/drawingml/2006/table">
            <a:tbl>
              <a:tblPr firstRow="1" firstCol="1" bandRow="1">
                <a:tableStyleId>{5C22544A-7EE6-4342-B048-85BDC9FD1C3A}</a:tableStyleId>
              </a:tblPr>
              <a:tblGrid>
                <a:gridCol w="1803400">
                  <a:extLst>
                    <a:ext uri="{9D8B030D-6E8A-4147-A177-3AD203B41FA5}">
                      <a16:colId xmlns:a16="http://schemas.microsoft.com/office/drawing/2014/main" val="2336812969"/>
                    </a:ext>
                  </a:extLst>
                </a:gridCol>
                <a:gridCol w="1804035">
                  <a:extLst>
                    <a:ext uri="{9D8B030D-6E8A-4147-A177-3AD203B41FA5}">
                      <a16:colId xmlns:a16="http://schemas.microsoft.com/office/drawing/2014/main" val="1034693672"/>
                    </a:ext>
                  </a:extLst>
                </a:gridCol>
                <a:gridCol w="1804035">
                  <a:extLst>
                    <a:ext uri="{9D8B030D-6E8A-4147-A177-3AD203B41FA5}">
                      <a16:colId xmlns:a16="http://schemas.microsoft.com/office/drawing/2014/main" val="688672481"/>
                    </a:ext>
                  </a:extLst>
                </a:gridCol>
              </a:tblGrid>
              <a:tr h="540385">
                <a:tc>
                  <a:txBody>
                    <a:bodyPr/>
                    <a:lstStyle/>
                    <a:p>
                      <a:pPr algn="ctr">
                        <a:spcAft>
                          <a:spcPts val="0"/>
                        </a:spcAft>
                      </a:pPr>
                      <a:r>
                        <a:rPr lang="zh-CN" sz="1200" kern="0" dirty="0">
                          <a:effectLst/>
                        </a:rPr>
                        <a:t>关键时间</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0" dirty="0">
                          <a:effectLst/>
                        </a:rPr>
                        <a:t>任务</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0" dirty="0">
                          <a:effectLst/>
                        </a:rPr>
                        <a:t>要求</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25635987"/>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范围管理计划</a:t>
              </a: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
        <p:nvSpPr>
          <p:cNvPr id="4" name="矩形 3"/>
          <p:cNvSpPr/>
          <p:nvPr/>
        </p:nvSpPr>
        <p:spPr>
          <a:xfrm>
            <a:off x="-150980" y="1267136"/>
            <a:ext cx="5628464" cy="438582"/>
          </a:xfrm>
          <a:prstGeom prst="rect">
            <a:avLst/>
          </a:prstGeom>
        </p:spPr>
        <p:txBody>
          <a:bodyPr wrap="none">
            <a:spAutoFit/>
          </a:bodyPr>
          <a:lstStyle/>
          <a:p>
            <a:pPr indent="304800" algn="just">
              <a:lnSpc>
                <a:spcPct val="125000"/>
              </a:lnSpc>
              <a:spcAft>
                <a:spcPts val="0"/>
              </a:spcAft>
            </a:pPr>
            <a:r>
              <a:rPr lang="zh-CN" altLang="zh-CN" kern="100" dirty="0">
                <a:latin typeface="Times New Roman" panose="02020603050405020304" pitchFamily="18" charset="0"/>
              </a:rPr>
              <a:t>网站的范围：</a:t>
            </a:r>
            <a:r>
              <a:rPr lang="en-US" altLang="zh-CN" kern="100" dirty="0">
                <a:latin typeface="Times New Roman" panose="02020603050405020304" pitchFamily="18" charset="0"/>
              </a:rPr>
              <a:t>1.</a:t>
            </a:r>
            <a:r>
              <a:rPr lang="zh-CN" altLang="zh-CN" kern="100" dirty="0">
                <a:latin typeface="Times New Roman" panose="02020603050405020304" pitchFamily="18" charset="0"/>
              </a:rPr>
              <a:t>信息发布</a:t>
            </a:r>
            <a:r>
              <a:rPr lang="en-US" altLang="zh-CN" kern="100" dirty="0">
                <a:latin typeface="Times New Roman" panose="02020603050405020304" pitchFamily="18" charset="0"/>
              </a:rPr>
              <a:t>2.</a:t>
            </a:r>
            <a:r>
              <a:rPr lang="zh-CN" altLang="zh-CN" kern="100" dirty="0">
                <a:latin typeface="Times New Roman" panose="02020603050405020304" pitchFamily="18" charset="0"/>
              </a:rPr>
              <a:t>资料上传下载</a:t>
            </a:r>
            <a:r>
              <a:rPr lang="en-US" altLang="zh-CN" kern="100" dirty="0">
                <a:latin typeface="Times New Roman" panose="02020603050405020304" pitchFamily="18" charset="0"/>
              </a:rPr>
              <a:t>3.</a:t>
            </a:r>
            <a:r>
              <a:rPr lang="zh-CN" altLang="zh-CN" kern="100" dirty="0">
                <a:latin typeface="Times New Roman" panose="02020603050405020304" pitchFamily="18" charset="0"/>
              </a:rPr>
              <a:t>交流互动</a:t>
            </a:r>
          </a:p>
        </p:txBody>
      </p:sp>
      <p:graphicFrame>
        <p:nvGraphicFramePr>
          <p:cNvPr id="5" name="表格 4"/>
          <p:cNvGraphicFramePr>
            <a:graphicFrameLocks noGrp="1"/>
          </p:cNvGraphicFramePr>
          <p:nvPr>
            <p:extLst>
              <p:ext uri="{D42A27DB-BD31-4B8C-83A1-F6EECF244321}">
                <p14:modId xmlns:p14="http://schemas.microsoft.com/office/powerpoint/2010/main" val="2481533654"/>
              </p:ext>
            </p:extLst>
          </p:nvPr>
        </p:nvGraphicFramePr>
        <p:xfrm>
          <a:off x="118926" y="2037201"/>
          <a:ext cx="6007554" cy="3809859"/>
        </p:xfrm>
        <a:graphic>
          <a:graphicData uri="http://schemas.openxmlformats.org/drawingml/2006/table">
            <a:tbl>
              <a:tblPr firstRow="1" firstCol="1" bandRow="1">
                <a:tableStyleId>{5C22544A-7EE6-4342-B048-85BDC9FD1C3A}</a:tableStyleId>
              </a:tblPr>
              <a:tblGrid>
                <a:gridCol w="1522547">
                  <a:extLst>
                    <a:ext uri="{9D8B030D-6E8A-4147-A177-3AD203B41FA5}">
                      <a16:colId xmlns:a16="http://schemas.microsoft.com/office/drawing/2014/main" val="3802510128"/>
                    </a:ext>
                  </a:extLst>
                </a:gridCol>
                <a:gridCol w="4485007">
                  <a:extLst>
                    <a:ext uri="{9D8B030D-6E8A-4147-A177-3AD203B41FA5}">
                      <a16:colId xmlns:a16="http://schemas.microsoft.com/office/drawing/2014/main" val="1386192049"/>
                    </a:ext>
                  </a:extLst>
                </a:gridCol>
              </a:tblGrid>
              <a:tr h="275137">
                <a:tc>
                  <a:txBody>
                    <a:bodyPr/>
                    <a:lstStyle/>
                    <a:p>
                      <a:pPr indent="127000" algn="just">
                        <a:lnSpc>
                          <a:spcPts val="2000"/>
                        </a:lnSpc>
                        <a:spcAft>
                          <a:spcPts val="0"/>
                        </a:spcAft>
                      </a:pPr>
                      <a:r>
                        <a:rPr lang="zh-CN" sz="800" kern="100">
                          <a:effectLst/>
                        </a:rPr>
                        <a:t>开发阶段</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50832" marR="50832" marT="0" marB="0"/>
                </a:tc>
                <a:tc>
                  <a:txBody>
                    <a:bodyPr/>
                    <a:lstStyle/>
                    <a:p>
                      <a:pPr indent="127000" algn="just">
                        <a:lnSpc>
                          <a:spcPts val="2000"/>
                        </a:lnSpc>
                        <a:spcAft>
                          <a:spcPts val="0"/>
                        </a:spcAft>
                      </a:pPr>
                      <a:r>
                        <a:rPr lang="zh-CN" sz="800" kern="100" dirty="0">
                          <a:effectLst/>
                        </a:rPr>
                        <a:t>具体内容</a:t>
                      </a:r>
                      <a:endParaRPr lang="zh-CN" sz="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0832" marR="50832" marT="0" marB="0"/>
                </a:tc>
                <a:extLst>
                  <a:ext uri="{0D108BD9-81ED-4DB2-BD59-A6C34878D82A}">
                    <a16:rowId xmlns:a16="http://schemas.microsoft.com/office/drawing/2014/main" val="1457272860"/>
                  </a:ext>
                </a:extLst>
              </a:tr>
              <a:tr h="505677">
                <a:tc>
                  <a:txBody>
                    <a:bodyPr/>
                    <a:lstStyle/>
                    <a:p>
                      <a:pPr indent="127000" algn="just">
                        <a:lnSpc>
                          <a:spcPts val="2000"/>
                        </a:lnSpc>
                        <a:spcAft>
                          <a:spcPts val="0"/>
                        </a:spcAft>
                      </a:pPr>
                      <a:r>
                        <a:rPr lang="zh-CN" sz="800" kern="100">
                          <a:effectLst/>
                        </a:rPr>
                        <a:t>知识技能培训</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50832" marR="50832" marT="0" marB="0"/>
                </a:tc>
                <a:tc>
                  <a:txBody>
                    <a:bodyPr/>
                    <a:lstStyle/>
                    <a:p>
                      <a:pPr indent="127000" algn="just">
                        <a:lnSpc>
                          <a:spcPts val="2000"/>
                        </a:lnSpc>
                        <a:spcAft>
                          <a:spcPts val="0"/>
                        </a:spcAft>
                      </a:pPr>
                      <a:r>
                        <a:rPr lang="zh-CN" sz="800" kern="100" dirty="0">
                          <a:effectLst/>
                        </a:rPr>
                        <a:t>培训小组内的开发人员</a:t>
                      </a:r>
                      <a:endParaRPr lang="zh-CN" sz="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0832" marR="50832" marT="0" marB="0"/>
                </a:tc>
                <a:extLst>
                  <a:ext uri="{0D108BD9-81ED-4DB2-BD59-A6C34878D82A}">
                    <a16:rowId xmlns:a16="http://schemas.microsoft.com/office/drawing/2014/main" val="1367182197"/>
                  </a:ext>
                </a:extLst>
              </a:tr>
              <a:tr h="1261318">
                <a:tc>
                  <a:txBody>
                    <a:bodyPr/>
                    <a:lstStyle/>
                    <a:p>
                      <a:pPr indent="127000" algn="just">
                        <a:lnSpc>
                          <a:spcPts val="2000"/>
                        </a:lnSpc>
                        <a:spcAft>
                          <a:spcPts val="0"/>
                        </a:spcAft>
                      </a:pPr>
                      <a:r>
                        <a:rPr lang="zh-CN" sz="800" kern="100">
                          <a:effectLst/>
                        </a:rPr>
                        <a:t>需求获取</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50832" marR="50832" marT="0" marB="0"/>
                </a:tc>
                <a:tc>
                  <a:txBody>
                    <a:bodyPr/>
                    <a:lstStyle/>
                    <a:p>
                      <a:pPr indent="127000" algn="just">
                        <a:lnSpc>
                          <a:spcPts val="2000"/>
                        </a:lnSpc>
                        <a:spcAft>
                          <a:spcPts val="0"/>
                        </a:spcAft>
                      </a:pPr>
                      <a:r>
                        <a:rPr lang="en-US" altLang="zh-CN" sz="800" kern="100" dirty="0" smtClean="0">
                          <a:effectLst/>
                        </a:rPr>
                        <a:t>1</a:t>
                      </a:r>
                      <a:r>
                        <a:rPr lang="zh-CN" sz="800" kern="100" dirty="0" smtClean="0">
                          <a:effectLst/>
                        </a:rPr>
                        <a:t>定义</a:t>
                      </a:r>
                      <a:r>
                        <a:rPr lang="zh-CN" sz="800" kern="100" dirty="0">
                          <a:effectLst/>
                        </a:rPr>
                        <a:t>愿景和</a:t>
                      </a:r>
                      <a:r>
                        <a:rPr lang="zh-CN" sz="800" kern="100" dirty="0" smtClean="0">
                          <a:effectLst/>
                        </a:rPr>
                        <a:t>范围</a:t>
                      </a:r>
                      <a:r>
                        <a:rPr lang="en-US" altLang="zh-CN" sz="800" kern="100" dirty="0" smtClean="0">
                          <a:effectLst/>
                        </a:rPr>
                        <a:t>    2</a:t>
                      </a:r>
                      <a:r>
                        <a:rPr lang="zh-CN" sz="800" kern="100" dirty="0" smtClean="0">
                          <a:effectLst/>
                        </a:rPr>
                        <a:t>识别</a:t>
                      </a:r>
                      <a:r>
                        <a:rPr lang="zh-CN" sz="800" kern="100" dirty="0">
                          <a:effectLst/>
                        </a:rPr>
                        <a:t>用户</a:t>
                      </a:r>
                      <a:r>
                        <a:rPr lang="zh-CN" sz="800" kern="100" dirty="0" smtClean="0">
                          <a:effectLst/>
                        </a:rPr>
                        <a:t>群</a:t>
                      </a:r>
                      <a:r>
                        <a:rPr lang="en-US" altLang="zh-CN" sz="800" kern="100" baseline="0" dirty="0" smtClean="0">
                          <a:effectLst/>
                        </a:rPr>
                        <a:t>    </a:t>
                      </a:r>
                      <a:r>
                        <a:rPr lang="en-US" altLang="zh-CN" sz="800" kern="100" dirty="0" smtClean="0">
                          <a:effectLst/>
                        </a:rPr>
                        <a:t>3</a:t>
                      </a:r>
                      <a:r>
                        <a:rPr lang="zh-CN" sz="800" kern="100" dirty="0" smtClean="0">
                          <a:effectLst/>
                        </a:rPr>
                        <a:t>选择</a:t>
                      </a:r>
                      <a:r>
                        <a:rPr lang="zh-CN" sz="800" kern="100" dirty="0">
                          <a:effectLst/>
                        </a:rPr>
                        <a:t>产品</a:t>
                      </a:r>
                      <a:r>
                        <a:rPr lang="zh-CN" sz="800" kern="100" dirty="0" smtClean="0">
                          <a:effectLst/>
                        </a:rPr>
                        <a:t>代言人</a:t>
                      </a:r>
                      <a:r>
                        <a:rPr lang="en-US" altLang="zh-CN" sz="800" kern="100" baseline="0" dirty="0" smtClean="0">
                          <a:effectLst/>
                        </a:rPr>
                        <a:t>    </a:t>
                      </a:r>
                      <a:r>
                        <a:rPr lang="en-US" altLang="zh-CN" sz="800" kern="100" dirty="0" smtClean="0">
                          <a:effectLst/>
                        </a:rPr>
                        <a:t>4</a:t>
                      </a:r>
                      <a:r>
                        <a:rPr lang="zh-CN" sz="800" kern="100" dirty="0" smtClean="0">
                          <a:effectLst/>
                        </a:rPr>
                        <a:t>组织</a:t>
                      </a:r>
                      <a:r>
                        <a:rPr lang="zh-CN" sz="800" kern="100" dirty="0">
                          <a:effectLst/>
                        </a:rPr>
                        <a:t>焦点</a:t>
                      </a:r>
                      <a:r>
                        <a:rPr lang="zh-CN" sz="800" kern="100" dirty="0" smtClean="0">
                          <a:effectLst/>
                        </a:rPr>
                        <a:t>小组</a:t>
                      </a:r>
                      <a:r>
                        <a:rPr lang="en-US" altLang="zh-CN" sz="800" kern="100" baseline="0" dirty="0" smtClean="0">
                          <a:effectLst/>
                        </a:rPr>
                        <a:t>    </a:t>
                      </a:r>
                      <a:r>
                        <a:rPr lang="en-US" altLang="zh-CN" sz="800" kern="100" dirty="0" smtClean="0">
                          <a:effectLst/>
                        </a:rPr>
                        <a:t>5</a:t>
                      </a:r>
                      <a:r>
                        <a:rPr lang="zh-CN" sz="800" kern="100" dirty="0" smtClean="0">
                          <a:effectLst/>
                        </a:rPr>
                        <a:t>识别</a:t>
                      </a:r>
                      <a:r>
                        <a:rPr lang="zh-CN" sz="800" kern="100" dirty="0">
                          <a:effectLst/>
                        </a:rPr>
                        <a:t>用户需求</a:t>
                      </a:r>
                    </a:p>
                    <a:p>
                      <a:pPr indent="127000" algn="just">
                        <a:lnSpc>
                          <a:spcPts val="2000"/>
                        </a:lnSpc>
                        <a:spcAft>
                          <a:spcPts val="0"/>
                        </a:spcAft>
                      </a:pPr>
                      <a:r>
                        <a:rPr lang="en-US" altLang="zh-CN" sz="800" kern="100" dirty="0" smtClean="0">
                          <a:effectLst/>
                        </a:rPr>
                        <a:t>6</a:t>
                      </a:r>
                      <a:r>
                        <a:rPr lang="zh-CN" sz="800" kern="100" dirty="0" smtClean="0">
                          <a:effectLst/>
                        </a:rPr>
                        <a:t>识别</a:t>
                      </a:r>
                      <a:r>
                        <a:rPr lang="zh-CN" sz="800" kern="100" dirty="0">
                          <a:effectLst/>
                        </a:rPr>
                        <a:t>系统事件和</a:t>
                      </a:r>
                      <a:r>
                        <a:rPr lang="zh-CN" sz="800" kern="100" dirty="0" smtClean="0">
                          <a:effectLst/>
                        </a:rPr>
                        <a:t>响应</a:t>
                      </a:r>
                      <a:r>
                        <a:rPr lang="en-US" altLang="zh-CN" sz="800" kern="100" baseline="0" dirty="0" smtClean="0">
                          <a:effectLst/>
                        </a:rPr>
                        <a:t>    </a:t>
                      </a:r>
                      <a:r>
                        <a:rPr lang="en-US" altLang="zh-CN" sz="800" kern="100" dirty="0" smtClean="0">
                          <a:effectLst/>
                        </a:rPr>
                        <a:t>7</a:t>
                      </a:r>
                      <a:r>
                        <a:rPr lang="zh-CN" sz="800" kern="100" dirty="0" smtClean="0">
                          <a:effectLst/>
                        </a:rPr>
                        <a:t>需求</a:t>
                      </a:r>
                      <a:r>
                        <a:rPr lang="zh-CN" sz="800" kern="100" dirty="0">
                          <a:effectLst/>
                        </a:rPr>
                        <a:t>获取</a:t>
                      </a:r>
                      <a:r>
                        <a:rPr lang="zh-CN" sz="800" kern="100" dirty="0" smtClean="0">
                          <a:effectLst/>
                        </a:rPr>
                        <a:t>访谈</a:t>
                      </a:r>
                      <a:r>
                        <a:rPr lang="en-US" altLang="zh-CN" sz="800" kern="100" baseline="0" dirty="0" smtClean="0">
                          <a:effectLst/>
                        </a:rPr>
                        <a:t>    </a:t>
                      </a:r>
                      <a:r>
                        <a:rPr lang="en-US" altLang="zh-CN" sz="800" kern="100" dirty="0" smtClean="0">
                          <a:effectLst/>
                        </a:rPr>
                        <a:t>8</a:t>
                      </a:r>
                      <a:r>
                        <a:rPr lang="zh-CN" sz="800" kern="100" dirty="0" smtClean="0">
                          <a:effectLst/>
                        </a:rPr>
                        <a:t>举行</a:t>
                      </a:r>
                      <a:r>
                        <a:rPr lang="zh-CN" sz="800" kern="100" dirty="0">
                          <a:effectLst/>
                        </a:rPr>
                        <a:t>引导式需求获取讨论会</a:t>
                      </a:r>
                    </a:p>
                    <a:p>
                      <a:pPr indent="127000" algn="just">
                        <a:lnSpc>
                          <a:spcPts val="2000"/>
                        </a:lnSpc>
                        <a:spcAft>
                          <a:spcPts val="0"/>
                        </a:spcAft>
                      </a:pPr>
                      <a:r>
                        <a:rPr lang="en-US" altLang="zh-CN" sz="800" kern="100" dirty="0" smtClean="0">
                          <a:effectLst/>
                        </a:rPr>
                        <a:t>9</a:t>
                      </a:r>
                      <a:r>
                        <a:rPr lang="zh-CN" sz="800" kern="100" dirty="0" smtClean="0">
                          <a:effectLst/>
                        </a:rPr>
                        <a:t>观察</a:t>
                      </a:r>
                      <a:r>
                        <a:rPr lang="zh-CN" sz="800" kern="100" dirty="0">
                          <a:effectLst/>
                        </a:rPr>
                        <a:t>用户如何完成</a:t>
                      </a:r>
                      <a:r>
                        <a:rPr lang="zh-CN" sz="800" kern="100" dirty="0" smtClean="0">
                          <a:effectLst/>
                        </a:rPr>
                        <a:t>工作</a:t>
                      </a:r>
                      <a:r>
                        <a:rPr lang="en-US" altLang="zh-CN" sz="800" kern="100" baseline="0" dirty="0" smtClean="0">
                          <a:effectLst/>
                        </a:rPr>
                        <a:t>    </a:t>
                      </a:r>
                      <a:r>
                        <a:rPr lang="en-US" altLang="zh-CN" sz="800" kern="100" dirty="0" smtClean="0">
                          <a:effectLst/>
                        </a:rPr>
                        <a:t>10</a:t>
                      </a:r>
                      <a:r>
                        <a:rPr lang="zh-CN" sz="800" kern="100" dirty="0" smtClean="0">
                          <a:effectLst/>
                        </a:rPr>
                        <a:t>分发</a:t>
                      </a:r>
                      <a:r>
                        <a:rPr lang="zh-CN" sz="800" kern="100" dirty="0">
                          <a:effectLst/>
                        </a:rPr>
                        <a:t>调查</a:t>
                      </a:r>
                      <a:r>
                        <a:rPr lang="zh-CN" sz="800" kern="100" dirty="0" smtClean="0">
                          <a:effectLst/>
                        </a:rPr>
                        <a:t>问卷</a:t>
                      </a:r>
                      <a:r>
                        <a:rPr lang="en-US" altLang="zh-CN" sz="800" kern="100" baseline="0" dirty="0" smtClean="0">
                          <a:effectLst/>
                        </a:rPr>
                        <a:t>    </a:t>
                      </a:r>
                      <a:r>
                        <a:rPr lang="en-US" altLang="zh-CN" sz="800" kern="100" dirty="0" smtClean="0">
                          <a:effectLst/>
                        </a:rPr>
                        <a:t>11</a:t>
                      </a:r>
                      <a:r>
                        <a:rPr lang="zh-CN" sz="800" kern="100" dirty="0" smtClean="0">
                          <a:effectLst/>
                        </a:rPr>
                        <a:t>分析文档</a:t>
                      </a:r>
                      <a:r>
                        <a:rPr lang="en-US" altLang="zh-CN" sz="800" kern="100" baseline="0" dirty="0" smtClean="0">
                          <a:effectLst/>
                        </a:rPr>
                        <a:t>    </a:t>
                      </a:r>
                      <a:r>
                        <a:rPr lang="en-US" altLang="zh-CN" sz="800" kern="100" dirty="0" smtClean="0">
                          <a:effectLst/>
                        </a:rPr>
                        <a:t>12</a:t>
                      </a:r>
                      <a:r>
                        <a:rPr lang="zh-CN" sz="800" kern="100" dirty="0" smtClean="0">
                          <a:effectLst/>
                        </a:rPr>
                        <a:t>检查</a:t>
                      </a:r>
                      <a:r>
                        <a:rPr lang="zh-CN" sz="800" kern="100" dirty="0">
                          <a:effectLst/>
                        </a:rPr>
                        <a:t>问题</a:t>
                      </a:r>
                      <a:r>
                        <a:rPr lang="zh-CN" sz="800" kern="100" dirty="0" smtClean="0">
                          <a:effectLst/>
                        </a:rPr>
                        <a:t>报告</a:t>
                      </a:r>
                      <a:r>
                        <a:rPr lang="en-US" altLang="zh-CN" sz="800" kern="100" baseline="0" dirty="0" smtClean="0">
                          <a:effectLst/>
                        </a:rPr>
                        <a:t>    </a:t>
                      </a:r>
                      <a:r>
                        <a:rPr lang="en-US" altLang="zh-CN" sz="800" kern="100" dirty="0" smtClean="0">
                          <a:effectLst/>
                        </a:rPr>
                        <a:t>13</a:t>
                      </a:r>
                      <a:r>
                        <a:rPr lang="zh-CN" sz="800" kern="100" dirty="0" smtClean="0">
                          <a:effectLst/>
                        </a:rPr>
                        <a:t>重用</a:t>
                      </a:r>
                      <a:r>
                        <a:rPr lang="zh-CN" sz="800" kern="100" dirty="0">
                          <a:effectLst/>
                        </a:rPr>
                        <a:t>已有的需求</a:t>
                      </a:r>
                      <a:endParaRPr lang="zh-CN" sz="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0832" marR="50832" marT="0" marB="0"/>
                </a:tc>
                <a:extLst>
                  <a:ext uri="{0D108BD9-81ED-4DB2-BD59-A6C34878D82A}">
                    <a16:rowId xmlns:a16="http://schemas.microsoft.com/office/drawing/2014/main" val="3867663064"/>
                  </a:ext>
                </a:extLst>
              </a:tr>
              <a:tr h="1767727">
                <a:tc>
                  <a:txBody>
                    <a:bodyPr/>
                    <a:lstStyle/>
                    <a:p>
                      <a:pPr indent="127000" algn="just">
                        <a:lnSpc>
                          <a:spcPts val="2000"/>
                        </a:lnSpc>
                        <a:spcAft>
                          <a:spcPts val="0"/>
                        </a:spcAft>
                      </a:pPr>
                      <a:r>
                        <a:rPr lang="zh-CN" sz="800" kern="100" dirty="0">
                          <a:effectLst/>
                        </a:rPr>
                        <a:t>需求分析</a:t>
                      </a:r>
                      <a:endParaRPr lang="zh-CN" sz="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0832" marR="50832" marT="0" marB="0"/>
                </a:tc>
                <a:tc>
                  <a:txBody>
                    <a:bodyPr/>
                    <a:lstStyle/>
                    <a:p>
                      <a:pPr indent="127000" algn="just">
                        <a:lnSpc>
                          <a:spcPts val="2000"/>
                        </a:lnSpc>
                        <a:spcAft>
                          <a:spcPts val="0"/>
                        </a:spcAft>
                      </a:pPr>
                      <a:r>
                        <a:rPr lang="en-US" altLang="zh-CN" sz="800" kern="100" dirty="0" smtClean="0">
                          <a:effectLst/>
                        </a:rPr>
                        <a:t>1</a:t>
                      </a:r>
                      <a:r>
                        <a:rPr lang="zh-CN" sz="800" kern="100" dirty="0" smtClean="0">
                          <a:effectLst/>
                        </a:rPr>
                        <a:t>应用</a:t>
                      </a:r>
                      <a:r>
                        <a:rPr lang="zh-CN" sz="800" kern="100" dirty="0">
                          <a:effectLst/>
                        </a:rPr>
                        <a:t>环境</a:t>
                      </a:r>
                      <a:r>
                        <a:rPr lang="zh-CN" sz="800" kern="100" dirty="0" smtClean="0">
                          <a:effectLst/>
                        </a:rPr>
                        <a:t>建模</a:t>
                      </a:r>
                      <a:r>
                        <a:rPr lang="en-US" altLang="zh-CN" sz="800" kern="100" baseline="0" dirty="0" smtClean="0">
                          <a:effectLst/>
                        </a:rPr>
                        <a:t>    </a:t>
                      </a:r>
                      <a:r>
                        <a:rPr lang="en-US" altLang="zh-CN" sz="800" kern="100" dirty="0" smtClean="0">
                          <a:effectLst/>
                        </a:rPr>
                        <a:t>2</a:t>
                      </a:r>
                      <a:r>
                        <a:rPr lang="zh-CN" sz="800" kern="100" dirty="0" smtClean="0">
                          <a:effectLst/>
                        </a:rPr>
                        <a:t>创建原型</a:t>
                      </a:r>
                      <a:r>
                        <a:rPr lang="en-US" altLang="zh-CN" sz="800" kern="100" baseline="0" dirty="0" smtClean="0">
                          <a:effectLst/>
                        </a:rPr>
                        <a:t>   </a:t>
                      </a:r>
                      <a:r>
                        <a:rPr lang="en-US" altLang="zh-CN" sz="800" kern="100" dirty="0" smtClean="0">
                          <a:effectLst/>
                        </a:rPr>
                        <a:t>3</a:t>
                      </a:r>
                      <a:r>
                        <a:rPr lang="zh-CN" sz="800" kern="100" dirty="0" smtClean="0">
                          <a:effectLst/>
                        </a:rPr>
                        <a:t>分析可实现性</a:t>
                      </a:r>
                      <a:r>
                        <a:rPr lang="en-US" altLang="zh-CN" sz="800" kern="100" baseline="0" dirty="0" smtClean="0">
                          <a:effectLst/>
                        </a:rPr>
                        <a:t>    </a:t>
                      </a:r>
                      <a:r>
                        <a:rPr lang="en-US" altLang="zh-CN" sz="800" kern="100" dirty="0" smtClean="0">
                          <a:effectLst/>
                        </a:rPr>
                        <a:t>4</a:t>
                      </a:r>
                      <a:r>
                        <a:rPr lang="zh-CN" sz="800" kern="100" dirty="0" smtClean="0">
                          <a:effectLst/>
                        </a:rPr>
                        <a:t>排列</a:t>
                      </a:r>
                      <a:r>
                        <a:rPr lang="zh-CN" sz="800" kern="100" dirty="0">
                          <a:effectLst/>
                        </a:rPr>
                        <a:t>需求优先级</a:t>
                      </a:r>
                    </a:p>
                    <a:p>
                      <a:pPr indent="127000" algn="just">
                        <a:lnSpc>
                          <a:spcPts val="2000"/>
                        </a:lnSpc>
                        <a:spcAft>
                          <a:spcPts val="0"/>
                        </a:spcAft>
                      </a:pPr>
                      <a:r>
                        <a:rPr lang="en-US" altLang="zh-CN" sz="800" kern="100" dirty="0" smtClean="0">
                          <a:effectLst/>
                        </a:rPr>
                        <a:t>5</a:t>
                      </a:r>
                      <a:r>
                        <a:rPr lang="zh-CN" sz="800" kern="100" dirty="0" smtClean="0">
                          <a:effectLst/>
                        </a:rPr>
                        <a:t>创建数据字典</a:t>
                      </a:r>
                      <a:r>
                        <a:rPr lang="en-US" altLang="zh-CN" sz="800" kern="100" baseline="0" dirty="0" smtClean="0">
                          <a:effectLst/>
                        </a:rPr>
                        <a:t>    </a:t>
                      </a:r>
                      <a:r>
                        <a:rPr lang="en-US" altLang="zh-CN" sz="800" kern="100" dirty="0" smtClean="0">
                          <a:effectLst/>
                        </a:rPr>
                        <a:t>6</a:t>
                      </a:r>
                      <a:r>
                        <a:rPr lang="zh-CN" sz="800" kern="100" dirty="0" smtClean="0">
                          <a:effectLst/>
                        </a:rPr>
                        <a:t>需求建模</a:t>
                      </a:r>
                      <a:r>
                        <a:rPr lang="en-US" altLang="zh-CN" sz="800" kern="100" baseline="0" dirty="0" smtClean="0">
                          <a:effectLst/>
                        </a:rPr>
                        <a:t>    </a:t>
                      </a:r>
                      <a:r>
                        <a:rPr lang="en-US" altLang="zh-CN" sz="800" kern="100" dirty="0" smtClean="0">
                          <a:effectLst/>
                        </a:rPr>
                        <a:t>7</a:t>
                      </a:r>
                      <a:r>
                        <a:rPr lang="zh-CN" sz="800" kern="100" dirty="0" smtClean="0">
                          <a:effectLst/>
                        </a:rPr>
                        <a:t>分析接口</a:t>
                      </a:r>
                      <a:r>
                        <a:rPr lang="en-US" altLang="zh-CN" sz="800" kern="100" baseline="0" dirty="0" smtClean="0">
                          <a:effectLst/>
                        </a:rPr>
                        <a:t>    </a:t>
                      </a:r>
                      <a:r>
                        <a:rPr lang="en-US" altLang="zh-CN" sz="800" kern="100" dirty="0" smtClean="0">
                          <a:effectLst/>
                        </a:rPr>
                        <a:t>8</a:t>
                      </a:r>
                      <a:r>
                        <a:rPr lang="zh-CN" sz="800" kern="100" dirty="0" smtClean="0">
                          <a:effectLst/>
                        </a:rPr>
                        <a:t>将</a:t>
                      </a:r>
                      <a:r>
                        <a:rPr lang="zh-CN" sz="800" kern="100" dirty="0">
                          <a:effectLst/>
                        </a:rPr>
                        <a:t>需求分配到子系统</a:t>
                      </a:r>
                      <a:endParaRPr lang="zh-CN" sz="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0832" marR="50832" marT="0" marB="0"/>
                </a:tc>
                <a:extLst>
                  <a:ext uri="{0D108BD9-81ED-4DB2-BD59-A6C34878D82A}">
                    <a16:rowId xmlns:a16="http://schemas.microsoft.com/office/drawing/2014/main" val="1319050038"/>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010048037"/>
              </p:ext>
            </p:extLst>
          </p:nvPr>
        </p:nvGraphicFramePr>
        <p:xfrm>
          <a:off x="6482038" y="1705718"/>
          <a:ext cx="5550227" cy="4932506"/>
        </p:xfrm>
        <a:graphic>
          <a:graphicData uri="http://schemas.openxmlformats.org/drawingml/2006/table">
            <a:tbl>
              <a:tblPr firstRow="1" firstCol="1" bandRow="1">
                <a:tableStyleId>{5C22544A-7EE6-4342-B048-85BDC9FD1C3A}</a:tableStyleId>
              </a:tblPr>
              <a:tblGrid>
                <a:gridCol w="1406646">
                  <a:extLst>
                    <a:ext uri="{9D8B030D-6E8A-4147-A177-3AD203B41FA5}">
                      <a16:colId xmlns:a16="http://schemas.microsoft.com/office/drawing/2014/main" val="486732839"/>
                    </a:ext>
                  </a:extLst>
                </a:gridCol>
                <a:gridCol w="4143581">
                  <a:extLst>
                    <a:ext uri="{9D8B030D-6E8A-4147-A177-3AD203B41FA5}">
                      <a16:colId xmlns:a16="http://schemas.microsoft.com/office/drawing/2014/main" val="4045753729"/>
                    </a:ext>
                  </a:extLst>
                </a:gridCol>
              </a:tblGrid>
              <a:tr h="1438801">
                <a:tc>
                  <a:txBody>
                    <a:bodyPr/>
                    <a:lstStyle/>
                    <a:p>
                      <a:pPr indent="127000" algn="just">
                        <a:lnSpc>
                          <a:spcPts val="2000"/>
                        </a:lnSpc>
                        <a:spcAft>
                          <a:spcPts val="0"/>
                        </a:spcAft>
                      </a:pPr>
                      <a:r>
                        <a:rPr lang="zh-CN" sz="800" kern="100">
                          <a:effectLst/>
                        </a:rPr>
                        <a:t>规格说明</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45187" marR="45187" marT="0" marB="0"/>
                </a:tc>
                <a:tc>
                  <a:txBody>
                    <a:bodyPr/>
                    <a:lstStyle/>
                    <a:p>
                      <a:pPr indent="127000" algn="just">
                        <a:lnSpc>
                          <a:spcPts val="2000"/>
                        </a:lnSpc>
                        <a:spcAft>
                          <a:spcPts val="0"/>
                        </a:spcAft>
                      </a:pPr>
                      <a:r>
                        <a:rPr lang="zh-CN" sz="800" kern="100">
                          <a:effectLst/>
                        </a:rPr>
                        <a:t>采用需求文档模板</a:t>
                      </a:r>
                    </a:p>
                    <a:p>
                      <a:pPr indent="127000" algn="just">
                        <a:lnSpc>
                          <a:spcPts val="2000"/>
                        </a:lnSpc>
                        <a:spcAft>
                          <a:spcPts val="0"/>
                        </a:spcAft>
                      </a:pPr>
                      <a:r>
                        <a:rPr lang="zh-CN" sz="800" kern="100">
                          <a:effectLst/>
                        </a:rPr>
                        <a:t>识别需求源头</a:t>
                      </a:r>
                    </a:p>
                    <a:p>
                      <a:pPr indent="127000" algn="just">
                        <a:lnSpc>
                          <a:spcPts val="2000"/>
                        </a:lnSpc>
                        <a:spcAft>
                          <a:spcPts val="0"/>
                        </a:spcAft>
                      </a:pPr>
                      <a:r>
                        <a:rPr lang="zh-CN" sz="800" kern="100">
                          <a:effectLst/>
                        </a:rPr>
                        <a:t>为每个需求分配唯一标识</a:t>
                      </a:r>
                    </a:p>
                    <a:p>
                      <a:pPr indent="127000" algn="just">
                        <a:lnSpc>
                          <a:spcPts val="2000"/>
                        </a:lnSpc>
                        <a:spcAft>
                          <a:spcPts val="0"/>
                        </a:spcAft>
                      </a:pPr>
                      <a:r>
                        <a:rPr lang="zh-CN" sz="800" kern="100">
                          <a:effectLst/>
                        </a:rPr>
                        <a:t>记录业务规则</a:t>
                      </a:r>
                    </a:p>
                    <a:p>
                      <a:pPr indent="127000" algn="just">
                        <a:lnSpc>
                          <a:spcPts val="2000"/>
                        </a:lnSpc>
                        <a:spcAft>
                          <a:spcPts val="0"/>
                        </a:spcAft>
                      </a:pPr>
                      <a:r>
                        <a:rPr lang="zh-CN" sz="800" kern="100">
                          <a:effectLst/>
                        </a:rPr>
                        <a:t>描述非功能性需求</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45187" marR="45187" marT="0" marB="0"/>
                </a:tc>
                <a:extLst>
                  <a:ext uri="{0D108BD9-81ED-4DB2-BD59-A6C34878D82A}">
                    <a16:rowId xmlns:a16="http://schemas.microsoft.com/office/drawing/2014/main" val="2829146935"/>
                  </a:ext>
                </a:extLst>
              </a:tr>
              <a:tr h="1067382">
                <a:tc>
                  <a:txBody>
                    <a:bodyPr/>
                    <a:lstStyle/>
                    <a:p>
                      <a:pPr indent="127000" algn="just">
                        <a:lnSpc>
                          <a:spcPts val="2000"/>
                        </a:lnSpc>
                        <a:spcAft>
                          <a:spcPts val="0"/>
                        </a:spcAft>
                      </a:pPr>
                      <a:r>
                        <a:rPr lang="zh-CN" sz="800" kern="100">
                          <a:effectLst/>
                        </a:rPr>
                        <a:t>需求验证</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45187" marR="45187" marT="0" marB="0"/>
                </a:tc>
                <a:tc>
                  <a:txBody>
                    <a:bodyPr/>
                    <a:lstStyle/>
                    <a:p>
                      <a:pPr indent="127000" algn="just">
                        <a:lnSpc>
                          <a:spcPts val="2000"/>
                        </a:lnSpc>
                        <a:spcAft>
                          <a:spcPts val="0"/>
                        </a:spcAft>
                      </a:pPr>
                      <a:r>
                        <a:rPr lang="zh-CN" sz="800" kern="100">
                          <a:effectLst/>
                        </a:rPr>
                        <a:t>评审需求</a:t>
                      </a:r>
                    </a:p>
                    <a:p>
                      <a:pPr indent="127000" algn="just">
                        <a:lnSpc>
                          <a:spcPts val="2000"/>
                        </a:lnSpc>
                        <a:spcAft>
                          <a:spcPts val="0"/>
                        </a:spcAft>
                      </a:pPr>
                      <a:r>
                        <a:rPr lang="zh-CN" sz="800" kern="100">
                          <a:effectLst/>
                        </a:rPr>
                        <a:t>测试需求</a:t>
                      </a:r>
                    </a:p>
                    <a:p>
                      <a:pPr indent="127000" algn="just">
                        <a:lnSpc>
                          <a:spcPts val="2000"/>
                        </a:lnSpc>
                        <a:spcAft>
                          <a:spcPts val="0"/>
                        </a:spcAft>
                      </a:pPr>
                      <a:r>
                        <a:rPr lang="zh-CN" sz="800" kern="100">
                          <a:effectLst/>
                        </a:rPr>
                        <a:t>定义验收条件</a:t>
                      </a:r>
                    </a:p>
                    <a:p>
                      <a:pPr indent="127000" algn="just">
                        <a:lnSpc>
                          <a:spcPts val="2000"/>
                        </a:lnSpc>
                        <a:spcAft>
                          <a:spcPts val="0"/>
                        </a:spcAft>
                      </a:pPr>
                      <a:r>
                        <a:rPr lang="zh-CN" sz="800" kern="100">
                          <a:effectLst/>
                        </a:rPr>
                        <a:t>模拟需求</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45187" marR="45187" marT="0" marB="0"/>
                </a:tc>
                <a:extLst>
                  <a:ext uri="{0D108BD9-81ED-4DB2-BD59-A6C34878D82A}">
                    <a16:rowId xmlns:a16="http://schemas.microsoft.com/office/drawing/2014/main" val="3769440701"/>
                  </a:ext>
                </a:extLst>
              </a:tr>
              <a:tr h="806297">
                <a:tc>
                  <a:txBody>
                    <a:bodyPr/>
                    <a:lstStyle/>
                    <a:p>
                      <a:pPr indent="127000" algn="just">
                        <a:lnSpc>
                          <a:spcPts val="2000"/>
                        </a:lnSpc>
                        <a:spcAft>
                          <a:spcPts val="0"/>
                        </a:spcAft>
                      </a:pPr>
                      <a:r>
                        <a:rPr lang="zh-CN" sz="800" kern="100">
                          <a:effectLst/>
                        </a:rPr>
                        <a:t>需求管理</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45187" marR="45187" marT="0" marB="0"/>
                </a:tc>
                <a:tc>
                  <a:txBody>
                    <a:bodyPr/>
                    <a:lstStyle/>
                    <a:p>
                      <a:pPr indent="127000" algn="just">
                        <a:lnSpc>
                          <a:spcPts val="2000"/>
                        </a:lnSpc>
                        <a:spcAft>
                          <a:spcPts val="0"/>
                        </a:spcAft>
                      </a:pPr>
                      <a:r>
                        <a:rPr lang="en-US" altLang="zh-CN" sz="800" kern="100" dirty="0" smtClean="0">
                          <a:effectLst/>
                        </a:rPr>
                        <a:t>1</a:t>
                      </a:r>
                      <a:r>
                        <a:rPr lang="zh-CN" sz="800" kern="100" dirty="0" smtClean="0">
                          <a:effectLst/>
                        </a:rPr>
                        <a:t>定义</a:t>
                      </a:r>
                      <a:r>
                        <a:rPr lang="zh-CN" sz="800" kern="100" dirty="0">
                          <a:effectLst/>
                        </a:rPr>
                        <a:t>需求变更控制</a:t>
                      </a:r>
                      <a:r>
                        <a:rPr lang="zh-CN" sz="800" kern="100" dirty="0" smtClean="0">
                          <a:effectLst/>
                        </a:rPr>
                        <a:t>流程</a:t>
                      </a:r>
                      <a:r>
                        <a:rPr lang="en-US" altLang="zh-CN" sz="800" kern="100" baseline="0" dirty="0" smtClean="0">
                          <a:effectLst/>
                        </a:rPr>
                        <a:t>    </a:t>
                      </a:r>
                      <a:r>
                        <a:rPr lang="en-US" altLang="zh-CN" sz="800" kern="100" dirty="0" smtClean="0">
                          <a:effectLst/>
                        </a:rPr>
                        <a:t>2</a:t>
                      </a:r>
                      <a:r>
                        <a:rPr lang="zh-CN" sz="800" kern="100" dirty="0" smtClean="0">
                          <a:effectLst/>
                        </a:rPr>
                        <a:t>分析</a:t>
                      </a:r>
                      <a:r>
                        <a:rPr lang="zh-CN" sz="800" kern="100" dirty="0">
                          <a:effectLst/>
                        </a:rPr>
                        <a:t>变更</a:t>
                      </a:r>
                      <a:r>
                        <a:rPr lang="zh-CN" sz="800" kern="100" dirty="0" smtClean="0">
                          <a:effectLst/>
                        </a:rPr>
                        <a:t>影响</a:t>
                      </a:r>
                      <a:r>
                        <a:rPr lang="en-US" altLang="zh-CN" sz="800" kern="100" baseline="0" dirty="0" smtClean="0">
                          <a:effectLst/>
                        </a:rPr>
                        <a:t>    </a:t>
                      </a:r>
                      <a:r>
                        <a:rPr lang="en-US" altLang="zh-CN" sz="800" kern="100" dirty="0" smtClean="0">
                          <a:effectLst/>
                        </a:rPr>
                        <a:t>3</a:t>
                      </a:r>
                      <a:r>
                        <a:rPr lang="zh-CN" sz="800" kern="100" dirty="0" smtClean="0">
                          <a:effectLst/>
                        </a:rPr>
                        <a:t>建立</a:t>
                      </a:r>
                      <a:r>
                        <a:rPr lang="zh-CN" sz="800" kern="100" dirty="0">
                          <a:effectLst/>
                        </a:rPr>
                        <a:t>基线，管理需求版本</a:t>
                      </a:r>
                    </a:p>
                    <a:p>
                      <a:pPr indent="127000" algn="just">
                        <a:lnSpc>
                          <a:spcPts val="2000"/>
                        </a:lnSpc>
                        <a:spcAft>
                          <a:spcPts val="0"/>
                        </a:spcAft>
                      </a:pPr>
                      <a:r>
                        <a:rPr lang="en-US" altLang="zh-CN" sz="800" kern="100" dirty="0" smtClean="0">
                          <a:effectLst/>
                        </a:rPr>
                        <a:t>4</a:t>
                      </a:r>
                      <a:r>
                        <a:rPr lang="zh-CN" sz="800" kern="100" dirty="0" smtClean="0">
                          <a:effectLst/>
                        </a:rPr>
                        <a:t>维护</a:t>
                      </a:r>
                      <a:r>
                        <a:rPr lang="zh-CN" sz="800" kern="100" dirty="0">
                          <a:effectLst/>
                        </a:rPr>
                        <a:t>需求变更的</a:t>
                      </a:r>
                      <a:r>
                        <a:rPr lang="zh-CN" sz="800" kern="100" dirty="0" smtClean="0">
                          <a:effectLst/>
                        </a:rPr>
                        <a:t>历史记录</a:t>
                      </a:r>
                      <a:r>
                        <a:rPr lang="en-US" altLang="zh-CN" sz="800" kern="100" baseline="0" dirty="0" smtClean="0">
                          <a:effectLst/>
                        </a:rPr>
                        <a:t>   </a:t>
                      </a:r>
                      <a:r>
                        <a:rPr lang="en-US" altLang="zh-CN" sz="800" kern="100" dirty="0" smtClean="0">
                          <a:effectLst/>
                        </a:rPr>
                        <a:t>5</a:t>
                      </a:r>
                      <a:r>
                        <a:rPr lang="zh-CN" sz="800" kern="100" dirty="0" smtClean="0">
                          <a:effectLst/>
                        </a:rPr>
                        <a:t>跟踪</a:t>
                      </a:r>
                      <a:r>
                        <a:rPr lang="zh-CN" sz="800" kern="100" dirty="0">
                          <a:effectLst/>
                        </a:rPr>
                        <a:t>每项需求的状态</a:t>
                      </a:r>
                    </a:p>
                    <a:p>
                      <a:pPr indent="127000" algn="just">
                        <a:lnSpc>
                          <a:spcPts val="2000"/>
                        </a:lnSpc>
                        <a:spcAft>
                          <a:spcPts val="0"/>
                        </a:spcAft>
                      </a:pPr>
                      <a:r>
                        <a:rPr lang="en-US" altLang="zh-CN" sz="800" kern="100" dirty="0" smtClean="0">
                          <a:effectLst/>
                        </a:rPr>
                        <a:t>6</a:t>
                      </a:r>
                      <a:r>
                        <a:rPr lang="zh-CN" sz="800" kern="100" dirty="0" smtClean="0">
                          <a:effectLst/>
                        </a:rPr>
                        <a:t>跟踪</a:t>
                      </a:r>
                      <a:r>
                        <a:rPr lang="zh-CN" sz="800" kern="100" dirty="0">
                          <a:effectLst/>
                        </a:rPr>
                        <a:t>需求</a:t>
                      </a:r>
                      <a:r>
                        <a:rPr lang="zh-CN" sz="800" kern="100" dirty="0" smtClean="0">
                          <a:effectLst/>
                        </a:rPr>
                        <a:t>问题</a:t>
                      </a:r>
                      <a:r>
                        <a:rPr lang="en-US" altLang="zh-CN" sz="800" kern="100" baseline="0" dirty="0" smtClean="0">
                          <a:effectLst/>
                        </a:rPr>
                        <a:t>   </a:t>
                      </a:r>
                      <a:r>
                        <a:rPr lang="en-US" altLang="zh-CN" sz="800" kern="100" dirty="0" smtClean="0">
                          <a:effectLst/>
                        </a:rPr>
                        <a:t>7</a:t>
                      </a:r>
                      <a:r>
                        <a:rPr lang="zh-CN" sz="800" kern="100" dirty="0" smtClean="0">
                          <a:effectLst/>
                        </a:rPr>
                        <a:t>维护</a:t>
                      </a:r>
                      <a:r>
                        <a:rPr lang="zh-CN" sz="800" kern="100" dirty="0">
                          <a:effectLst/>
                        </a:rPr>
                        <a:t>需求可跟踪</a:t>
                      </a:r>
                      <a:r>
                        <a:rPr lang="zh-CN" sz="800" kern="100" dirty="0" smtClean="0">
                          <a:effectLst/>
                        </a:rPr>
                        <a:t>矩阵</a:t>
                      </a:r>
                      <a:r>
                        <a:rPr lang="en-US" altLang="zh-CN" sz="800" kern="100" baseline="0" dirty="0" smtClean="0">
                          <a:effectLst/>
                        </a:rPr>
                        <a:t>     </a:t>
                      </a:r>
                      <a:r>
                        <a:rPr lang="en-US" altLang="zh-CN" sz="800" kern="100" dirty="0" smtClean="0">
                          <a:effectLst/>
                        </a:rPr>
                        <a:t>8</a:t>
                      </a:r>
                      <a:r>
                        <a:rPr lang="zh-CN" sz="800" kern="100" dirty="0" smtClean="0">
                          <a:effectLst/>
                        </a:rPr>
                        <a:t>使用</a:t>
                      </a:r>
                      <a:r>
                        <a:rPr lang="zh-CN" sz="800" kern="100" dirty="0">
                          <a:effectLst/>
                        </a:rPr>
                        <a:t>需求管理工具</a:t>
                      </a:r>
                      <a:endParaRPr lang="zh-CN" sz="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45187" marR="45187" marT="0" marB="0"/>
                </a:tc>
                <a:extLst>
                  <a:ext uri="{0D108BD9-81ED-4DB2-BD59-A6C34878D82A}">
                    <a16:rowId xmlns:a16="http://schemas.microsoft.com/office/drawing/2014/main" val="3628057514"/>
                  </a:ext>
                </a:extLst>
              </a:tr>
              <a:tr h="1620026">
                <a:tc>
                  <a:txBody>
                    <a:bodyPr/>
                    <a:lstStyle/>
                    <a:p>
                      <a:pPr indent="127000" algn="just">
                        <a:lnSpc>
                          <a:spcPts val="2000"/>
                        </a:lnSpc>
                        <a:spcAft>
                          <a:spcPts val="0"/>
                        </a:spcAft>
                      </a:pPr>
                      <a:r>
                        <a:rPr lang="zh-CN" sz="800" kern="100">
                          <a:effectLst/>
                        </a:rPr>
                        <a:t>项目管理</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45187" marR="45187" marT="0" marB="0"/>
                </a:tc>
                <a:tc>
                  <a:txBody>
                    <a:bodyPr/>
                    <a:lstStyle/>
                    <a:p>
                      <a:pPr indent="127000" algn="just">
                        <a:lnSpc>
                          <a:spcPts val="2000"/>
                        </a:lnSpc>
                        <a:spcAft>
                          <a:spcPts val="0"/>
                        </a:spcAft>
                      </a:pPr>
                      <a:r>
                        <a:rPr lang="en-US" altLang="zh-CN" sz="800" kern="100" dirty="0" smtClean="0">
                          <a:effectLst/>
                        </a:rPr>
                        <a:t>1</a:t>
                      </a:r>
                      <a:r>
                        <a:rPr lang="zh-CN" sz="800" kern="100" dirty="0" smtClean="0">
                          <a:effectLst/>
                        </a:rPr>
                        <a:t>选择</a:t>
                      </a:r>
                      <a:r>
                        <a:rPr lang="zh-CN" sz="800" kern="100" dirty="0">
                          <a:effectLst/>
                        </a:rPr>
                        <a:t>合适的软件开发</a:t>
                      </a:r>
                      <a:r>
                        <a:rPr lang="zh-CN" sz="800" kern="100" dirty="0" smtClean="0">
                          <a:effectLst/>
                        </a:rPr>
                        <a:t>生命周期</a:t>
                      </a:r>
                      <a:r>
                        <a:rPr lang="en-US" altLang="zh-CN" sz="800" kern="100" baseline="0" dirty="0" smtClean="0">
                          <a:effectLst/>
                        </a:rPr>
                        <a:t>    </a:t>
                      </a:r>
                      <a:r>
                        <a:rPr lang="en-US" altLang="zh-CN" sz="800" kern="100" dirty="0" smtClean="0">
                          <a:effectLst/>
                        </a:rPr>
                        <a:t>2</a:t>
                      </a:r>
                      <a:r>
                        <a:rPr lang="zh-CN" sz="800" kern="100" dirty="0" smtClean="0">
                          <a:effectLst/>
                        </a:rPr>
                        <a:t>规划</a:t>
                      </a:r>
                      <a:r>
                        <a:rPr lang="zh-CN" sz="800" kern="100" dirty="0">
                          <a:effectLst/>
                        </a:rPr>
                        <a:t>需求</a:t>
                      </a:r>
                      <a:r>
                        <a:rPr lang="zh-CN" sz="800" kern="100" dirty="0" smtClean="0">
                          <a:effectLst/>
                        </a:rPr>
                        <a:t>方案</a:t>
                      </a:r>
                      <a:r>
                        <a:rPr lang="en-US" altLang="zh-CN" sz="800" kern="100" baseline="0" dirty="0" smtClean="0">
                          <a:effectLst/>
                        </a:rPr>
                        <a:t>     </a:t>
                      </a:r>
                      <a:r>
                        <a:rPr lang="en-US" altLang="zh-CN" sz="800" kern="100" dirty="0" smtClean="0">
                          <a:effectLst/>
                        </a:rPr>
                        <a:t>3</a:t>
                      </a:r>
                      <a:r>
                        <a:rPr lang="zh-CN" sz="800" kern="100" dirty="0" smtClean="0">
                          <a:effectLst/>
                        </a:rPr>
                        <a:t>估算</a:t>
                      </a:r>
                      <a:r>
                        <a:rPr lang="zh-CN" sz="800" kern="100" dirty="0">
                          <a:effectLst/>
                        </a:rPr>
                        <a:t>需求</a:t>
                      </a:r>
                      <a:r>
                        <a:rPr lang="zh-CN" sz="800" kern="100" dirty="0" smtClean="0">
                          <a:effectLst/>
                        </a:rPr>
                        <a:t>工作量</a:t>
                      </a:r>
                      <a:r>
                        <a:rPr lang="en-US" altLang="zh-CN" sz="800" kern="100" baseline="0" dirty="0" smtClean="0">
                          <a:effectLst/>
                        </a:rPr>
                        <a:t>    </a:t>
                      </a:r>
                      <a:r>
                        <a:rPr lang="en-US" altLang="zh-CN" sz="800" kern="100" dirty="0" smtClean="0">
                          <a:effectLst/>
                        </a:rPr>
                        <a:t>4</a:t>
                      </a:r>
                      <a:r>
                        <a:rPr lang="zh-CN" sz="800" kern="100" dirty="0" smtClean="0">
                          <a:effectLst/>
                        </a:rPr>
                        <a:t>基于</a:t>
                      </a:r>
                      <a:r>
                        <a:rPr lang="zh-CN" sz="800" kern="100" dirty="0">
                          <a:effectLst/>
                        </a:rPr>
                        <a:t>需求做计划</a:t>
                      </a:r>
                    </a:p>
                    <a:p>
                      <a:pPr indent="127000" algn="just">
                        <a:lnSpc>
                          <a:spcPts val="2000"/>
                        </a:lnSpc>
                        <a:spcAft>
                          <a:spcPts val="0"/>
                        </a:spcAft>
                      </a:pPr>
                      <a:r>
                        <a:rPr lang="en-US" altLang="zh-CN" sz="800" kern="100" dirty="0" smtClean="0">
                          <a:effectLst/>
                        </a:rPr>
                        <a:t>5</a:t>
                      </a:r>
                      <a:r>
                        <a:rPr lang="zh-CN" sz="800" kern="100" dirty="0" smtClean="0">
                          <a:effectLst/>
                        </a:rPr>
                        <a:t>发现</a:t>
                      </a:r>
                      <a:r>
                        <a:rPr lang="zh-CN" sz="800" kern="100" dirty="0">
                          <a:effectLst/>
                        </a:rPr>
                        <a:t>需求</a:t>
                      </a:r>
                      <a:r>
                        <a:rPr lang="zh-CN" sz="800" kern="100" dirty="0" smtClean="0">
                          <a:effectLst/>
                        </a:rPr>
                        <a:t>决策者</a:t>
                      </a:r>
                      <a:r>
                        <a:rPr lang="en-US" altLang="zh-CN" sz="800" kern="100" baseline="0" dirty="0" smtClean="0">
                          <a:effectLst/>
                        </a:rPr>
                        <a:t>    </a:t>
                      </a:r>
                      <a:r>
                        <a:rPr lang="en-US" altLang="zh-CN" sz="800" kern="100" dirty="0" smtClean="0">
                          <a:effectLst/>
                        </a:rPr>
                        <a:t>6</a:t>
                      </a:r>
                      <a:r>
                        <a:rPr lang="zh-CN" sz="800" kern="100" dirty="0" smtClean="0">
                          <a:effectLst/>
                        </a:rPr>
                        <a:t>重新</a:t>
                      </a:r>
                      <a:r>
                        <a:rPr lang="zh-CN" sz="800" kern="100" dirty="0">
                          <a:effectLst/>
                        </a:rPr>
                        <a:t>协商</a:t>
                      </a:r>
                      <a:r>
                        <a:rPr lang="zh-CN" sz="800" kern="100" dirty="0" smtClean="0">
                          <a:effectLst/>
                        </a:rPr>
                        <a:t>承诺</a:t>
                      </a:r>
                      <a:r>
                        <a:rPr lang="en-US" altLang="zh-CN" sz="800" kern="100" baseline="0" dirty="0" smtClean="0">
                          <a:effectLst/>
                        </a:rPr>
                        <a:t>    </a:t>
                      </a:r>
                      <a:r>
                        <a:rPr lang="en-US" altLang="zh-CN" sz="800" kern="100" dirty="0" smtClean="0">
                          <a:effectLst/>
                        </a:rPr>
                        <a:t>7</a:t>
                      </a:r>
                      <a:r>
                        <a:rPr lang="zh-CN" sz="800" kern="100" dirty="0" smtClean="0">
                          <a:effectLst/>
                        </a:rPr>
                        <a:t>管理</a:t>
                      </a:r>
                      <a:r>
                        <a:rPr lang="zh-CN" sz="800" kern="100" dirty="0">
                          <a:effectLst/>
                        </a:rPr>
                        <a:t>需求</a:t>
                      </a:r>
                      <a:r>
                        <a:rPr lang="zh-CN" sz="800" kern="100" dirty="0" smtClean="0">
                          <a:effectLst/>
                        </a:rPr>
                        <a:t>风险</a:t>
                      </a:r>
                      <a:r>
                        <a:rPr lang="en-US" altLang="zh-CN" sz="800" kern="100" baseline="0" dirty="0" smtClean="0">
                          <a:effectLst/>
                        </a:rPr>
                        <a:t>    </a:t>
                      </a:r>
                      <a:r>
                        <a:rPr lang="en-US" altLang="zh-CN" sz="800" kern="100" dirty="0" smtClean="0">
                          <a:effectLst/>
                        </a:rPr>
                        <a:t>8</a:t>
                      </a:r>
                      <a:r>
                        <a:rPr lang="zh-CN" sz="800" kern="100" dirty="0" smtClean="0">
                          <a:effectLst/>
                        </a:rPr>
                        <a:t>跟踪</a:t>
                      </a:r>
                      <a:r>
                        <a:rPr lang="zh-CN" sz="800" kern="100" dirty="0">
                          <a:effectLst/>
                        </a:rPr>
                        <a:t>记录需求工作量</a:t>
                      </a:r>
                    </a:p>
                    <a:p>
                      <a:pPr indent="127000" algn="just">
                        <a:lnSpc>
                          <a:spcPts val="2000"/>
                        </a:lnSpc>
                        <a:spcAft>
                          <a:spcPts val="0"/>
                        </a:spcAft>
                      </a:pPr>
                      <a:r>
                        <a:rPr lang="en-US" altLang="zh-CN" sz="800" kern="100" dirty="0" smtClean="0">
                          <a:effectLst/>
                        </a:rPr>
                        <a:t>9</a:t>
                      </a:r>
                      <a:r>
                        <a:rPr lang="zh-CN" sz="800" kern="100" dirty="0" smtClean="0">
                          <a:effectLst/>
                        </a:rPr>
                        <a:t>回顾</a:t>
                      </a:r>
                      <a:r>
                        <a:rPr lang="zh-CN" sz="800" kern="100" dirty="0">
                          <a:effectLst/>
                        </a:rPr>
                        <a:t>学到的经验</a:t>
                      </a:r>
                      <a:endParaRPr lang="zh-CN" sz="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45187" marR="45187" marT="0" marB="0"/>
                </a:tc>
                <a:extLst>
                  <a:ext uri="{0D108BD9-81ED-4DB2-BD59-A6C34878D82A}">
                    <a16:rowId xmlns:a16="http://schemas.microsoft.com/office/drawing/2014/main" val="4117459989"/>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9565" y="473036"/>
            <a:ext cx="3665209" cy="748345"/>
            <a:chOff x="1163945" y="1717914"/>
            <a:chExt cx="3665209"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成本管理计划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2"/>
          <a:stretch>
            <a:fillRect/>
          </a:stretch>
        </p:blipFill>
        <p:spPr>
          <a:xfrm>
            <a:off x="10318750" y="-190500"/>
            <a:ext cx="2104390" cy="2104390"/>
          </a:xfrm>
          <a:prstGeom prst="rect">
            <a:avLst/>
          </a:prstGeom>
        </p:spPr>
      </p:pic>
      <p:sp>
        <p:nvSpPr>
          <p:cNvPr id="4" name="矩形 3"/>
          <p:cNvSpPr/>
          <p:nvPr/>
        </p:nvSpPr>
        <p:spPr>
          <a:xfrm>
            <a:off x="316176" y="1607561"/>
            <a:ext cx="6096000" cy="715581"/>
          </a:xfrm>
          <a:prstGeom prst="rect">
            <a:avLst/>
          </a:prstGeom>
        </p:spPr>
        <p:txBody>
          <a:bodyPr>
            <a:spAutoFit/>
          </a:bodyPr>
          <a:lstStyle/>
          <a:p>
            <a:pPr indent="316230" algn="just">
              <a:lnSpc>
                <a:spcPct val="125000"/>
              </a:lnSpc>
              <a:spcAft>
                <a:spcPts val="0"/>
              </a:spcAft>
            </a:pPr>
            <a:r>
              <a:rPr lang="zh-CN" altLang="zh-CN" kern="100" dirty="0">
                <a:latin typeface="Times New Roman" panose="02020603050405020304" pitchFamily="18" charset="0"/>
              </a:rPr>
              <a:t>开发者人数：</a:t>
            </a:r>
            <a:r>
              <a:rPr lang="en-US" altLang="zh-CN" kern="100" dirty="0">
                <a:latin typeface="Times New Roman" panose="02020603050405020304" pitchFamily="18" charset="0"/>
              </a:rPr>
              <a:t>5</a:t>
            </a:r>
            <a:r>
              <a:rPr lang="zh-CN" altLang="zh-CN" kern="100" dirty="0">
                <a:latin typeface="Times New Roman" panose="02020603050405020304" pitchFamily="18" charset="0"/>
              </a:rPr>
              <a:t>人</a:t>
            </a:r>
            <a:endParaRPr lang="zh-CN" altLang="zh-CN" sz="2400" kern="100" dirty="0">
              <a:latin typeface="Times New Roman" panose="02020603050405020304" pitchFamily="18" charset="0"/>
            </a:endParaRPr>
          </a:p>
          <a:p>
            <a:r>
              <a:rPr lang="zh-CN" altLang="zh-CN" kern="100" dirty="0">
                <a:cs typeface="Times New Roman" panose="02020603050405020304" pitchFamily="18" charset="0"/>
              </a:rPr>
              <a:t>需求工程经费预算：</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808560938"/>
              </p:ext>
            </p:extLst>
          </p:nvPr>
        </p:nvGraphicFramePr>
        <p:xfrm>
          <a:off x="2471899" y="2657951"/>
          <a:ext cx="8018039" cy="3702570"/>
        </p:xfrm>
        <a:graphic>
          <a:graphicData uri="http://schemas.openxmlformats.org/drawingml/2006/table">
            <a:tbl>
              <a:tblPr firstRow="1" firstCol="1" bandRow="1">
                <a:tableStyleId>{5C22544A-7EE6-4342-B048-85BDC9FD1C3A}</a:tableStyleId>
              </a:tblPr>
              <a:tblGrid>
                <a:gridCol w="4008312">
                  <a:extLst>
                    <a:ext uri="{9D8B030D-6E8A-4147-A177-3AD203B41FA5}">
                      <a16:colId xmlns:a16="http://schemas.microsoft.com/office/drawing/2014/main" val="2661084875"/>
                    </a:ext>
                  </a:extLst>
                </a:gridCol>
                <a:gridCol w="4009727">
                  <a:extLst>
                    <a:ext uri="{9D8B030D-6E8A-4147-A177-3AD203B41FA5}">
                      <a16:colId xmlns:a16="http://schemas.microsoft.com/office/drawing/2014/main" val="3758455505"/>
                    </a:ext>
                  </a:extLst>
                </a:gridCol>
              </a:tblGrid>
              <a:tr h="519306">
                <a:tc>
                  <a:txBody>
                    <a:bodyPr/>
                    <a:lstStyle/>
                    <a:p>
                      <a:pPr indent="127000" algn="just">
                        <a:lnSpc>
                          <a:spcPts val="2000"/>
                        </a:lnSpc>
                        <a:spcAft>
                          <a:spcPts val="0"/>
                        </a:spcAft>
                      </a:pPr>
                      <a:r>
                        <a:rPr lang="zh-CN" sz="2300" kern="100">
                          <a:effectLst/>
                        </a:rPr>
                        <a:t>开发阶段</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r>
                        <a:rPr lang="zh-CN" sz="2300" kern="100">
                          <a:effectLst/>
                        </a:rPr>
                        <a:t>经费（元）</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extLst>
                  <a:ext uri="{0D108BD9-81ED-4DB2-BD59-A6C34878D82A}">
                    <a16:rowId xmlns:a16="http://schemas.microsoft.com/office/drawing/2014/main" val="3800368032"/>
                  </a:ext>
                </a:extLst>
              </a:tr>
              <a:tr h="530544">
                <a:tc>
                  <a:txBody>
                    <a:bodyPr/>
                    <a:lstStyle/>
                    <a:p>
                      <a:pPr indent="127000" algn="just">
                        <a:lnSpc>
                          <a:spcPts val="2000"/>
                        </a:lnSpc>
                        <a:spcAft>
                          <a:spcPts val="0"/>
                        </a:spcAft>
                      </a:pPr>
                      <a:r>
                        <a:rPr lang="zh-CN" sz="2300" kern="100">
                          <a:effectLst/>
                        </a:rPr>
                        <a:t>需求获取</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r>
                        <a:rPr lang="en-US" sz="2300" kern="100">
                          <a:effectLst/>
                        </a:rPr>
                        <a:t>929.1</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extLst>
                  <a:ext uri="{0D108BD9-81ED-4DB2-BD59-A6C34878D82A}">
                    <a16:rowId xmlns:a16="http://schemas.microsoft.com/office/drawing/2014/main" val="3920507911"/>
                  </a:ext>
                </a:extLst>
              </a:tr>
              <a:tr h="530544">
                <a:tc>
                  <a:txBody>
                    <a:bodyPr/>
                    <a:lstStyle/>
                    <a:p>
                      <a:pPr indent="127000" algn="just">
                        <a:lnSpc>
                          <a:spcPts val="2000"/>
                        </a:lnSpc>
                        <a:spcAft>
                          <a:spcPts val="0"/>
                        </a:spcAft>
                      </a:pPr>
                      <a:r>
                        <a:rPr lang="zh-CN" sz="2300" kern="100">
                          <a:effectLst/>
                        </a:rPr>
                        <a:t>需求分析</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r>
                        <a:rPr lang="en-US" sz="2300" kern="100">
                          <a:effectLst/>
                        </a:rPr>
                        <a:t>588.43</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extLst>
                  <a:ext uri="{0D108BD9-81ED-4DB2-BD59-A6C34878D82A}">
                    <a16:rowId xmlns:a16="http://schemas.microsoft.com/office/drawing/2014/main" val="4068090300"/>
                  </a:ext>
                </a:extLst>
              </a:tr>
              <a:tr h="530544">
                <a:tc>
                  <a:txBody>
                    <a:bodyPr/>
                    <a:lstStyle/>
                    <a:p>
                      <a:pPr indent="127000" algn="just">
                        <a:lnSpc>
                          <a:spcPts val="2000"/>
                        </a:lnSpc>
                        <a:spcAft>
                          <a:spcPts val="0"/>
                        </a:spcAft>
                      </a:pPr>
                      <a:r>
                        <a:rPr lang="zh-CN" sz="2300" kern="100">
                          <a:effectLst/>
                        </a:rPr>
                        <a:t>规格说明</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r>
                        <a:rPr lang="en-US" sz="2300" kern="100">
                          <a:effectLst/>
                        </a:rPr>
                        <a:t>402.61</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extLst>
                  <a:ext uri="{0D108BD9-81ED-4DB2-BD59-A6C34878D82A}">
                    <a16:rowId xmlns:a16="http://schemas.microsoft.com/office/drawing/2014/main" val="932629682"/>
                  </a:ext>
                </a:extLst>
              </a:tr>
              <a:tr h="530544">
                <a:tc>
                  <a:txBody>
                    <a:bodyPr/>
                    <a:lstStyle/>
                    <a:p>
                      <a:pPr indent="127000" algn="just">
                        <a:lnSpc>
                          <a:spcPts val="2000"/>
                        </a:lnSpc>
                        <a:spcAft>
                          <a:spcPts val="0"/>
                        </a:spcAft>
                      </a:pPr>
                      <a:r>
                        <a:rPr lang="zh-CN" sz="2300" kern="100">
                          <a:effectLst/>
                        </a:rPr>
                        <a:t>需求验证</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r>
                        <a:rPr lang="en-US" sz="2300" kern="100">
                          <a:effectLst/>
                        </a:rPr>
                        <a:t>619.4</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extLst>
                  <a:ext uri="{0D108BD9-81ED-4DB2-BD59-A6C34878D82A}">
                    <a16:rowId xmlns:a16="http://schemas.microsoft.com/office/drawing/2014/main" val="271965735"/>
                  </a:ext>
                </a:extLst>
              </a:tr>
              <a:tr h="530544">
                <a:tc>
                  <a:txBody>
                    <a:bodyPr/>
                    <a:lstStyle/>
                    <a:p>
                      <a:pPr indent="127000" algn="just">
                        <a:lnSpc>
                          <a:spcPts val="2000"/>
                        </a:lnSpc>
                        <a:spcAft>
                          <a:spcPts val="0"/>
                        </a:spcAft>
                      </a:pPr>
                      <a:r>
                        <a:rPr lang="zh-CN" sz="2300" kern="100">
                          <a:effectLst/>
                        </a:rPr>
                        <a:t>需求管理</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r>
                        <a:rPr lang="en-US" sz="2300" kern="100">
                          <a:effectLst/>
                        </a:rPr>
                        <a:t>1114.92</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extLst>
                  <a:ext uri="{0D108BD9-81ED-4DB2-BD59-A6C34878D82A}">
                    <a16:rowId xmlns:a16="http://schemas.microsoft.com/office/drawing/2014/main" val="1816548200"/>
                  </a:ext>
                </a:extLst>
              </a:tr>
              <a:tr h="530544">
                <a:tc>
                  <a:txBody>
                    <a:bodyPr/>
                    <a:lstStyle/>
                    <a:p>
                      <a:pPr indent="127000" algn="just">
                        <a:lnSpc>
                          <a:spcPts val="2000"/>
                        </a:lnSpc>
                        <a:spcAft>
                          <a:spcPts val="0"/>
                        </a:spcAft>
                      </a:pPr>
                      <a:r>
                        <a:rPr lang="zh-CN" sz="2300" kern="100">
                          <a:effectLst/>
                        </a:rPr>
                        <a:t>总价</a:t>
                      </a:r>
                      <a:endParaRPr lang="zh-CN" sz="2700" kern="10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tc>
                  <a:txBody>
                    <a:bodyPr/>
                    <a:lstStyle/>
                    <a:p>
                      <a:pPr indent="127000" algn="just">
                        <a:lnSpc>
                          <a:spcPts val="2000"/>
                        </a:lnSpc>
                        <a:spcAft>
                          <a:spcPts val="0"/>
                        </a:spcAft>
                      </a:pPr>
                      <a:r>
                        <a:rPr lang="en-US" sz="2300" kern="100" dirty="0">
                          <a:effectLst/>
                        </a:rPr>
                        <a:t>3654.46</a:t>
                      </a:r>
                      <a:endParaRPr lang="zh-CN" sz="27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152914" marR="152914" marT="0" marB="0"/>
                </a:tc>
                <a:extLst>
                  <a:ext uri="{0D108BD9-81ED-4DB2-BD59-A6C34878D82A}">
                    <a16:rowId xmlns:a16="http://schemas.microsoft.com/office/drawing/2014/main" val="1009346147"/>
                  </a:ext>
                </a:extLst>
              </a:tr>
            </a:tbl>
          </a:graphicData>
        </a:graphic>
      </p:graphicFrame>
    </p:spTree>
    <p:extLst>
      <p:ext uri="{BB962C8B-B14F-4D97-AF65-F5344CB8AC3E}">
        <p14:creationId xmlns:p14="http://schemas.microsoft.com/office/powerpoint/2010/main" val="3075791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质量管理计划</a:t>
              </a: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
        <p:nvSpPr>
          <p:cNvPr id="4" name="矩形 3"/>
          <p:cNvSpPr/>
          <p:nvPr/>
        </p:nvSpPr>
        <p:spPr>
          <a:xfrm>
            <a:off x="408944" y="1799596"/>
            <a:ext cx="11538217" cy="646331"/>
          </a:xfrm>
          <a:prstGeom prst="rect">
            <a:avLst/>
          </a:prstGeom>
        </p:spPr>
        <p:txBody>
          <a:bodyPr wrap="square">
            <a:spAutoFit/>
          </a:bodyPr>
          <a:lstStyle/>
          <a:p>
            <a:r>
              <a:rPr lang="zh-CN" altLang="zh-CN" dirty="0"/>
              <a:t>软件工程课程网站系统是用于教学、学习、交流的网站，因此对其的客户需求分析可以分为教师、管理员、学生与普通的网站游客。</a:t>
            </a:r>
          </a:p>
        </p:txBody>
      </p:sp>
      <p:sp>
        <p:nvSpPr>
          <p:cNvPr id="7" name="矩形 6"/>
          <p:cNvSpPr/>
          <p:nvPr/>
        </p:nvSpPr>
        <p:spPr>
          <a:xfrm>
            <a:off x="164105" y="2893382"/>
            <a:ext cx="11783056" cy="3370153"/>
          </a:xfrm>
          <a:prstGeom prst="rect">
            <a:avLst/>
          </a:prstGeom>
        </p:spPr>
        <p:txBody>
          <a:bodyPr wrap="square">
            <a:spAutoFit/>
          </a:bodyPr>
          <a:lstStyle/>
          <a:p>
            <a:pPr marL="742950" lvl="1" indent="-285750">
              <a:spcBef>
                <a:spcPts val="2400"/>
              </a:spcBef>
              <a:spcAft>
                <a:spcPts val="600"/>
              </a:spcAft>
              <a:buFont typeface="+mj-lt"/>
              <a:buAutoNum type="arabicPeriod"/>
            </a:pPr>
            <a:r>
              <a:rPr lang="zh-CN" altLang="zh-CN" sz="2800" b="1" kern="100" dirty="0">
                <a:latin typeface="Times New Roman" panose="02020603050405020304" pitchFamily="18" charset="0"/>
                <a:ea typeface="黑体" panose="02010609060101010101" pitchFamily="49" charset="-122"/>
                <a:cs typeface="宋体" panose="02010600030101010101" pitchFamily="2" charset="-122"/>
              </a:rPr>
              <a:t>教师需求</a:t>
            </a:r>
            <a:endParaRPr lang="zh-CN" altLang="zh-CN" sz="2400" b="1" kern="100" dirty="0">
              <a:latin typeface="Times New Roman" panose="02020603050405020304" pitchFamily="18" charset="0"/>
              <a:ea typeface="黑体" panose="02010609060101010101" pitchFamily="49" charset="-122"/>
              <a:cs typeface="宋体" panose="02010600030101010101" pitchFamily="2" charset="-122"/>
            </a:endParaRPr>
          </a:p>
          <a:p>
            <a:pPr marL="342900" lvl="0" indent="-342900" algn="just">
              <a:spcAft>
                <a:spcPts val="0"/>
              </a:spcAft>
              <a:buFont typeface="宋体" panose="02010600030101010101" pitchFamily="2" charset="-122"/>
              <a:buAutoNum type="arabicPeriod"/>
              <a:tabLst>
                <a:tab pos="495300" algn="l"/>
              </a:tabLst>
            </a:pPr>
            <a:r>
              <a:rPr lang="zh-CN" altLang="zh-CN" dirty="0"/>
              <a:t>网站上要有系统的课程介绍包括项目管理,需求工程等几门课的课时安排、教学计划、使用教材、国际国内背景、考核方式、和学生选这门课所需要的知识背景，以及大作业的介绍。并可以在以后增加另外课程的时候可以定制.</a:t>
            </a:r>
          </a:p>
          <a:p>
            <a:pPr marL="342900" lvl="0" indent="-342900" algn="just">
              <a:spcAft>
                <a:spcPts val="0"/>
              </a:spcAft>
              <a:buFont typeface="宋体" panose="02010600030101010101" pitchFamily="2" charset="-122"/>
              <a:buAutoNum type="arabicPeriod"/>
              <a:tabLst>
                <a:tab pos="495300" algn="l"/>
              </a:tabLst>
            </a:pPr>
            <a:r>
              <a:rPr lang="zh-CN" altLang="zh-CN" dirty="0"/>
              <a:t>网站要有教师介绍，对任课老师的以往教学、科研成果，及其教学风格，出版书 籍，所获荣誉的详细介绍</a:t>
            </a:r>
          </a:p>
          <a:p>
            <a:pPr marL="342900" lvl="0" indent="-342900" algn="just">
              <a:spcAft>
                <a:spcPts val="0"/>
              </a:spcAft>
              <a:buFont typeface="宋体" panose="02010600030101010101" pitchFamily="2" charset="-122"/>
              <a:buAutoNum type="arabicPeriod"/>
              <a:tabLst>
                <a:tab pos="495300" algn="l"/>
              </a:tabLst>
            </a:pPr>
            <a:r>
              <a:rPr lang="zh-CN" altLang="zh-CN" dirty="0">
                <a:solidFill>
                  <a:schemeClr val="bg1"/>
                </a:solidFill>
              </a:rPr>
              <a:t> 课件、模板、参考资料、以往优秀作业、教学视频、音频资料下载，可以及时更新。本班老师同学可以通过账号下载，其他用户可以在线浏览简化版课件。</a:t>
            </a:r>
          </a:p>
          <a:p>
            <a:pPr marL="342900" lvl="0" indent="-342900" algn="just">
              <a:spcAft>
                <a:spcPts val="0"/>
              </a:spcAft>
              <a:buFont typeface="宋体" panose="02010600030101010101" pitchFamily="2" charset="-122"/>
              <a:buAutoNum type="arabicPeriod"/>
              <a:tabLst>
                <a:tab pos="495300" algn="l"/>
              </a:tabLst>
            </a:pPr>
            <a:r>
              <a:rPr lang="zh-CN" altLang="zh-CN" dirty="0">
                <a:solidFill>
                  <a:schemeClr val="bg1"/>
                </a:solidFill>
              </a:rPr>
              <a:t>教师消息发布栏用于老师发布作业点评、临时课程变更等通知。</a:t>
            </a:r>
          </a:p>
          <a:p>
            <a:pPr marL="342900" lvl="0" indent="-342900" algn="just">
              <a:spcAft>
                <a:spcPts val="0"/>
              </a:spcAft>
              <a:buFont typeface="宋体" panose="02010600030101010101" pitchFamily="2" charset="-122"/>
              <a:buAutoNum type="arabicPeriod"/>
              <a:tabLst>
                <a:tab pos="495300" algn="l"/>
              </a:tabLst>
            </a:pPr>
            <a:r>
              <a:rPr lang="zh-CN" altLang="zh-CN" dirty="0">
                <a:solidFill>
                  <a:schemeClr val="bg1"/>
                </a:solidFill>
              </a:rPr>
              <a:t>网站上要有网站向导即使用指南。</a:t>
            </a:r>
          </a:p>
          <a:p>
            <a:pPr marL="342900" lvl="0" indent="-342900" algn="just">
              <a:spcAft>
                <a:spcPts val="0"/>
              </a:spcAft>
              <a:buFont typeface="宋体" panose="02010600030101010101" pitchFamily="2" charset="-122"/>
              <a:buAutoNum type="arabicPeriod"/>
              <a:tabLst>
                <a:tab pos="495300" algn="l"/>
              </a:tabLst>
            </a:pPr>
            <a:r>
              <a:rPr lang="zh-CN" altLang="zh-CN" dirty="0">
                <a:solidFill>
                  <a:schemeClr val="bg1"/>
                </a:solidFill>
              </a:rPr>
              <a:t>最新信息：公布老师最近的一些教学或外出交流的心得，以及网站一些最近更新信息的介绍。</a:t>
            </a:r>
          </a:p>
          <a:p>
            <a:pPr marL="342900" lvl="0" indent="-342900" algn="just">
              <a:spcAft>
                <a:spcPts val="0"/>
              </a:spcAft>
              <a:buFont typeface="宋体" panose="02010600030101010101" pitchFamily="2" charset="-122"/>
              <a:buAutoNum type="arabicPeriod"/>
              <a:tabLst>
                <a:tab pos="495300" algn="l"/>
              </a:tabLst>
            </a:pPr>
            <a:r>
              <a:rPr lang="zh-CN" altLang="zh-CN" dirty="0">
                <a:solidFill>
                  <a:schemeClr val="bg1"/>
                </a:solidFill>
              </a:rPr>
              <a:t>友情连接（如网上选课主页）有老师要求管理员实时更新。</a:t>
            </a:r>
          </a:p>
          <a:p>
            <a:pPr marL="342900" lvl="0" indent="-342900" algn="just">
              <a:spcAft>
                <a:spcPts val="0"/>
              </a:spcAft>
              <a:buFont typeface="宋体" panose="02010600030101010101" pitchFamily="2" charset="-122"/>
              <a:buAutoNum type="arabicPeriod"/>
              <a:tabLst>
                <a:tab pos="495300" algn="l"/>
              </a:tabLst>
            </a:pPr>
            <a:r>
              <a:rPr lang="zh-CN" altLang="zh-CN" dirty="0">
                <a:solidFill>
                  <a:schemeClr val="bg1"/>
                </a:solidFill>
              </a:rPr>
              <a:t>提供专门的作业点评,作业完成情况跟踪的功能,对学生的作业,和课后作业讨论进行点评.</a:t>
            </a:r>
          </a:p>
        </p:txBody>
      </p:sp>
    </p:spTree>
    <p:extLst>
      <p:ext uri="{BB962C8B-B14F-4D97-AF65-F5344CB8AC3E}">
        <p14:creationId xmlns:p14="http://schemas.microsoft.com/office/powerpoint/2010/main" val="3373847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质量管理计划</a:t>
              </a: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
        <p:nvSpPr>
          <p:cNvPr id="7" name="矩形 6"/>
          <p:cNvSpPr/>
          <p:nvPr/>
        </p:nvSpPr>
        <p:spPr>
          <a:xfrm>
            <a:off x="251582" y="1913890"/>
            <a:ext cx="11783056" cy="4893647"/>
          </a:xfrm>
          <a:prstGeom prst="rect">
            <a:avLst/>
          </a:prstGeom>
        </p:spPr>
        <p:txBody>
          <a:bodyPr wrap="square">
            <a:spAutoFit/>
          </a:bodyPr>
          <a:lstStyle/>
          <a:p>
            <a:pPr lvl="1"/>
            <a:r>
              <a:rPr lang="zh-CN" altLang="zh-CN" sz="3200" b="1" dirty="0" smtClean="0"/>
              <a:t>学生需求</a:t>
            </a:r>
            <a:endParaRPr lang="zh-CN" altLang="zh-CN" sz="2800" b="1" dirty="0" smtClean="0"/>
          </a:p>
          <a:p>
            <a:pPr lvl="0"/>
            <a:r>
              <a:rPr lang="en-US" altLang="zh-CN" sz="2000" dirty="0" smtClean="0"/>
              <a:t>1. </a:t>
            </a:r>
            <a:r>
              <a:rPr lang="zh-CN" altLang="zh-CN" sz="2000" dirty="0" smtClean="0"/>
              <a:t>课件下载功能，包括以往的旧版本课件，以及最新的课件。</a:t>
            </a:r>
            <a:endParaRPr lang="zh-CN" altLang="zh-CN" sz="2800" dirty="0" smtClean="0"/>
          </a:p>
          <a:p>
            <a:pPr lvl="0"/>
            <a:r>
              <a:rPr lang="en-US" altLang="zh-CN" sz="2000" dirty="0" smtClean="0"/>
              <a:t>2. </a:t>
            </a:r>
            <a:r>
              <a:rPr lang="zh-CN" altLang="zh-CN" sz="2000" dirty="0" smtClean="0"/>
              <a:t>能下载老师提供的参考资料(含电子教材、历年试卷、补课资料，以及老师的教学交流文章)并且网站能</a:t>
            </a:r>
            <a:r>
              <a:rPr lang="en-US" altLang="zh-CN" sz="2000" dirty="0" smtClean="0"/>
              <a:t>               </a:t>
            </a:r>
            <a:r>
              <a:rPr lang="zh-CN" altLang="zh-CN" sz="2000" dirty="0" smtClean="0"/>
              <a:t>及时更新这些资料。下载的速度能够得到保证：要求同时可容纳10人下载，并且人均速度能达到50kb/s。</a:t>
            </a:r>
            <a:endParaRPr lang="zh-CN" altLang="zh-CN" sz="2800" dirty="0" smtClean="0"/>
          </a:p>
          <a:p>
            <a:pPr lvl="0"/>
            <a:r>
              <a:rPr lang="zh-CN" altLang="zh-CN" sz="2000" dirty="0" smtClean="0"/>
              <a:t>能及时看到老师的通知(含课程相关通知及作业点评)。</a:t>
            </a:r>
            <a:endParaRPr lang="zh-CN" altLang="zh-CN" sz="2800" dirty="0" smtClean="0"/>
          </a:p>
          <a:p>
            <a:pPr lvl="0"/>
            <a:r>
              <a:rPr lang="en-US" altLang="zh-CN" sz="2000" dirty="0" smtClean="0"/>
              <a:t>3. </a:t>
            </a:r>
            <a:r>
              <a:rPr lang="zh-CN" altLang="zh-CN" sz="2000" dirty="0" smtClean="0"/>
              <a:t>如果教师提供的是多媒体资料，网站能提供下载及在线观看功能（如课堂录像）。</a:t>
            </a:r>
            <a:endParaRPr lang="zh-CN" altLang="zh-CN" sz="2800" dirty="0" smtClean="0"/>
          </a:p>
          <a:p>
            <a:pPr lvl="0"/>
            <a:r>
              <a:rPr lang="en-US" altLang="zh-CN" sz="2000" dirty="0" smtClean="0"/>
              <a:t>4. </a:t>
            </a:r>
            <a:r>
              <a:rPr lang="zh-CN" altLang="zh-CN" sz="2000" dirty="0" smtClean="0"/>
              <a:t>网站界面要求简洁大方，有网站导航、相关链接(含学校选课系统、学院网页、需求相关主题网站)</a:t>
            </a:r>
            <a:endParaRPr lang="zh-CN" altLang="zh-CN" sz="2800" dirty="0" smtClean="0"/>
          </a:p>
          <a:p>
            <a:pPr lvl="0"/>
            <a:r>
              <a:rPr lang="en-US" altLang="zh-CN" sz="2000" dirty="0" smtClean="0">
                <a:solidFill>
                  <a:schemeClr val="bg1"/>
                </a:solidFill>
              </a:rPr>
              <a:t>5. </a:t>
            </a:r>
            <a:r>
              <a:rPr lang="zh-CN" altLang="zh-CN" sz="2000" dirty="0" smtClean="0">
                <a:solidFill>
                  <a:schemeClr val="bg1"/>
                </a:solidFill>
              </a:rPr>
              <a:t>网站提供通过提问方式的密码取回功能。</a:t>
            </a:r>
            <a:endParaRPr lang="zh-CN" altLang="zh-CN" sz="2800" dirty="0" smtClean="0">
              <a:solidFill>
                <a:schemeClr val="bg1"/>
              </a:solidFill>
            </a:endParaRPr>
          </a:p>
          <a:p>
            <a:pPr lvl="0"/>
            <a:r>
              <a:rPr lang="en-US" altLang="zh-CN" sz="2000" dirty="0" smtClean="0">
                <a:solidFill>
                  <a:schemeClr val="bg1"/>
                </a:solidFill>
              </a:rPr>
              <a:t>6. </a:t>
            </a:r>
            <a:r>
              <a:rPr lang="zh-CN" altLang="zh-CN" sz="2000" dirty="0" smtClean="0">
                <a:solidFill>
                  <a:schemeClr val="bg1"/>
                </a:solidFill>
              </a:rPr>
              <a:t>网站能提供让分组的各个团队能有团队内部的交流工具(如论坛，不同团队可以申请认证板块，非团队成员不能浏览使用，但希望教师可以进入各个板块进行一定的指导，而网站管理人员也可管理认证板块)。</a:t>
            </a:r>
            <a:endParaRPr lang="zh-CN" altLang="zh-CN" sz="2800" dirty="0" smtClean="0">
              <a:solidFill>
                <a:schemeClr val="bg1"/>
              </a:solidFill>
            </a:endParaRPr>
          </a:p>
          <a:p>
            <a:pPr lvl="0"/>
            <a:r>
              <a:rPr lang="en-US" altLang="zh-CN" sz="2000" dirty="0" smtClean="0">
                <a:solidFill>
                  <a:schemeClr val="bg1"/>
                </a:solidFill>
              </a:rPr>
              <a:t>7. </a:t>
            </a:r>
            <a:r>
              <a:rPr lang="zh-CN" altLang="zh-CN" sz="2000" dirty="0" smtClean="0">
                <a:solidFill>
                  <a:schemeClr val="bg1"/>
                </a:solidFill>
              </a:rPr>
              <a:t>网站能提供一定资料共享功能(如论坛有上传下载附件功能、但对附件大小有限制，不得大于2M)</a:t>
            </a:r>
            <a:endParaRPr lang="zh-CN" altLang="zh-CN" sz="2800" dirty="0" smtClean="0">
              <a:solidFill>
                <a:schemeClr val="bg1"/>
              </a:solidFill>
            </a:endParaRPr>
          </a:p>
          <a:p>
            <a:pPr lvl="0"/>
            <a:r>
              <a:rPr lang="en-US" altLang="zh-CN" sz="2000" dirty="0" smtClean="0">
                <a:solidFill>
                  <a:schemeClr val="bg1"/>
                </a:solidFill>
              </a:rPr>
              <a:t>8. </a:t>
            </a:r>
            <a:r>
              <a:rPr lang="zh-CN" altLang="zh-CN" sz="2000" dirty="0" smtClean="0">
                <a:solidFill>
                  <a:schemeClr val="bg1"/>
                </a:solidFill>
              </a:rPr>
              <a:t>网站能较醒目地提供教师的联系方式 (尽量详细)。</a:t>
            </a:r>
            <a:endParaRPr lang="zh-CN" altLang="zh-CN" sz="2800" dirty="0" smtClean="0">
              <a:solidFill>
                <a:schemeClr val="bg1"/>
              </a:solidFill>
            </a:endParaRPr>
          </a:p>
          <a:p>
            <a:pPr lvl="0"/>
            <a:r>
              <a:rPr lang="en-US" altLang="zh-CN" sz="2000" dirty="0" smtClean="0">
                <a:solidFill>
                  <a:schemeClr val="bg1"/>
                </a:solidFill>
              </a:rPr>
              <a:t>9. </a:t>
            </a:r>
            <a:r>
              <a:rPr lang="zh-CN" altLang="zh-CN" sz="2000" dirty="0" smtClean="0">
                <a:solidFill>
                  <a:schemeClr val="bg1"/>
                </a:solidFill>
              </a:rPr>
              <a:t>网站可以提供站内文章标题搜索功能。</a:t>
            </a:r>
            <a:endParaRPr lang="en-US" altLang="zh-CN" sz="2000" dirty="0" smtClean="0">
              <a:solidFill>
                <a:schemeClr val="bg1"/>
              </a:solidFill>
            </a:endParaRPr>
          </a:p>
          <a:p>
            <a:r>
              <a:rPr lang="en-US" altLang="zh-CN" sz="2000" dirty="0" smtClean="0">
                <a:solidFill>
                  <a:schemeClr val="bg1"/>
                </a:solidFill>
              </a:rPr>
              <a:t>10.</a:t>
            </a:r>
            <a:r>
              <a:rPr lang="zh-CN" altLang="zh-CN" sz="2000" dirty="0">
                <a:solidFill>
                  <a:schemeClr val="bg1"/>
                </a:solidFill>
              </a:rPr>
              <a:t>网站能够提供学生自身作业提交功能,并可以跟踪作业的批复</a:t>
            </a:r>
            <a:r>
              <a:rPr lang="zh-CN" altLang="zh-CN" sz="2000" dirty="0" smtClean="0">
                <a:solidFill>
                  <a:schemeClr val="bg1"/>
                </a:solidFill>
              </a:rPr>
              <a:t>情况</a:t>
            </a:r>
            <a:endParaRPr lang="zh-CN" altLang="zh-CN" sz="2000" dirty="0">
              <a:solidFill>
                <a:schemeClr val="bg1"/>
              </a:solidFill>
            </a:endParaRPr>
          </a:p>
          <a:p>
            <a:pPr marL="342900" lvl="0" indent="-342900" algn="just">
              <a:spcAft>
                <a:spcPts val="0"/>
              </a:spcAft>
              <a:buFont typeface="宋体" panose="02010600030101010101" pitchFamily="2" charset="-122"/>
              <a:buAutoNum type="arabicPeriod"/>
              <a:tabLst>
                <a:tab pos="495300" algn="l"/>
              </a:tabLst>
            </a:pPr>
            <a:endParaRPr lang="zh-CN" altLang="zh-CN" sz="2000" dirty="0">
              <a:solidFill>
                <a:schemeClr val="bg1"/>
              </a:solidFill>
            </a:endParaRPr>
          </a:p>
        </p:txBody>
      </p:sp>
    </p:spTree>
    <p:extLst>
      <p:ext uri="{BB962C8B-B14F-4D97-AF65-F5344CB8AC3E}">
        <p14:creationId xmlns:p14="http://schemas.microsoft.com/office/powerpoint/2010/main" val="4289820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质量管理计划</a:t>
              </a: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
        <p:nvSpPr>
          <p:cNvPr id="7" name="矩形 6"/>
          <p:cNvSpPr/>
          <p:nvPr/>
        </p:nvSpPr>
        <p:spPr>
          <a:xfrm>
            <a:off x="131661" y="1471910"/>
            <a:ext cx="11783056" cy="5109091"/>
          </a:xfrm>
          <a:prstGeom prst="rect">
            <a:avLst/>
          </a:prstGeom>
        </p:spPr>
        <p:txBody>
          <a:bodyPr wrap="square">
            <a:spAutoFit/>
          </a:bodyPr>
          <a:lstStyle/>
          <a:p>
            <a:pPr lvl="1"/>
            <a:r>
              <a:rPr lang="zh-CN" altLang="zh-CN" sz="2800" b="1" dirty="0" smtClean="0"/>
              <a:t>网站</a:t>
            </a:r>
            <a:r>
              <a:rPr lang="zh-CN" altLang="zh-CN" sz="2800" b="1" dirty="0"/>
              <a:t>游客需求</a:t>
            </a:r>
            <a:endParaRPr lang="zh-CN" altLang="zh-CN" sz="2400" b="1" dirty="0"/>
          </a:p>
          <a:p>
            <a:pPr lvl="0"/>
            <a:r>
              <a:rPr lang="zh-CN" altLang="zh-CN" dirty="0"/>
              <a:t>能看到老师提供的参考资料</a:t>
            </a:r>
            <a:r>
              <a:rPr lang="en-US" altLang="zh-CN" dirty="0"/>
              <a:t>(</a:t>
            </a:r>
            <a:r>
              <a:rPr lang="zh-CN" altLang="zh-CN" dirty="0"/>
              <a:t>含电子教材、历年试卷、补课资料</a:t>
            </a:r>
            <a:r>
              <a:rPr lang="en-US" altLang="zh-CN" dirty="0"/>
              <a:t>,</a:t>
            </a:r>
            <a:r>
              <a:rPr lang="zh-CN" altLang="zh-CN" dirty="0"/>
              <a:t>以及老师的教学交流文章</a:t>
            </a:r>
            <a:r>
              <a:rPr lang="en-US" altLang="zh-CN" dirty="0"/>
              <a:t>)</a:t>
            </a:r>
            <a:r>
              <a:rPr lang="zh-CN" altLang="zh-CN" dirty="0"/>
              <a:t>。</a:t>
            </a:r>
            <a:endParaRPr lang="zh-CN" altLang="zh-CN" sz="2400" dirty="0"/>
          </a:p>
          <a:p>
            <a:pPr lvl="0"/>
            <a:r>
              <a:rPr lang="zh-CN" altLang="zh-CN" dirty="0"/>
              <a:t>游客能看到历年学生对本课程，任课老师以及助教的评价与反馈。</a:t>
            </a:r>
            <a:endParaRPr lang="zh-CN" altLang="zh-CN" sz="2400" dirty="0"/>
          </a:p>
          <a:p>
            <a:pPr lvl="0"/>
            <a:r>
              <a:rPr lang="zh-CN" altLang="zh-CN" dirty="0"/>
              <a:t>网站界面要求简洁大方，有网站导航、相关链接</a:t>
            </a:r>
            <a:r>
              <a:rPr lang="en-US" altLang="zh-CN" dirty="0"/>
              <a:t>(</a:t>
            </a:r>
            <a:r>
              <a:rPr lang="zh-CN" altLang="zh-CN" dirty="0"/>
              <a:t>含学校选课系统、学院网页、需求相关主题网站</a:t>
            </a:r>
            <a:r>
              <a:rPr lang="en-US" altLang="zh-CN" dirty="0"/>
              <a:t>)</a:t>
            </a:r>
            <a:r>
              <a:rPr lang="zh-CN" altLang="zh-CN" dirty="0"/>
              <a:t>。</a:t>
            </a:r>
            <a:endParaRPr lang="zh-CN" altLang="zh-CN" sz="2400" dirty="0"/>
          </a:p>
          <a:p>
            <a:pPr lvl="0"/>
            <a:r>
              <a:rPr lang="zh-CN" altLang="zh-CN" dirty="0"/>
              <a:t>网站能提供一定资料共享功能</a:t>
            </a:r>
            <a:r>
              <a:rPr lang="zh-CN" altLang="zh-CN" dirty="0" smtClean="0"/>
              <a:t>。</a:t>
            </a:r>
            <a:endParaRPr lang="en-US" altLang="zh-CN" sz="2400" dirty="0"/>
          </a:p>
          <a:p>
            <a:pPr lvl="0"/>
            <a:r>
              <a:rPr lang="en-US" altLang="zh-CN" sz="2800" b="1" dirty="0"/>
              <a:t> </a:t>
            </a:r>
            <a:r>
              <a:rPr lang="en-US" altLang="zh-CN" sz="2800" b="1" dirty="0" smtClean="0"/>
              <a:t>    </a:t>
            </a:r>
            <a:r>
              <a:rPr lang="zh-CN" altLang="zh-CN" sz="2800" b="1" dirty="0" smtClean="0"/>
              <a:t>系统功能</a:t>
            </a:r>
            <a:r>
              <a:rPr lang="zh-CN" altLang="zh-CN" sz="2800" b="1" dirty="0"/>
              <a:t>需求</a:t>
            </a:r>
            <a:endParaRPr lang="zh-CN" altLang="zh-CN" sz="2400" b="1" dirty="0"/>
          </a:p>
          <a:p>
            <a:r>
              <a:rPr lang="en-US" altLang="zh-CN" dirty="0" smtClean="0"/>
              <a:t>    </a:t>
            </a:r>
            <a:r>
              <a:rPr lang="zh-CN" altLang="zh-CN" dirty="0" smtClean="0"/>
              <a:t>本</a:t>
            </a:r>
            <a:r>
              <a:rPr lang="zh-CN" altLang="zh-CN" dirty="0"/>
              <a:t>网站要求提供对外服务的能力，保证至少</a:t>
            </a:r>
            <a:r>
              <a:rPr lang="en-US" altLang="zh-CN" dirty="0"/>
              <a:t>300</a:t>
            </a:r>
            <a:r>
              <a:rPr lang="zh-CN" altLang="zh-CN" dirty="0"/>
              <a:t>名同学登陆服务的要求</a:t>
            </a:r>
            <a:r>
              <a:rPr lang="zh-CN" altLang="zh-CN" dirty="0" smtClean="0"/>
              <a:t>。</a:t>
            </a:r>
            <a:endParaRPr lang="en-US" altLang="zh-CN" sz="2400" dirty="0"/>
          </a:p>
          <a:p>
            <a:r>
              <a:rPr lang="zh-CN" altLang="zh-CN" b="1" dirty="0" smtClean="0"/>
              <a:t>安全性</a:t>
            </a:r>
            <a:r>
              <a:rPr lang="zh-CN" altLang="zh-CN" b="1" dirty="0"/>
              <a:t>保证</a:t>
            </a:r>
          </a:p>
          <a:p>
            <a:r>
              <a:rPr lang="en-US" altLang="zh-CN" dirty="0" smtClean="0"/>
              <a:t>     SQL</a:t>
            </a:r>
            <a:r>
              <a:rPr lang="zh-CN" altLang="zh-CN" dirty="0"/>
              <a:t>注入防护。</a:t>
            </a:r>
          </a:p>
          <a:p>
            <a:r>
              <a:rPr lang="en-US" altLang="zh-CN" dirty="0" smtClean="0">
                <a:solidFill>
                  <a:schemeClr val="bg1"/>
                </a:solidFill>
              </a:rPr>
              <a:t>    </a:t>
            </a:r>
            <a:r>
              <a:rPr lang="zh-CN" altLang="zh-CN" dirty="0" smtClean="0">
                <a:solidFill>
                  <a:schemeClr val="bg1"/>
                </a:solidFill>
              </a:rPr>
              <a:t>对称</a:t>
            </a:r>
            <a:r>
              <a:rPr lang="zh-CN" altLang="zh-CN" dirty="0">
                <a:solidFill>
                  <a:schemeClr val="bg1"/>
                </a:solidFill>
              </a:rPr>
              <a:t>加密算法高级加密标准</a:t>
            </a:r>
            <a:r>
              <a:rPr lang="en-US" altLang="zh-CN" dirty="0">
                <a:solidFill>
                  <a:schemeClr val="bg1"/>
                </a:solidFill>
              </a:rPr>
              <a:t>AES</a:t>
            </a:r>
            <a:r>
              <a:rPr lang="zh-CN" altLang="zh-CN" dirty="0">
                <a:solidFill>
                  <a:schemeClr val="bg1"/>
                </a:solidFill>
              </a:rPr>
              <a:t>加密用户密码。</a:t>
            </a:r>
          </a:p>
          <a:p>
            <a:r>
              <a:rPr lang="en-US" altLang="zh-CN" dirty="0" smtClean="0">
                <a:solidFill>
                  <a:schemeClr val="bg1"/>
                </a:solidFill>
              </a:rPr>
              <a:t>    </a:t>
            </a:r>
            <a:r>
              <a:rPr lang="zh-CN" altLang="zh-CN" dirty="0" smtClean="0">
                <a:solidFill>
                  <a:schemeClr val="bg1"/>
                </a:solidFill>
              </a:rPr>
              <a:t>木马</a:t>
            </a:r>
            <a:r>
              <a:rPr lang="zh-CN" altLang="zh-CN" dirty="0">
                <a:solidFill>
                  <a:schemeClr val="bg1"/>
                </a:solidFill>
              </a:rPr>
              <a:t>和病毒防护。</a:t>
            </a:r>
          </a:p>
          <a:p>
            <a:r>
              <a:rPr lang="en-US" altLang="zh-CN" dirty="0" smtClean="0">
                <a:solidFill>
                  <a:schemeClr val="bg1"/>
                </a:solidFill>
              </a:rPr>
              <a:t>    </a:t>
            </a:r>
            <a:r>
              <a:rPr lang="zh-CN" altLang="zh-CN" dirty="0" smtClean="0">
                <a:solidFill>
                  <a:schemeClr val="bg1"/>
                </a:solidFill>
              </a:rPr>
              <a:t>用户</a:t>
            </a:r>
            <a:r>
              <a:rPr lang="zh-CN" altLang="zh-CN" dirty="0">
                <a:solidFill>
                  <a:schemeClr val="bg1"/>
                </a:solidFill>
              </a:rPr>
              <a:t>权限控制。</a:t>
            </a:r>
          </a:p>
          <a:p>
            <a:r>
              <a:rPr lang="zh-CN" altLang="zh-CN" b="1" dirty="0" smtClean="0">
                <a:solidFill>
                  <a:schemeClr val="bg1"/>
                </a:solidFill>
              </a:rPr>
              <a:t>保密性</a:t>
            </a:r>
            <a:r>
              <a:rPr lang="zh-CN" altLang="zh-CN" b="1" dirty="0">
                <a:solidFill>
                  <a:schemeClr val="bg1"/>
                </a:solidFill>
              </a:rPr>
              <a:t>保证</a:t>
            </a:r>
          </a:p>
          <a:p>
            <a:r>
              <a:rPr lang="en-US" altLang="zh-CN" dirty="0">
                <a:solidFill>
                  <a:schemeClr val="bg1"/>
                </a:solidFill>
              </a:rPr>
              <a:t> </a:t>
            </a:r>
            <a:r>
              <a:rPr lang="en-US" altLang="zh-CN" dirty="0" smtClean="0">
                <a:solidFill>
                  <a:schemeClr val="bg1"/>
                </a:solidFill>
              </a:rPr>
              <a:t>    </a:t>
            </a:r>
            <a:r>
              <a:rPr lang="zh-CN" altLang="zh-CN" dirty="0" smtClean="0">
                <a:solidFill>
                  <a:schemeClr val="bg1"/>
                </a:solidFill>
              </a:rPr>
              <a:t>和</a:t>
            </a:r>
            <a:r>
              <a:rPr lang="zh-CN" altLang="zh-CN" dirty="0">
                <a:solidFill>
                  <a:schemeClr val="bg1"/>
                </a:solidFill>
              </a:rPr>
              <a:t>开发人员签保密</a:t>
            </a:r>
            <a:r>
              <a:rPr lang="zh-CN" altLang="zh-CN" dirty="0" smtClean="0">
                <a:solidFill>
                  <a:schemeClr val="bg1"/>
                </a:solidFill>
              </a:rPr>
              <a:t>协议</a:t>
            </a:r>
            <a:endParaRPr lang="en-US" altLang="zh-CN" dirty="0" smtClean="0">
              <a:solidFill>
                <a:schemeClr val="bg1"/>
              </a:solidFill>
            </a:endParaRPr>
          </a:p>
          <a:p>
            <a:r>
              <a:rPr lang="zh-CN" altLang="zh-CN" b="1" dirty="0" smtClean="0">
                <a:solidFill>
                  <a:schemeClr val="bg1"/>
                </a:solidFill>
              </a:rPr>
              <a:t>私密性</a:t>
            </a:r>
            <a:r>
              <a:rPr lang="zh-CN" altLang="zh-CN" b="1" dirty="0">
                <a:solidFill>
                  <a:schemeClr val="bg1"/>
                </a:solidFill>
              </a:rPr>
              <a:t>保证</a:t>
            </a:r>
          </a:p>
          <a:p>
            <a:r>
              <a:rPr lang="en-US" altLang="zh-CN" dirty="0" smtClean="0">
                <a:solidFill>
                  <a:schemeClr val="bg1"/>
                </a:solidFill>
              </a:rPr>
              <a:t>     </a:t>
            </a:r>
            <a:r>
              <a:rPr lang="zh-CN" altLang="zh-CN" dirty="0" smtClean="0">
                <a:solidFill>
                  <a:schemeClr val="bg1"/>
                </a:solidFill>
              </a:rPr>
              <a:t>对于</a:t>
            </a:r>
            <a:r>
              <a:rPr lang="zh-CN" altLang="zh-CN" dirty="0">
                <a:solidFill>
                  <a:schemeClr val="bg1"/>
                </a:solidFill>
              </a:rPr>
              <a:t>用户的私密信息使用对称加密算法高级加密标准</a:t>
            </a:r>
            <a:r>
              <a:rPr lang="en-US" altLang="zh-CN" dirty="0">
                <a:solidFill>
                  <a:schemeClr val="bg1"/>
                </a:solidFill>
              </a:rPr>
              <a:t>AES</a:t>
            </a:r>
            <a:r>
              <a:rPr lang="zh-CN" altLang="zh-CN" dirty="0">
                <a:solidFill>
                  <a:schemeClr val="bg1"/>
                </a:solidFill>
              </a:rPr>
              <a:t>进行加密，并</a:t>
            </a:r>
            <a:r>
              <a:rPr lang="en-US" altLang="zh-CN" dirty="0">
                <a:solidFill>
                  <a:schemeClr val="bg1"/>
                </a:solidFill>
              </a:rPr>
              <a:t>SQL</a:t>
            </a:r>
            <a:r>
              <a:rPr lang="zh-CN" altLang="zh-CN" dirty="0">
                <a:solidFill>
                  <a:schemeClr val="bg1"/>
                </a:solidFill>
              </a:rPr>
              <a:t>防注入。</a:t>
            </a:r>
            <a:endParaRPr lang="zh-CN" altLang="zh-CN" b="1" dirty="0">
              <a:solidFill>
                <a:schemeClr val="bg1"/>
              </a:solidFill>
            </a:endParaRPr>
          </a:p>
          <a:p>
            <a:r>
              <a:rPr lang="en-US" altLang="zh-CN" dirty="0">
                <a:solidFill>
                  <a:schemeClr val="bg1"/>
                </a:solidFill>
              </a:rPr>
              <a:t> </a:t>
            </a:r>
            <a:endParaRPr lang="zh-CN" altLang="zh-CN" sz="2400" dirty="0">
              <a:solidFill>
                <a:schemeClr val="bg1"/>
              </a:solidFill>
            </a:endParaRPr>
          </a:p>
        </p:txBody>
      </p:sp>
    </p:spTree>
    <p:extLst>
      <p:ext uri="{BB962C8B-B14F-4D97-AF65-F5344CB8AC3E}">
        <p14:creationId xmlns:p14="http://schemas.microsoft.com/office/powerpoint/2010/main" val="550551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沟通管理计划</a:t>
              </a: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
        <p:nvSpPr>
          <p:cNvPr id="7" name="矩形 6"/>
          <p:cNvSpPr/>
          <p:nvPr/>
        </p:nvSpPr>
        <p:spPr>
          <a:xfrm>
            <a:off x="146651" y="1177847"/>
            <a:ext cx="11783056" cy="6309420"/>
          </a:xfrm>
          <a:prstGeom prst="rect">
            <a:avLst/>
          </a:prstGeom>
        </p:spPr>
        <p:txBody>
          <a:bodyPr wrap="square">
            <a:spAutoFit/>
          </a:bodyPr>
          <a:lstStyle/>
          <a:p>
            <a:pPr lvl="1"/>
            <a:r>
              <a:rPr lang="zh-CN" altLang="zh-CN" sz="3200" b="1" dirty="0"/>
              <a:t>开发者与客户沟通计划</a:t>
            </a:r>
            <a:endParaRPr lang="zh-CN" altLang="zh-CN" sz="2800" b="1" dirty="0"/>
          </a:p>
          <a:p>
            <a:r>
              <a:rPr lang="zh-CN" altLang="zh-CN" sz="2800" dirty="0"/>
              <a:t>在此系统中，第一客户为老师，与客户的沟通计划为进行至少两次的谈话，谈话的时间与地点可以通过电子邮件或者电话短信来确定。其他沟通途径可以通过电子邮件与短信电话来进行。</a:t>
            </a:r>
            <a:endParaRPr lang="zh-CN" altLang="zh-CN" sz="3600" dirty="0"/>
          </a:p>
          <a:p>
            <a:r>
              <a:rPr lang="zh-CN" altLang="zh-CN" sz="2800" dirty="0"/>
              <a:t>第二客户为学生，可以采取校园定点采访调查，也可在网上发布问卷调查，了解学生客户的真实需求，如有必要，可采取面谈，并记录被采访人的真实意见。</a:t>
            </a:r>
            <a:endParaRPr lang="zh-CN" altLang="zh-CN" sz="3600" dirty="0"/>
          </a:p>
          <a:p>
            <a:pPr lvl="1"/>
            <a:r>
              <a:rPr lang="zh-CN" altLang="zh-CN" sz="3200" b="1" dirty="0">
                <a:solidFill>
                  <a:schemeClr val="bg1"/>
                </a:solidFill>
              </a:rPr>
              <a:t>开发者内部沟通计划</a:t>
            </a:r>
            <a:endParaRPr lang="zh-CN" altLang="zh-CN" sz="2800" b="1" dirty="0">
              <a:solidFill>
                <a:schemeClr val="bg1"/>
              </a:solidFill>
            </a:endParaRPr>
          </a:p>
          <a:p>
            <a:r>
              <a:rPr lang="zh-CN" altLang="zh-CN" sz="2800" dirty="0">
                <a:solidFill>
                  <a:schemeClr val="bg1"/>
                </a:solidFill>
              </a:rPr>
              <a:t>开发者内部的沟通可以通过开会议、</a:t>
            </a:r>
            <a:r>
              <a:rPr lang="en-US" altLang="zh-CN" sz="2800" dirty="0" err="1">
                <a:solidFill>
                  <a:schemeClr val="bg1"/>
                </a:solidFill>
              </a:rPr>
              <a:t>qq</a:t>
            </a:r>
            <a:r>
              <a:rPr lang="zh-CN" altLang="zh-CN" sz="2800" dirty="0">
                <a:solidFill>
                  <a:schemeClr val="bg1"/>
                </a:solidFill>
              </a:rPr>
              <a:t>联系、微信联系、电话联系、短信联系、邮件联系、网盘资源的共享来进行。其中会议包括现实面对面会议以及网上视频会议，语音会议。</a:t>
            </a:r>
            <a:endParaRPr lang="zh-CN" altLang="zh-CN" sz="3600" dirty="0">
              <a:solidFill>
                <a:schemeClr val="bg1"/>
              </a:solidFill>
            </a:endParaRPr>
          </a:p>
          <a:p>
            <a:r>
              <a:rPr lang="en-US" altLang="zh-CN" sz="2800" dirty="0">
                <a:solidFill>
                  <a:schemeClr val="bg1"/>
                </a:solidFill>
              </a:rPr>
              <a:t/>
            </a:r>
            <a:br>
              <a:rPr lang="en-US" altLang="zh-CN" sz="2800" dirty="0">
                <a:solidFill>
                  <a:schemeClr val="bg1"/>
                </a:solidFill>
              </a:rPr>
            </a:br>
            <a:endParaRPr lang="zh-CN" altLang="zh-CN" sz="6000" dirty="0">
              <a:solidFill>
                <a:schemeClr val="bg1"/>
              </a:solidFill>
            </a:endParaRPr>
          </a:p>
        </p:txBody>
      </p:sp>
    </p:spTree>
    <p:extLst>
      <p:ext uri="{BB962C8B-B14F-4D97-AF65-F5344CB8AC3E}">
        <p14:creationId xmlns:p14="http://schemas.microsoft.com/office/powerpoint/2010/main" val="1941107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3445</Words>
  <Application>Microsoft Office PowerPoint</Application>
  <PresentationFormat>宽屏</PresentationFormat>
  <Paragraphs>279</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黑体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Windows 用户</cp:lastModifiedBy>
  <cp:revision>76</cp:revision>
  <dcterms:created xsi:type="dcterms:W3CDTF">2016-04-16T23:42:00Z</dcterms:created>
  <dcterms:modified xsi:type="dcterms:W3CDTF">2017-10-29T13:42:17Z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