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40" autoAdjust="0"/>
    <p:restoredTop sz="90380" autoAdjust="0"/>
  </p:normalViewPr>
  <p:slideViewPr>
    <p:cSldViewPr snapToGrid="0">
      <p:cViewPr varScale="1">
        <p:scale>
          <a:sx n="92" d="100"/>
          <a:sy n="92" d="100"/>
        </p:scale>
        <p:origin x="-557" y="-96"/>
      </p:cViewPr>
      <p:guideLst>
        <p:guide orient="horz" pos="2160"/>
        <p:guide pos="3840"/>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a:fillRect/>
          </a:stretch>
        </p:blipFill>
        <p:spPr>
          <a:xfrm>
            <a:off x="-72737" y="-21304"/>
            <a:ext cx="12249653" cy="686042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a:fillRect/>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jpeg"/><Relationship Id="rId2" Type="http://schemas.openxmlformats.org/officeDocument/2006/relationships/hyperlink" Target="https://baike.baidu.com/item/%E5%BF%AB%E9%80%9F%E5%8E%9F%E5%9E%8B" TargetMode="Externa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jpe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jpe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2" name="文本框 11"/>
          <p:cNvSpPr txBox="1"/>
          <p:nvPr/>
        </p:nvSpPr>
        <p:spPr>
          <a:xfrm>
            <a:off x="4328161" y="2680788"/>
            <a:ext cx="3535680" cy="768350"/>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界面原型翻转</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7" name="Freeform 11"/>
          <p:cNvSpPr>
            <a:spLocks noEditPoints="1"/>
          </p:cNvSpPr>
          <p:nvPr/>
        </p:nvSpPr>
        <p:spPr bwMode="auto">
          <a:xfrm>
            <a:off x="5619633" y="1913855"/>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a:noFill/>
          </a:ln>
        </p:spPr>
        <p:txBody>
          <a:bodyPr vert="horz" wrap="square" lIns="91440" tIns="45720" rIns="91440" bIns="45720" numCol="1" anchor="t" anchorCtr="0" compatLnSpc="1"/>
          <a:lstStyle/>
          <a:p>
            <a:endParaRPr lang="zh-CN" altLang="en-US" dirty="0"/>
          </a:p>
        </p:txBody>
      </p:sp>
      <p:sp>
        <p:nvSpPr>
          <p:cNvPr id="20" name="文本框 19"/>
          <p:cNvSpPr txBox="1"/>
          <p:nvPr/>
        </p:nvSpPr>
        <p:spPr>
          <a:xfrm>
            <a:off x="5073650" y="5574873"/>
            <a:ext cx="204470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956561" y="5974983"/>
            <a:ext cx="627888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小组成员：温中磊，吕政凯，楼静靓，简浩男，陈金润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19633" y="4446446"/>
            <a:ext cx="831967" cy="831967"/>
          </a:xfrm>
          <a:prstGeom prst="rect">
            <a:avLst/>
          </a:prstGeom>
        </p:spPr>
      </p:pic>
      <p:pic>
        <p:nvPicPr>
          <p:cNvPr id="3" name="图片 2" descr="小组logo"/>
          <p:cNvPicPr>
            <a:picLocks noChangeAspect="1"/>
          </p:cNvPicPr>
          <p:nvPr/>
        </p:nvPicPr>
        <p:blipFill>
          <a:blip r:embed="rId2"/>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7958"/>
            <a:ext cx="2127885" cy="398780"/>
          </a:xfrm>
          <a:prstGeom prst="rect">
            <a:avLst/>
          </a:prstGeom>
        </p:spPr>
        <p:txBody>
          <a:bodyPr wrap="square" anchor="ctr">
            <a:spAutoFit/>
          </a:bodyPr>
          <a:lstStyle/>
          <a:p>
            <a:pPr lvl="0"/>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界面设计原则</a:t>
            </a:r>
            <a:endPar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5"/>
          <p:cNvSpPr/>
          <p:nvPr/>
        </p:nvSpPr>
        <p:spPr>
          <a:xfrm>
            <a:off x="2467620" y="207466"/>
            <a:ext cx="154178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design principle</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206240" y="36770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411515" y="25222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88269" y="1918024"/>
            <a:ext cx="5100663" cy="1134541"/>
          </a:xfrm>
          <a:prstGeom prst="rect">
            <a:avLst/>
          </a:prstGeom>
          <a:ln>
            <a:noFill/>
            <a:prstDash val="dash"/>
          </a:ln>
        </p:spPr>
        <p:txBody>
          <a:bodyPr wrap="square">
            <a:spAutoFit/>
          </a:bodyPr>
          <a:lstStyle/>
          <a:p>
            <a:pPr defTabSz="713105">
              <a:lnSpc>
                <a:spcPct val="130000"/>
              </a:lnSpc>
            </a:pPr>
            <a:r>
              <a:rPr lang="zh-CN" altLang="zh-CN" dirty="0">
                <a:latin typeface="微软雅黑" panose="020B0503020204020204" pitchFamily="34" charset="-122"/>
                <a:ea typeface="微软雅黑" panose="020B0503020204020204" pitchFamily="34" charset="-122"/>
              </a:rPr>
              <a:t>在系统的设计过程中，设计人员要抓住用户的特征，发现用户的需求。在系统整个开发过程中要不断征求用户的意见，向用户咨询。</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572920" y="170179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867022" y="148043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1" name="矩形 10"/>
          <p:cNvSpPr/>
          <p:nvPr/>
        </p:nvSpPr>
        <p:spPr>
          <a:xfrm>
            <a:off x="867022" y="150263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rPr>
              <a:t>以用户为中心</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a:xfrm>
            <a:off x="688269" y="4276214"/>
            <a:ext cx="10726124" cy="1172629"/>
          </a:xfrm>
          <a:prstGeom prst="rect">
            <a:avLst/>
          </a:prstGeom>
          <a:ln>
            <a:noFill/>
            <a:prstDash val="dash"/>
          </a:ln>
        </p:spPr>
        <p:txBody>
          <a:bodyPr wrap="square">
            <a:spAutoFit/>
          </a:bodyPr>
          <a:lstStyle/>
          <a:p>
            <a:pPr defTabSz="713105">
              <a:lnSpc>
                <a:spcPct val="130000"/>
              </a:lnSpc>
            </a:pPr>
            <a:r>
              <a:rPr lang="zh-CN" altLang="zh-CN" dirty="0">
                <a:latin typeface="微软雅黑" panose="020B0503020204020204" pitchFamily="34" charset="-122"/>
                <a:ea typeface="微软雅黑" panose="020B0503020204020204" pitchFamily="34" charset="-122"/>
              </a:rPr>
              <a:t>按照对象应用环境及场合具体使用功能要求，各种子系统控制类型、不同管理对象的同一界面并行处理要求和多项对话交互的同时性要求 等，设计分功能区分多级菜单、分层提示信息和多项对话栏并举的窗口等的人机交互界面，从而使用户易于分辨和掌握交互界面的使用规律和 特点，提高其友好性和易操作性。</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572920" y="4059989"/>
            <a:ext cx="10956820"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867022" y="383862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1" name="矩形 20"/>
          <p:cNvSpPr/>
          <p:nvPr/>
        </p:nvSpPr>
        <p:spPr>
          <a:xfrm>
            <a:off x="867022" y="386082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sym typeface="+mn-ea"/>
              </a:rPr>
              <a:t>3</a:t>
            </a:r>
            <a:r>
              <a:rPr lang="zh-CN" altLang="en-US" sz="2000" b="1" dirty="0" smtClean="0">
                <a:latin typeface="微软雅黑" panose="020B0503020204020204" pitchFamily="34" charset="-122"/>
                <a:ea typeface="微软雅黑" panose="020B0503020204020204" pitchFamily="34" charset="-122"/>
                <a:sym typeface="+mn-ea"/>
              </a:rPr>
              <a:t>：功能原则</a:t>
            </a:r>
            <a:endParaRPr lang="zh-CN" altLang="en-US" sz="2000" b="1" dirty="0"/>
          </a:p>
        </p:txBody>
      </p:sp>
      <p:sp>
        <p:nvSpPr>
          <p:cNvPr id="22" name="矩形 21"/>
          <p:cNvSpPr/>
          <p:nvPr/>
        </p:nvSpPr>
        <p:spPr>
          <a:xfrm>
            <a:off x="6313730" y="1918024"/>
            <a:ext cx="5100663" cy="1497654"/>
          </a:xfrm>
          <a:prstGeom prst="rect">
            <a:avLst/>
          </a:prstGeom>
          <a:ln>
            <a:noFill/>
            <a:prstDash val="dash"/>
          </a:ln>
        </p:spPr>
        <p:txBody>
          <a:bodyPr wrap="square">
            <a:spAutoFit/>
          </a:bodyPr>
          <a:lstStyle/>
          <a:p>
            <a:pPr>
              <a:lnSpc>
                <a:spcPct val="130000"/>
              </a:lnSpc>
            </a:pPr>
            <a:r>
              <a:rPr lang="zh-CN" altLang="zh-CN" dirty="0">
                <a:latin typeface="微软雅黑" panose="020B0503020204020204" pitchFamily="34" charset="-122"/>
                <a:ea typeface="微软雅黑" panose="020B0503020204020204" pitchFamily="34" charset="-122"/>
              </a:rPr>
              <a:t>按照处理事件顺序、访问查看顺序（如由整体到单项，由大到小，由上层到下层等）与控制工艺流程等设计监控管理和人机对话主界面及 其二级界面。</a:t>
            </a:r>
            <a:endParaRPr lang="zh-CN" altLang="zh-CN" dirty="0">
              <a:latin typeface="微软雅黑" panose="020B0503020204020204" pitchFamily="34" charset="-122"/>
              <a:ea typeface="微软雅黑" panose="020B0503020204020204" pitchFamily="34" charset="-122"/>
            </a:endParaRPr>
          </a:p>
        </p:txBody>
      </p:sp>
      <p:sp>
        <p:nvSpPr>
          <p:cNvPr id="23" name="矩形 22"/>
          <p:cNvSpPr/>
          <p:nvPr/>
        </p:nvSpPr>
        <p:spPr>
          <a:xfrm>
            <a:off x="6198381" y="170179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6492483" y="148043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5" name="矩形 24"/>
          <p:cNvSpPr/>
          <p:nvPr/>
        </p:nvSpPr>
        <p:spPr>
          <a:xfrm>
            <a:off x="6492483" y="150263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sym typeface="+mn-ea"/>
              </a:rPr>
              <a:t>2</a:t>
            </a:r>
            <a:r>
              <a:rPr lang="zh-CN" altLang="en-US" sz="2000" b="1" dirty="0" smtClean="0">
                <a:latin typeface="微软雅黑" panose="020B0503020204020204" pitchFamily="34" charset="-122"/>
                <a:ea typeface="微软雅黑" panose="020B0503020204020204" pitchFamily="34" charset="-122"/>
                <a:sym typeface="+mn-ea"/>
              </a:rPr>
              <a:t>：</a:t>
            </a:r>
            <a:r>
              <a:rPr lang="zh-CN" altLang="zh-CN" sz="2000" b="1" dirty="0">
                <a:latin typeface="微软雅黑" panose="020B0503020204020204" pitchFamily="34" charset="-122"/>
                <a:ea typeface="微软雅黑" panose="020B0503020204020204" pitchFamily="34" charset="-122"/>
              </a:rPr>
              <a:t>顺序原则</a:t>
            </a:r>
            <a:endParaRPr lang="zh-CN" altLang="en-US" sz="2000" b="1" dirty="0">
              <a:latin typeface="微软雅黑" panose="020B0503020204020204" pitchFamily="34" charset="-122"/>
              <a:ea typeface="微软雅黑" panose="020B0503020204020204" pitchFamily="34" charset="-122"/>
            </a:endParaRPr>
          </a:p>
        </p:txBody>
      </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7958"/>
            <a:ext cx="2127885" cy="398780"/>
          </a:xfrm>
          <a:prstGeom prst="rect">
            <a:avLst/>
          </a:prstGeom>
        </p:spPr>
        <p:txBody>
          <a:bodyPr wrap="square" anchor="ctr">
            <a:spAutoFit/>
          </a:bodyPr>
          <a:lstStyle/>
          <a:p>
            <a:pPr lvl="0"/>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界面设计原则</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467620" y="207466"/>
            <a:ext cx="154178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design principle</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009390" y="360719"/>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431200" y="245242"/>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88269" y="1918024"/>
            <a:ext cx="5100663" cy="1172629"/>
          </a:xfrm>
          <a:prstGeom prst="rect">
            <a:avLst/>
          </a:prstGeom>
          <a:ln>
            <a:noFill/>
            <a:prstDash val="dash"/>
          </a:ln>
        </p:spPr>
        <p:txBody>
          <a:bodyPr wrap="square">
            <a:spAutoFit/>
          </a:bodyPr>
          <a:lstStyle/>
          <a:p>
            <a:pPr defTabSz="713105">
              <a:lnSpc>
                <a:spcPct val="130000"/>
              </a:lnSpc>
            </a:pPr>
            <a:r>
              <a:rPr lang="zh-CN" altLang="zh-CN" dirty="0">
                <a:latin typeface="微软雅黑" panose="020B0503020204020204" pitchFamily="34" charset="-122"/>
                <a:ea typeface="微软雅黑" panose="020B0503020204020204" pitchFamily="34" charset="-122"/>
              </a:rPr>
              <a:t>包括色彩的一致，操作区域一致，文字的一致。界面细节美工设计的一致性使运行人员看界面时感到舒适，减少他们的操作失误。</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572920" y="170179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867022" y="148043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1" name="矩形 10"/>
          <p:cNvSpPr/>
          <p:nvPr/>
        </p:nvSpPr>
        <p:spPr>
          <a:xfrm>
            <a:off x="867022" y="150263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：一致性原则</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a:xfrm>
            <a:off x="688269" y="4276214"/>
            <a:ext cx="5100663" cy="1134541"/>
          </a:xfrm>
          <a:prstGeom prst="rect">
            <a:avLst/>
          </a:prstGeom>
          <a:ln>
            <a:noFill/>
            <a:prstDash val="dash"/>
          </a:ln>
        </p:spPr>
        <p:txBody>
          <a:bodyPr wrap="square">
            <a:spAutoFit/>
          </a:bodyPr>
          <a:lstStyle/>
          <a:p>
            <a:pPr defTabSz="713105">
              <a:lnSpc>
                <a:spcPct val="130000"/>
              </a:lnSpc>
            </a:pPr>
            <a:r>
              <a:rPr lang="zh-CN" altLang="zh-CN" dirty="0">
                <a:latin typeface="微软雅黑" panose="020B0503020204020204" pitchFamily="34" charset="-122"/>
                <a:ea typeface="微软雅黑" panose="020B0503020204020204" pitchFamily="34" charset="-122"/>
              </a:rPr>
              <a:t>按照管理对象在控制系统中的重要性和全局性水平，设计人机界面的主次菜单和对话窗口的位置和突显性</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572920" y="405998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867022" y="383862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1" name="矩形 20"/>
          <p:cNvSpPr/>
          <p:nvPr/>
        </p:nvSpPr>
        <p:spPr>
          <a:xfrm>
            <a:off x="867022" y="386082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sym typeface="+mn-ea"/>
              </a:rPr>
              <a:t>6</a:t>
            </a:r>
            <a:r>
              <a:rPr lang="zh-CN" altLang="en-US" sz="2000" b="1" dirty="0" smtClean="0">
                <a:latin typeface="微软雅黑" panose="020B0503020204020204" pitchFamily="34" charset="-122"/>
                <a:ea typeface="微软雅黑" panose="020B0503020204020204" pitchFamily="34" charset="-122"/>
                <a:sym typeface="+mn-ea"/>
              </a:rPr>
              <a:t>：重要性原则</a:t>
            </a:r>
            <a:endParaRPr lang="zh-CN" altLang="en-US" sz="2000" b="1" dirty="0"/>
          </a:p>
        </p:txBody>
      </p:sp>
      <p:sp>
        <p:nvSpPr>
          <p:cNvPr id="22" name="矩形 21"/>
          <p:cNvSpPr/>
          <p:nvPr/>
        </p:nvSpPr>
        <p:spPr>
          <a:xfrm>
            <a:off x="6313730" y="1918024"/>
            <a:ext cx="5100663" cy="1137556"/>
          </a:xfrm>
          <a:prstGeom prst="rect">
            <a:avLst/>
          </a:prstGeom>
          <a:ln>
            <a:noFill/>
            <a:prstDash val="dash"/>
          </a:ln>
        </p:spPr>
        <p:txBody>
          <a:bodyPr wrap="square">
            <a:spAutoFit/>
          </a:bodyPr>
          <a:lstStyle/>
          <a:p>
            <a:pPr>
              <a:lnSpc>
                <a:spcPct val="130000"/>
              </a:lnSpc>
            </a:pPr>
            <a:r>
              <a:rPr lang="zh-CN" altLang="zh-CN" dirty="0">
                <a:latin typeface="微软雅黑" panose="020B0503020204020204" pitchFamily="34" charset="-122"/>
                <a:ea typeface="微软雅黑" panose="020B0503020204020204" pitchFamily="34" charset="-122"/>
              </a:rPr>
              <a:t>按照管理对象的对话交互频率高低设计人机界面的层次顺序和对话窗口莱单的显示位置等，提高监控和访问对话频率。</a:t>
            </a:r>
            <a:endParaRPr lang="zh-CN" altLang="zh-CN" dirty="0">
              <a:latin typeface="微软雅黑" panose="020B0503020204020204" pitchFamily="34" charset="-122"/>
              <a:ea typeface="微软雅黑" panose="020B0503020204020204" pitchFamily="34" charset="-122"/>
            </a:endParaRPr>
          </a:p>
        </p:txBody>
      </p:sp>
      <p:sp>
        <p:nvSpPr>
          <p:cNvPr id="23" name="矩形 22"/>
          <p:cNvSpPr/>
          <p:nvPr/>
        </p:nvSpPr>
        <p:spPr>
          <a:xfrm>
            <a:off x="6198381" y="170179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6492483" y="148043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5" name="矩形 24"/>
          <p:cNvSpPr/>
          <p:nvPr/>
        </p:nvSpPr>
        <p:spPr>
          <a:xfrm>
            <a:off x="6492483" y="150263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sym typeface="+mn-ea"/>
              </a:rPr>
              <a:t>5</a:t>
            </a:r>
            <a:r>
              <a:rPr lang="zh-CN" altLang="en-US" sz="2000" b="1" dirty="0" smtClean="0">
                <a:latin typeface="微软雅黑" panose="020B0503020204020204" pitchFamily="34" charset="-122"/>
                <a:ea typeface="微软雅黑" panose="020B0503020204020204" pitchFamily="34" charset="-122"/>
                <a:sym typeface="+mn-ea"/>
              </a:rPr>
              <a:t>：频率</a:t>
            </a:r>
            <a:r>
              <a:rPr lang="zh-CN" altLang="zh-CN" sz="2000" b="1" dirty="0" smtClean="0">
                <a:latin typeface="微软雅黑" panose="020B0503020204020204" pitchFamily="34" charset="-122"/>
                <a:ea typeface="微软雅黑" panose="020B0503020204020204" pitchFamily="34" charset="-122"/>
              </a:rPr>
              <a:t>原则</a:t>
            </a:r>
            <a:endParaRPr lang="zh-CN" altLang="en-US" sz="2000" b="1" dirty="0">
              <a:latin typeface="微软雅黑" panose="020B0503020204020204" pitchFamily="34" charset="-122"/>
              <a:ea typeface="微软雅黑" panose="020B0503020204020204" pitchFamily="34" charset="-122"/>
            </a:endParaRPr>
          </a:p>
        </p:txBody>
      </p:sp>
      <p:sp>
        <p:nvSpPr>
          <p:cNvPr id="26" name="矩形 25"/>
          <p:cNvSpPr/>
          <p:nvPr/>
        </p:nvSpPr>
        <p:spPr>
          <a:xfrm>
            <a:off x="6313730" y="4276214"/>
            <a:ext cx="5100663" cy="1532727"/>
          </a:xfrm>
          <a:prstGeom prst="rect">
            <a:avLst/>
          </a:prstGeom>
          <a:ln>
            <a:noFill/>
            <a:prstDash val="dash"/>
          </a:ln>
        </p:spPr>
        <p:txBody>
          <a:bodyPr wrap="square">
            <a:spAutoFit/>
          </a:bodyPr>
          <a:lstStyle/>
          <a:p>
            <a:pPr>
              <a:lnSpc>
                <a:spcPct val="130000"/>
              </a:lnSpc>
            </a:pPr>
            <a:r>
              <a:rPr lang="zh-CN" altLang="zh-CN" dirty="0">
                <a:latin typeface="微软雅黑" panose="020B0503020204020204" pitchFamily="34" charset="-122"/>
                <a:ea typeface="微软雅黑" panose="020B0503020204020204" pitchFamily="34" charset="-122"/>
              </a:rPr>
              <a:t>按照操作人员的身份特征和工作性质，设计与之相适应和友好的人机界面。根据其工作需要，宜以弹出式窗口显示提示、引导和帮助信息 ，从而提高用户的交互水平和效率。</a:t>
            </a:r>
            <a:endParaRPr lang="zh-CN" altLang="en-US" dirty="0">
              <a:latin typeface="微软雅黑" panose="020B0503020204020204" pitchFamily="34" charset="-122"/>
              <a:ea typeface="微软雅黑" panose="020B0503020204020204" pitchFamily="34" charset="-122"/>
            </a:endParaRPr>
          </a:p>
        </p:txBody>
      </p:sp>
      <p:sp>
        <p:nvSpPr>
          <p:cNvPr id="27" name="矩形 26"/>
          <p:cNvSpPr/>
          <p:nvPr/>
        </p:nvSpPr>
        <p:spPr>
          <a:xfrm>
            <a:off x="6198381" y="405998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6492483" y="383862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9" name="矩形 28"/>
          <p:cNvSpPr/>
          <p:nvPr/>
        </p:nvSpPr>
        <p:spPr>
          <a:xfrm>
            <a:off x="6492483" y="386082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sym typeface="+mn-ea"/>
              </a:rPr>
              <a:t>7</a:t>
            </a:r>
            <a:r>
              <a:rPr lang="zh-CN" altLang="en-US" sz="2000" b="1" dirty="0" smtClean="0">
                <a:latin typeface="微软雅黑" panose="020B0503020204020204" pitchFamily="34" charset="-122"/>
                <a:ea typeface="微软雅黑" panose="020B0503020204020204" pitchFamily="34" charset="-122"/>
                <a:sym typeface="+mn-ea"/>
              </a:rPr>
              <a:t>：面向对象原则</a:t>
            </a:r>
            <a:endParaRPr lang="zh-CN" altLang="en-US" sz="2000" b="1" dirty="0"/>
          </a:p>
        </p:txBody>
      </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0555" y="162243"/>
            <a:ext cx="22263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提问时间</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5008245" y="36198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52535" y="245242"/>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4" name="文本框 3"/>
          <p:cNvSpPr txBox="1"/>
          <p:nvPr/>
        </p:nvSpPr>
        <p:spPr>
          <a:xfrm>
            <a:off x="1547495" y="1623060"/>
            <a:ext cx="5872480" cy="521970"/>
          </a:xfrm>
          <a:prstGeom prst="rect">
            <a:avLst/>
          </a:prstGeom>
          <a:noFill/>
        </p:spPr>
        <p:txBody>
          <a:bodyPr wrap="none" rtlCol="0">
            <a:spAutoFit/>
          </a:bodyPr>
          <a:p>
            <a:r>
              <a:rPr lang="zh-CN" altLang="en-US" sz="2800"/>
              <a:t>刚刚提到的人机交互有多少个原则？</a:t>
            </a:r>
            <a:endParaRPr lang="zh-CN" altLang="en-US" sz="2800"/>
          </a:p>
        </p:txBody>
      </p:sp>
      <p:sp>
        <p:nvSpPr>
          <p:cNvPr id="8" name="文本框 7"/>
          <p:cNvSpPr txBox="1"/>
          <p:nvPr/>
        </p:nvSpPr>
        <p:spPr>
          <a:xfrm>
            <a:off x="1638935" y="2536190"/>
            <a:ext cx="755650" cy="368300"/>
          </a:xfrm>
          <a:prstGeom prst="rect">
            <a:avLst/>
          </a:prstGeom>
          <a:noFill/>
        </p:spPr>
        <p:txBody>
          <a:bodyPr wrap="none" rtlCol="0">
            <a:spAutoFit/>
          </a:bodyPr>
          <a:p>
            <a:r>
              <a:rPr lang="en-US" dirty="0">
                <a:sym typeface="+mn-ea"/>
              </a:rPr>
              <a:t>7</a:t>
            </a:r>
            <a:r>
              <a:rPr lang="zh-CN" altLang="en-US" dirty="0">
                <a:sym typeface="+mn-ea"/>
              </a:rPr>
              <a:t>个。</a:t>
            </a:r>
            <a:endParaRPr lang="zh-CN" altLang="en-US" dirty="0">
              <a:sym typeface="+mn-ea"/>
            </a:endParaRPr>
          </a:p>
        </p:txBody>
      </p:sp>
      <p:sp>
        <p:nvSpPr>
          <p:cNvPr id="5" name="文本框 4"/>
          <p:cNvSpPr txBox="1"/>
          <p:nvPr/>
        </p:nvSpPr>
        <p:spPr>
          <a:xfrm>
            <a:off x="1547495" y="3836670"/>
            <a:ext cx="1605280" cy="521970"/>
          </a:xfrm>
          <a:prstGeom prst="rect">
            <a:avLst/>
          </a:prstGeom>
          <a:noFill/>
        </p:spPr>
        <p:txBody>
          <a:bodyPr wrap="none" rtlCol="0">
            <a:spAutoFit/>
          </a:bodyPr>
          <a:p>
            <a:r>
              <a:rPr lang="zh-CN" altLang="en-US" sz="2800"/>
              <a:t>分别是？</a:t>
            </a:r>
            <a:endParaRPr lang="zh-CN" altLang="en-US" sz="2800"/>
          </a:p>
        </p:txBody>
      </p:sp>
      <p:sp>
        <p:nvSpPr>
          <p:cNvPr id="7" name="文本框 6"/>
          <p:cNvSpPr txBox="1"/>
          <p:nvPr/>
        </p:nvSpPr>
        <p:spPr>
          <a:xfrm>
            <a:off x="1547495" y="4979670"/>
            <a:ext cx="9326880" cy="645160"/>
          </a:xfrm>
          <a:prstGeom prst="rect">
            <a:avLst/>
          </a:prstGeom>
          <a:noFill/>
        </p:spPr>
        <p:txBody>
          <a:bodyPr wrap="none" rtlCol="0">
            <a:spAutoFit/>
          </a:bodyPr>
          <a:p>
            <a:pPr algn="l"/>
            <a:r>
              <a:rPr lang="zh-CN" altLang="en-US" dirty="0">
                <a:sym typeface="+mn-ea"/>
              </a:rPr>
              <a:t>以用户为中心；顺序原则；功能原则；一致性原则；频率原则；重要性原则；面向对象原则</a:t>
            </a:r>
            <a:endParaRPr lang="zh-CN" altLang="en-US" dirty="0">
              <a:sym typeface="+mn-ea"/>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0" y="1717826"/>
            <a:ext cx="3272140" cy="758915"/>
            <a:chOff x="4694848" y="2805910"/>
            <a:chExt cx="3272140" cy="758915"/>
          </a:xfrm>
        </p:grpSpPr>
        <p:grpSp>
          <p:nvGrpSpPr>
            <p:cNvPr id="12" name="组合 11"/>
            <p:cNvGrpSpPr/>
            <p:nvPr/>
          </p:nvGrpSpPr>
          <p:grpSpPr>
            <a:xfrm>
              <a:off x="5517158" y="2805910"/>
              <a:ext cx="2449830" cy="758915"/>
              <a:chOff x="5517158" y="2886313"/>
              <a:chExt cx="2449830" cy="758915"/>
            </a:xfrm>
          </p:grpSpPr>
          <p:sp>
            <p:nvSpPr>
              <p:cNvPr id="16" name="矩形 15"/>
              <p:cNvSpPr/>
              <p:nvPr/>
            </p:nvSpPr>
            <p:spPr>
              <a:xfrm>
                <a:off x="5517158" y="2886313"/>
                <a:ext cx="244983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6"/>
              <p:cNvSpPr/>
              <p:nvPr/>
            </p:nvSpPr>
            <p:spPr>
              <a:xfrm>
                <a:off x="5517158" y="3369638"/>
                <a:ext cx="642620" cy="27559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a:t>
                </a:r>
                <a:r>
                  <a:rPr kumimoji="0" 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TOOL</a:t>
                </a:r>
                <a:endParaRPr kumimoji="1" 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694848" y="2825721"/>
              <a:ext cx="797404" cy="720643"/>
              <a:chOff x="4428148" y="2897395"/>
              <a:chExt cx="797404" cy="720643"/>
            </a:xfrm>
          </p:grpSpPr>
          <p:sp>
            <p:nvSpPr>
              <p:cNvPr id="14" name="矩形 1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5" name="矩形 14"/>
              <p:cNvSpPr/>
              <p:nvPr/>
            </p:nvSpPr>
            <p:spPr>
              <a:xfrm>
                <a:off x="4428148" y="2897395"/>
                <a:ext cx="79740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4039" y="1612900"/>
            <a:ext cx="11477961" cy="2681295"/>
            <a:chOff x="714039" y="1612900"/>
            <a:chExt cx="11477961" cy="2681295"/>
          </a:xfrm>
        </p:grpSpPr>
        <p:grpSp>
          <p:nvGrpSpPr>
            <p:cNvPr id="89" name="组合 88"/>
            <p:cNvGrpSpPr/>
            <p:nvPr/>
          </p:nvGrpSpPr>
          <p:grpSpPr>
            <a:xfrm>
              <a:off x="1561058" y="3679597"/>
              <a:ext cx="10630942" cy="614598"/>
              <a:chOff x="1295860" y="3011613"/>
              <a:chExt cx="7848143" cy="453719"/>
            </a:xfrm>
          </p:grpSpPr>
          <p:cxnSp>
            <p:nvCxnSpPr>
              <p:cNvPr id="90" name="肘形连接符 89"/>
              <p:cNvCxnSpPr>
                <a:stCxn id="88" idx="2"/>
              </p:cNvCxnSpPr>
              <p:nvPr/>
            </p:nvCxnSpPr>
            <p:spPr>
              <a:xfrm rot="16200000" flipH="1">
                <a:off x="1522130" y="2907202"/>
                <a:ext cx="331860" cy="7844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肘形连接符 90"/>
              <p:cNvCxnSpPr/>
              <p:nvPr/>
            </p:nvCxnSpPr>
            <p:spPr>
              <a:xfrm flipV="1">
                <a:off x="2080261" y="3011613"/>
                <a:ext cx="7063742" cy="453717"/>
              </a:xfrm>
              <a:prstGeom prst="bentConnector3">
                <a:avLst>
                  <a:gd name="adj1" fmla="val -10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a:xfrm>
              <a:off x="714039" y="1612900"/>
              <a:ext cx="1785690" cy="2231761"/>
              <a:chOff x="714039" y="1612900"/>
              <a:chExt cx="1785690" cy="2231761"/>
            </a:xfrm>
          </p:grpSpPr>
          <p:sp>
            <p:nvSpPr>
              <p:cNvPr id="86" name="任意多边形 85"/>
              <p:cNvSpPr/>
              <p:nvPr/>
            </p:nvSpPr>
            <p:spPr>
              <a:xfrm>
                <a:off x="714039" y="1612900"/>
                <a:ext cx="1785690" cy="1971484"/>
              </a:xfrm>
              <a:custGeom>
                <a:avLst/>
                <a:gdLst>
                  <a:gd name="connsiteX0" fmla="*/ 659130 w 1318260"/>
                  <a:gd name="connsiteY0" fmla="*/ 0 h 1455420"/>
                  <a:gd name="connsiteX1" fmla="*/ 1318260 w 1318260"/>
                  <a:gd name="connsiteY1" fmla="*/ 659130 h 1455420"/>
                  <a:gd name="connsiteX2" fmla="*/ 915693 w 1318260"/>
                  <a:gd name="connsiteY2" fmla="*/ 1266462 h 1455420"/>
                  <a:gd name="connsiteX3" fmla="*/ 901211 w 1318260"/>
                  <a:gd name="connsiteY3" fmla="*/ 1270958 h 1455420"/>
                  <a:gd name="connsiteX4" fmla="*/ 901211 w 1318260"/>
                  <a:gd name="connsiteY4" fmla="*/ 1455420 h 1455420"/>
                  <a:gd name="connsiteX5" fmla="*/ 356088 w 1318260"/>
                  <a:gd name="connsiteY5" fmla="*/ 1455420 h 1455420"/>
                  <a:gd name="connsiteX6" fmla="*/ 356088 w 1318260"/>
                  <a:gd name="connsiteY6" fmla="*/ 1241234 h 1455420"/>
                  <a:gd name="connsiteX7" fmla="*/ 290604 w 1318260"/>
                  <a:gd name="connsiteY7" fmla="*/ 1205691 h 1455420"/>
                  <a:gd name="connsiteX8" fmla="*/ 0 w 1318260"/>
                  <a:gd name="connsiteY8" fmla="*/ 659130 h 1455420"/>
                  <a:gd name="connsiteX9" fmla="*/ 659130 w 1318260"/>
                  <a:gd name="connsiteY9" fmla="*/ 0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260" h="1455420">
                    <a:moveTo>
                      <a:pt x="659130" y="0"/>
                    </a:moveTo>
                    <a:cubicBezTo>
                      <a:pt x="1023157" y="0"/>
                      <a:pt x="1318260" y="295103"/>
                      <a:pt x="1318260" y="659130"/>
                    </a:cubicBezTo>
                    <a:cubicBezTo>
                      <a:pt x="1318260" y="932150"/>
                      <a:pt x="1152265" y="1166401"/>
                      <a:pt x="915693" y="1266462"/>
                    </a:cubicBezTo>
                    <a:lnTo>
                      <a:pt x="901211" y="1270958"/>
                    </a:lnTo>
                    <a:lnTo>
                      <a:pt x="901211" y="1455420"/>
                    </a:lnTo>
                    <a:lnTo>
                      <a:pt x="356088" y="1455420"/>
                    </a:lnTo>
                    <a:lnTo>
                      <a:pt x="356088" y="1241234"/>
                    </a:lnTo>
                    <a:lnTo>
                      <a:pt x="290604" y="1205691"/>
                    </a:lnTo>
                    <a:cubicBezTo>
                      <a:pt x="115275" y="1087240"/>
                      <a:pt x="0" y="886647"/>
                      <a:pt x="0" y="659130"/>
                    </a:cubicBezTo>
                    <a:cubicBezTo>
                      <a:pt x="0" y="295103"/>
                      <a:pt x="295103" y="0"/>
                      <a:pt x="65913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1244087" y="3630832"/>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1244087" y="3795896"/>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1244087" y="3711188"/>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矩形 14"/>
          <p:cNvSpPr/>
          <p:nvPr/>
        </p:nvSpPr>
        <p:spPr>
          <a:xfrm>
            <a:off x="544195" y="163513"/>
            <a:ext cx="1758950" cy="398780"/>
          </a:xfrm>
          <a:prstGeom prst="rect">
            <a:avLst/>
          </a:prstGeom>
        </p:spPr>
        <p:txBody>
          <a:bodyPr wrap="square" anchor="ctr">
            <a:spAutoFit/>
          </a:bodyPr>
          <a:lstStyle/>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304425" y="208101"/>
            <a:ext cx="666115" cy="306705"/>
          </a:xfrm>
          <a:prstGeom prst="rect">
            <a:avLst/>
          </a:prstGeom>
        </p:spPr>
        <p:txBody>
          <a:bodyPr wrap="none">
            <a:spAutoFit/>
          </a:bodyPr>
          <a:lstStyle/>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43275" y="363259"/>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917376" y="3247597"/>
            <a:ext cx="864000" cy="864000"/>
            <a:chOff x="3766243" y="3247597"/>
            <a:chExt cx="864000" cy="864000"/>
          </a:xfrm>
        </p:grpSpPr>
        <p:sp>
          <p:nvSpPr>
            <p:cNvPr id="92" name="椭圆 91"/>
            <p:cNvSpPr/>
            <p:nvPr/>
          </p:nvSpPr>
          <p:spPr>
            <a:xfrm>
              <a:off x="376624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100" name="矩形 99"/>
            <p:cNvSpPr/>
            <p:nvPr/>
          </p:nvSpPr>
          <p:spPr>
            <a:xfrm>
              <a:off x="379019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US" dirty="0">
                <a:solidFill>
                  <a:schemeClr val="bg1"/>
                </a:solidFill>
              </a:endParaRPr>
            </a:p>
          </p:txBody>
        </p:sp>
      </p:grpSp>
      <p:grpSp>
        <p:nvGrpSpPr>
          <p:cNvPr id="4" name="组合 3"/>
          <p:cNvGrpSpPr/>
          <p:nvPr/>
        </p:nvGrpSpPr>
        <p:grpSpPr>
          <a:xfrm>
            <a:off x="5598914" y="3247597"/>
            <a:ext cx="864000" cy="864000"/>
            <a:chOff x="6001948" y="3247597"/>
            <a:chExt cx="864000" cy="864000"/>
          </a:xfrm>
        </p:grpSpPr>
        <p:sp>
          <p:nvSpPr>
            <p:cNvPr id="93" name="椭圆 92"/>
            <p:cNvSpPr/>
            <p:nvPr/>
          </p:nvSpPr>
          <p:spPr>
            <a:xfrm>
              <a:off x="6001948"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矩形 100"/>
            <p:cNvSpPr/>
            <p:nvPr/>
          </p:nvSpPr>
          <p:spPr>
            <a:xfrm>
              <a:off x="6025896"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endParaRPr lang="en-US" dirty="0">
                <a:solidFill>
                  <a:schemeClr val="bg1"/>
                </a:solidFill>
              </a:endParaRPr>
            </a:p>
          </p:txBody>
        </p:sp>
      </p:grpSp>
      <p:grpSp>
        <p:nvGrpSpPr>
          <p:cNvPr id="3" name="组合 2"/>
          <p:cNvGrpSpPr/>
          <p:nvPr/>
        </p:nvGrpSpPr>
        <p:grpSpPr>
          <a:xfrm>
            <a:off x="4272735" y="3247597"/>
            <a:ext cx="864000" cy="864000"/>
            <a:chOff x="8237653" y="3247597"/>
            <a:chExt cx="864000" cy="864000"/>
          </a:xfrm>
        </p:grpSpPr>
        <p:sp>
          <p:nvSpPr>
            <p:cNvPr id="95" name="椭圆 94"/>
            <p:cNvSpPr/>
            <p:nvPr/>
          </p:nvSpPr>
          <p:spPr>
            <a:xfrm>
              <a:off x="823765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104" name="矩形 103"/>
            <p:cNvSpPr/>
            <p:nvPr/>
          </p:nvSpPr>
          <p:spPr>
            <a:xfrm>
              <a:off x="826160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endParaRPr lang="en-US" dirty="0">
                <a:solidFill>
                  <a:schemeClr val="bg1"/>
                </a:solidFill>
              </a:endParaRPr>
            </a:p>
          </p:txBody>
        </p:sp>
      </p:grpSp>
      <p:grpSp>
        <p:nvGrpSpPr>
          <p:cNvPr id="2" name="组合 1"/>
          <p:cNvGrpSpPr/>
          <p:nvPr/>
        </p:nvGrpSpPr>
        <p:grpSpPr>
          <a:xfrm>
            <a:off x="2970800" y="3247597"/>
            <a:ext cx="864000" cy="864000"/>
            <a:chOff x="10473359" y="3247597"/>
            <a:chExt cx="864000" cy="864000"/>
          </a:xfrm>
        </p:grpSpPr>
        <p:sp>
          <p:nvSpPr>
            <p:cNvPr id="94" name="椭圆 93"/>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矩形 104"/>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grpSp>
      <p:grpSp>
        <p:nvGrpSpPr>
          <p:cNvPr id="36" name="组合 35"/>
          <p:cNvGrpSpPr/>
          <p:nvPr/>
        </p:nvGrpSpPr>
        <p:grpSpPr>
          <a:xfrm>
            <a:off x="1220305" y="1990593"/>
            <a:ext cx="774518" cy="959639"/>
            <a:chOff x="5894388" y="4665663"/>
            <a:chExt cx="903288" cy="1119187"/>
          </a:xfrm>
          <a:solidFill>
            <a:schemeClr val="accent2"/>
          </a:solidFill>
        </p:grpSpPr>
        <p:sp>
          <p:nvSpPr>
            <p:cNvPr id="37"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7" name="图片 6" descr="小组logo"/>
          <p:cNvPicPr>
            <a:picLocks noChangeAspect="1"/>
          </p:cNvPicPr>
          <p:nvPr/>
        </p:nvPicPr>
        <p:blipFill>
          <a:blip r:embed="rId1"/>
          <a:stretch>
            <a:fillRect/>
          </a:stretch>
        </p:blipFill>
        <p:spPr>
          <a:xfrm>
            <a:off x="10318750" y="-190500"/>
            <a:ext cx="2104390" cy="2104390"/>
          </a:xfrm>
          <a:prstGeom prst="rect">
            <a:avLst/>
          </a:prstGeom>
        </p:spPr>
      </p:pic>
      <p:grpSp>
        <p:nvGrpSpPr>
          <p:cNvPr id="8" name="组合 7"/>
          <p:cNvGrpSpPr/>
          <p:nvPr/>
        </p:nvGrpSpPr>
        <p:grpSpPr>
          <a:xfrm>
            <a:off x="8239395" y="3247597"/>
            <a:ext cx="864000" cy="864000"/>
            <a:chOff x="10473359" y="3247597"/>
            <a:chExt cx="864000" cy="864000"/>
          </a:xfrm>
        </p:grpSpPr>
        <p:sp>
          <p:nvSpPr>
            <p:cNvPr id="9" name="椭圆 8"/>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 name="矩形 9"/>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smtClean="0">
                  <a:solidFill>
                    <a:schemeClr val="bg1"/>
                  </a:solidFill>
                </a:rPr>
                <a:t>5</a:t>
              </a:r>
              <a:endParaRPr lang="en-US" dirty="0">
                <a:solidFill>
                  <a:schemeClr val="bg1"/>
                </a:solidFill>
              </a:endParaRPr>
            </a:p>
          </p:txBody>
        </p:sp>
      </p:grpSp>
      <p:grpSp>
        <p:nvGrpSpPr>
          <p:cNvPr id="11" name="组合 10"/>
          <p:cNvGrpSpPr/>
          <p:nvPr/>
        </p:nvGrpSpPr>
        <p:grpSpPr>
          <a:xfrm>
            <a:off x="9550855" y="3247597"/>
            <a:ext cx="864000" cy="864000"/>
            <a:chOff x="8237653" y="3247597"/>
            <a:chExt cx="864000" cy="864000"/>
          </a:xfrm>
        </p:grpSpPr>
        <p:sp>
          <p:nvSpPr>
            <p:cNvPr id="12" name="椭圆 11"/>
            <p:cNvSpPr/>
            <p:nvPr/>
          </p:nvSpPr>
          <p:spPr>
            <a:xfrm>
              <a:off x="823765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solidFill>
                  <a:schemeClr val="tx1"/>
                </a:solidFill>
              </a:endParaRPr>
            </a:p>
          </p:txBody>
        </p:sp>
        <p:sp>
          <p:nvSpPr>
            <p:cNvPr id="18" name="矩形 17"/>
            <p:cNvSpPr/>
            <p:nvPr/>
          </p:nvSpPr>
          <p:spPr>
            <a:xfrm>
              <a:off x="826160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smtClean="0">
                  <a:solidFill>
                    <a:schemeClr val="bg1"/>
                  </a:solidFill>
                </a:rPr>
                <a:t>6</a:t>
              </a:r>
              <a:endParaRPr lang="en-US" dirty="0">
                <a:solidFill>
                  <a:schemeClr val="bg1"/>
                </a:solidFill>
              </a:endParaRPr>
            </a:p>
          </p:txBody>
        </p:sp>
      </p:grpSp>
      <p:grpSp>
        <p:nvGrpSpPr>
          <p:cNvPr id="20" name="组合 19"/>
          <p:cNvGrpSpPr/>
          <p:nvPr/>
        </p:nvGrpSpPr>
        <p:grpSpPr>
          <a:xfrm>
            <a:off x="10797810" y="3247597"/>
            <a:ext cx="864000" cy="864000"/>
            <a:chOff x="10473359" y="3247597"/>
            <a:chExt cx="864000" cy="864000"/>
          </a:xfrm>
        </p:grpSpPr>
        <p:sp>
          <p:nvSpPr>
            <p:cNvPr id="21" name="椭圆 20"/>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2" name="矩形 21"/>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smtClean="0">
                  <a:solidFill>
                    <a:schemeClr val="bg1"/>
                  </a:solidFill>
                </a:rPr>
                <a:t>7</a:t>
              </a:r>
              <a:endParaRPr lang="en-US" dirty="0">
                <a:solidFill>
                  <a:schemeClr val="bg1"/>
                </a:solidFill>
              </a:endParaRPr>
            </a:p>
          </p:txBody>
        </p:sp>
      </p:grpSp>
      <p:sp>
        <p:nvSpPr>
          <p:cNvPr id="23" name="文本框 22"/>
          <p:cNvSpPr txBox="1"/>
          <p:nvPr/>
        </p:nvSpPr>
        <p:spPr>
          <a:xfrm>
            <a:off x="2894965" y="4606925"/>
            <a:ext cx="1015365" cy="368300"/>
          </a:xfrm>
          <a:prstGeom prst="rect">
            <a:avLst/>
          </a:prstGeom>
          <a:noFill/>
        </p:spPr>
        <p:txBody>
          <a:bodyPr wrap="none" rtlCol="0">
            <a:spAutoFit/>
          </a:bodyPr>
          <a:p>
            <a:pPr algn="l"/>
            <a:r>
              <a:rPr lang="zh-CN" altLang="en-US"/>
              <a:t>Axure </a:t>
            </a:r>
            <a:r>
              <a:rPr lang="en-US" altLang="zh-CN"/>
              <a:t>RP</a:t>
            </a:r>
            <a:endParaRPr lang="en-US" altLang="zh-CN"/>
          </a:p>
        </p:txBody>
      </p:sp>
      <p:sp>
        <p:nvSpPr>
          <p:cNvPr id="24" name="文本框 23"/>
          <p:cNvSpPr txBox="1"/>
          <p:nvPr/>
        </p:nvSpPr>
        <p:spPr>
          <a:xfrm>
            <a:off x="4164330" y="2595245"/>
            <a:ext cx="1082040" cy="368300"/>
          </a:xfrm>
          <a:prstGeom prst="rect">
            <a:avLst/>
          </a:prstGeom>
          <a:noFill/>
        </p:spPr>
        <p:txBody>
          <a:bodyPr wrap="none" rtlCol="0">
            <a:spAutoFit/>
          </a:bodyPr>
          <a:p>
            <a:pPr algn="l"/>
            <a:r>
              <a:rPr lang="zh-CN" altLang="en-US"/>
              <a:t>Mockplus</a:t>
            </a:r>
            <a:endParaRPr lang="zh-CN" altLang="en-US"/>
          </a:p>
        </p:txBody>
      </p:sp>
      <p:sp>
        <p:nvSpPr>
          <p:cNvPr id="26" name="文本框 25"/>
          <p:cNvSpPr txBox="1"/>
          <p:nvPr/>
        </p:nvSpPr>
        <p:spPr>
          <a:xfrm>
            <a:off x="5072380" y="4606925"/>
            <a:ext cx="1917065" cy="368300"/>
          </a:xfrm>
          <a:prstGeom prst="rect">
            <a:avLst/>
          </a:prstGeom>
          <a:noFill/>
        </p:spPr>
        <p:txBody>
          <a:bodyPr wrap="none" rtlCol="0">
            <a:spAutoFit/>
          </a:bodyPr>
          <a:p>
            <a:pPr algn="l"/>
            <a:r>
              <a:rPr lang="zh-CN" altLang="en-US"/>
              <a:t>Balsamiq Mockups</a:t>
            </a:r>
            <a:endParaRPr lang="zh-CN" altLang="en-US"/>
          </a:p>
        </p:txBody>
      </p:sp>
      <p:sp>
        <p:nvSpPr>
          <p:cNvPr id="27" name="文本框 26"/>
          <p:cNvSpPr txBox="1"/>
          <p:nvPr/>
        </p:nvSpPr>
        <p:spPr>
          <a:xfrm>
            <a:off x="6814185" y="2595245"/>
            <a:ext cx="1187450" cy="368300"/>
          </a:xfrm>
          <a:prstGeom prst="rect">
            <a:avLst/>
          </a:prstGeom>
          <a:noFill/>
        </p:spPr>
        <p:txBody>
          <a:bodyPr wrap="none" rtlCol="0">
            <a:spAutoFit/>
          </a:bodyPr>
          <a:p>
            <a:pPr algn="l"/>
            <a:r>
              <a:rPr lang="zh-CN" altLang="en-US"/>
              <a:t>Justinmind</a:t>
            </a:r>
            <a:endParaRPr lang="zh-CN" altLang="en-US"/>
          </a:p>
        </p:txBody>
      </p:sp>
      <p:sp>
        <p:nvSpPr>
          <p:cNvPr id="28" name="文本框 27"/>
          <p:cNvSpPr txBox="1"/>
          <p:nvPr/>
        </p:nvSpPr>
        <p:spPr>
          <a:xfrm>
            <a:off x="8208645" y="4606925"/>
            <a:ext cx="925830" cy="368300"/>
          </a:xfrm>
          <a:prstGeom prst="rect">
            <a:avLst/>
          </a:prstGeom>
          <a:noFill/>
        </p:spPr>
        <p:txBody>
          <a:bodyPr wrap="none" rtlCol="0">
            <a:spAutoFit/>
          </a:bodyPr>
          <a:p>
            <a:pPr algn="l"/>
            <a:r>
              <a:rPr lang="zh-CN" altLang="en-US"/>
              <a:t>InVision</a:t>
            </a:r>
            <a:endParaRPr lang="zh-CN" altLang="en-US"/>
          </a:p>
        </p:txBody>
      </p:sp>
      <p:sp>
        <p:nvSpPr>
          <p:cNvPr id="29" name="文本框 28"/>
          <p:cNvSpPr txBox="1"/>
          <p:nvPr/>
        </p:nvSpPr>
        <p:spPr>
          <a:xfrm>
            <a:off x="9587230" y="2595245"/>
            <a:ext cx="790575" cy="368300"/>
          </a:xfrm>
          <a:prstGeom prst="rect">
            <a:avLst/>
          </a:prstGeom>
          <a:noFill/>
        </p:spPr>
        <p:txBody>
          <a:bodyPr wrap="none" rtlCol="0">
            <a:spAutoFit/>
          </a:bodyPr>
          <a:p>
            <a:pPr algn="l"/>
            <a:r>
              <a:rPr lang="zh-CN" altLang="en-US"/>
              <a:t>UX Pin</a:t>
            </a:r>
            <a:endParaRPr lang="zh-CN" altLang="en-US"/>
          </a:p>
        </p:txBody>
      </p:sp>
      <p:sp>
        <p:nvSpPr>
          <p:cNvPr id="50" name="文本框 49"/>
          <p:cNvSpPr txBox="1"/>
          <p:nvPr/>
        </p:nvSpPr>
        <p:spPr>
          <a:xfrm>
            <a:off x="10570210" y="4606925"/>
            <a:ext cx="1319530" cy="368300"/>
          </a:xfrm>
          <a:prstGeom prst="rect">
            <a:avLst/>
          </a:prstGeom>
          <a:noFill/>
        </p:spPr>
        <p:txBody>
          <a:bodyPr wrap="none" rtlCol="0">
            <a:spAutoFit/>
          </a:bodyPr>
          <a:p>
            <a:pPr algn="l"/>
            <a:r>
              <a:rPr lang="zh-CN" altLang="en-US"/>
              <a:t>OmniGraffle</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356225" y="939165"/>
            <a:ext cx="1478915" cy="521970"/>
          </a:xfrm>
          <a:prstGeom prst="rect">
            <a:avLst/>
          </a:prstGeom>
          <a:noFill/>
        </p:spPr>
        <p:txBody>
          <a:bodyPr wrap="none" rtlCol="0">
            <a:spAutoFit/>
          </a:bodyPr>
          <a:p>
            <a:r>
              <a:rPr lang="zh-CN" altLang="en-US" sz="2800"/>
              <a:t>Axure </a:t>
            </a:r>
            <a:r>
              <a:rPr lang="en-US" altLang="zh-CN" sz="2800"/>
              <a:t>RP</a:t>
            </a:r>
            <a:endParaRPr lang="en-US" altLang="zh-CN" sz="2800"/>
          </a:p>
        </p:txBody>
      </p:sp>
      <p:sp>
        <p:nvSpPr>
          <p:cNvPr id="100" name="文本框 99"/>
          <p:cNvSpPr txBox="1"/>
          <p:nvPr/>
        </p:nvSpPr>
        <p:spPr>
          <a:xfrm>
            <a:off x="1637665" y="1461135"/>
            <a:ext cx="8917940" cy="1322070"/>
          </a:xfrm>
          <a:prstGeom prst="rect">
            <a:avLst/>
          </a:prstGeom>
          <a:noFill/>
          <a:ln w="9525">
            <a:noFill/>
          </a:ln>
        </p:spPr>
        <p:txBody>
          <a:bodyPr wrap="square">
            <a:spAutoFit/>
          </a:bodyPr>
          <a:p>
            <a:pPr indent="266700"/>
            <a:r>
              <a:rPr lang="en-US" altLang="zh-CN" sz="1600" b="0">
                <a:solidFill>
                  <a:srgbClr val="000000"/>
                </a:solidFill>
                <a:latin typeface="Verdana" panose="020B0604030504040204" charset="0"/>
                <a:cs typeface="Verdana" panose="020B0604030504040204" charset="0"/>
              </a:rPr>
              <a:t>Axure RP </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是美国</a:t>
            </a:r>
            <a:r>
              <a:rPr lang="en-US" altLang="zh-CN" sz="1600" b="0">
                <a:solidFill>
                  <a:srgbClr val="333333"/>
                </a:solidFill>
                <a:latin typeface="Verdana" panose="020B0604030504040204" charset="0"/>
                <a:cs typeface="Verdana" panose="020B0604030504040204" charset="0"/>
              </a:rPr>
              <a:t>Axure Software Solution</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公司旗舰产品，是一个专业的快速原型设计工具。</a:t>
            </a:r>
            <a:r>
              <a:rPr lang="en-US" altLang="zh-CN" sz="1600" b="0">
                <a:solidFill>
                  <a:srgbClr val="333333"/>
                </a:solidFill>
                <a:latin typeface="Verdana" panose="020B0604030504040204" charset="0"/>
                <a:cs typeface="Verdana" panose="020B0604030504040204" charset="0"/>
              </a:rPr>
              <a:t>Axure</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（发音：</a:t>
            </a:r>
            <a:r>
              <a:rPr lang="en-US" altLang="zh-CN" sz="1600" b="0">
                <a:solidFill>
                  <a:srgbClr val="333333"/>
                </a:solidFill>
                <a:latin typeface="Verdana" panose="020B0604030504040204" charset="0"/>
                <a:cs typeface="Verdana" panose="020B0604030504040204" charset="0"/>
              </a:rPr>
              <a:t>Ack-sure</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），代表美国</a:t>
            </a:r>
            <a:r>
              <a:rPr lang="en-US" altLang="zh-CN" sz="1600" b="0">
                <a:solidFill>
                  <a:srgbClr val="333333"/>
                </a:solidFill>
                <a:latin typeface="Verdana" panose="020B0604030504040204" charset="0"/>
                <a:cs typeface="Verdana" panose="020B0604030504040204" charset="0"/>
              </a:rPr>
              <a:t>Axure</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公司；</a:t>
            </a:r>
            <a:r>
              <a:rPr lang="en-US" altLang="zh-CN" sz="1600" b="0">
                <a:solidFill>
                  <a:srgbClr val="333333"/>
                </a:solidFill>
                <a:latin typeface="Verdana" panose="020B0604030504040204" charset="0"/>
                <a:cs typeface="Verdana" panose="020B0604030504040204" charset="0"/>
              </a:rPr>
              <a:t>RP</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则是</a:t>
            </a:r>
            <a:r>
              <a:rPr lang="en-US" altLang="zh-CN" sz="1600" b="0">
                <a:solidFill>
                  <a:srgbClr val="333333"/>
                </a:solidFill>
                <a:latin typeface="Verdana" panose="020B0604030504040204" charset="0"/>
                <a:cs typeface="Verdana" panose="020B0604030504040204" charset="0"/>
              </a:rPr>
              <a:t>Rapid Prototyping</a:t>
            </a:r>
            <a:r>
              <a:rPr lang="zh-CN" alt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b="0">
                <a:solidFill>
                  <a:schemeClr val="tx1"/>
                </a:solidFill>
                <a:latin typeface="宋体" panose="02010600030101010101" pitchFamily="2" charset="-122"/>
                <a:ea typeface="宋体" panose="02010600030101010101" pitchFamily="2" charset="-122"/>
                <a:cs typeface="宋体" panose="02010600030101010101" pitchFamily="2" charset="-122"/>
                <a:hlinkClick r:id="rId2"/>
              </a:rPr>
              <a:t>快速原型</a:t>
            </a:r>
            <a:r>
              <a:rPr lang="zh-CN" alt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的缩写，让负责定义需求和规格、设计功能和界面的专家能够快速创建应用软件或</a:t>
            </a:r>
            <a:r>
              <a:rPr lang="en-US" altLang="zh-CN" sz="1600" b="0">
                <a:solidFill>
                  <a:srgbClr val="333333"/>
                </a:solidFill>
                <a:latin typeface="Verdana" panose="020B0604030504040204" charset="0"/>
                <a:cs typeface="Verdana" panose="020B0604030504040204" charset="0"/>
              </a:rPr>
              <a:t>Web</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网站的线框图、流程图、原型和规格说明文档。作为专业的原型设计工具，它能快速、高效的创建原型，同时支持多人协作设计和版本控制管理。</a:t>
            </a:r>
            <a:endParaRPr lang="zh-CN" altLang="en-US" sz="1600"/>
          </a:p>
        </p:txBody>
      </p:sp>
      <p:pic>
        <p:nvPicPr>
          <p:cNvPr id="11" name="图片 2" descr="https://files.axure.com.cn/wp-content/uploads/2015/0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37030" y="2754630"/>
            <a:ext cx="8917940" cy="3658235"/>
          </a:xfrm>
          <a:prstGeom prst="rect">
            <a:avLst/>
          </a:prstGeom>
          <a:noFill/>
          <a:ln>
            <a:noFill/>
          </a:ln>
        </p:spPr>
      </p:pic>
      <p:sp>
        <p:nvSpPr>
          <p:cNvPr id="18" name="文本框 17"/>
          <p:cNvSpPr txBox="1"/>
          <p:nvPr/>
        </p:nvSpPr>
        <p:spPr>
          <a:xfrm>
            <a:off x="3282315" y="6412865"/>
            <a:ext cx="5626100" cy="368300"/>
          </a:xfrm>
          <a:prstGeom prst="rect">
            <a:avLst/>
          </a:prstGeom>
          <a:noFill/>
        </p:spPr>
        <p:txBody>
          <a:bodyPr wrap="none" rtlCol="0">
            <a:spAutoFit/>
          </a:bodyPr>
          <a:p>
            <a:pPr algn="l"/>
            <a:r>
              <a:rPr lang="zh-CN" altLang="en-US"/>
              <a:t>教程：https://www.axure.com.cn/category/axure/course/</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305425" y="986790"/>
            <a:ext cx="1581150" cy="521970"/>
          </a:xfrm>
          <a:prstGeom prst="rect">
            <a:avLst/>
          </a:prstGeom>
          <a:noFill/>
        </p:spPr>
        <p:txBody>
          <a:bodyPr wrap="none" rtlCol="0">
            <a:spAutoFit/>
          </a:bodyPr>
          <a:p>
            <a:r>
              <a:rPr lang="zh-CN" altLang="en-US" sz="2800"/>
              <a:t>Mockplus</a:t>
            </a:r>
            <a:endParaRPr lang="zh-CN" altLang="en-US" sz="2800"/>
          </a:p>
        </p:txBody>
      </p:sp>
      <p:sp>
        <p:nvSpPr>
          <p:cNvPr id="100" name="文本框 99"/>
          <p:cNvSpPr txBox="1"/>
          <p:nvPr/>
        </p:nvSpPr>
        <p:spPr>
          <a:xfrm>
            <a:off x="2614930" y="1576070"/>
            <a:ext cx="6961505" cy="1568450"/>
          </a:xfrm>
          <a:prstGeom prst="rect">
            <a:avLst/>
          </a:prstGeom>
          <a:noFill/>
          <a:ln w="9525">
            <a:noFill/>
          </a:ln>
        </p:spPr>
        <p:txBody>
          <a:bodyPr wrap="square">
            <a:spAutoFit/>
          </a:bodyPr>
          <a:p>
            <a:pPr indent="0"/>
            <a:r>
              <a:rPr lang="en-US" altLang="zh-CN" sz="1600" b="0">
                <a:solidFill>
                  <a:srgbClr val="333333"/>
                </a:solidFill>
                <a:latin typeface="Verdana" panose="020B0604030504040204" charset="0"/>
                <a:cs typeface="Verdana" panose="020B0604030504040204" charset="0"/>
              </a:rPr>
              <a:t>Mockplus</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（摩客）</a:t>
            </a:r>
            <a:r>
              <a:rPr lang="zh-CN" altLang="en-US" sz="1600" b="0">
                <a:solidFill>
                  <a:srgbClr val="333333"/>
                </a:solidFill>
                <a:latin typeface="Verdana" panose="020B0604030504040204" charset="0"/>
                <a:cs typeface="Verdana" panose="020B0604030504040204" charset="0"/>
              </a:rPr>
              <a:t> </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是一款简洁高效的原型图设计工具，有别于</a:t>
            </a:r>
            <a:r>
              <a:rPr lang="en-US" altLang="zh-CN" sz="1600" b="0">
                <a:solidFill>
                  <a:srgbClr val="333333"/>
                </a:solidFill>
                <a:latin typeface="Verdana" panose="020B0604030504040204" charset="0"/>
                <a:cs typeface="Verdana" panose="020B0604030504040204" charset="0"/>
              </a:rPr>
              <a:t>Axure</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的繁复，</a:t>
            </a:r>
            <a:r>
              <a:rPr lang="en-US" altLang="zh-CN" sz="1600" b="0">
                <a:solidFill>
                  <a:srgbClr val="333333"/>
                </a:solidFill>
                <a:latin typeface="Verdana" panose="020B0604030504040204" charset="0"/>
                <a:cs typeface="Verdana" panose="020B0604030504040204" charset="0"/>
              </a:rPr>
              <a:t>Mockplus</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致力于快速创建原型。摩客的设计理念就是关注设计，而非工具。摩客提供了丰富的组件库和图标库，创建原型，你只需拖一拖。摩客发布</a:t>
            </a:r>
            <a:r>
              <a:rPr lang="en-US" altLang="zh-CN" sz="1600" b="0">
                <a:solidFill>
                  <a:srgbClr val="333333"/>
                </a:solidFill>
                <a:latin typeface="Verdana" panose="020B0604030504040204" charset="0"/>
                <a:cs typeface="Verdana" panose="020B0604030504040204" charset="0"/>
              </a:rPr>
              <a:t>2.1</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新版之后，交互也成为其一大亮点，她将交互设计可视化，只需要拖一拖鼠标，即可完成交互的设计，所见所得，没有复杂的参数，更无需编程。</a:t>
            </a:r>
            <a:endParaRPr lang="zh-CN" altLang="en-US" sz="1600"/>
          </a:p>
        </p:txBody>
      </p:sp>
      <p:pic>
        <p:nvPicPr>
          <p:cNvPr id="8" name="图片 1"/>
          <p:cNvPicPr>
            <a:picLocks noChangeAspect="1"/>
          </p:cNvPicPr>
          <p:nvPr/>
        </p:nvPicPr>
        <p:blipFill>
          <a:blip r:embed="rId2"/>
          <a:stretch>
            <a:fillRect/>
          </a:stretch>
        </p:blipFill>
        <p:spPr>
          <a:xfrm>
            <a:off x="2303145" y="3144520"/>
            <a:ext cx="7573645" cy="3463290"/>
          </a:xfrm>
          <a:prstGeom prst="rect">
            <a:avLst/>
          </a:prstGeom>
        </p:spPr>
      </p:pic>
      <p:sp>
        <p:nvSpPr>
          <p:cNvPr id="9" name="文本框 8"/>
          <p:cNvSpPr txBox="1"/>
          <p:nvPr/>
        </p:nvSpPr>
        <p:spPr>
          <a:xfrm>
            <a:off x="4407535" y="6530340"/>
            <a:ext cx="3364230" cy="368300"/>
          </a:xfrm>
          <a:prstGeom prst="rect">
            <a:avLst/>
          </a:prstGeom>
          <a:noFill/>
        </p:spPr>
        <p:txBody>
          <a:bodyPr wrap="none" rtlCol="0">
            <a:spAutoFit/>
          </a:bodyPr>
          <a:p>
            <a:pPr algn="l"/>
            <a:r>
              <a:rPr lang="zh-CN" altLang="en-US"/>
              <a:t>官网：https://www.mockplus.cn/</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655820" y="814070"/>
            <a:ext cx="2880360" cy="521970"/>
          </a:xfrm>
          <a:prstGeom prst="rect">
            <a:avLst/>
          </a:prstGeom>
          <a:noFill/>
        </p:spPr>
        <p:txBody>
          <a:bodyPr wrap="none" rtlCol="0">
            <a:spAutoFit/>
          </a:bodyPr>
          <a:p>
            <a:pPr algn="l"/>
            <a:r>
              <a:rPr lang="zh-CN" altLang="en-US" sz="2800"/>
              <a:t>Balsamiq Mockups</a:t>
            </a:r>
            <a:endParaRPr lang="zh-CN" altLang="en-US" sz="2800"/>
          </a:p>
        </p:txBody>
      </p:sp>
      <p:sp>
        <p:nvSpPr>
          <p:cNvPr id="8" name="文本框 7"/>
          <p:cNvSpPr txBox="1"/>
          <p:nvPr/>
        </p:nvSpPr>
        <p:spPr>
          <a:xfrm>
            <a:off x="2288540" y="1336040"/>
            <a:ext cx="7614920" cy="829945"/>
          </a:xfrm>
          <a:prstGeom prst="rect">
            <a:avLst/>
          </a:prstGeom>
          <a:noFill/>
        </p:spPr>
        <p:txBody>
          <a:bodyPr wrap="none" rtlCol="0">
            <a:spAutoFit/>
          </a:bodyPr>
          <a:p>
            <a:pPr algn="l"/>
            <a:r>
              <a:rPr lang="zh-CN" altLang="en-US" sz="1600"/>
              <a:t>Balsamiq Mockups是一款快速创建原型的工具。这款原型工具具有独特的手绘风格。</a:t>
            </a:r>
            <a:endParaRPr lang="zh-CN" altLang="en-US" sz="1600"/>
          </a:p>
          <a:p>
            <a:pPr algn="l"/>
            <a:r>
              <a:rPr lang="zh-CN" altLang="en-US" sz="1600"/>
              <a:t>软件的内置组件， 拖拽功能的支持为设计带来了便利。该工具有桌面版本， </a:t>
            </a:r>
            <a:endParaRPr lang="zh-CN" altLang="en-US" sz="1600"/>
          </a:p>
          <a:p>
            <a:pPr algn="l"/>
            <a:r>
              <a:rPr lang="zh-CN" altLang="en-US" sz="1600"/>
              <a:t>同时也可以作为Google Drive, Confluence 和 JIRA的插件使用。</a:t>
            </a:r>
            <a:endParaRPr lang="zh-CN" altLang="en-US" sz="1600"/>
          </a:p>
        </p:txBody>
      </p:sp>
      <p:pic>
        <p:nvPicPr>
          <p:cNvPr id="9" name="图片 3" descr="http://wiki.jikexueyuan.com/project/balsamiq-mockups-doc/images/ui-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981960" y="2233930"/>
            <a:ext cx="6228715" cy="4128135"/>
          </a:xfrm>
          <a:prstGeom prst="rect">
            <a:avLst/>
          </a:prstGeom>
          <a:noFill/>
          <a:ln>
            <a:noFill/>
          </a:ln>
        </p:spPr>
      </p:pic>
      <p:sp>
        <p:nvSpPr>
          <p:cNvPr id="10" name="文本框 9"/>
          <p:cNvSpPr txBox="1"/>
          <p:nvPr/>
        </p:nvSpPr>
        <p:spPr>
          <a:xfrm>
            <a:off x="1619885" y="6422390"/>
            <a:ext cx="8952230" cy="368300"/>
          </a:xfrm>
          <a:prstGeom prst="rect">
            <a:avLst/>
          </a:prstGeom>
          <a:noFill/>
        </p:spPr>
        <p:txBody>
          <a:bodyPr wrap="none" rtlCol="0">
            <a:spAutoFit/>
          </a:bodyPr>
          <a:p>
            <a:pPr algn="l"/>
            <a:r>
              <a:rPr lang="zh-CN" altLang="en-US"/>
              <a:t>教程：http://wiki.jikexueyuan.com/project/balsamiq-mockups-doc/application-overview.html</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223510" y="755650"/>
            <a:ext cx="1744980" cy="521970"/>
          </a:xfrm>
          <a:prstGeom prst="rect">
            <a:avLst/>
          </a:prstGeom>
          <a:noFill/>
        </p:spPr>
        <p:txBody>
          <a:bodyPr wrap="none" rtlCol="0">
            <a:spAutoFit/>
          </a:bodyPr>
          <a:p>
            <a:pPr algn="l"/>
            <a:r>
              <a:rPr lang="zh-CN" altLang="en-US" sz="2800"/>
              <a:t>Justinmind</a:t>
            </a:r>
            <a:endParaRPr lang="zh-CN" altLang="en-US" sz="2800"/>
          </a:p>
        </p:txBody>
      </p:sp>
      <p:sp>
        <p:nvSpPr>
          <p:cNvPr id="8" name="文本框 7"/>
          <p:cNvSpPr txBox="1"/>
          <p:nvPr/>
        </p:nvSpPr>
        <p:spPr>
          <a:xfrm>
            <a:off x="607060" y="1335405"/>
            <a:ext cx="10978515" cy="1198880"/>
          </a:xfrm>
          <a:prstGeom prst="rect">
            <a:avLst/>
          </a:prstGeom>
          <a:noFill/>
        </p:spPr>
        <p:txBody>
          <a:bodyPr wrap="none" rtlCol="0">
            <a:spAutoFit/>
          </a:bodyPr>
          <a:p>
            <a:pPr algn="l"/>
            <a:r>
              <a:rPr lang="zh-CN" altLang="en-US"/>
              <a:t>JustinMind 是由西班牙JustinMind公司出品的原型制作工具，主要致力于高保真原型。</a:t>
            </a:r>
            <a:endParaRPr lang="zh-CN" altLang="en-US"/>
          </a:p>
          <a:p>
            <a:pPr algn="l"/>
            <a:r>
              <a:rPr lang="zh-CN" altLang="en-US"/>
              <a:t>它提供的功能有绘图工具，拖放位置,大小,格式和导出/导入的小部件。</a:t>
            </a:r>
            <a:endParaRPr lang="zh-CN" altLang="en-US"/>
          </a:p>
          <a:p>
            <a:pPr algn="l"/>
            <a:r>
              <a:rPr lang="zh-CN" altLang="en-US"/>
              <a:t>你还可以自定义小组件，创建自定义组件库，并进行分类， 提供丰富的动画支持。</a:t>
            </a:r>
            <a:endParaRPr lang="zh-CN" altLang="en-US"/>
          </a:p>
          <a:p>
            <a:pPr algn="l"/>
            <a:r>
              <a:rPr lang="zh-CN" altLang="en-US"/>
              <a:t>如果你要创建复杂的高保真原型， 可以尝试这款工具。缺点就是需要一定的学习成本，程序启动也比较慢。</a:t>
            </a:r>
            <a:endParaRPr lang="zh-CN" altLang="en-US"/>
          </a:p>
        </p:txBody>
      </p:sp>
      <p:pic>
        <p:nvPicPr>
          <p:cNvPr id="9" name="图片 5" descr="https://gss1.bdstatic.com/9vo3dSag_xI4khGkpoWK1HF6hhy/baike/c0%3Dbaike150%2C5%2C5%2C150%2C50/sign=69d94519aa18972bb737089887a410ec/b8014a90f603738d10b8752fb21bb051f919ecc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499995" y="2534285"/>
            <a:ext cx="7193280" cy="4013200"/>
          </a:xfrm>
          <a:prstGeom prst="rect">
            <a:avLst/>
          </a:prstGeom>
          <a:noFill/>
          <a:ln>
            <a:noFill/>
          </a:ln>
        </p:spPr>
      </p:pic>
      <p:sp>
        <p:nvSpPr>
          <p:cNvPr id="10" name="文本框 9"/>
          <p:cNvSpPr txBox="1"/>
          <p:nvPr/>
        </p:nvSpPr>
        <p:spPr>
          <a:xfrm>
            <a:off x="3951605" y="6489065"/>
            <a:ext cx="4288790" cy="368300"/>
          </a:xfrm>
          <a:prstGeom prst="rect">
            <a:avLst/>
          </a:prstGeom>
          <a:noFill/>
        </p:spPr>
        <p:txBody>
          <a:bodyPr wrap="none" rtlCol="0">
            <a:spAutoFit/>
          </a:bodyPr>
          <a:p>
            <a:pPr algn="l"/>
            <a:r>
              <a:rPr lang="zh-CN" altLang="en-US"/>
              <a:t>中文官网：http://www.justinmind.com.cn/</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426710" y="600710"/>
            <a:ext cx="1337945" cy="521970"/>
          </a:xfrm>
          <a:prstGeom prst="rect">
            <a:avLst/>
          </a:prstGeom>
          <a:noFill/>
        </p:spPr>
        <p:txBody>
          <a:bodyPr wrap="none" rtlCol="0">
            <a:spAutoFit/>
          </a:bodyPr>
          <a:p>
            <a:pPr algn="l"/>
            <a:r>
              <a:rPr lang="zh-CN" altLang="en-US" sz="2800"/>
              <a:t>InVision</a:t>
            </a:r>
            <a:endParaRPr lang="zh-CN" altLang="en-US" sz="2800"/>
          </a:p>
        </p:txBody>
      </p:sp>
      <p:sp>
        <p:nvSpPr>
          <p:cNvPr id="8" name="文本框 7"/>
          <p:cNvSpPr txBox="1"/>
          <p:nvPr/>
        </p:nvSpPr>
        <p:spPr>
          <a:xfrm>
            <a:off x="1548765" y="1238885"/>
            <a:ext cx="9093200" cy="922020"/>
          </a:xfrm>
          <a:prstGeom prst="rect">
            <a:avLst/>
          </a:prstGeom>
          <a:noFill/>
        </p:spPr>
        <p:txBody>
          <a:bodyPr wrap="none" rtlCol="0">
            <a:spAutoFit/>
          </a:bodyPr>
          <a:p>
            <a:pPr algn="l"/>
            <a:r>
              <a:rPr lang="zh-CN" altLang="en-US"/>
              <a:t>InVision 是一款设计原型交互的工具。使用InVision可以很好的实现团队之间的协作，</a:t>
            </a:r>
            <a:endParaRPr lang="zh-CN" altLang="en-US"/>
          </a:p>
          <a:p>
            <a:pPr algn="l"/>
            <a:r>
              <a:rPr lang="zh-CN" altLang="en-US"/>
              <a:t> 也便于收集反馈意见。它可以让你将静态的网页，移动app设计图快速的变成可以点击， </a:t>
            </a:r>
            <a:endParaRPr lang="zh-CN" altLang="en-US"/>
          </a:p>
          <a:p>
            <a:pPr algn="l"/>
            <a:r>
              <a:rPr lang="zh-CN" altLang="en-US"/>
              <a:t>具有交互效果的动态原型。让你的设计“活”起来。</a:t>
            </a:r>
            <a:endParaRPr lang="zh-CN" altLang="en-US"/>
          </a:p>
        </p:txBody>
      </p:sp>
      <p:pic>
        <p:nvPicPr>
          <p:cNvPr id="9" name="图片 6" descr="http://img.sc.chinaz.com/upload/2016/02/03/20160203165101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48765" y="2160905"/>
            <a:ext cx="6264910" cy="4698365"/>
          </a:xfrm>
          <a:prstGeom prst="rect">
            <a:avLst/>
          </a:prstGeom>
          <a:noFill/>
          <a:ln>
            <a:noFill/>
          </a:ln>
        </p:spPr>
      </p:pic>
      <p:sp>
        <p:nvSpPr>
          <p:cNvPr id="10" name="文本框 9"/>
          <p:cNvSpPr txBox="1"/>
          <p:nvPr/>
        </p:nvSpPr>
        <p:spPr>
          <a:xfrm>
            <a:off x="8147050" y="4325620"/>
            <a:ext cx="3716655" cy="368300"/>
          </a:xfrm>
          <a:prstGeom prst="rect">
            <a:avLst/>
          </a:prstGeom>
          <a:noFill/>
        </p:spPr>
        <p:txBody>
          <a:bodyPr wrap="none" rtlCol="0">
            <a:spAutoFit/>
          </a:bodyPr>
          <a:p>
            <a:pPr algn="l"/>
            <a:r>
              <a:rPr lang="zh-CN" altLang="en-US"/>
              <a:t>官网：https://www.invisionapp.com/</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700"/>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394961" y="591676"/>
            <a:ext cx="1402080" cy="82994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目录</a:t>
            </a:r>
            <a:endParaRPr kumimoji="0" lang="zh-CN" altLang="en-US"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1800204" y="2797414"/>
            <a:ext cx="2487930" cy="777317"/>
            <a:chOff x="1800204" y="2886314"/>
            <a:chExt cx="2487930" cy="777317"/>
          </a:xfrm>
        </p:grpSpPr>
        <p:sp>
          <p:nvSpPr>
            <p:cNvPr id="76" name="矩形 75"/>
            <p:cNvSpPr/>
            <p:nvPr/>
          </p:nvSpPr>
          <p:spPr>
            <a:xfrm>
              <a:off x="1800204" y="2886314"/>
              <a:ext cx="248793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人机交互概述</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7" name="矩形 76"/>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32" name="组合 131"/>
          <p:cNvGrpSpPr/>
          <p:nvPr/>
        </p:nvGrpSpPr>
        <p:grpSpPr>
          <a:xfrm>
            <a:off x="1800204" y="4076544"/>
            <a:ext cx="2555240" cy="750508"/>
            <a:chOff x="1800204" y="4087611"/>
            <a:chExt cx="2555240" cy="750508"/>
          </a:xfrm>
        </p:grpSpPr>
        <p:sp>
          <p:nvSpPr>
            <p:cNvPr id="82" name="矩形 81"/>
            <p:cNvSpPr/>
            <p:nvPr/>
          </p:nvSpPr>
          <p:spPr>
            <a:xfrm>
              <a:off x="1800204" y="4087611"/>
              <a:ext cx="255524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 name="矩形 82"/>
            <p:cNvSpPr/>
            <p:nvPr/>
          </p:nvSpPr>
          <p:spPr>
            <a:xfrm>
              <a:off x="1800204" y="4562529"/>
              <a:ext cx="642620" cy="27559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TOOL</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8" name="组合 137"/>
          <p:cNvGrpSpPr/>
          <p:nvPr/>
        </p:nvGrpSpPr>
        <p:grpSpPr>
          <a:xfrm>
            <a:off x="1024782"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0" name="组合 139"/>
          <p:cNvGrpSpPr/>
          <p:nvPr/>
        </p:nvGrpSpPr>
        <p:grpSpPr>
          <a:xfrm>
            <a:off x="4694848" y="2797020"/>
            <a:ext cx="4010645" cy="767805"/>
            <a:chOff x="4694848" y="2797020"/>
            <a:chExt cx="4010645" cy="767805"/>
          </a:xfrm>
        </p:grpSpPr>
        <p:grpSp>
          <p:nvGrpSpPr>
            <p:cNvPr id="134" name="组合 133"/>
            <p:cNvGrpSpPr/>
            <p:nvPr/>
          </p:nvGrpSpPr>
          <p:grpSpPr>
            <a:xfrm>
              <a:off x="5453658" y="2797020"/>
              <a:ext cx="3251835" cy="767805"/>
              <a:chOff x="5453658" y="2877423"/>
              <a:chExt cx="3251835" cy="767805"/>
            </a:xfrm>
          </p:grpSpPr>
          <p:sp>
            <p:nvSpPr>
              <p:cNvPr id="88" name="矩形 87"/>
              <p:cNvSpPr/>
              <p:nvPr/>
            </p:nvSpPr>
            <p:spPr>
              <a:xfrm>
                <a:off x="5453658" y="2877423"/>
                <a:ext cx="3251835"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人机交互发展历史</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 name="矩形 88"/>
              <p:cNvSpPr/>
              <p:nvPr/>
            </p:nvSpPr>
            <p:spPr>
              <a:xfrm>
                <a:off x="5517158" y="3369638"/>
                <a:ext cx="883285" cy="27559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a:t>
                </a:r>
                <a:r>
                  <a:rPr kumimoji="0" 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HISTORY</a:t>
                </a:r>
                <a:endParaRPr kumimoji="1" 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1" name="组合 140"/>
          <p:cNvGrpSpPr/>
          <p:nvPr/>
        </p:nvGrpSpPr>
        <p:grpSpPr>
          <a:xfrm>
            <a:off x="4647692" y="4089243"/>
            <a:ext cx="3434866" cy="725109"/>
            <a:chOff x="4647692" y="4089243"/>
            <a:chExt cx="3434866" cy="725109"/>
          </a:xfrm>
        </p:grpSpPr>
        <p:grpSp>
          <p:nvGrpSpPr>
            <p:cNvPr id="133" name="组合 132"/>
            <p:cNvGrpSpPr/>
            <p:nvPr/>
          </p:nvGrpSpPr>
          <p:grpSpPr>
            <a:xfrm>
              <a:off x="5517158" y="4089243"/>
              <a:ext cx="2565400" cy="725109"/>
              <a:chOff x="5517158" y="4014677"/>
              <a:chExt cx="2565400" cy="725109"/>
            </a:xfrm>
          </p:grpSpPr>
          <p:sp>
            <p:nvSpPr>
              <p:cNvPr id="94" name="矩形 93"/>
              <p:cNvSpPr/>
              <p:nvPr/>
            </p:nvSpPr>
            <p:spPr>
              <a:xfrm>
                <a:off x="5517158" y="4014677"/>
                <a:ext cx="256540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界面设计规范</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 name="矩形 94"/>
              <p:cNvSpPr/>
              <p:nvPr/>
            </p:nvSpPr>
            <p:spPr>
              <a:xfrm>
                <a:off x="5517158" y="4464196"/>
                <a:ext cx="1734820" cy="27559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DESIGN STANDRAID</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2" name="组合 141"/>
          <p:cNvGrpSpPr/>
          <p:nvPr/>
        </p:nvGrpSpPr>
        <p:grpSpPr>
          <a:xfrm>
            <a:off x="8437508" y="2825759"/>
            <a:ext cx="3274210" cy="720000"/>
            <a:chOff x="8437508" y="2825759"/>
            <a:chExt cx="3274210" cy="720000"/>
          </a:xfrm>
        </p:grpSpPr>
        <p:grpSp>
          <p:nvGrpSpPr>
            <p:cNvPr id="135" name="组合 134"/>
            <p:cNvGrpSpPr/>
            <p:nvPr/>
          </p:nvGrpSpPr>
          <p:grpSpPr>
            <a:xfrm>
              <a:off x="9243473" y="2829162"/>
              <a:ext cx="2468245" cy="712410"/>
              <a:chOff x="9243473" y="2937131"/>
              <a:chExt cx="2468245" cy="712410"/>
            </a:xfrm>
          </p:grpSpPr>
          <p:sp>
            <p:nvSpPr>
              <p:cNvPr id="100" name="矩形 99"/>
              <p:cNvSpPr/>
              <p:nvPr/>
            </p:nvSpPr>
            <p:spPr>
              <a:xfrm>
                <a:off x="9243473" y="2937131"/>
                <a:ext cx="2468245"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界面设计原则</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 name="矩形 100"/>
              <p:cNvSpPr/>
              <p:nvPr/>
            </p:nvSpPr>
            <p:spPr>
              <a:xfrm>
                <a:off x="9243473" y="3373951"/>
                <a:ext cx="1562735" cy="275590"/>
              </a:xfrm>
              <a:prstGeom prst="rect">
                <a:avLst/>
              </a:prstGeom>
            </p:spPr>
            <p:txBody>
              <a:bodyPr wrap="none">
                <a:spAutoFit/>
              </a:bodyPr>
              <a:lstStyle/>
              <a:p>
                <a:pPr lvl="0"/>
                <a:r>
                  <a:rPr kumimoji="0" lang="en-US" altLang="zh-CN" sz="12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DESIGN PRINCIPLE</a:t>
                </a:r>
                <a:endParaRPr kumimoji="0" lang="en-US" altLang="zh-CN" sz="12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3" name="组合 142"/>
          <p:cNvGrpSpPr/>
          <p:nvPr/>
        </p:nvGrpSpPr>
        <p:grpSpPr>
          <a:xfrm>
            <a:off x="8405758" y="4092189"/>
            <a:ext cx="2756787" cy="720000"/>
            <a:chOff x="8405758" y="4092189"/>
            <a:chExt cx="2756787" cy="720000"/>
          </a:xfrm>
        </p:grpSpPr>
        <p:grpSp>
          <p:nvGrpSpPr>
            <p:cNvPr id="136" name="组合 135"/>
            <p:cNvGrpSpPr/>
            <p:nvPr/>
          </p:nvGrpSpPr>
          <p:grpSpPr>
            <a:xfrm>
              <a:off x="9243473" y="4094967"/>
              <a:ext cx="1919072" cy="714444"/>
              <a:chOff x="9243473" y="4086984"/>
              <a:chExt cx="1919072" cy="714444"/>
            </a:xfrm>
          </p:grpSpPr>
          <p:sp>
            <p:nvSpPr>
              <p:cNvPr id="108" name="矩形 107"/>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 name="矩形 108"/>
              <p:cNvSpPr/>
              <p:nvPr/>
            </p:nvSpPr>
            <p:spPr>
              <a:xfrm>
                <a:off x="9243473" y="4524429"/>
                <a:ext cx="1035861" cy="276999"/>
              </a:xfrm>
              <a:prstGeom prst="rect">
                <a:avLst/>
              </a:prstGeom>
            </p:spPr>
            <p:txBody>
              <a:bodyPr wrap="none">
                <a:spAutoFit/>
              </a:bodyPr>
              <a:lstStyle/>
              <a:p>
                <a:pPr lvl="0"/>
                <a:r>
                  <a:rPr lang="en-US" altLang="zh-CN" sz="12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REFERENCE</a:t>
                </a: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31485" y="688340"/>
            <a:ext cx="1128395" cy="521970"/>
          </a:xfrm>
          <a:prstGeom prst="rect">
            <a:avLst/>
          </a:prstGeom>
          <a:noFill/>
        </p:spPr>
        <p:txBody>
          <a:bodyPr wrap="none" rtlCol="0">
            <a:spAutoFit/>
          </a:bodyPr>
          <a:p>
            <a:pPr algn="l"/>
            <a:r>
              <a:rPr lang="zh-CN" altLang="en-US" sz="2800"/>
              <a:t>UX Pin</a:t>
            </a:r>
            <a:endParaRPr lang="zh-CN" altLang="en-US" sz="2800"/>
          </a:p>
        </p:txBody>
      </p:sp>
      <p:sp>
        <p:nvSpPr>
          <p:cNvPr id="8" name="文本框 7"/>
          <p:cNvSpPr txBox="1"/>
          <p:nvPr/>
        </p:nvSpPr>
        <p:spPr>
          <a:xfrm>
            <a:off x="1471930" y="1268730"/>
            <a:ext cx="9248775" cy="645160"/>
          </a:xfrm>
          <a:prstGeom prst="rect">
            <a:avLst/>
          </a:prstGeom>
          <a:noFill/>
        </p:spPr>
        <p:txBody>
          <a:bodyPr wrap="none" rtlCol="0">
            <a:spAutoFit/>
          </a:bodyPr>
          <a:p>
            <a:pPr algn="l"/>
            <a:r>
              <a:rPr lang="zh-CN" altLang="en-US"/>
              <a:t>UXPin 是一款在线原型设计工具。你可以通过拖拽的方式快速创建原型，无需敲一行代码。</a:t>
            </a:r>
            <a:endParaRPr lang="zh-CN" altLang="en-US"/>
          </a:p>
          <a:p>
            <a:pPr algn="l"/>
            <a:r>
              <a:rPr lang="zh-CN" altLang="en-US"/>
              <a:t>通过UXpin，你可以创建高保真原型，同时也支持从Sketch和Photoshop导入你的设计。</a:t>
            </a:r>
            <a:endParaRPr lang="zh-CN" altLang="en-US"/>
          </a:p>
        </p:txBody>
      </p:sp>
      <p:pic>
        <p:nvPicPr>
          <p:cNvPr id="9" name="图片 7" descr="http://www.egouz.com/uploadfile/2017/0619/201706190857401021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643505" y="1913890"/>
            <a:ext cx="6906260" cy="4631690"/>
          </a:xfrm>
          <a:prstGeom prst="rect">
            <a:avLst/>
          </a:prstGeom>
          <a:noFill/>
          <a:ln>
            <a:noFill/>
          </a:ln>
        </p:spPr>
      </p:pic>
      <p:sp>
        <p:nvSpPr>
          <p:cNvPr id="12" name="文本框 11"/>
          <p:cNvSpPr txBox="1"/>
          <p:nvPr/>
        </p:nvSpPr>
        <p:spPr>
          <a:xfrm>
            <a:off x="4511040" y="6545580"/>
            <a:ext cx="3171190" cy="368300"/>
          </a:xfrm>
          <a:prstGeom prst="rect">
            <a:avLst/>
          </a:prstGeom>
          <a:noFill/>
        </p:spPr>
        <p:txBody>
          <a:bodyPr wrap="none" rtlCol="0">
            <a:spAutoFit/>
          </a:bodyPr>
          <a:p>
            <a:pPr algn="l"/>
            <a:r>
              <a:rPr lang="zh-CN" altLang="en-US"/>
              <a:t>官网：https://www.uxpin.com/</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120005" y="554990"/>
            <a:ext cx="1951355" cy="521970"/>
          </a:xfrm>
          <a:prstGeom prst="rect">
            <a:avLst/>
          </a:prstGeom>
          <a:noFill/>
        </p:spPr>
        <p:txBody>
          <a:bodyPr wrap="none" rtlCol="0">
            <a:spAutoFit/>
          </a:bodyPr>
          <a:p>
            <a:pPr algn="l"/>
            <a:r>
              <a:rPr lang="zh-CN" altLang="en-US" sz="2800"/>
              <a:t>OmniGraffle</a:t>
            </a:r>
            <a:endParaRPr lang="zh-CN" altLang="en-US" sz="2800"/>
          </a:p>
        </p:txBody>
      </p:sp>
      <p:sp>
        <p:nvSpPr>
          <p:cNvPr id="8" name="文本框 7"/>
          <p:cNvSpPr txBox="1"/>
          <p:nvPr/>
        </p:nvSpPr>
        <p:spPr>
          <a:xfrm>
            <a:off x="2000885" y="1076960"/>
            <a:ext cx="8188960" cy="1198880"/>
          </a:xfrm>
          <a:prstGeom prst="rect">
            <a:avLst/>
          </a:prstGeom>
          <a:noFill/>
        </p:spPr>
        <p:txBody>
          <a:bodyPr wrap="none" rtlCol="0">
            <a:spAutoFit/>
          </a:bodyPr>
          <a:p>
            <a:pPr algn="l"/>
            <a:r>
              <a:rPr lang="zh-CN" altLang="en-US"/>
              <a:t>OmniGraffle 是由来自美国的The Omni Group制作的一款原型设计工具，</a:t>
            </a:r>
            <a:endParaRPr lang="zh-CN" altLang="en-US"/>
          </a:p>
          <a:p>
            <a:pPr algn="l"/>
            <a:r>
              <a:rPr lang="zh-CN" altLang="en-US"/>
              <a:t>这款工具只针对苹果用户，有OS X版和iOS 版。</a:t>
            </a:r>
            <a:endParaRPr lang="zh-CN" altLang="en-US"/>
          </a:p>
          <a:p>
            <a:pPr algn="l"/>
            <a:r>
              <a:rPr lang="zh-CN" altLang="en-US"/>
              <a:t>它曾获得2002年的苹果设计奖。可以使用它快速绘制线框图、图表、流程图等。</a:t>
            </a:r>
            <a:endParaRPr lang="zh-CN" altLang="en-US"/>
          </a:p>
          <a:p>
            <a:pPr algn="l"/>
            <a:r>
              <a:rPr lang="zh-CN" altLang="en-US"/>
              <a:t>用Origami创建iPhone和iPad原型是比较好的选择。</a:t>
            </a:r>
            <a:endParaRPr lang="zh-CN" altLang="en-US"/>
          </a:p>
        </p:txBody>
      </p:sp>
      <p:pic>
        <p:nvPicPr>
          <p:cNvPr id="9" name="图片 8" descr="http://beforweb.com/sites/default/files/images/201305-2/14-Template-Chooser-beginner-omnigraffle-wirefr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923540" y="2275840"/>
            <a:ext cx="6345555" cy="4347845"/>
          </a:xfrm>
          <a:prstGeom prst="rect">
            <a:avLst/>
          </a:prstGeom>
          <a:noFill/>
          <a:ln>
            <a:noFill/>
          </a:ln>
        </p:spPr>
      </p:pic>
      <p:sp>
        <p:nvSpPr>
          <p:cNvPr id="10" name="文本框 9"/>
          <p:cNvSpPr txBox="1"/>
          <p:nvPr/>
        </p:nvSpPr>
        <p:spPr>
          <a:xfrm>
            <a:off x="4177030" y="6546215"/>
            <a:ext cx="3838575" cy="368300"/>
          </a:xfrm>
          <a:prstGeom prst="rect">
            <a:avLst/>
          </a:prstGeom>
          <a:noFill/>
        </p:spPr>
        <p:txBody>
          <a:bodyPr wrap="none" rtlCol="0">
            <a:spAutoFit/>
          </a:bodyPr>
          <a:p>
            <a:pPr algn="l"/>
            <a:r>
              <a:rPr lang="zh-CN" altLang="en-US"/>
              <a:t>教程：http://beforweb.com/node/202</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550491" y="2080437"/>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0" y="1720772"/>
            <a:ext cx="3550436" cy="722163"/>
            <a:chOff x="4647692" y="4092189"/>
            <a:chExt cx="3550436" cy="722163"/>
          </a:xfrm>
        </p:grpSpPr>
        <p:grpSp>
          <p:nvGrpSpPr>
            <p:cNvPr id="12" name="组合 11"/>
            <p:cNvGrpSpPr/>
            <p:nvPr/>
          </p:nvGrpSpPr>
          <p:grpSpPr>
            <a:xfrm>
              <a:off x="5517158" y="4092418"/>
              <a:ext cx="2680970" cy="721934"/>
              <a:chOff x="5517158" y="4017852"/>
              <a:chExt cx="2680970" cy="721934"/>
            </a:xfrm>
          </p:grpSpPr>
          <p:sp>
            <p:nvSpPr>
              <p:cNvPr id="16" name="矩形 15"/>
              <p:cNvSpPr/>
              <p:nvPr/>
            </p:nvSpPr>
            <p:spPr>
              <a:xfrm>
                <a:off x="5517158" y="4017852"/>
                <a:ext cx="268097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界面设计规范</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6"/>
              <p:cNvSpPr/>
              <p:nvPr/>
            </p:nvSpPr>
            <p:spPr>
              <a:xfrm>
                <a:off x="5517158" y="4464196"/>
                <a:ext cx="1689735" cy="27559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 STANDARD </a:t>
                </a:r>
                <a:endParaRPr kumimoji="1" 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647692" y="4092189"/>
              <a:ext cx="891717" cy="720000"/>
              <a:chOff x="4380992" y="4020050"/>
              <a:chExt cx="891717" cy="720000"/>
            </a:xfrm>
          </p:grpSpPr>
          <p:sp>
            <p:nvSpPr>
              <p:cNvPr id="14" name="矩形 13"/>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5" name="矩形 14"/>
              <p:cNvSpPr/>
              <p:nvPr/>
            </p:nvSpPr>
            <p:spPr>
              <a:xfrm>
                <a:off x="4380992" y="4026673"/>
                <a:ext cx="891717"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243"/>
            <a:ext cx="1713865" cy="398780"/>
          </a:xfrm>
          <a:prstGeom prst="rect">
            <a:avLst/>
          </a:prstGeom>
        </p:spPr>
        <p:txBody>
          <a:bodyPr wrap="square" anchor="ctr">
            <a:spAutoFit/>
          </a:bodyPr>
          <a:lstStyle/>
          <a:p>
            <a:pPr lvl="0"/>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界面设计规范</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86645" y="208736"/>
            <a:ext cx="1939925" cy="306705"/>
          </a:xfrm>
          <a:prstGeom prst="rect">
            <a:avLst/>
          </a:prstGeom>
        </p:spPr>
        <p:txBody>
          <a:bodyPr wrap="none">
            <a:spAutoFit/>
          </a:bodyPr>
          <a:lstStyle/>
          <a:p>
            <a:pPr lvl="0" algn="l"/>
            <a:r>
              <a:rPr lang="en-US" sz="1400" kern="0" noProof="0" dirty="0">
                <a:ln>
                  <a:noFill/>
                </a:ln>
                <a:effectLst/>
                <a:uLnTx/>
                <a:uFillTx/>
                <a:latin typeface="微软雅黑" panose="020B0503020204020204" pitchFamily="34" charset="-122"/>
                <a:ea typeface="微软雅黑" panose="020B0503020204020204" pitchFamily="34" charset="-122"/>
                <a:sym typeface="+mn-ea"/>
              </a:rPr>
              <a:t>DESIGN STANDARD </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226560" y="36262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pic>
        <p:nvPicPr>
          <p:cNvPr id="4" name="图片 1" descr="http://img.ui.cn/data/file/9/2/0/940029.jpg"/>
          <p:cNvPicPr>
            <a:picLocks noChangeAspect="1" noChangeArrowheads="1"/>
          </p:cNvPicPr>
          <p:nvPr/>
        </p:nvPicPr>
        <p:blipFill>
          <a:blip r:embed="rId2">
            <a:extLst>
              <a:ext uri="{28A0092B-C50C-407E-A947-70E740481C1C}">
                <a14:useLocalDpi xmlns:a14="http://schemas.microsoft.com/office/drawing/2010/main" val="0"/>
              </a:ext>
            </a:extLst>
          </a:blip>
          <a:srcRect l="2733" t="12097" r="3082" b="46688"/>
          <a:stretch>
            <a:fillRect/>
          </a:stretch>
        </p:blipFill>
        <p:spPr>
          <a:xfrm>
            <a:off x="2811780" y="561340"/>
            <a:ext cx="6568440" cy="616458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243"/>
            <a:ext cx="1713865" cy="398780"/>
          </a:xfrm>
          <a:prstGeom prst="rect">
            <a:avLst/>
          </a:prstGeom>
        </p:spPr>
        <p:txBody>
          <a:bodyPr wrap="square" anchor="ctr">
            <a:spAutoFit/>
          </a:bodyPr>
          <a:lstStyle/>
          <a:p>
            <a:pPr lvl="0"/>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界面设计规范</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86645" y="208736"/>
            <a:ext cx="1939925" cy="306705"/>
          </a:xfrm>
          <a:prstGeom prst="rect">
            <a:avLst/>
          </a:prstGeom>
        </p:spPr>
        <p:txBody>
          <a:bodyPr wrap="none">
            <a:spAutoFit/>
          </a:bodyPr>
          <a:lstStyle/>
          <a:p>
            <a:pPr lvl="0" algn="l"/>
            <a:r>
              <a:rPr lang="en-US" sz="1400" kern="0" noProof="0" dirty="0">
                <a:ln>
                  <a:noFill/>
                </a:ln>
                <a:effectLst/>
                <a:uLnTx/>
                <a:uFillTx/>
                <a:latin typeface="微软雅黑" panose="020B0503020204020204" pitchFamily="34" charset="-122"/>
                <a:ea typeface="微软雅黑" panose="020B0503020204020204" pitchFamily="34" charset="-122"/>
                <a:sym typeface="+mn-ea"/>
              </a:rPr>
              <a:t>DESIGN STANDARD </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226560" y="36262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pic>
        <p:nvPicPr>
          <p:cNvPr id="5" name="图片 1" descr="http://img.ui.cn/data/file/9/2/0/940029.jpg"/>
          <p:cNvPicPr>
            <a:picLocks noChangeAspect="1" noChangeArrowheads="1"/>
          </p:cNvPicPr>
          <p:nvPr/>
        </p:nvPicPr>
        <p:blipFill>
          <a:blip r:embed="rId2">
            <a:extLst>
              <a:ext uri="{28A0092B-C50C-407E-A947-70E740481C1C}">
                <a14:useLocalDpi xmlns:a14="http://schemas.microsoft.com/office/drawing/2010/main" val="0"/>
              </a:ext>
            </a:extLst>
          </a:blip>
          <a:srcRect l="24" t="56450" r="-24" b="3378"/>
          <a:stretch>
            <a:fillRect/>
          </a:stretch>
        </p:blipFill>
        <p:spPr>
          <a:xfrm>
            <a:off x="2920365" y="1160780"/>
            <a:ext cx="6350635" cy="522922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243"/>
            <a:ext cx="1713865" cy="398780"/>
          </a:xfrm>
          <a:prstGeom prst="rect">
            <a:avLst/>
          </a:prstGeom>
        </p:spPr>
        <p:txBody>
          <a:bodyPr wrap="square" anchor="ctr">
            <a:spAutoFit/>
          </a:bodyPr>
          <a:lstStyle/>
          <a:p>
            <a:pPr lvl="0"/>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界面设计规范</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86645" y="208736"/>
            <a:ext cx="1939925" cy="306705"/>
          </a:xfrm>
          <a:prstGeom prst="rect">
            <a:avLst/>
          </a:prstGeom>
        </p:spPr>
        <p:txBody>
          <a:bodyPr wrap="none">
            <a:spAutoFit/>
          </a:bodyPr>
          <a:lstStyle/>
          <a:p>
            <a:pPr lvl="0" algn="l"/>
            <a:r>
              <a:rPr lang="en-US" sz="1400" kern="0" noProof="0" dirty="0">
                <a:ln>
                  <a:noFill/>
                </a:ln>
                <a:effectLst/>
                <a:uLnTx/>
                <a:uFillTx/>
                <a:latin typeface="微软雅黑" panose="020B0503020204020204" pitchFamily="34" charset="-122"/>
                <a:ea typeface="微软雅黑" panose="020B0503020204020204" pitchFamily="34" charset="-122"/>
                <a:sym typeface="+mn-ea"/>
              </a:rPr>
              <a:t>DESIGN STANDARD </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226560" y="36262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pic>
        <p:nvPicPr>
          <p:cNvPr id="2" name="图片 2" descr="http://img.ui.cn/data/file/0/3/0/9400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797810" y="476885"/>
            <a:ext cx="6596380" cy="622490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243"/>
            <a:ext cx="1713865" cy="398780"/>
          </a:xfrm>
          <a:prstGeom prst="rect">
            <a:avLst/>
          </a:prstGeom>
        </p:spPr>
        <p:txBody>
          <a:bodyPr wrap="square" anchor="ctr">
            <a:spAutoFit/>
          </a:bodyPr>
          <a:lstStyle/>
          <a:p>
            <a:pPr lvl="0"/>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界面设计规范</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86645" y="208736"/>
            <a:ext cx="1939925" cy="306705"/>
          </a:xfrm>
          <a:prstGeom prst="rect">
            <a:avLst/>
          </a:prstGeom>
        </p:spPr>
        <p:txBody>
          <a:bodyPr wrap="none">
            <a:spAutoFit/>
          </a:bodyPr>
          <a:lstStyle/>
          <a:p>
            <a:pPr lvl="0" algn="l"/>
            <a:r>
              <a:rPr lang="en-US" sz="1400" kern="0" noProof="0" dirty="0">
                <a:ln>
                  <a:noFill/>
                </a:ln>
                <a:effectLst/>
                <a:uLnTx/>
                <a:uFillTx/>
                <a:latin typeface="微软雅黑" panose="020B0503020204020204" pitchFamily="34" charset="-122"/>
                <a:ea typeface="微软雅黑" panose="020B0503020204020204" pitchFamily="34" charset="-122"/>
                <a:sym typeface="+mn-ea"/>
              </a:rPr>
              <a:t>DESIGN STANDARD </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226560" y="36262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pic>
        <p:nvPicPr>
          <p:cNvPr id="4" name="图片 3" descr="http://img.ui.cn/data/file/1/3/0/9400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395345" y="-190500"/>
            <a:ext cx="5401310" cy="728599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159200" y="1717200"/>
            <a:ext cx="2756787" cy="720000"/>
            <a:chOff x="8405758" y="4092189"/>
            <a:chExt cx="2756787" cy="720000"/>
          </a:xfrm>
        </p:grpSpPr>
        <p:grpSp>
          <p:nvGrpSpPr>
            <p:cNvPr id="19" name="组合 18"/>
            <p:cNvGrpSpPr/>
            <p:nvPr/>
          </p:nvGrpSpPr>
          <p:grpSpPr>
            <a:xfrm>
              <a:off x="9243473" y="4094967"/>
              <a:ext cx="1919072" cy="714444"/>
              <a:chOff x="9243473" y="4086984"/>
              <a:chExt cx="1919072" cy="714444"/>
            </a:xfrm>
          </p:grpSpPr>
          <p:sp>
            <p:nvSpPr>
              <p:cNvPr id="23" name="矩形 22"/>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矩形 23"/>
              <p:cNvSpPr/>
              <p:nvPr/>
            </p:nvSpPr>
            <p:spPr>
              <a:xfrm>
                <a:off x="9243473" y="4524429"/>
                <a:ext cx="1035861" cy="276999"/>
              </a:xfrm>
              <a:prstGeom prst="rect">
                <a:avLst/>
              </a:prstGeom>
            </p:spPr>
            <p:txBody>
              <a:bodyPr wrap="none">
                <a:spAutoFit/>
              </a:bodyPr>
              <a:lstStyle/>
              <a:p>
                <a:pPr lvl="0"/>
                <a:r>
                  <a:rPr lang="en-US" altLang="zh-CN" sz="1200" kern="0" dirty="0" smtClean="0">
                    <a:latin typeface="微软雅黑" panose="020B0503020204020204" pitchFamily="34" charset="-122"/>
                    <a:ea typeface="微软雅黑" panose="020B0503020204020204" pitchFamily="34" charset="-122"/>
                    <a:cs typeface="微软雅黑" panose="020B0503020204020204" pitchFamily="34" charset="-122"/>
                  </a:rPr>
                  <a:t>REFERENCE</a:t>
                </a:r>
                <a:endPar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0" name="组合 19"/>
            <p:cNvGrpSpPr/>
            <p:nvPr/>
          </p:nvGrpSpPr>
          <p:grpSpPr>
            <a:xfrm>
              <a:off x="8405758" y="4092189"/>
              <a:ext cx="886024" cy="720000"/>
              <a:chOff x="8113658" y="4047284"/>
              <a:chExt cx="886024" cy="720000"/>
            </a:xfrm>
          </p:grpSpPr>
          <p:sp>
            <p:nvSpPr>
              <p:cNvPr id="21" name="矩形 20"/>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 name="矩形 21"/>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734830" y="207466"/>
            <a:ext cx="1178528" cy="307777"/>
          </a:xfrm>
          <a:prstGeom prst="rect">
            <a:avLst/>
          </a:prstGeom>
        </p:spPr>
        <p:txBody>
          <a:bodyPr wrap="none">
            <a:spAutoFit/>
          </a:bodyPr>
          <a:lstStyle/>
          <a:p>
            <a:pPr lvl="0"/>
            <a:r>
              <a:rPr lang="en-US" altLang="zh-CN" sz="1400" kern="0" dirty="0" smtClean="0">
                <a:latin typeface="微软雅黑" panose="020B0503020204020204" pitchFamily="34" charset="-122"/>
                <a:ea typeface="微软雅黑" panose="020B0503020204020204" pitchFamily="34" charset="-122"/>
              </a:rPr>
              <a:t>REFERENCE</a:t>
            </a:r>
            <a:endParaRPr lang="en-US" altLang="zh-CN" sz="1400" kern="0" dirty="0" smtClean="0">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354"/>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1052286" y="1923314"/>
          <a:ext cx="10125788" cy="3283168"/>
        </p:xfrm>
        <a:graphic>
          <a:graphicData uri="http://schemas.openxmlformats.org/drawingml/2006/table">
            <a:tbl>
              <a:tblPr firstRow="1" bandRow="1">
                <a:tableStyleId>{5C22544A-7EE6-4342-B048-85BDC9FD1C3A}</a:tableStyleId>
              </a:tblPr>
              <a:tblGrid>
                <a:gridCol w="468604"/>
                <a:gridCol w="1866122"/>
                <a:gridCol w="6447454"/>
              </a:tblGrid>
              <a:tr h="557562">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1</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sz="1400" b="0" i="0" kern="1200" dirty="0" smtClean="0">
                          <a:solidFill>
                            <a:schemeClr val="tx1"/>
                          </a:solidFill>
                          <a:latin typeface="微软雅黑" panose="020B0503020204020204" pitchFamily="34" charset="-122"/>
                          <a:ea typeface="微软雅黑" panose="020B0503020204020204" pitchFamily="34" charset="-122"/>
                          <a:cs typeface="+mn-cs"/>
                        </a:rPr>
                        <a:t>https://wenku.baidu.com/view/d7d99b6925c52cc58bd6bea1.html</a:t>
                      </a:r>
                      <a:endParaRPr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r>
              <a:tr h="526460">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百度百科</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r>
                        <a:rPr sz="1400" b="0" i="0" dirty="0" smtClean="0">
                          <a:solidFill>
                            <a:schemeClr val="tx1"/>
                          </a:solidFill>
                          <a:latin typeface="微软雅黑" panose="020B0503020204020204" pitchFamily="34" charset="-122"/>
                          <a:ea typeface="微软雅黑" panose="020B0503020204020204" pitchFamily="34" charset="-122"/>
                        </a:rPr>
                        <a:t>https://baike.baidu.com/item/%E4%BA%BA%E6%9C%BA%E7%95%8C%E9%9D%A2/3476588?fr=aladdin</a:t>
                      </a:r>
                      <a:endParaRPr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3</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UI</a:t>
                      </a:r>
                      <a:r>
                        <a:rPr lang="zh-CN" altLang="en-US" sz="1400" b="0" i="0" dirty="0" smtClean="0">
                          <a:solidFill>
                            <a:schemeClr val="tx1"/>
                          </a:solidFill>
                          <a:latin typeface="微软雅黑" panose="020B0503020204020204" pitchFamily="34" charset="-122"/>
                          <a:ea typeface="微软雅黑" panose="020B0503020204020204" pitchFamily="34" charset="-122"/>
                        </a:rPr>
                        <a:t>中国</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r>
                        <a:rPr sz="1400" b="0" i="0" dirty="0" smtClean="0">
                          <a:solidFill>
                            <a:schemeClr val="tx1"/>
                          </a:solidFill>
                          <a:latin typeface="微软雅黑" panose="020B0503020204020204" pitchFamily="34" charset="-122"/>
                          <a:ea typeface="微软雅黑" panose="020B0503020204020204" pitchFamily="34" charset="-122"/>
                        </a:rPr>
                        <a:t>http://www.ui.cn/detail/198444.html</a:t>
                      </a:r>
                      <a:endParaRPr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r>
              <a:tr h="557562">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4</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dirty="0">
                          <a:solidFill>
                            <a:schemeClr val="tx1"/>
                          </a:solidFill>
                          <a:latin typeface="微软雅黑" panose="020B0503020204020204" pitchFamily="34" charset="-122"/>
                          <a:ea typeface="微软雅黑" panose="020B0503020204020204" pitchFamily="34" charset="-122"/>
                        </a:rPr>
                        <a:t>站长之家</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sz="1400" b="0" i="0" kern="1200" dirty="0" smtClean="0">
                          <a:solidFill>
                            <a:schemeClr val="tx1"/>
                          </a:solidFill>
                          <a:latin typeface="微软雅黑" panose="020B0503020204020204" pitchFamily="34" charset="-122"/>
                          <a:ea typeface="微软雅黑" panose="020B0503020204020204" pitchFamily="34" charset="-122"/>
                          <a:cs typeface="+mn-cs"/>
                        </a:rPr>
                        <a:t>http://sc.chinaz.com/info/160214382976.htm</a:t>
                      </a:r>
                      <a:endParaRPr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bl>
          </a:graphicData>
        </a:graphic>
      </p:graphicFrame>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1925"/>
            <a:ext cx="1260475" cy="40005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722"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0"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30731"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温中磊：</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1531938"/>
            <a:ext cx="2922587" cy="3415030"/>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7</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a:t>
            </a:r>
            <a:r>
              <a:rPr lang="en-US" altLang="zh-CN">
                <a:latin typeface="Calibri" panose="020F0502020204030204" charset="0"/>
                <a:ea typeface="宋体" panose="02010600030101010101" pitchFamily="2" charset="-122"/>
              </a:rPr>
              <a:t>8</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7</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	</a:t>
            </a:r>
            <a:endParaRPr lang="en-US" altLang="zh-CN">
              <a:latin typeface="Calibri" panose="020F0502020204030204" charset="0"/>
              <a:ea typeface="宋体" panose="02010600030101010101" pitchFamily="2" charset="-122"/>
            </a:endParaRPr>
          </a:p>
        </p:txBody>
      </p:sp>
      <p:sp>
        <p:nvSpPr>
          <p:cNvPr id="30734" name="文本框 6"/>
          <p:cNvSpPr txBox="1"/>
          <p:nvPr/>
        </p:nvSpPr>
        <p:spPr>
          <a:xfrm>
            <a:off x="5989638" y="9969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陈金润：</a:t>
            </a:r>
            <a:endParaRPr lang="zh-CN" altLang="en-US">
              <a:latin typeface="Calibri" panose="020F0502020204030204" charset="0"/>
              <a:ea typeface="宋体" panose="02010600030101010101" pitchFamily="2" charset="-122"/>
            </a:endParaRPr>
          </a:p>
        </p:txBody>
      </p:sp>
      <p:sp>
        <p:nvSpPr>
          <p:cNvPr id="30735" name="文本框 7"/>
          <p:cNvSpPr txBox="1"/>
          <p:nvPr/>
        </p:nvSpPr>
        <p:spPr>
          <a:xfrm>
            <a:off x="5276533" y="1531938"/>
            <a:ext cx="2927350" cy="3138487"/>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7</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7</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sp>
        <p:nvSpPr>
          <p:cNvPr id="2" name="文本框 6"/>
          <p:cNvSpPr txBox="1"/>
          <p:nvPr/>
        </p:nvSpPr>
        <p:spPr>
          <a:xfrm>
            <a:off x="9334818" y="993775"/>
            <a:ext cx="1097280"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简浩男：</a:t>
            </a:r>
            <a:endParaRPr lang="zh-CN" altLang="en-US">
              <a:latin typeface="Calibri" panose="020F0502020204030204" charset="0"/>
              <a:ea typeface="宋体" panose="02010600030101010101" pitchFamily="2" charset="-122"/>
            </a:endParaRPr>
          </a:p>
        </p:txBody>
      </p:sp>
      <p:sp>
        <p:nvSpPr>
          <p:cNvPr id="3" name="文本框 7"/>
          <p:cNvSpPr txBox="1"/>
          <p:nvPr/>
        </p:nvSpPr>
        <p:spPr>
          <a:xfrm>
            <a:off x="8419148" y="1531938"/>
            <a:ext cx="2926080" cy="313817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7</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7</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所承担工作的完成速度6</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6</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sp>
        <p:nvSpPr>
          <p:cNvPr id="6" name="文本框 5"/>
          <p:cNvSpPr txBox="1"/>
          <p:nvPr/>
        </p:nvSpPr>
        <p:spPr>
          <a:xfrm>
            <a:off x="3179445" y="4952365"/>
            <a:ext cx="414020" cy="368300"/>
          </a:xfrm>
          <a:prstGeom prst="rect">
            <a:avLst/>
          </a:prstGeom>
          <a:noFill/>
        </p:spPr>
        <p:txBody>
          <a:bodyPr wrap="none" rtlCol="0">
            <a:spAutoFit/>
          </a:bodyPr>
          <a:p>
            <a:r>
              <a:rPr lang="en-US" altLang="zh-CN"/>
              <a:t>85</a:t>
            </a:r>
            <a:endParaRPr lang="en-US" altLang="zh-CN"/>
          </a:p>
        </p:txBody>
      </p:sp>
      <p:sp>
        <p:nvSpPr>
          <p:cNvPr id="7" name="文本框 6"/>
          <p:cNvSpPr txBox="1"/>
          <p:nvPr/>
        </p:nvSpPr>
        <p:spPr>
          <a:xfrm>
            <a:off x="6533515" y="4947285"/>
            <a:ext cx="414020" cy="368300"/>
          </a:xfrm>
          <a:prstGeom prst="rect">
            <a:avLst/>
          </a:prstGeom>
          <a:noFill/>
        </p:spPr>
        <p:txBody>
          <a:bodyPr wrap="none" rtlCol="0">
            <a:spAutoFit/>
          </a:bodyPr>
          <a:p>
            <a:r>
              <a:rPr lang="en-US" altLang="zh-CN"/>
              <a:t>82</a:t>
            </a:r>
            <a:endParaRPr lang="en-US" altLang="zh-CN"/>
          </a:p>
        </p:txBody>
      </p:sp>
      <p:sp>
        <p:nvSpPr>
          <p:cNvPr id="8" name="文本框 7"/>
          <p:cNvSpPr txBox="1"/>
          <p:nvPr/>
        </p:nvSpPr>
        <p:spPr>
          <a:xfrm>
            <a:off x="9676765" y="4947285"/>
            <a:ext cx="414020" cy="368300"/>
          </a:xfrm>
          <a:prstGeom prst="rect">
            <a:avLst/>
          </a:prstGeom>
          <a:noFill/>
        </p:spPr>
        <p:txBody>
          <a:bodyPr wrap="none" rtlCol="0">
            <a:spAutoFit/>
          </a:bodyPr>
          <a:p>
            <a:r>
              <a:rPr lang="en-US" altLang="zh-CN"/>
              <a:t>78</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914"/>
            <a:ext cx="3665209" cy="777317"/>
            <a:chOff x="1163945" y="1717914"/>
            <a:chExt cx="3665209" cy="777317"/>
          </a:xfrm>
        </p:grpSpPr>
        <p:grpSp>
          <p:nvGrpSpPr>
            <p:cNvPr id="44" name="组合 43"/>
            <p:cNvGrpSpPr/>
            <p:nvPr/>
          </p:nvGrpSpPr>
          <p:grpSpPr>
            <a:xfrm>
              <a:off x="2003404" y="1717914"/>
              <a:ext cx="2825750" cy="777317"/>
              <a:chOff x="1800204" y="2886314"/>
              <a:chExt cx="2825750" cy="777317"/>
            </a:xfrm>
          </p:grpSpPr>
          <p:sp>
            <p:nvSpPr>
              <p:cNvPr id="45" name="矩形 44"/>
              <p:cNvSpPr/>
              <p:nvPr/>
            </p:nvSpPr>
            <p:spPr>
              <a:xfrm>
                <a:off x="1800204" y="2886314"/>
                <a:ext cx="282575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人机交互概述</a:t>
                </a:r>
                <a:endPar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4308556" y="2108377"/>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1925"/>
            <a:ext cx="1260475" cy="40005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6"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175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1752"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4"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31755"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吕政凯：</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7" name="文本框 5"/>
          <p:cNvSpPr txBox="1"/>
          <p:nvPr/>
        </p:nvSpPr>
        <p:spPr>
          <a:xfrm>
            <a:off x="1957388" y="1531938"/>
            <a:ext cx="2922587" cy="3414712"/>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8</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a:t>
            </a:r>
            <a:r>
              <a:rPr lang="en-US" altLang="zh-CN">
                <a:latin typeface="Calibri" panose="020F0502020204030204" charset="0"/>
                <a:ea typeface="宋体" panose="02010600030101010101" pitchFamily="2" charset="-122"/>
              </a:rPr>
              <a:t>9</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7</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	</a:t>
            </a:r>
            <a:endParaRPr lang="en-US" altLang="zh-CN">
              <a:latin typeface="Calibri" panose="020F0502020204030204" charset="0"/>
              <a:ea typeface="宋体" panose="02010600030101010101" pitchFamily="2" charset="-122"/>
            </a:endParaRPr>
          </a:p>
        </p:txBody>
      </p:sp>
      <p:sp>
        <p:nvSpPr>
          <p:cNvPr id="31758" name="文本框 6"/>
          <p:cNvSpPr txBox="1"/>
          <p:nvPr/>
        </p:nvSpPr>
        <p:spPr>
          <a:xfrm>
            <a:off x="6751638"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楼静靓：</a:t>
            </a:r>
            <a:endParaRPr lang="zh-CN" altLang="en-US">
              <a:latin typeface="Calibri" panose="020F0502020204030204" charset="0"/>
              <a:ea typeface="宋体" panose="02010600030101010101" pitchFamily="2" charset="-122"/>
            </a:endParaRPr>
          </a:p>
        </p:txBody>
      </p:sp>
      <p:sp>
        <p:nvSpPr>
          <p:cNvPr id="31759" name="文本框 7"/>
          <p:cNvSpPr txBox="1"/>
          <p:nvPr/>
        </p:nvSpPr>
        <p:spPr>
          <a:xfrm>
            <a:off x="5722938" y="1531938"/>
            <a:ext cx="2927350" cy="3138487"/>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9</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sp>
        <p:nvSpPr>
          <p:cNvPr id="3" name="文本框 2"/>
          <p:cNvSpPr txBox="1"/>
          <p:nvPr/>
        </p:nvSpPr>
        <p:spPr>
          <a:xfrm>
            <a:off x="3060700" y="5050155"/>
            <a:ext cx="414020" cy="368300"/>
          </a:xfrm>
          <a:prstGeom prst="rect">
            <a:avLst/>
          </a:prstGeom>
          <a:noFill/>
        </p:spPr>
        <p:txBody>
          <a:bodyPr wrap="none" rtlCol="0">
            <a:spAutoFit/>
          </a:bodyPr>
          <a:p>
            <a:r>
              <a:rPr lang="en-US" altLang="zh-CN"/>
              <a:t>86</a:t>
            </a:r>
            <a:endParaRPr lang="en-US" altLang="zh-CN"/>
          </a:p>
        </p:txBody>
      </p:sp>
      <p:sp>
        <p:nvSpPr>
          <p:cNvPr id="6" name="文本框 5"/>
          <p:cNvSpPr txBox="1"/>
          <p:nvPr/>
        </p:nvSpPr>
        <p:spPr>
          <a:xfrm>
            <a:off x="7093585" y="4946650"/>
            <a:ext cx="414020" cy="368300"/>
          </a:xfrm>
          <a:prstGeom prst="rect">
            <a:avLst/>
          </a:prstGeom>
          <a:noFill/>
        </p:spPr>
        <p:txBody>
          <a:bodyPr wrap="none" rtlCol="0">
            <a:spAutoFit/>
          </a:bodyPr>
          <a:p>
            <a:r>
              <a:rPr lang="en-US" altLang="zh-CN"/>
              <a:t>87</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19"/>
          <p:cNvSpPr txBox="1"/>
          <p:nvPr/>
        </p:nvSpPr>
        <p:spPr>
          <a:xfrm>
            <a:off x="5257800" y="5559425"/>
            <a:ext cx="1671638"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G2</a:t>
            </a:r>
            <a:r>
              <a:rPr lang="zh-CN" altLang="en-US" sz="1600" dirty="0">
                <a:solidFill>
                  <a:schemeClr val="bg1"/>
                </a:solidFill>
                <a:latin typeface="微软雅黑" panose="020B0503020204020204" pitchFamily="34" charset="-122"/>
                <a:ea typeface="微软雅黑" panose="020B0503020204020204" pitchFamily="34" charset="-122"/>
              </a:rPr>
              <a:t>小组</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4578" name="文本框 20"/>
          <p:cNvSpPr txBox="1"/>
          <p:nvPr/>
        </p:nvSpPr>
        <p:spPr>
          <a:xfrm>
            <a:off x="5291138" y="5894388"/>
            <a:ext cx="1604962"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指导老师：杨枨</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24579" name="组合 7"/>
          <p:cNvGrpSpPr/>
          <p:nvPr/>
        </p:nvGrpSpPr>
        <p:grpSpPr>
          <a:xfrm>
            <a:off x="3825875" y="2709863"/>
            <a:ext cx="4535488" cy="1381125"/>
            <a:chOff x="3825885" y="2756938"/>
            <a:chExt cx="4536000" cy="1380931"/>
          </a:xfrm>
        </p:grpSpPr>
        <p:sp>
          <p:nvSpPr>
            <p:cNvPr id="24580" name="文本框 11"/>
            <p:cNvSpPr txBox="1"/>
            <p:nvPr/>
          </p:nvSpPr>
          <p:spPr>
            <a:xfrm>
              <a:off x="3944609" y="2904723"/>
              <a:ext cx="4302780" cy="769441"/>
            </a:xfrm>
            <a:prstGeom prst="rect">
              <a:avLst/>
            </a:prstGeom>
            <a:noFill/>
            <a:ln w="9525">
              <a:noFill/>
            </a:ln>
          </p:spPr>
          <p:txBody>
            <a:bodyPr wrap="none" anchor="t">
              <a:spAutoFit/>
            </a:bodyPr>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4581" name="文本框 12"/>
            <p:cNvSpPr txBox="1"/>
            <p:nvPr/>
          </p:nvSpPr>
          <p:spPr>
            <a:xfrm>
              <a:off x="4343371" y="3668506"/>
              <a:ext cx="3505255" cy="276999"/>
            </a:xfrm>
            <a:prstGeom prst="rect">
              <a:avLst/>
            </a:prstGeom>
            <a:noFill/>
            <a:ln w="9525">
              <a:noFill/>
            </a:ln>
          </p:spPr>
          <p:txBody>
            <a:bodyPr wrap="none" anchor="t">
              <a:spAutoFit/>
            </a:bodyPr>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4584" name="图片 13"/>
          <p:cNvPicPr>
            <a:picLocks noChangeAspect="1"/>
          </p:cNvPicPr>
          <p:nvPr/>
        </p:nvPicPr>
        <p:blipFill>
          <a:blip r:embed="rId1"/>
          <a:stretch>
            <a:fillRect/>
          </a:stretch>
        </p:blipFill>
        <p:spPr>
          <a:xfrm>
            <a:off x="5524500" y="1157288"/>
            <a:ext cx="1138238" cy="1138237"/>
          </a:xfrm>
          <a:prstGeom prst="rect">
            <a:avLst/>
          </a:prstGeom>
          <a:noFill/>
          <a:ln w="9525">
            <a:noFill/>
          </a:ln>
        </p:spPr>
      </p:pic>
      <p:sp>
        <p:nvSpPr>
          <p:cNvPr id="24585" name="矩形 2"/>
          <p:cNvSpPr/>
          <p:nvPr/>
        </p:nvSpPr>
        <p:spPr>
          <a:xfrm>
            <a:off x="4962525" y="2060575"/>
            <a:ext cx="2262188" cy="369888"/>
          </a:xfrm>
          <a:prstGeom prst="rect">
            <a:avLst/>
          </a:prstGeom>
          <a:solidFill>
            <a:schemeClr val="accent2"/>
          </a:solidFill>
          <a:ln w="9525">
            <a:noFill/>
          </a:ln>
        </p:spPr>
        <p:txBody>
          <a:bodyPr wrap="none" anchor="t">
            <a:spAutoFit/>
          </a:bodyPr>
          <a:p>
            <a:pPr algn="ctr"/>
            <a:r>
              <a:rPr lang="zh-CN" altLang="en-US" b="1" dirty="0">
                <a:solidFill>
                  <a:schemeClr val="bg1"/>
                </a:solidFill>
                <a:latin typeface="微软雅黑" panose="020B0503020204020204" pitchFamily="34" charset="-122"/>
                <a:ea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24586" name="图片 1" descr="小组logo"/>
          <p:cNvPicPr>
            <a:picLocks noChangeAspect="1"/>
          </p:cNvPicPr>
          <p:nvPr/>
        </p:nvPicPr>
        <p:blipFill>
          <a:blip r:embed="rId2"/>
          <a:stretch>
            <a:fillRect/>
          </a:stretch>
        </p:blipFill>
        <p:spPr>
          <a:xfrm>
            <a:off x="10793413" y="-134937"/>
            <a:ext cx="1576387" cy="157638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878"/>
            <a:ext cx="17818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人机交互概述</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161550" y="208736"/>
            <a:ext cx="164019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801745" y="36325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079655" y="1462866"/>
            <a:ext cx="8278174" cy="1702389"/>
          </a:xfrm>
          <a:prstGeom prst="rect">
            <a:avLst/>
          </a:prstGeom>
        </p:spPr>
        <p:txBody>
          <a:bodyPr wrap="square" anchor="ctr">
            <a:spAutoFit/>
          </a:bodyPr>
          <a:lstStyle/>
          <a:p>
            <a:pPr lvl="0">
              <a:lnSpc>
                <a:spcPct val="150000"/>
              </a:lnSpc>
              <a:defRPr/>
            </a:pPr>
            <a:r>
              <a:rPr lang="zh-CN" altLang="zh-CN" dirty="0"/>
              <a:t>人机交互、人机互动（</a:t>
            </a:r>
            <a:r>
              <a:rPr lang="en-US" altLang="zh-CN" dirty="0"/>
              <a:t>Human-Computer Interface</a:t>
            </a:r>
            <a:r>
              <a:rPr lang="zh-CN" altLang="zh-CN" dirty="0"/>
              <a:t>，简写</a:t>
            </a:r>
            <a:r>
              <a:rPr lang="en-US" altLang="zh-CN" dirty="0"/>
              <a:t>HCI</a:t>
            </a:r>
            <a:r>
              <a:rPr lang="zh-CN" altLang="zh-CN" dirty="0"/>
              <a:t>，又称用户界面或使用者界面）：是一门研究系统与用户之间的互动关系的学问。系统可以是各种各样的机器，也可以是计算机化的系统和软件。人机交互界面通常是指用户可见的部分。用户通过人机交互界面与系统交流，并进行操作。</a:t>
            </a:r>
            <a:endParaRPr lang="zh-CN" altLang="en-US"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1961760" y="1232074"/>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4" name="矩形 3"/>
          <p:cNvSpPr/>
          <p:nvPr/>
        </p:nvSpPr>
        <p:spPr>
          <a:xfrm>
            <a:off x="1961760" y="4149093"/>
            <a:ext cx="8876520" cy="1477328"/>
          </a:xfrm>
          <a:prstGeom prst="rect">
            <a:avLst/>
          </a:prstGeom>
        </p:spPr>
        <p:txBody>
          <a:bodyPr wrap="square">
            <a:spAutoFit/>
          </a:bodyPr>
          <a:lstStyle/>
          <a:p>
            <a:r>
              <a:rPr lang="zh-CN" altLang="zh-CN" b="1" dirty="0"/>
              <a:t>人机交互与人机界面的关系</a:t>
            </a:r>
            <a:r>
              <a:rPr lang="zh-CN" altLang="zh-CN" b="1" dirty="0" smtClean="0"/>
              <a:t>：</a:t>
            </a:r>
            <a:endParaRPr lang="en-US" altLang="zh-CN" b="1" dirty="0" smtClean="0"/>
          </a:p>
          <a:p>
            <a:endParaRPr lang="zh-CN" altLang="zh-CN" dirty="0"/>
          </a:p>
          <a:p>
            <a:pPr>
              <a:lnSpc>
                <a:spcPct val="150000"/>
              </a:lnSpc>
            </a:pPr>
            <a:r>
              <a:rPr lang="zh-CN" altLang="zh-CN" dirty="0"/>
              <a:t>交互是人与机</a:t>
            </a:r>
            <a:r>
              <a:rPr lang="en-US" altLang="zh-CN" dirty="0"/>
              <a:t>-</a:t>
            </a:r>
            <a:r>
              <a:rPr lang="zh-CN" altLang="zh-CN" dirty="0"/>
              <a:t>环境作用关系</a:t>
            </a:r>
            <a:r>
              <a:rPr lang="en-US" altLang="zh-CN" dirty="0"/>
              <a:t>/</a:t>
            </a:r>
            <a:r>
              <a:rPr lang="zh-CN" altLang="zh-CN" dirty="0"/>
              <a:t>状况的一种描述。界面是人与机</a:t>
            </a:r>
            <a:r>
              <a:rPr lang="en-US" altLang="zh-CN" dirty="0"/>
              <a:t>-</a:t>
            </a:r>
            <a:r>
              <a:rPr lang="zh-CN" altLang="zh-CN" dirty="0"/>
              <a:t>环境发生交互关系的具体表达形式。交互是实现信息传达的情境刻画，而界面是实现交互的手段。</a:t>
            </a:r>
            <a:endParaRPr lang="zh-CN"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713686" y="2093137"/>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195963" y="1717828"/>
            <a:ext cx="4190452" cy="765747"/>
            <a:chOff x="1181643" y="1743315"/>
            <a:chExt cx="4190452" cy="765747"/>
          </a:xfrm>
        </p:grpSpPr>
        <p:grpSp>
          <p:nvGrpSpPr>
            <p:cNvPr id="25" name="组合 24"/>
            <p:cNvGrpSpPr/>
            <p:nvPr/>
          </p:nvGrpSpPr>
          <p:grpSpPr>
            <a:xfrm>
              <a:off x="1942460" y="1743315"/>
              <a:ext cx="3429635" cy="765747"/>
              <a:chOff x="1785599" y="4087612"/>
              <a:chExt cx="3429635" cy="765747"/>
            </a:xfrm>
          </p:grpSpPr>
          <p:sp>
            <p:nvSpPr>
              <p:cNvPr id="29" name="矩形 28"/>
              <p:cNvSpPr/>
              <p:nvPr/>
            </p:nvSpPr>
            <p:spPr>
              <a:xfrm>
                <a:off x="1800204" y="4087612"/>
                <a:ext cx="341503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人机交互发展历史</a:t>
                </a:r>
                <a:endPar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矩形 29"/>
              <p:cNvSpPr/>
              <p:nvPr/>
            </p:nvSpPr>
            <p:spPr>
              <a:xfrm>
                <a:off x="1785599" y="4546654"/>
                <a:ext cx="76327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history</a:t>
                </a:r>
                <a:endPar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0555" y="162243"/>
            <a:ext cx="22263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人机交互发展历史</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3112780" y="206831"/>
            <a:ext cx="946150" cy="30670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HISTORY</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5008245" y="36198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52535" y="245242"/>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079655" y="1914010"/>
            <a:ext cx="8278174" cy="506730"/>
          </a:xfrm>
          <a:prstGeom prst="rect">
            <a:avLst/>
          </a:prstGeom>
        </p:spPr>
        <p:txBody>
          <a:bodyPr wrap="square" anchor="ctr">
            <a:spAutoFit/>
          </a:bodyPr>
          <a:lstStyle/>
          <a:p>
            <a:pPr lvl="0">
              <a:lnSpc>
                <a:spcPct val="150000"/>
              </a:lnSpc>
              <a:defRPr/>
            </a:pPr>
            <a:r>
              <a:rPr lang="en-US" altLang="zh-CN" kern="0" dirty="0">
                <a:latin typeface="微软雅黑" panose="020B0503020204020204" pitchFamily="34" charset="-122"/>
                <a:ea typeface="微软雅黑" panose="020B0503020204020204" pitchFamily="34" charset="-122"/>
                <a:cs typeface="微软雅黑" panose="020B0503020204020204" pitchFamily="34" charset="-122"/>
              </a:rPr>
              <a:t>1946</a:t>
            </a:r>
            <a:r>
              <a:rPr lang="zh-CN" altLang="en-US" kern="0" dirty="0">
                <a:latin typeface="微软雅黑" panose="020B0503020204020204" pitchFamily="34" charset="-122"/>
                <a:ea typeface="微软雅黑" panose="020B0503020204020204" pitchFamily="34" charset="-122"/>
                <a:cs typeface="微软雅黑" panose="020B0503020204020204" pitchFamily="34" charset="-122"/>
              </a:rPr>
              <a:t>年，世界上第一台数字计算机</a:t>
            </a:r>
            <a:r>
              <a:rPr lang="en-US" altLang="zh-CN" kern="0" dirty="0">
                <a:latin typeface="微软雅黑" panose="020B0503020204020204" pitchFamily="34" charset="-122"/>
                <a:ea typeface="微软雅黑" panose="020B0503020204020204" pitchFamily="34" charset="-122"/>
                <a:cs typeface="微软雅黑" panose="020B0503020204020204" pitchFamily="34" charset="-122"/>
              </a:rPr>
              <a:t>ENIAC</a:t>
            </a:r>
            <a:r>
              <a:rPr lang="zh-CN" altLang="en-US" kern="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手工操作</a:t>
            </a:r>
            <a:r>
              <a:rPr lang="zh-CN" altLang="en-US" kern="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flipH="1">
            <a:off x="1945640" y="2433320"/>
            <a:ext cx="76200" cy="3023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文本框 1"/>
          <p:cNvSpPr txBox="1"/>
          <p:nvPr/>
        </p:nvSpPr>
        <p:spPr>
          <a:xfrm>
            <a:off x="2079625" y="2831465"/>
            <a:ext cx="4565650" cy="368300"/>
          </a:xfrm>
          <a:prstGeom prst="rect">
            <a:avLst/>
          </a:prstGeom>
          <a:noFill/>
        </p:spPr>
        <p:txBody>
          <a:bodyPr wrap="none" rtlCol="0">
            <a:spAutoFit/>
          </a:bodyPr>
          <a:p>
            <a:r>
              <a:rPr lang="en-US" altLang="zh-CN">
                <a:latin typeface="微软雅黑" panose="020B0503020204020204" pitchFamily="34" charset="-122"/>
                <a:ea typeface="微软雅黑" panose="020B0503020204020204" pitchFamily="34" charset="-122"/>
              </a:rPr>
              <a:t>50</a:t>
            </a:r>
            <a:r>
              <a:rPr lang="zh-CN" altLang="en-US">
                <a:latin typeface="微软雅黑" panose="020B0503020204020204" pitchFamily="34" charset="-122"/>
                <a:ea typeface="微软雅黑" panose="020B0503020204020204" pitchFamily="34" charset="-122"/>
              </a:rPr>
              <a:t>年代中期，多任务批处理的</a:t>
            </a:r>
            <a:r>
              <a:rPr lang="zh-CN" altLang="en-US">
                <a:solidFill>
                  <a:srgbClr val="FF0000"/>
                </a:solidFill>
                <a:latin typeface="微软雅黑" panose="020B0503020204020204" pitchFamily="34" charset="-122"/>
                <a:ea typeface="微软雅黑" panose="020B0503020204020204" pitchFamily="34" charset="-122"/>
                <a:hlinkClick r:id="rId2" action="ppaction://hlinksldjump"/>
              </a:rPr>
              <a:t>作业控制语言</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079625" y="3613150"/>
            <a:ext cx="3233420" cy="368300"/>
          </a:xfrm>
          <a:prstGeom prst="rect">
            <a:avLst/>
          </a:prstGeom>
          <a:noFill/>
        </p:spPr>
        <p:txBody>
          <a:bodyPr wrap="none" rtlCol="0">
            <a:spAutoFit/>
          </a:bodyPr>
          <a:p>
            <a:r>
              <a:rPr lang="en-US" altLang="zh-CN">
                <a:latin typeface="微软雅黑" panose="020B0503020204020204" pitchFamily="34" charset="-122"/>
                <a:ea typeface="微软雅黑" panose="020B0503020204020204" pitchFamily="34" charset="-122"/>
              </a:rPr>
              <a:t>1963</a:t>
            </a:r>
            <a:r>
              <a:rPr lang="zh-CN" altLang="en-US">
                <a:latin typeface="微软雅黑" panose="020B0503020204020204" pitchFamily="34" charset="-122"/>
                <a:ea typeface="微软雅黑" panose="020B0503020204020204" pitchFamily="34" charset="-122"/>
              </a:rPr>
              <a:t>年，</a:t>
            </a:r>
            <a:r>
              <a:rPr lang="en-US" altLang="zh-CN">
                <a:latin typeface="微软雅黑" panose="020B0503020204020204" pitchFamily="34" charset="-122"/>
                <a:ea typeface="微软雅黑" panose="020B0503020204020204" pitchFamily="34" charset="-122"/>
              </a:rPr>
              <a:t>“</a:t>
            </a:r>
            <a:r>
              <a:rPr lang="zh-CN" altLang="en-US">
                <a:solidFill>
                  <a:srgbClr val="FF0000"/>
                </a:solidFill>
                <a:latin typeface="微软雅黑" panose="020B0503020204020204" pitchFamily="34" charset="-122"/>
                <a:ea typeface="微软雅黑" panose="020B0503020204020204" pitchFamily="34" charset="-122"/>
              </a:rPr>
              <a:t>命令行</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作业语言</a:t>
            </a: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2079625" y="4396740"/>
            <a:ext cx="7456805" cy="645160"/>
          </a:xfrm>
          <a:prstGeom prst="rect">
            <a:avLst/>
          </a:prstGeom>
          <a:noFill/>
        </p:spPr>
        <p:txBody>
          <a:bodyPr wrap="none" rtlCol="0">
            <a:spAutoFit/>
          </a:bodyPr>
          <a:p>
            <a:r>
              <a:rPr lang="en-US" altLang="zh-CN">
                <a:latin typeface="微软雅黑" panose="020B0503020204020204" pitchFamily="34" charset="-122"/>
                <a:ea typeface="微软雅黑" panose="020B0503020204020204" pitchFamily="34" charset="-122"/>
              </a:rPr>
              <a:t>80</a:t>
            </a:r>
            <a:r>
              <a:rPr lang="zh-CN" altLang="en-US">
                <a:latin typeface="微软雅黑" panose="020B0503020204020204" pitchFamily="34" charset="-122"/>
                <a:ea typeface="微软雅黑" panose="020B0503020204020204" pitchFamily="34" charset="-122"/>
              </a:rPr>
              <a:t>年代，苹果公司，图像用户界面（</a:t>
            </a:r>
            <a:r>
              <a:rPr lang="en-US" altLang="zh-CN">
                <a:solidFill>
                  <a:srgbClr val="FF0000"/>
                </a:solidFill>
                <a:latin typeface="微软雅黑" panose="020B0503020204020204" pitchFamily="34" charset="-122"/>
                <a:ea typeface="微软雅黑" panose="020B0503020204020204" pitchFamily="34" charset="-122"/>
              </a:rPr>
              <a:t>GUI</a:t>
            </a:r>
            <a:r>
              <a:rPr lang="en-US" altLang="zh-CN">
                <a:latin typeface="微软雅黑" panose="020B0503020204020204" pitchFamily="34" charset="-122"/>
                <a:ea typeface="微软雅黑" panose="020B0503020204020204" pitchFamily="34" charset="-122"/>
              </a:rPr>
              <a:t>-Graphics  User Interface</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引发了微机人机界面的历史性的变革</a:t>
            </a:r>
            <a:endParaRPr lang="zh-CN" altLang="en-US">
              <a:latin typeface="微软雅黑" panose="020B0503020204020204" pitchFamily="34" charset="-122"/>
              <a:ea typeface="微软雅黑" panose="020B0503020204020204" pitchFamily="34" charset="-122"/>
            </a:endParaRPr>
          </a:p>
        </p:txBody>
      </p:sp>
      <p:sp>
        <p:nvSpPr>
          <p:cNvPr id="7" name="文本框 6"/>
          <p:cNvSpPr txBox="1"/>
          <p:nvPr/>
        </p:nvSpPr>
        <p:spPr>
          <a:xfrm>
            <a:off x="2079625" y="5457190"/>
            <a:ext cx="5767070" cy="368300"/>
          </a:xfrm>
          <a:prstGeom prst="rect">
            <a:avLst/>
          </a:prstGeom>
          <a:noFill/>
        </p:spPr>
        <p:txBody>
          <a:bodyPr wrap="none" rtlCol="0">
            <a:spAutoFit/>
          </a:bodyPr>
          <a:p>
            <a:r>
              <a:rPr lang="zh-CN" altLang="en-US">
                <a:latin typeface="微软雅黑" panose="020B0503020204020204" pitchFamily="34" charset="-122"/>
                <a:ea typeface="微软雅黑" panose="020B0503020204020204" pitchFamily="34" charset="-122"/>
              </a:rPr>
              <a:t>从微软公司推出了</a:t>
            </a:r>
            <a:r>
              <a:rPr lang="en-US" altLang="zh-CN">
                <a:latin typeface="微软雅黑" panose="020B0503020204020204" pitchFamily="34" charset="-122"/>
                <a:ea typeface="微软雅黑" panose="020B0503020204020204" pitchFamily="34" charset="-122"/>
              </a:rPr>
              <a:t>Windows</a:t>
            </a:r>
            <a:r>
              <a:rPr lang="zh-CN" altLang="en-US">
                <a:latin typeface="微软雅黑" panose="020B0503020204020204" pitchFamily="34" charset="-122"/>
                <a:ea typeface="微软雅黑" panose="020B0503020204020204" pitchFamily="34" charset="-122"/>
              </a:rPr>
              <a:t>系统后，图形界面飞速发展</a:t>
            </a: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矩形 14"/>
          <p:cNvSpPr/>
          <p:nvPr/>
        </p:nvSpPr>
        <p:spPr>
          <a:xfrm>
            <a:off x="630555" y="162243"/>
            <a:ext cx="22263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人机交互发展历史</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3112780" y="206831"/>
            <a:ext cx="946150" cy="30670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HISTORY</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5008245" y="36198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52535" y="245242"/>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4" name="文本框 3"/>
          <p:cNvSpPr txBox="1"/>
          <p:nvPr/>
        </p:nvSpPr>
        <p:spPr>
          <a:xfrm>
            <a:off x="1086485" y="2647950"/>
            <a:ext cx="10018395" cy="1076325"/>
          </a:xfrm>
          <a:prstGeom prst="rect">
            <a:avLst/>
          </a:prstGeom>
          <a:noFill/>
        </p:spPr>
        <p:txBody>
          <a:bodyPr wrap="none" rtlCol="0">
            <a:spAutoFit/>
          </a:bodyPr>
          <a:p>
            <a:pPr algn="l"/>
            <a:r>
              <a:rPr lang="zh-CN" altLang="en-US" sz="2800" b="1"/>
              <a:t>作业控制语言：</a:t>
            </a:r>
            <a:endParaRPr lang="zh-CN" altLang="en-US" sz="2800" b="1"/>
          </a:p>
          <a:p>
            <a:pPr algn="l"/>
            <a:r>
              <a:rPr lang="zh-CN" altLang="en-US"/>
              <a:t>         作业控制语言是指用来实现对用户作业的组织和管理的各种控制命令或控制语句的有序集合。</a:t>
            </a:r>
            <a:endParaRPr lang="zh-CN" altLang="en-US"/>
          </a:p>
          <a:p>
            <a:pPr algn="l"/>
            <a:r>
              <a:rPr lang="zh-CN" altLang="en-US"/>
              <a:t>不同计算机系统的作业控制语言格式不同，各有特点。但他们所实现的主要功能是相同的。</a:t>
            </a:r>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0555" y="162243"/>
            <a:ext cx="22263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提问时间</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5008245" y="36198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52535" y="245242"/>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4" name="文本框 3"/>
          <p:cNvSpPr txBox="1"/>
          <p:nvPr/>
        </p:nvSpPr>
        <p:spPr>
          <a:xfrm>
            <a:off x="1547495" y="1623060"/>
            <a:ext cx="6228080" cy="521970"/>
          </a:xfrm>
          <a:prstGeom prst="rect">
            <a:avLst/>
          </a:prstGeom>
          <a:noFill/>
        </p:spPr>
        <p:txBody>
          <a:bodyPr wrap="none" rtlCol="0">
            <a:spAutoFit/>
          </a:bodyPr>
          <a:p>
            <a:r>
              <a:rPr lang="zh-CN" altLang="en-US" sz="2800"/>
              <a:t>人机界面和人机交互到底有什么不同？</a:t>
            </a:r>
            <a:endParaRPr lang="zh-CN" altLang="en-US" sz="2800"/>
          </a:p>
        </p:txBody>
      </p:sp>
      <p:sp>
        <p:nvSpPr>
          <p:cNvPr id="8" name="文本框 7"/>
          <p:cNvSpPr txBox="1"/>
          <p:nvPr/>
        </p:nvSpPr>
        <p:spPr>
          <a:xfrm>
            <a:off x="1547495" y="2551430"/>
            <a:ext cx="10012045" cy="922020"/>
          </a:xfrm>
          <a:prstGeom prst="rect">
            <a:avLst/>
          </a:prstGeom>
          <a:noFill/>
        </p:spPr>
        <p:txBody>
          <a:bodyPr wrap="none" rtlCol="0">
            <a:spAutoFit/>
          </a:bodyPr>
          <a:p>
            <a:pPr algn="l"/>
            <a:r>
              <a:rPr lang="zh-CN" altLang="zh-CN" dirty="0">
                <a:sym typeface="+mn-ea"/>
              </a:rPr>
              <a:t>交互是人与机</a:t>
            </a:r>
            <a:r>
              <a:rPr lang="en-US" altLang="zh-CN" dirty="0">
                <a:sym typeface="+mn-ea"/>
              </a:rPr>
              <a:t>-</a:t>
            </a:r>
            <a:r>
              <a:rPr lang="zh-CN" altLang="zh-CN" dirty="0">
                <a:sym typeface="+mn-ea"/>
              </a:rPr>
              <a:t>环境作用关系</a:t>
            </a:r>
            <a:r>
              <a:rPr lang="en-US" altLang="zh-CN" dirty="0">
                <a:sym typeface="+mn-ea"/>
              </a:rPr>
              <a:t>/</a:t>
            </a:r>
            <a:r>
              <a:rPr lang="zh-CN" altLang="zh-CN" dirty="0">
                <a:sym typeface="+mn-ea"/>
              </a:rPr>
              <a:t>状况的一种描述。界面是人与机</a:t>
            </a:r>
            <a:r>
              <a:rPr lang="en-US" altLang="zh-CN" dirty="0">
                <a:sym typeface="+mn-ea"/>
              </a:rPr>
              <a:t>-</a:t>
            </a:r>
            <a:r>
              <a:rPr lang="zh-CN" altLang="zh-CN" dirty="0">
                <a:sym typeface="+mn-ea"/>
              </a:rPr>
              <a:t>环境发生交互关系的具体表达形式。</a:t>
            </a:r>
            <a:endParaRPr lang="zh-CN" altLang="zh-CN" dirty="0">
              <a:sym typeface="+mn-ea"/>
            </a:endParaRPr>
          </a:p>
          <a:p>
            <a:pPr algn="l"/>
            <a:r>
              <a:rPr lang="zh-CN" altLang="zh-CN" dirty="0">
                <a:sym typeface="+mn-ea"/>
              </a:rPr>
              <a:t>交互是实现信息传达的情境刻画，而界面是实现交互的手段。</a:t>
            </a:r>
            <a:endParaRPr lang="zh-CN" altLang="zh-CN" dirty="0"/>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713686" y="2093137"/>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195963" y="1717827"/>
            <a:ext cx="3678642" cy="765748"/>
            <a:chOff x="1181643" y="1743314"/>
            <a:chExt cx="3678642" cy="765748"/>
          </a:xfrm>
        </p:grpSpPr>
        <p:grpSp>
          <p:nvGrpSpPr>
            <p:cNvPr id="25" name="组合 24"/>
            <p:cNvGrpSpPr/>
            <p:nvPr/>
          </p:nvGrpSpPr>
          <p:grpSpPr>
            <a:xfrm>
              <a:off x="1942460" y="1743314"/>
              <a:ext cx="2917825" cy="765748"/>
              <a:chOff x="1785599" y="4087611"/>
              <a:chExt cx="2917825" cy="765748"/>
            </a:xfrm>
          </p:grpSpPr>
          <p:sp>
            <p:nvSpPr>
              <p:cNvPr id="29" name="矩形 28"/>
              <p:cNvSpPr/>
              <p:nvPr/>
            </p:nvSpPr>
            <p:spPr>
              <a:xfrm>
                <a:off x="1800204" y="4087611"/>
                <a:ext cx="290322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界面设计原则</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矩形 29"/>
              <p:cNvSpPr/>
              <p:nvPr/>
            </p:nvSpPr>
            <p:spPr>
              <a:xfrm>
                <a:off x="1785599" y="4546654"/>
                <a:ext cx="154178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 principle</a:t>
                </a:r>
                <a:endPar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3432"/>
                <a:ext cx="80220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4374</Words>
  <Application>WPS 演示</Application>
  <PresentationFormat>自定义</PresentationFormat>
  <Paragraphs>485</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宋体</vt:lpstr>
      <vt:lpstr>Wingdings</vt:lpstr>
      <vt:lpstr>微软雅黑</vt:lpstr>
      <vt:lpstr>Calibri</vt:lpstr>
      <vt:lpstr>Arial Unicode MS</vt:lpstr>
      <vt:lpstr>Calibri Light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hasee</cp:lastModifiedBy>
  <cp:revision>72</cp:revision>
  <dcterms:created xsi:type="dcterms:W3CDTF">2016-04-16T23:42:00Z</dcterms:created>
  <dcterms:modified xsi:type="dcterms:W3CDTF">2017-11-22T00:08:57Z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