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55" r:id="rId3"/>
    <p:sldId id="356" r:id="rId4"/>
    <p:sldId id="357" r:id="rId5"/>
    <p:sldId id="358" r:id="rId6"/>
    <p:sldId id="359" r:id="rId7"/>
    <p:sldId id="360" r:id="rId8"/>
    <p:sldId id="361" r:id="rId9"/>
    <p:sldId id="362" r:id="rId10"/>
    <p:sldId id="363" r:id="rId11"/>
    <p:sldId id="364" r:id="rId12"/>
    <p:sldId id="365" r:id="rId13"/>
    <p:sldId id="366" r:id="rId14"/>
    <p:sldId id="367" r:id="rId15"/>
    <p:sldId id="368" r:id="rId16"/>
    <p:sldId id="369" r:id="rId17"/>
    <p:sldId id="370" r:id="rId18"/>
    <p:sldId id="371" r:id="rId19"/>
    <p:sldId id="372" r:id="rId20"/>
    <p:sldId id="373" r:id="rId21"/>
    <p:sldId id="374" r:id="rId22"/>
    <p:sldId id="375" r:id="rId23"/>
    <p:sldId id="376" r:id="rId2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4466"/>
    <a:srgbClr val="9FA6AA"/>
    <a:srgbClr val="BFC3C7"/>
    <a:srgbClr val="CCCED2"/>
    <a:srgbClr val="A0A5A9"/>
    <a:srgbClr val="CDCED0"/>
    <a:srgbClr val="D8D8D6"/>
    <a:srgbClr val="AEB0AF"/>
    <a:srgbClr val="ADAFAE"/>
    <a:srgbClr val="ABA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9940"/>
    <p:restoredTop sz="90380"/>
  </p:normalViewPr>
  <p:slideViewPr>
    <p:cSldViewPr snapToGrid="0" showGuides="1">
      <p:cViewPr varScale="1">
        <p:scale>
          <a:sx n="102" d="100"/>
          <a:sy n="102" d="100"/>
        </p:scale>
        <p:origin x="138" y="324"/>
      </p:cViewPr>
      <p:guideLst>
        <p:guide orient="horz" pos="2172"/>
        <p:guide pos="2881"/>
      </p:guideLst>
    </p:cSldViewPr>
  </p:slideViewPr>
  <p:notesTextViewPr>
    <p:cViewPr>
      <p:scale>
        <a:sx n="1" d="1"/>
        <a:sy n="1" d="1"/>
      </p:scale>
      <p:origin x="0" y="0"/>
    </p:cViewPr>
  </p:notesTextViewPr>
  <p:sorterViewPr>
    <p:cViewPr>
      <p:scale>
        <a:sx n="68" d="100"/>
        <a:sy n="68"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050" name="图片 1"/>
          <p:cNvPicPr>
            <a:picLocks noChangeAspect="1"/>
          </p:cNvPicPr>
          <p:nvPr userDrawn="1"/>
        </p:nvPicPr>
        <p:blipFill>
          <a:blip r:embed="rId2"/>
          <a:srcRect t="6271" r="1291" b="11188"/>
          <a:stretch>
            <a:fillRect/>
          </a:stretch>
        </p:blipFill>
        <p:spPr>
          <a:xfrm>
            <a:off x="-42862" y="0"/>
            <a:ext cx="12234862" cy="6858000"/>
          </a:xfrm>
          <a:prstGeom prst="rect">
            <a:avLst/>
          </a:prstGeom>
          <a:noFill/>
          <a:ln w="9525">
            <a:noFill/>
          </a:ln>
        </p:spPr>
      </p:pic>
      <p:sp>
        <p:nvSpPr>
          <p:cNvPr id="3" name="矩形 2"/>
          <p:cNvSpPr/>
          <p:nvPr userDrawn="1"/>
        </p:nvSpPr>
        <p:spPr>
          <a:xfrm>
            <a:off x="-42862" y="0"/>
            <a:ext cx="12234863"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fontAlgn="auto"/>
            <a:endParaRPr lang="zh-CN" altLang="en-US" strike="noStrike" noProof="1"/>
          </a:p>
        </p:txBody>
      </p:sp>
      <p:sp>
        <p:nvSpPr>
          <p:cNvPr id="5" name="灯片编号占位符 4"/>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074" name="图片 6"/>
          <p:cNvPicPr>
            <a:picLocks noChangeAspect="1"/>
          </p:cNvPicPr>
          <p:nvPr userDrawn="1"/>
        </p:nvPicPr>
        <p:blipFill>
          <a:blip r:embed="rId2"/>
          <a:srcRect t="14594"/>
          <a:stretch>
            <a:fillRect/>
          </a:stretch>
        </p:blipFill>
        <p:spPr>
          <a:xfrm>
            <a:off x="-73025" y="-20637"/>
            <a:ext cx="12249150" cy="6859587"/>
          </a:xfrm>
          <a:prstGeom prst="rect">
            <a:avLst/>
          </a:prstGeom>
          <a:noFill/>
          <a:ln w="9525">
            <a:noFill/>
          </a:ln>
        </p:spPr>
      </p:pic>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fontAlgn="auto"/>
            <a:endParaRPr lang="zh-CN" altLang="en-US" strike="noStrike" noProof="1"/>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098" name="图片 6"/>
          <p:cNvPicPr>
            <a:picLocks noChangeAspect="1"/>
          </p:cNvPicPr>
          <p:nvPr userDrawn="1"/>
        </p:nvPicPr>
        <p:blipFill>
          <a:blip r:embed="rId2"/>
          <a:srcRect t="32776" b="29260"/>
          <a:stretch>
            <a:fillRect/>
          </a:stretch>
        </p:blipFill>
        <p:spPr>
          <a:xfrm>
            <a:off x="0" y="4254500"/>
            <a:ext cx="12192000" cy="2603500"/>
          </a:xfrm>
          <a:prstGeom prst="rect">
            <a:avLst/>
          </a:prstGeom>
          <a:noFill/>
          <a:ln w="9525">
            <a:noFill/>
          </a:ln>
        </p:spPr>
      </p:pic>
      <p:sp>
        <p:nvSpPr>
          <p:cNvPr id="8" name="矩形 7"/>
          <p:cNvSpPr/>
          <p:nvPr userDrawn="1"/>
        </p:nvSpPr>
        <p:spPr>
          <a:xfrm>
            <a:off x="0" y="4254500"/>
            <a:ext cx="12192000" cy="26035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fontAlgn="auto"/>
            <a:endParaRPr lang="zh-CN" altLang="en-US" strike="noStrike" noProof="1"/>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lIns="91440" tIns="45720" rIns="91440" bIns="45720" anchor="ctr"/>
          <a:p>
            <a:pPr lvl="0"/>
            <a:r>
              <a:rPr lang="zh-CN" altLang="en-US"/>
              <a:t>单击此处编辑母版标题样式</a:t>
            </a:r>
            <a:endParaRPr lang="zh-CN" altLang="en-US"/>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lIns="91440" tIns="45720" rIns="91440" bIns="45720" anchor="t"/>
          <a:p>
            <a:pPr lvl="0" indent="-228600"/>
            <a:r>
              <a:rPr lang="zh-CN" altLang="en-US"/>
              <a:t>单击此处编辑母版文本样式</a:t>
            </a:r>
            <a:endParaRPr lang="zh-CN" altLang="en-US"/>
          </a:p>
          <a:p>
            <a:pPr lvl="1" indent="-22860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斜纹 15"/>
          <p:cNvSpPr/>
          <p:nvPr/>
        </p:nvSpPr>
        <p:spPr>
          <a:xfrm>
            <a:off x="-57150" y="0"/>
            <a:ext cx="1360488" cy="1422400"/>
          </a:xfrm>
          <a:prstGeom prst="diagStrip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5122" name="文本框 11"/>
          <p:cNvSpPr txBox="1"/>
          <p:nvPr/>
        </p:nvSpPr>
        <p:spPr>
          <a:xfrm>
            <a:off x="3234056" y="2680653"/>
            <a:ext cx="5819140" cy="768350"/>
          </a:xfrm>
          <a:prstGeom prst="rect">
            <a:avLst/>
          </a:prstGeom>
          <a:noFill/>
          <a:ln w="9525">
            <a:noFill/>
          </a:ln>
        </p:spPr>
        <p:txBody>
          <a:bodyPr wrap="none" anchor="t">
            <a:spAutoFit/>
          </a:bodyPr>
          <a:p>
            <a:pPr algn="ctr"/>
            <a:r>
              <a:rPr lang="en-US" altLang="zh-CN" sz="3600" b="1" dirty="0">
                <a:solidFill>
                  <a:schemeClr val="bg1"/>
                </a:solidFill>
                <a:latin typeface="微软雅黑" panose="020B0503020204020204" pitchFamily="34" charset="-122"/>
                <a:ea typeface="微软雅黑" panose="020B0503020204020204" pitchFamily="34" charset="-122"/>
              </a:rPr>
              <a:t>UML</a:t>
            </a:r>
            <a:r>
              <a:rPr lang="zh-CN" altLang="en-US" sz="3600" b="1" dirty="0">
                <a:solidFill>
                  <a:schemeClr val="bg1"/>
                </a:solidFill>
                <a:latin typeface="微软雅黑" panose="020B0503020204020204" pitchFamily="34" charset="-122"/>
                <a:ea typeface="微软雅黑" panose="020B0503020204020204" pitchFamily="34" charset="-122"/>
              </a:rPr>
              <a:t>工具：</a:t>
            </a:r>
            <a:r>
              <a:rPr lang="en-US" altLang="zh-CN" sz="3600" b="1" dirty="0">
                <a:solidFill>
                  <a:schemeClr val="bg1"/>
                </a:solidFill>
                <a:latin typeface="微软雅黑" panose="020B0503020204020204" pitchFamily="34" charset="-122"/>
                <a:ea typeface="微软雅黑" panose="020B0503020204020204" pitchFamily="34" charset="-122"/>
              </a:rPr>
              <a:t>Rational rose</a:t>
            </a:r>
            <a:r>
              <a:rPr lang="en-US" altLang="zh-CN" sz="4400" b="1" dirty="0">
                <a:solidFill>
                  <a:schemeClr val="bg1"/>
                </a:solidFill>
                <a:latin typeface="微软雅黑" panose="020B0503020204020204" pitchFamily="34" charset="-122"/>
                <a:ea typeface="微软雅黑" panose="020B0503020204020204" pitchFamily="34" charset="-122"/>
              </a:rPr>
              <a:t> </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5123" name="Freeform 11"/>
          <p:cNvSpPr>
            <a:spLocks noEditPoints="1"/>
          </p:cNvSpPr>
          <p:nvPr/>
        </p:nvSpPr>
        <p:spPr>
          <a:xfrm>
            <a:off x="5619750" y="1914525"/>
            <a:ext cx="952500" cy="544513"/>
          </a:xfrm>
          <a:custGeom>
            <a:avLst/>
            <a:gdLst/>
            <a:ahLst/>
            <a:cxnLst>
              <a:cxn ang="0">
                <a:pos x="877905" y="223078"/>
              </a:cxn>
              <a:cxn ang="0">
                <a:pos x="877905" y="372842"/>
              </a:cxn>
              <a:cxn ang="0">
                <a:pos x="908901" y="404487"/>
              </a:cxn>
              <a:cxn ang="0">
                <a:pos x="844091" y="472789"/>
              </a:cxn>
              <a:cxn ang="0">
                <a:pos x="778029" y="406367"/>
              </a:cxn>
              <a:cxn ang="0">
                <a:pos x="823114" y="365009"/>
              </a:cxn>
              <a:cxn ang="0">
                <a:pos x="823114" y="246577"/>
              </a:cxn>
              <a:cxn ang="0">
                <a:pos x="527870" y="370649"/>
              </a:cxn>
              <a:cxn ang="0">
                <a:pos x="412653" y="373782"/>
              </a:cxn>
              <a:cxn ang="0">
                <a:pos x="70758" y="235611"/>
              </a:cxn>
              <a:cxn ang="0">
                <a:pos x="71697" y="156029"/>
              </a:cxn>
              <a:cxn ang="0">
                <a:pos x="402634" y="30704"/>
              </a:cxn>
              <a:cxn ang="0">
                <a:pos x="521608" y="22871"/>
              </a:cxn>
              <a:cxn ang="0">
                <a:pos x="873835" y="162922"/>
              </a:cxn>
              <a:cxn ang="0">
                <a:pos x="877905" y="223078"/>
              </a:cxn>
              <a:cxn ang="0">
                <a:pos x="877905" y="223078"/>
              </a:cxn>
              <a:cxn ang="0">
                <a:pos x="877905" y="223078"/>
              </a:cxn>
              <a:cxn ang="0">
                <a:pos x="537263" y="429865"/>
              </a:cxn>
              <a:cxn ang="0">
                <a:pos x="713846" y="349030"/>
              </a:cxn>
              <a:cxn ang="0">
                <a:pos x="713846" y="451170"/>
              </a:cxn>
              <a:cxn ang="0">
                <a:pos x="471201" y="545478"/>
              </a:cxn>
              <a:cxn ang="0">
                <a:pos x="214466" y="451170"/>
              </a:cxn>
              <a:cxn ang="0">
                <a:pos x="214466" y="365009"/>
              </a:cxn>
              <a:cxn ang="0">
                <a:pos x="397311" y="429865"/>
              </a:cxn>
              <a:cxn ang="0">
                <a:pos x="537263" y="429865"/>
              </a:cxn>
              <a:cxn ang="0">
                <a:pos x="537263" y="429865"/>
              </a:cxn>
              <a:cxn ang="0">
                <a:pos x="537263" y="429865"/>
              </a:cxn>
              <a:cxn ang="0">
                <a:pos x="537263" y="429865"/>
              </a:cxn>
              <a:cxn ang="0">
                <a:pos x="537263" y="429865"/>
              </a:cxn>
            </a:cxnLst>
            <a:pathLst>
              <a:path w="3043" h="1741">
                <a:moveTo>
                  <a:pt x="2804" y="712"/>
                </a:moveTo>
                <a:cubicBezTo>
                  <a:pt x="2804" y="1190"/>
                  <a:pt x="2804" y="1190"/>
                  <a:pt x="2804" y="1190"/>
                </a:cubicBezTo>
                <a:cubicBezTo>
                  <a:pt x="2903" y="1291"/>
                  <a:pt x="2903" y="1291"/>
                  <a:pt x="2903" y="1291"/>
                </a:cubicBezTo>
                <a:cubicBezTo>
                  <a:pt x="2696" y="1509"/>
                  <a:pt x="2696" y="1509"/>
                  <a:pt x="2696" y="1509"/>
                </a:cubicBezTo>
                <a:cubicBezTo>
                  <a:pt x="2485" y="1297"/>
                  <a:pt x="2485" y="1297"/>
                  <a:pt x="2485" y="1297"/>
                </a:cubicBezTo>
                <a:cubicBezTo>
                  <a:pt x="2629" y="1165"/>
                  <a:pt x="2629" y="1165"/>
                  <a:pt x="2629" y="1165"/>
                </a:cubicBezTo>
                <a:cubicBezTo>
                  <a:pt x="2629" y="787"/>
                  <a:pt x="2629" y="787"/>
                  <a:pt x="2629" y="787"/>
                </a:cubicBezTo>
                <a:cubicBezTo>
                  <a:pt x="2018" y="1042"/>
                  <a:pt x="1822" y="1121"/>
                  <a:pt x="1686" y="1183"/>
                </a:cubicBezTo>
                <a:cubicBezTo>
                  <a:pt x="1551" y="1245"/>
                  <a:pt x="1453" y="1244"/>
                  <a:pt x="1318" y="1193"/>
                </a:cubicBezTo>
                <a:cubicBezTo>
                  <a:pt x="1184" y="1142"/>
                  <a:pt x="544" y="906"/>
                  <a:pt x="226" y="752"/>
                </a:cubicBezTo>
                <a:cubicBezTo>
                  <a:pt x="14" y="650"/>
                  <a:pt x="0" y="585"/>
                  <a:pt x="229" y="498"/>
                </a:cubicBezTo>
                <a:cubicBezTo>
                  <a:pt x="529" y="383"/>
                  <a:pt x="1024" y="199"/>
                  <a:pt x="1286" y="98"/>
                </a:cubicBezTo>
                <a:cubicBezTo>
                  <a:pt x="1441" y="35"/>
                  <a:pt x="1523" y="0"/>
                  <a:pt x="1666" y="73"/>
                </a:cubicBezTo>
                <a:cubicBezTo>
                  <a:pt x="1920" y="179"/>
                  <a:pt x="2502" y="399"/>
                  <a:pt x="2791" y="520"/>
                </a:cubicBezTo>
                <a:cubicBezTo>
                  <a:pt x="3043" y="631"/>
                  <a:pt x="2874" y="667"/>
                  <a:pt x="2804" y="712"/>
                </a:cubicBezTo>
                <a:cubicBezTo>
                  <a:pt x="2804" y="712"/>
                  <a:pt x="2804" y="712"/>
                  <a:pt x="2804" y="712"/>
                </a:cubicBezTo>
                <a:cubicBezTo>
                  <a:pt x="2804" y="712"/>
                  <a:pt x="2804" y="712"/>
                  <a:pt x="2804" y="712"/>
                </a:cubicBezTo>
                <a:close/>
                <a:moveTo>
                  <a:pt x="1716" y="1372"/>
                </a:moveTo>
                <a:cubicBezTo>
                  <a:pt x="1864" y="1311"/>
                  <a:pt x="2063" y="1209"/>
                  <a:pt x="2280" y="1114"/>
                </a:cubicBezTo>
                <a:cubicBezTo>
                  <a:pt x="2280" y="1440"/>
                  <a:pt x="2280" y="1440"/>
                  <a:pt x="2280" y="1440"/>
                </a:cubicBezTo>
                <a:cubicBezTo>
                  <a:pt x="2280" y="1440"/>
                  <a:pt x="1999" y="1741"/>
                  <a:pt x="1505" y="1741"/>
                </a:cubicBezTo>
                <a:cubicBezTo>
                  <a:pt x="973" y="1741"/>
                  <a:pt x="685" y="1440"/>
                  <a:pt x="685" y="1440"/>
                </a:cubicBezTo>
                <a:cubicBezTo>
                  <a:pt x="685" y="1165"/>
                  <a:pt x="685" y="1165"/>
                  <a:pt x="685" y="1165"/>
                </a:cubicBezTo>
                <a:cubicBezTo>
                  <a:pt x="853" y="1234"/>
                  <a:pt x="1041" y="1293"/>
                  <a:pt x="1269" y="1372"/>
                </a:cubicBezTo>
                <a:cubicBezTo>
                  <a:pt x="1410" y="1423"/>
                  <a:pt x="1588" y="1440"/>
                  <a:pt x="1716" y="1372"/>
                </a:cubicBezTo>
                <a:cubicBezTo>
                  <a:pt x="1716" y="1372"/>
                  <a:pt x="1716" y="1372"/>
                  <a:pt x="1716" y="1372"/>
                </a:cubicBezTo>
                <a:cubicBezTo>
                  <a:pt x="1716" y="1372"/>
                  <a:pt x="1716" y="1372"/>
                  <a:pt x="1716" y="1372"/>
                </a:cubicBezTo>
                <a:close/>
                <a:moveTo>
                  <a:pt x="1716" y="1372"/>
                </a:moveTo>
                <a:cubicBezTo>
                  <a:pt x="1716" y="1372"/>
                  <a:pt x="1716" y="1372"/>
                  <a:pt x="1716" y="1372"/>
                </a:cubicBezTo>
              </a:path>
            </a:pathLst>
          </a:custGeom>
          <a:solidFill>
            <a:schemeClr val="bg1"/>
          </a:solidFill>
          <a:ln w="9525">
            <a:noFill/>
          </a:ln>
        </p:spPr>
        <p:txBody>
          <a:bodyPr/>
          <a:p>
            <a:endParaRPr lang="zh-CN" altLang="en-US"/>
          </a:p>
        </p:txBody>
      </p:sp>
      <p:sp>
        <p:nvSpPr>
          <p:cNvPr id="5124" name="文本框 19"/>
          <p:cNvSpPr txBox="1"/>
          <p:nvPr/>
        </p:nvSpPr>
        <p:spPr>
          <a:xfrm>
            <a:off x="5073650" y="5575300"/>
            <a:ext cx="2044700" cy="398463"/>
          </a:xfrm>
          <a:prstGeom prst="rect">
            <a:avLst/>
          </a:prstGeom>
          <a:noFill/>
          <a:ln w="9525">
            <a:noFill/>
          </a:ln>
        </p:spPr>
        <p:txBody>
          <a:bodyPr wrap="none" anchor="t">
            <a:spAutoFit/>
          </a:bodyPr>
          <a:p>
            <a:pPr algn="ctr"/>
            <a:r>
              <a:rPr lang="zh-CN" altLang="en-US" sz="2000" dirty="0">
                <a:solidFill>
                  <a:schemeClr val="bg1"/>
                </a:solidFill>
                <a:latin typeface="微软雅黑" panose="020B0503020204020204" pitchFamily="34" charset="-122"/>
                <a:ea typeface="微软雅黑" panose="020B0503020204020204" pitchFamily="34" charset="-122"/>
              </a:rPr>
              <a:t>报告人：</a:t>
            </a:r>
            <a:r>
              <a:rPr lang="en-US" altLang="zh-CN" sz="2000" dirty="0">
                <a:solidFill>
                  <a:schemeClr val="bg1"/>
                </a:solidFill>
                <a:latin typeface="微软雅黑" panose="020B0503020204020204" pitchFamily="34" charset="-122"/>
                <a:ea typeface="微软雅黑" panose="020B0503020204020204" pitchFamily="34" charset="-122"/>
              </a:rPr>
              <a:t>G2</a:t>
            </a:r>
            <a:r>
              <a:rPr lang="zh-CN" altLang="en-US" sz="2000" dirty="0">
                <a:solidFill>
                  <a:schemeClr val="bg1"/>
                </a:solidFill>
                <a:latin typeface="微软雅黑" panose="020B0503020204020204" pitchFamily="34" charset="-122"/>
                <a:ea typeface="微软雅黑" panose="020B0503020204020204" pitchFamily="34" charset="-122"/>
              </a:rPr>
              <a:t>小组</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125" name="文本框 20"/>
          <p:cNvSpPr txBox="1"/>
          <p:nvPr/>
        </p:nvSpPr>
        <p:spPr>
          <a:xfrm>
            <a:off x="2955925" y="5975350"/>
            <a:ext cx="6280150" cy="398463"/>
          </a:xfrm>
          <a:prstGeom prst="rect">
            <a:avLst/>
          </a:prstGeom>
          <a:noFill/>
          <a:ln w="9525">
            <a:noFill/>
          </a:ln>
        </p:spPr>
        <p:txBody>
          <a:bodyPr wrap="none" anchor="t">
            <a:spAutoFit/>
          </a:bodyPr>
          <a:p>
            <a:pPr algn="ctr"/>
            <a:r>
              <a:rPr lang="zh-CN" altLang="en-US" sz="2000" dirty="0">
                <a:solidFill>
                  <a:schemeClr val="bg1"/>
                </a:solidFill>
                <a:latin typeface="微软雅黑" panose="020B0503020204020204" pitchFamily="34" charset="-122"/>
                <a:ea typeface="微软雅黑" panose="020B0503020204020204" pitchFamily="34" charset="-122"/>
              </a:rPr>
              <a:t>小组成员：温中磊，吕政凯，楼静靓，简浩男，陈金润</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57150" y="3111500"/>
            <a:ext cx="3311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864600" y="3111500"/>
            <a:ext cx="3311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5128" name="图片 13"/>
          <p:cNvPicPr>
            <a:picLocks noChangeAspect="1"/>
          </p:cNvPicPr>
          <p:nvPr/>
        </p:nvPicPr>
        <p:blipFill>
          <a:blip r:embed="rId1"/>
          <a:stretch>
            <a:fillRect/>
          </a:stretch>
        </p:blipFill>
        <p:spPr>
          <a:xfrm>
            <a:off x="5619750" y="4446588"/>
            <a:ext cx="831850" cy="831850"/>
          </a:xfrm>
          <a:prstGeom prst="rect">
            <a:avLst/>
          </a:prstGeom>
          <a:noFill/>
          <a:ln w="9525">
            <a:noFill/>
          </a:ln>
        </p:spPr>
      </p:pic>
      <p:pic>
        <p:nvPicPr>
          <p:cNvPr id="5129" name="图片 2" descr="小组logo"/>
          <p:cNvPicPr>
            <a:picLocks noChangeAspect="1"/>
          </p:cNvPicPr>
          <p:nvPr/>
        </p:nvPicPr>
        <p:blipFill>
          <a:blip r:embed="rId2"/>
          <a:stretch>
            <a:fillRect/>
          </a:stretch>
        </p:blipFill>
        <p:spPr>
          <a:xfrm>
            <a:off x="10318750" y="-190500"/>
            <a:ext cx="2105025" cy="210502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3355"/>
            <a:ext cx="1781175"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常用建模工具</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551430" y="210185"/>
            <a:ext cx="135255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effectLst/>
                <a:uLnTx/>
                <a:uFillTx/>
                <a:latin typeface="微软雅黑" panose="020B0503020204020204" pitchFamily="34" charset="-122"/>
                <a:ea typeface="微软雅黑" panose="020B0503020204020204" pitchFamily="34" charset="-122"/>
                <a:sym typeface="+mn-ea"/>
              </a:rPr>
              <a:t>INSTRUMENT</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635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4573905" y="363855"/>
            <a:ext cx="77247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337753"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009775" y="2176463"/>
            <a:ext cx="34925"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pic>
        <p:nvPicPr>
          <p:cNvPr id="8202"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4" name="矩形 3"/>
          <p:cNvSpPr/>
          <p:nvPr/>
        </p:nvSpPr>
        <p:spPr>
          <a:xfrm>
            <a:off x="2463165" y="2592070"/>
            <a:ext cx="7694295" cy="267652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lang="zh-CN" altLang="en-US" sz="2400">
                <a:sym typeface="+mn-ea"/>
              </a:rPr>
              <a:t>Rational Rose允许设计师利用反复发展（有时也叫进化式发展），因为在各个进程中新的应用能够被创建，通过把一个反复的输出变成下一个反复的输入。然后,当开发者开始理解组件之间是如何相互作用和在设计中进行调整时,Rational Rose能够通过回溯和更新模型的其余部分来保证代码的一致性，从而展现出被称为"来回旅程工程"的能力。</a:t>
            </a:r>
            <a:endParaRPr kumimoji="0" lang="en-US" altLang="zh-CN" sz="24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2009775" y="2176463"/>
            <a:ext cx="36513"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fontAlgn="auto"/>
            <a:endParaRPr lang="zh-CN" altLang="en-US" strike="noStrike" noProof="1">
              <a:solidFill>
                <a:schemeClr val="tx1"/>
              </a:solidFill>
            </a:endParaRPr>
          </a:p>
        </p:txBody>
      </p:sp>
      <p:sp>
        <p:nvSpPr>
          <p:cNvPr id="11" name="文本框 10"/>
          <p:cNvSpPr txBox="1"/>
          <p:nvPr/>
        </p:nvSpPr>
        <p:spPr>
          <a:xfrm>
            <a:off x="2338070" y="1330960"/>
            <a:ext cx="7904480" cy="1076325"/>
          </a:xfrm>
          <a:prstGeom prst="rect">
            <a:avLst/>
          </a:prstGeom>
          <a:noFill/>
        </p:spPr>
        <p:txBody>
          <a:bodyPr wrap="square" rtlCol="0">
            <a:spAutoFit/>
          </a:bodyPr>
          <a:p>
            <a:r>
              <a:rPr lang="zh-CN" altLang="en-US" sz="3200"/>
              <a:t>问题</a:t>
            </a:r>
            <a:r>
              <a:rPr lang="en-US" altLang="zh-CN" sz="3200"/>
              <a:t>3</a:t>
            </a:r>
            <a:r>
              <a:rPr lang="zh-CN" altLang="en-US" sz="3200"/>
              <a:t>：简要说明</a:t>
            </a:r>
            <a:r>
              <a:rPr lang="zh-CN" altLang="en-US" sz="3200">
                <a:sym typeface="+mn-ea"/>
              </a:rPr>
              <a:t>Rational Rose的两个受欢迎的特征</a:t>
            </a:r>
            <a:r>
              <a:rPr lang="zh-CN" altLang="en-US" sz="3200"/>
              <a:t>？</a:t>
            </a:r>
            <a:endParaRPr lang="en-US" altLang="zh-CN" sz="3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简介</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1871028" y="207963"/>
            <a:ext cx="157353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INTRODUCTION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589338" y="368300"/>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86372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6" name="文本框 5"/>
          <p:cNvSpPr txBox="1"/>
          <p:nvPr/>
        </p:nvSpPr>
        <p:spPr>
          <a:xfrm>
            <a:off x="544830" y="1720850"/>
            <a:ext cx="10901045" cy="4523105"/>
          </a:xfrm>
          <a:prstGeom prst="rect">
            <a:avLst/>
          </a:prstGeom>
          <a:noFill/>
        </p:spPr>
        <p:txBody>
          <a:bodyPr wrap="square" rtlCol="0" anchor="t">
            <a:spAutoFit/>
          </a:bodyPr>
          <a:p>
            <a:r>
              <a:rPr lang="zh-CN" altLang="en-US" sz="2400"/>
              <a:t>1、对业务进行建模（工作流）；</a:t>
            </a:r>
            <a:endParaRPr lang="zh-CN" altLang="en-US" sz="2400"/>
          </a:p>
          <a:p>
            <a:endParaRPr lang="zh-CN" altLang="en-US" sz="2400"/>
          </a:p>
          <a:p>
            <a:r>
              <a:rPr lang="zh-CN" altLang="en-US" sz="2400"/>
              <a:t>2、建立对象模型（表达信息系统内有哪些对象，它们之间是如何协作完成系统功能的）；</a:t>
            </a:r>
            <a:endParaRPr lang="zh-CN" altLang="en-US" sz="2400"/>
          </a:p>
          <a:p>
            <a:endParaRPr lang="zh-CN" altLang="en-US" sz="2400"/>
          </a:p>
          <a:p>
            <a:r>
              <a:rPr lang="zh-CN" altLang="en-US" sz="2400"/>
              <a:t>3、对数据库进行建模，并可以在对象模型和数据模型之间进行正、逆向工程，相互同步；</a:t>
            </a:r>
            <a:endParaRPr lang="zh-CN" altLang="en-US" sz="2400"/>
          </a:p>
          <a:p>
            <a:endParaRPr lang="zh-CN" altLang="en-US" sz="2400"/>
          </a:p>
          <a:p>
            <a:r>
              <a:rPr lang="zh-CN" altLang="en-US" sz="2400"/>
              <a:t>4、建立构件模型（表达信息系统的物理组成，如有什么文件、进程、线程、分布如何等等）；</a:t>
            </a:r>
            <a:endParaRPr lang="zh-CN" altLang="en-US" sz="2400"/>
          </a:p>
          <a:p>
            <a:endParaRPr lang="zh-CN" altLang="en-US" sz="2400"/>
          </a:p>
          <a:p>
            <a:r>
              <a:rPr lang="zh-CN" altLang="en-US" sz="2400"/>
              <a:t>5、生成目标语言的框架代码，如VB、JAVA、DELPHI等。</a:t>
            </a:r>
            <a:endParaRPr lang="zh-CN" altLang="en-US" sz="2400"/>
          </a:p>
        </p:txBody>
      </p:sp>
      <p:sp>
        <p:nvSpPr>
          <p:cNvPr id="2" name="文本框 1"/>
          <p:cNvSpPr txBox="1"/>
          <p:nvPr/>
        </p:nvSpPr>
        <p:spPr>
          <a:xfrm>
            <a:off x="696595" y="1033780"/>
            <a:ext cx="7112000" cy="460375"/>
          </a:xfrm>
          <a:prstGeom prst="rect">
            <a:avLst/>
          </a:prstGeom>
          <a:noFill/>
        </p:spPr>
        <p:txBody>
          <a:bodyPr wrap="none" rtlCol="0" anchor="t">
            <a:spAutoFit/>
          </a:bodyPr>
          <a:p>
            <a:r>
              <a:rPr lang="zh-CN" altLang="en-US" sz="2400" b="1">
                <a:sym typeface="+mn-ea"/>
              </a:rPr>
              <a:t>目前版本的Rational Rose可以用来做以下一些工作：</a:t>
            </a:r>
            <a:endParaRPr lang="zh-CN" altLang="en-US" sz="2400" b="1">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1"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across)">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 name="直接连接符 2"/>
          <p:cNvCxnSpPr/>
          <p:nvPr/>
        </p:nvCxnSpPr>
        <p:spPr>
          <a:xfrm>
            <a:off x="4251325" y="2090738"/>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314" name="组合 10"/>
          <p:cNvGrpSpPr/>
          <p:nvPr/>
        </p:nvGrpSpPr>
        <p:grpSpPr>
          <a:xfrm>
            <a:off x="1158875" y="1717644"/>
            <a:ext cx="3221038" cy="758888"/>
            <a:chOff x="4694848" y="2805880"/>
            <a:chExt cx="3221340" cy="758977"/>
          </a:xfrm>
        </p:grpSpPr>
        <p:grpSp>
          <p:nvGrpSpPr>
            <p:cNvPr id="13315" name="组合 11"/>
            <p:cNvGrpSpPr/>
            <p:nvPr/>
          </p:nvGrpSpPr>
          <p:grpSpPr>
            <a:xfrm>
              <a:off x="5517158" y="2805880"/>
              <a:ext cx="2399030" cy="758977"/>
              <a:chOff x="5517158" y="2886283"/>
              <a:chExt cx="2399030" cy="758977"/>
            </a:xfrm>
          </p:grpSpPr>
          <p:sp>
            <p:nvSpPr>
              <p:cNvPr id="16" name="矩形 15"/>
              <p:cNvSpPr/>
              <p:nvPr/>
            </p:nvSpPr>
            <p:spPr>
              <a:xfrm>
                <a:off x="5517158" y="2886283"/>
                <a:ext cx="2399030" cy="522031"/>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Rose</a:t>
                </a: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的使用</a:t>
                </a:r>
                <a:endParaRPr kumimoji="0" lang="en-US" altLang="zh-CN"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矩形 16"/>
              <p:cNvSpPr/>
              <p:nvPr/>
            </p:nvSpPr>
            <p:spPr>
              <a:xfrm>
                <a:off x="5517158" y="3369638"/>
                <a:ext cx="1192642" cy="275622"/>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DESCRIPTION</a:t>
                </a:r>
                <a:endParaRPr kumimoji="1"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grpSp>
        <p:grpSp>
          <p:nvGrpSpPr>
            <p:cNvPr id="13318" name="组合 12"/>
            <p:cNvGrpSpPr/>
            <p:nvPr/>
          </p:nvGrpSpPr>
          <p:grpSpPr>
            <a:xfrm>
              <a:off x="4694848" y="2825155"/>
              <a:ext cx="797404" cy="721209"/>
              <a:chOff x="4428148" y="2896829"/>
              <a:chExt cx="797404" cy="721209"/>
            </a:xfrm>
          </p:grpSpPr>
          <p:sp>
            <p:nvSpPr>
              <p:cNvPr id="14" name="矩形 1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5" name="矩形 14"/>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13321" name="图片 1"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2" name="文本框 1"/>
          <p:cNvSpPr txBox="1"/>
          <p:nvPr/>
        </p:nvSpPr>
        <p:spPr>
          <a:xfrm>
            <a:off x="1197610" y="3069590"/>
            <a:ext cx="5447665" cy="398780"/>
          </a:xfrm>
          <a:prstGeom prst="rect">
            <a:avLst/>
          </a:prstGeom>
          <a:noFill/>
        </p:spPr>
        <p:txBody>
          <a:bodyPr wrap="square" rtlCol="0" anchor="t">
            <a:spAutoFit/>
          </a:bodyPr>
          <a:p>
            <a:r>
              <a:rPr lang="zh-CN" altLang="en-US" sz="2000"/>
              <a:t>简单介绍</a:t>
            </a:r>
            <a:r>
              <a:rPr lang="en-US" altLang="zh-CN" sz="2000"/>
              <a:t>如何用Rational rose创建P8 1.8</a:t>
            </a:r>
            <a:r>
              <a:rPr lang="zh-CN" altLang="en-US" sz="2000"/>
              <a:t>活动图</a:t>
            </a:r>
            <a:endParaRPr lang="zh-CN"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的使用</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57743" y="206693"/>
            <a:ext cx="1358265"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1400" kern="0" noProof="0" dirty="0">
                <a:ln>
                  <a:noFill/>
                </a:ln>
                <a:effectLst/>
                <a:uLnTx/>
                <a:uFillTx/>
                <a:latin typeface="微软雅黑" panose="020B0503020204020204" pitchFamily="34" charset="-122"/>
                <a:ea typeface="微软雅黑" panose="020B0503020204020204" pitchFamily="34" charset="-122"/>
                <a:sym typeface="+mn-ea"/>
              </a:rPr>
              <a:t>DESCRIPTION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2560"/>
            <a:ext cx="866775"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a:stCxn id="16" idx="3"/>
          </p:cNvCxnSpPr>
          <p:nvPr/>
        </p:nvCxnSpPr>
        <p:spPr>
          <a:xfrm>
            <a:off x="3616325" y="360680"/>
            <a:ext cx="8906510" cy="7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15328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4" name="图片 3"/>
          <p:cNvPicPr>
            <a:picLocks noChangeAspect="1"/>
          </p:cNvPicPr>
          <p:nvPr/>
        </p:nvPicPr>
        <p:blipFill>
          <a:blip r:embed="rId2"/>
          <a:stretch>
            <a:fillRect/>
          </a:stretch>
        </p:blipFill>
        <p:spPr>
          <a:xfrm>
            <a:off x="3616325" y="752475"/>
            <a:ext cx="5828665" cy="5797550"/>
          </a:xfrm>
          <a:prstGeom prst="rect">
            <a:avLst/>
          </a:prstGeom>
        </p:spPr>
      </p:pic>
      <p:sp>
        <p:nvSpPr>
          <p:cNvPr id="7" name="文本框 6"/>
          <p:cNvSpPr txBox="1"/>
          <p:nvPr/>
        </p:nvSpPr>
        <p:spPr>
          <a:xfrm>
            <a:off x="544830" y="752475"/>
            <a:ext cx="2742565" cy="368300"/>
          </a:xfrm>
          <a:prstGeom prst="rect">
            <a:avLst/>
          </a:prstGeom>
          <a:noFill/>
        </p:spPr>
        <p:txBody>
          <a:bodyPr wrap="square" rtlCol="0">
            <a:spAutoFit/>
          </a:bodyPr>
          <a:p>
            <a:r>
              <a:rPr lang="zh-CN" altLang="en-US"/>
              <a:t>首先打开</a:t>
            </a:r>
            <a:r>
              <a:rPr lang="en-US" altLang="zh-CN"/>
              <a:t>rose</a:t>
            </a:r>
            <a:r>
              <a:rPr lang="zh-CN" altLang="en-US"/>
              <a:t>，选择</a:t>
            </a:r>
            <a:r>
              <a:rPr lang="en-US" altLang="zh-CN"/>
              <a:t>J2EE</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的使用</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57743" y="206693"/>
            <a:ext cx="1358265"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1400" kern="0" noProof="0" dirty="0">
                <a:ln>
                  <a:noFill/>
                </a:ln>
                <a:effectLst/>
                <a:uLnTx/>
                <a:uFillTx/>
                <a:latin typeface="微软雅黑" panose="020B0503020204020204" pitchFamily="34" charset="-122"/>
                <a:ea typeface="微软雅黑" panose="020B0503020204020204" pitchFamily="34" charset="-122"/>
                <a:sym typeface="+mn-ea"/>
              </a:rPr>
              <a:t>DESCRIPTION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2560"/>
            <a:ext cx="866775"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a:stCxn id="16" idx="3"/>
          </p:cNvCxnSpPr>
          <p:nvPr/>
        </p:nvCxnSpPr>
        <p:spPr>
          <a:xfrm>
            <a:off x="3616325" y="360680"/>
            <a:ext cx="8906510" cy="7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15328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2" name="图片 1"/>
          <p:cNvPicPr>
            <a:picLocks noChangeAspect="1"/>
          </p:cNvPicPr>
          <p:nvPr/>
        </p:nvPicPr>
        <p:blipFill>
          <a:blip r:embed="rId2"/>
          <a:stretch>
            <a:fillRect/>
          </a:stretch>
        </p:blipFill>
        <p:spPr>
          <a:xfrm>
            <a:off x="789940" y="1144905"/>
            <a:ext cx="9902190" cy="5428615"/>
          </a:xfrm>
          <a:prstGeom prst="rect">
            <a:avLst/>
          </a:prstGeom>
        </p:spPr>
      </p:pic>
      <p:sp>
        <p:nvSpPr>
          <p:cNvPr id="7" name="文本框 6"/>
          <p:cNvSpPr txBox="1"/>
          <p:nvPr/>
        </p:nvSpPr>
        <p:spPr>
          <a:xfrm>
            <a:off x="573405" y="678180"/>
            <a:ext cx="2742565" cy="368300"/>
          </a:xfrm>
          <a:prstGeom prst="rect">
            <a:avLst/>
          </a:prstGeom>
          <a:noFill/>
        </p:spPr>
        <p:txBody>
          <a:bodyPr wrap="square" rtlCol="0">
            <a:spAutoFit/>
          </a:bodyPr>
          <a:p>
            <a:r>
              <a:rPr lang="zh-CN"/>
              <a:t>设计窗口界面</a:t>
            </a:r>
            <a:endParaRPr 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的使用</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57743" y="206693"/>
            <a:ext cx="1358265"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1400" kern="0" noProof="0" dirty="0">
                <a:ln>
                  <a:noFill/>
                </a:ln>
                <a:effectLst/>
                <a:uLnTx/>
                <a:uFillTx/>
                <a:latin typeface="微软雅黑" panose="020B0503020204020204" pitchFamily="34" charset="-122"/>
                <a:ea typeface="微软雅黑" panose="020B0503020204020204" pitchFamily="34" charset="-122"/>
                <a:sym typeface="+mn-ea"/>
              </a:rPr>
              <a:t>DESCRIPTION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2560"/>
            <a:ext cx="866775"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a:stCxn id="16" idx="3"/>
          </p:cNvCxnSpPr>
          <p:nvPr/>
        </p:nvCxnSpPr>
        <p:spPr>
          <a:xfrm>
            <a:off x="3616325" y="360680"/>
            <a:ext cx="8906510" cy="7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15328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5" name="文本框 4"/>
          <p:cNvSpPr txBox="1"/>
          <p:nvPr/>
        </p:nvSpPr>
        <p:spPr>
          <a:xfrm>
            <a:off x="573405" y="678180"/>
            <a:ext cx="8364220" cy="368300"/>
          </a:xfrm>
          <a:prstGeom prst="rect">
            <a:avLst/>
          </a:prstGeom>
          <a:noFill/>
        </p:spPr>
        <p:txBody>
          <a:bodyPr wrap="square" rtlCol="0" anchor="t">
            <a:spAutoFit/>
          </a:bodyPr>
          <a:p>
            <a:r>
              <a:rPr lang="zh-CN" altLang="en-US"/>
              <a:t>右键点击Logical View </a:t>
            </a:r>
            <a:r>
              <a:rPr lang="en-US" altLang="zh-CN"/>
              <a:t>--&gt; </a:t>
            </a:r>
            <a:r>
              <a:rPr lang="zh-CN" altLang="en-US"/>
              <a:t>new </a:t>
            </a:r>
            <a:r>
              <a:rPr lang="en-US" altLang="zh-CN">
                <a:sym typeface="+mn-ea"/>
              </a:rPr>
              <a:t>--&gt; </a:t>
            </a:r>
            <a:r>
              <a:rPr lang="zh-CN" altLang="en-US"/>
              <a:t>Activity Diagram  </a:t>
            </a:r>
            <a:r>
              <a:rPr lang="en-US" altLang="zh-CN">
                <a:sym typeface="+mn-ea"/>
              </a:rPr>
              <a:t>--&gt; </a:t>
            </a:r>
            <a:r>
              <a:rPr lang="zh-CN" altLang="en-US"/>
              <a:t>然后输入你的流程名字：</a:t>
            </a:r>
            <a:endParaRPr lang="zh-CN" altLang="en-US"/>
          </a:p>
        </p:txBody>
      </p:sp>
      <p:pic>
        <p:nvPicPr>
          <p:cNvPr id="9" name="图片 8"/>
          <p:cNvPicPr>
            <a:picLocks noChangeAspect="1"/>
          </p:cNvPicPr>
          <p:nvPr/>
        </p:nvPicPr>
        <p:blipFill>
          <a:blip r:embed="rId2"/>
          <a:stretch>
            <a:fillRect/>
          </a:stretch>
        </p:blipFill>
        <p:spPr>
          <a:xfrm>
            <a:off x="647700" y="1236345"/>
            <a:ext cx="4982210" cy="4645660"/>
          </a:xfrm>
          <a:prstGeom prst="rect">
            <a:avLst/>
          </a:prstGeom>
        </p:spPr>
      </p:pic>
      <p:pic>
        <p:nvPicPr>
          <p:cNvPr id="8" name="图片 7"/>
          <p:cNvPicPr>
            <a:picLocks noChangeAspect="1"/>
          </p:cNvPicPr>
          <p:nvPr/>
        </p:nvPicPr>
        <p:blipFill>
          <a:blip r:embed="rId3"/>
          <a:stretch>
            <a:fillRect/>
          </a:stretch>
        </p:blipFill>
        <p:spPr>
          <a:xfrm>
            <a:off x="5408930" y="1236345"/>
            <a:ext cx="4321810" cy="52743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的使用</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57743" y="206693"/>
            <a:ext cx="1358265"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1400" kern="0" noProof="0" dirty="0">
                <a:ln>
                  <a:noFill/>
                </a:ln>
                <a:effectLst/>
                <a:uLnTx/>
                <a:uFillTx/>
                <a:latin typeface="微软雅黑" panose="020B0503020204020204" pitchFamily="34" charset="-122"/>
                <a:ea typeface="微软雅黑" panose="020B0503020204020204" pitchFamily="34" charset="-122"/>
                <a:sym typeface="+mn-ea"/>
              </a:rPr>
              <a:t>DESCRIPTION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2560"/>
            <a:ext cx="866775"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a:stCxn id="16" idx="3"/>
          </p:cNvCxnSpPr>
          <p:nvPr/>
        </p:nvCxnSpPr>
        <p:spPr>
          <a:xfrm>
            <a:off x="3616325" y="360680"/>
            <a:ext cx="8906510" cy="7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15328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5" name="文本框 4"/>
          <p:cNvSpPr txBox="1"/>
          <p:nvPr/>
        </p:nvSpPr>
        <p:spPr>
          <a:xfrm>
            <a:off x="3359785" y="683895"/>
            <a:ext cx="5786755" cy="5908040"/>
          </a:xfrm>
          <a:prstGeom prst="rect">
            <a:avLst/>
          </a:prstGeom>
          <a:noFill/>
        </p:spPr>
        <p:txBody>
          <a:bodyPr wrap="square" rtlCol="0" anchor="t">
            <a:spAutoFit/>
          </a:bodyPr>
          <a:p>
            <a:r>
              <a:rPr lang="zh-CN" altLang="en-US"/>
              <a:t>下面说明一下左侧几个按钮的意思：</a:t>
            </a:r>
            <a:endParaRPr lang="zh-CN" altLang="en-US"/>
          </a:p>
          <a:p>
            <a:r>
              <a:rPr lang="zh-CN" altLang="en-US" sz="2400"/>
              <a:t>1.箭头：选择</a:t>
            </a:r>
            <a:endParaRPr lang="zh-CN" altLang="en-US" sz="2400"/>
          </a:p>
          <a:p>
            <a:r>
              <a:rPr lang="zh-CN" altLang="en-US" sz="2400"/>
              <a:t>2.abc：文本框</a:t>
            </a:r>
            <a:endParaRPr lang="zh-CN" altLang="en-US" sz="2400"/>
          </a:p>
          <a:p>
            <a:r>
              <a:rPr lang="zh-CN" altLang="en-US" sz="2400"/>
              <a:t>3.note：摘要</a:t>
            </a:r>
            <a:endParaRPr lang="zh-CN" altLang="en-US" sz="2400"/>
          </a:p>
          <a:p>
            <a:r>
              <a:rPr lang="en-US" altLang="zh-CN" sz="2400"/>
              <a:t>4.anchor note to item</a:t>
            </a:r>
            <a:r>
              <a:rPr lang="zh-CN" altLang="en-US" sz="2400"/>
              <a:t>：项目的锚注</a:t>
            </a:r>
            <a:endParaRPr lang="zh-CN" altLang="en-US" sz="2400"/>
          </a:p>
          <a:p>
            <a:r>
              <a:rPr lang="en-US" altLang="zh-CN" sz="2400"/>
              <a:t>5</a:t>
            </a:r>
            <a:r>
              <a:rPr lang="zh-CN" altLang="en-US" sz="2400"/>
              <a:t>.state：程序状态</a:t>
            </a:r>
            <a:endParaRPr lang="zh-CN" altLang="en-US" sz="2400"/>
          </a:p>
          <a:p>
            <a:r>
              <a:rPr lang="en-US" altLang="zh-CN" sz="2400"/>
              <a:t>6</a:t>
            </a:r>
            <a:r>
              <a:rPr lang="zh-CN" altLang="en-US" sz="2400"/>
              <a:t>.activity：活动</a:t>
            </a:r>
            <a:endParaRPr lang="zh-CN" altLang="en-US" sz="2400"/>
          </a:p>
          <a:p>
            <a:r>
              <a:rPr lang="en-US" altLang="zh-CN" sz="2400"/>
              <a:t>7</a:t>
            </a:r>
            <a:r>
              <a:rPr lang="zh-CN" altLang="en-US" sz="2400"/>
              <a:t>.start state：流程图开始</a:t>
            </a:r>
            <a:endParaRPr lang="zh-CN" altLang="en-US" sz="2400"/>
          </a:p>
          <a:p>
            <a:r>
              <a:rPr lang="en-US" altLang="zh-CN" sz="2400"/>
              <a:t>8</a:t>
            </a:r>
            <a:r>
              <a:rPr lang="zh-CN" altLang="en-US" sz="2400"/>
              <a:t>.end state：流程图结束</a:t>
            </a:r>
            <a:endParaRPr lang="zh-CN" altLang="en-US" sz="2400"/>
          </a:p>
          <a:p>
            <a:r>
              <a:rPr lang="en-US" altLang="zh-CN" sz="2400"/>
              <a:t>9</a:t>
            </a:r>
            <a:r>
              <a:rPr lang="zh-CN" altLang="en-US" sz="2400"/>
              <a:t>.state transition:流程走线</a:t>
            </a:r>
            <a:endParaRPr lang="zh-CN" altLang="en-US" sz="2400"/>
          </a:p>
          <a:p>
            <a:r>
              <a:rPr lang="en-US" altLang="zh-CN" sz="2400"/>
              <a:t>10</a:t>
            </a:r>
            <a:r>
              <a:rPr lang="zh-CN" altLang="en-US" sz="2400"/>
              <a:t>.transition self：自我检测</a:t>
            </a:r>
            <a:endParaRPr lang="zh-CN" altLang="en-US" sz="2400"/>
          </a:p>
          <a:p>
            <a:r>
              <a:rPr lang="zh-CN" altLang="en-US" sz="2400"/>
              <a:t>1</a:t>
            </a:r>
            <a:r>
              <a:rPr lang="en-US" altLang="zh-CN" sz="2400"/>
              <a:t>1</a:t>
            </a:r>
            <a:r>
              <a:rPr lang="zh-CN" altLang="en-US" sz="2400"/>
              <a:t>.horizontal synchronization：水平同步</a:t>
            </a:r>
            <a:endParaRPr lang="zh-CN" altLang="en-US" sz="2400"/>
          </a:p>
          <a:p>
            <a:r>
              <a:rPr lang="zh-CN" altLang="en-US" sz="2400"/>
              <a:t>1</a:t>
            </a:r>
            <a:r>
              <a:rPr lang="en-US" altLang="zh-CN" sz="2400"/>
              <a:t>2</a:t>
            </a:r>
            <a:r>
              <a:rPr lang="zh-CN" altLang="en-US" sz="2400"/>
              <a:t>.vertical synchronization：竖直同步</a:t>
            </a:r>
            <a:endParaRPr lang="zh-CN" altLang="en-US" sz="2400"/>
          </a:p>
          <a:p>
            <a:r>
              <a:rPr lang="zh-CN" altLang="en-US" sz="2400"/>
              <a:t>1</a:t>
            </a:r>
            <a:r>
              <a:rPr lang="en-US" altLang="zh-CN" sz="2400"/>
              <a:t>3</a:t>
            </a:r>
            <a:r>
              <a:rPr lang="zh-CN" altLang="en-US" sz="2400"/>
              <a:t>.decision：决定条件</a:t>
            </a:r>
            <a:endParaRPr lang="zh-CN" altLang="en-US" sz="2400"/>
          </a:p>
          <a:p>
            <a:r>
              <a:rPr lang="zh-CN" altLang="en-US" sz="2400"/>
              <a:t>1</a:t>
            </a:r>
            <a:r>
              <a:rPr lang="en-US" altLang="zh-CN" sz="2400"/>
              <a:t>4</a:t>
            </a:r>
            <a:r>
              <a:rPr lang="zh-CN" altLang="en-US" sz="2400"/>
              <a:t>.Swimlane:游泳港（另一种视觉效果的流程图）</a:t>
            </a:r>
            <a:endParaRPr lang="zh-CN" altLang="en-US" sz="2400"/>
          </a:p>
        </p:txBody>
      </p:sp>
      <p:pic>
        <p:nvPicPr>
          <p:cNvPr id="7" name="图片 6"/>
          <p:cNvPicPr>
            <a:picLocks noChangeAspect="1"/>
          </p:cNvPicPr>
          <p:nvPr/>
        </p:nvPicPr>
        <p:blipFill>
          <a:blip r:embed="rId2"/>
          <a:stretch>
            <a:fillRect/>
          </a:stretch>
        </p:blipFill>
        <p:spPr>
          <a:xfrm>
            <a:off x="790575" y="589915"/>
            <a:ext cx="2388870" cy="60966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的使用</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257743" y="206693"/>
            <a:ext cx="1358265"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1400" kern="0" noProof="0" dirty="0">
                <a:ln>
                  <a:noFill/>
                </a:ln>
                <a:effectLst/>
                <a:uLnTx/>
                <a:uFillTx/>
                <a:latin typeface="微软雅黑" panose="020B0503020204020204" pitchFamily="34" charset="-122"/>
                <a:ea typeface="微软雅黑" panose="020B0503020204020204" pitchFamily="34" charset="-122"/>
                <a:sym typeface="+mn-ea"/>
              </a:rPr>
              <a:t>DESCRIPTION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2560"/>
            <a:ext cx="866775"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a:stCxn id="16" idx="3"/>
          </p:cNvCxnSpPr>
          <p:nvPr/>
        </p:nvCxnSpPr>
        <p:spPr>
          <a:xfrm>
            <a:off x="3616325" y="360680"/>
            <a:ext cx="8906510" cy="7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15328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2" name="图片 1"/>
          <p:cNvPicPr>
            <a:picLocks noChangeAspect="1"/>
          </p:cNvPicPr>
          <p:nvPr/>
        </p:nvPicPr>
        <p:blipFill>
          <a:blip r:embed="rId2"/>
          <a:stretch>
            <a:fillRect/>
          </a:stretch>
        </p:blipFill>
        <p:spPr>
          <a:xfrm>
            <a:off x="2964180" y="1528445"/>
            <a:ext cx="6264275" cy="5106035"/>
          </a:xfrm>
          <a:prstGeom prst="rect">
            <a:avLst/>
          </a:prstGeom>
        </p:spPr>
      </p:pic>
      <p:sp>
        <p:nvSpPr>
          <p:cNvPr id="3" name="文本框 2"/>
          <p:cNvSpPr txBox="1"/>
          <p:nvPr/>
        </p:nvSpPr>
        <p:spPr>
          <a:xfrm>
            <a:off x="1161415" y="994410"/>
            <a:ext cx="3551555" cy="368300"/>
          </a:xfrm>
          <a:prstGeom prst="rect">
            <a:avLst/>
          </a:prstGeom>
          <a:noFill/>
        </p:spPr>
        <p:txBody>
          <a:bodyPr wrap="none" rtlCol="0">
            <a:spAutoFit/>
          </a:bodyPr>
          <a:p>
            <a:r>
              <a:rPr lang="zh-CN" altLang="en-US"/>
              <a:t>简单的制作了</a:t>
            </a:r>
            <a:r>
              <a:rPr lang="en-US" altLang="zh-CN"/>
              <a:t>P8</a:t>
            </a:r>
            <a:r>
              <a:rPr lang="zh-CN" altLang="en-US"/>
              <a:t>页的 图</a:t>
            </a:r>
            <a:r>
              <a:rPr lang="en-US" altLang="zh-CN"/>
              <a:t>1.8 </a:t>
            </a:r>
            <a:r>
              <a:rPr lang="zh-CN" altLang="en-US"/>
              <a:t>活动图</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 name="直接连接符 2"/>
          <p:cNvCxnSpPr/>
          <p:nvPr/>
        </p:nvCxnSpPr>
        <p:spPr>
          <a:xfrm>
            <a:off x="3922713" y="2078038"/>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674" name="组合 17"/>
          <p:cNvGrpSpPr/>
          <p:nvPr/>
        </p:nvGrpSpPr>
        <p:grpSpPr>
          <a:xfrm>
            <a:off x="1158875" y="1717675"/>
            <a:ext cx="2757488" cy="719138"/>
            <a:chOff x="8405758" y="4092189"/>
            <a:chExt cx="2756787" cy="720000"/>
          </a:xfrm>
        </p:grpSpPr>
        <p:grpSp>
          <p:nvGrpSpPr>
            <p:cNvPr id="28675" name="组合 18"/>
            <p:cNvGrpSpPr/>
            <p:nvPr/>
          </p:nvGrpSpPr>
          <p:grpSpPr>
            <a:xfrm>
              <a:off x="9243473" y="4094967"/>
              <a:ext cx="1919072" cy="714444"/>
              <a:chOff x="9243473" y="4086984"/>
              <a:chExt cx="1919072" cy="714444"/>
            </a:xfrm>
          </p:grpSpPr>
          <p:sp>
            <p:nvSpPr>
              <p:cNvPr id="23" name="矩形 22"/>
              <p:cNvSpPr/>
              <p:nvPr/>
            </p:nvSpPr>
            <p:spPr>
              <a:xfrm>
                <a:off x="9243473" y="4086984"/>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 name="矩形 23"/>
              <p:cNvSpPr/>
              <p:nvPr/>
            </p:nvSpPr>
            <p:spPr>
              <a:xfrm>
                <a:off x="9243473" y="4524429"/>
                <a:ext cx="1035861" cy="276999"/>
              </a:xfrm>
              <a:prstGeom prst="rect">
                <a:avLst/>
              </a:prstGeom>
            </p:spPr>
            <p:txBody>
              <a:bodyPr wrap="none">
                <a:spAutoFit/>
              </a:bodyPr>
              <a:lstStyle/>
              <a:p>
                <a:pPr lvl="0" fontAlgn="auto"/>
                <a:r>
                  <a:rPr lang="en-US" altLang="zh-CN" sz="1200" strike="noStrike" kern="0" noProof="1" dirty="0" smtClean="0">
                    <a:latin typeface="微软雅黑" panose="020B0503020204020204" pitchFamily="34" charset="-122"/>
                    <a:ea typeface="微软雅黑" panose="020B0503020204020204" pitchFamily="34" charset="-122"/>
                    <a:cs typeface="微软雅黑" panose="020B0503020204020204" pitchFamily="34" charset="-122"/>
                  </a:rPr>
                  <a:t>REFERENCE</a:t>
                </a:r>
                <a:endParaRPr kumimoji="0"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8678" name="组合 19"/>
            <p:cNvGrpSpPr/>
            <p:nvPr/>
          </p:nvGrpSpPr>
          <p:grpSpPr>
            <a:xfrm>
              <a:off x="8405758" y="4092189"/>
              <a:ext cx="886024" cy="720000"/>
              <a:chOff x="8113658" y="4047284"/>
              <a:chExt cx="886024" cy="720000"/>
            </a:xfrm>
          </p:grpSpPr>
          <p:sp>
            <p:nvSpPr>
              <p:cNvPr id="21" name="矩形 20"/>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22" name="矩形 21"/>
              <p:cNvSpPr/>
              <p:nvPr/>
            </p:nvSpPr>
            <p:spPr>
              <a:xfrm>
                <a:off x="8113658" y="4053483"/>
                <a:ext cx="886024" cy="707602"/>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8681" name="图片 1"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1925"/>
            <a:ext cx="1260475" cy="400050"/>
          </a:xfrm>
          <a:prstGeom prst="rect">
            <a:avLst/>
          </a:prstGeom>
        </p:spPr>
        <p:txBody>
          <a:bodyPr wrap="square" anchor="ctr">
            <a:spAutoFit/>
          </a:bodyPr>
          <a:lstStyle/>
          <a:p>
            <a:pPr lvl="0" fontAlgn="auto"/>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698" name="矩形 15"/>
          <p:cNvSpPr/>
          <p:nvPr/>
        </p:nvSpPr>
        <p:spPr>
          <a:xfrm>
            <a:off x="1735138" y="207963"/>
            <a:ext cx="1177925" cy="307975"/>
          </a:xfrm>
          <a:prstGeom prst="rect">
            <a:avLst/>
          </a:prstGeom>
          <a:noFill/>
          <a:ln w="9525">
            <a:noFill/>
          </a:ln>
        </p:spPr>
        <p:txBody>
          <a:bodyPr wrap="none" anchor="t">
            <a:spAutoFit/>
          </a:bodyPr>
          <a:p>
            <a:r>
              <a:rPr lang="en-US" altLang="zh-CN" sz="1400" dirty="0">
                <a:latin typeface="微软雅黑" panose="020B0503020204020204" pitchFamily="34" charset="-122"/>
                <a:ea typeface="微软雅黑" panose="020B0503020204020204" pitchFamily="34" charset="-122"/>
              </a:rPr>
              <a:t>REFERENCE</a:t>
            </a:r>
            <a:endParaRPr lang="en-US" altLang="zh-CN" sz="1400" dirty="0">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2560"/>
            <a:ext cx="866775"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4825"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nvGraphicFramePr>
        <p:xfrm>
          <a:off x="948373" y="1718945"/>
          <a:ext cx="10125710" cy="3707765"/>
        </p:xfrm>
        <a:graphic>
          <a:graphicData uri="http://schemas.openxmlformats.org/drawingml/2006/table">
            <a:tbl>
              <a:tblPr firstRow="1" bandRow="1">
                <a:tableStyleId>{5C22544A-7EE6-4342-B048-85BDC9FD1C3A}</a:tableStyleId>
              </a:tblPr>
              <a:tblGrid>
                <a:gridCol w="589280"/>
                <a:gridCol w="1222932"/>
                <a:gridCol w="1866122"/>
                <a:gridCol w="6447454"/>
              </a:tblGrid>
              <a:tr h="557562">
                <a:tc>
                  <a:txBody>
                    <a:bodyPr/>
                    <a:lstStyle/>
                    <a:p>
                      <a:pPr algn="ctr"/>
                      <a:r>
                        <a:rPr lang="zh-CN" altLang="en-US" sz="1400" b="0" i="0" dirty="0">
                          <a:solidFill>
                            <a:schemeClr val="tx1"/>
                          </a:solidFill>
                          <a:latin typeface="微软雅黑" panose="020B0503020204020204" pitchFamily="34" charset="-122"/>
                          <a:ea typeface="微软雅黑" panose="020B0503020204020204" pitchFamily="34" charset="-122"/>
                        </a:rPr>
                        <a:t>序号</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lnSpc>
                          <a:spcPct val="120000"/>
                        </a:lnSpc>
                      </a:pPr>
                      <a:r>
                        <a:rPr lang="zh-CN" altLang="en-US" sz="1400" b="0" i="0" kern="1200" dirty="0">
                          <a:solidFill>
                            <a:schemeClr val="tx1"/>
                          </a:solidFill>
                          <a:latin typeface="微软雅黑" panose="020B0503020204020204" pitchFamily="34" charset="-122"/>
                          <a:ea typeface="微软雅黑" panose="020B0503020204020204" pitchFamily="34" charset="-122"/>
                          <a:cs typeface="+mn-cs"/>
                        </a:rPr>
                        <a:t>来源</a:t>
                      </a:r>
                      <a:endParaRPr lang="zh-CN" altLang="en-US" sz="1400" b="0" i="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lang="zh-CN" sz="1400" b="0" i="0" dirty="0" smtClean="0">
                          <a:solidFill>
                            <a:schemeClr val="tx1"/>
                          </a:solidFill>
                          <a:latin typeface="微软雅黑" panose="020B0503020204020204" pitchFamily="34" charset="-122"/>
                          <a:ea typeface="微软雅黑" panose="020B0503020204020204" pitchFamily="34" charset="-122"/>
                        </a:rPr>
                        <a:t>内容</a:t>
                      </a:r>
                      <a:endParaRPr 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rPr>
                        <a:t>网址</a:t>
                      </a:r>
                      <a:endPar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r>
              <a:tr h="502285">
                <a:tc>
                  <a:txBody>
                    <a:bodyPr/>
                    <a:lstStyle/>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1</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lnSpc>
                          <a:spcPct val="120000"/>
                        </a:lnSpc>
                      </a:pPr>
                      <a:r>
                        <a:rPr lang="zh-CN" altLang="en-US" sz="1400" b="0" i="0" kern="1200" dirty="0">
                          <a:solidFill>
                            <a:schemeClr val="tx1"/>
                          </a:solidFill>
                          <a:latin typeface="微软雅黑" panose="020B0503020204020204" pitchFamily="34" charset="-122"/>
                          <a:ea typeface="微软雅黑" panose="020B0503020204020204" pitchFamily="34" charset="-122"/>
                          <a:cs typeface="+mn-cs"/>
                        </a:rPr>
                        <a:t>课本</a:t>
                      </a:r>
                      <a:endParaRPr lang="zh-CN" altLang="en-US" sz="1400" b="0" i="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r>
                        <a:rPr lang="en-US" sz="1400" b="0" i="0" dirty="0" smtClean="0">
                          <a:solidFill>
                            <a:schemeClr val="tx1"/>
                          </a:solidFill>
                          <a:latin typeface="微软雅黑" panose="020B0503020204020204" pitchFamily="34" charset="-122"/>
                          <a:ea typeface="微软雅黑" panose="020B0503020204020204" pitchFamily="34" charset="-122"/>
                        </a:rPr>
                        <a:t>UML2</a:t>
                      </a:r>
                      <a:r>
                        <a:rPr lang="zh-CN" altLang="en-US" sz="1400" b="0" i="0" dirty="0" smtClean="0">
                          <a:solidFill>
                            <a:schemeClr val="tx1"/>
                          </a:solidFill>
                          <a:latin typeface="微软雅黑" panose="020B0503020204020204" pitchFamily="34" charset="-122"/>
                          <a:ea typeface="微软雅黑" panose="020B0503020204020204" pitchFamily="34" charset="-122"/>
                        </a:rPr>
                        <a:t>基础、建模与设计教程</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rPr>
                        <a:t>杨宏平 等编著   清华大学出版社</a:t>
                      </a:r>
                      <a:endPar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526460">
                <a:tc>
                  <a:txBody>
                    <a:bodyPr/>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2</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r>
                        <a:rPr lang="zh-CN" altLang="en-US" sz="1400" b="0" i="0" dirty="0" smtClean="0">
                          <a:solidFill>
                            <a:schemeClr val="tx1"/>
                          </a:solidFill>
                          <a:latin typeface="微软雅黑" panose="020B0503020204020204" pitchFamily="34" charset="-122"/>
                          <a:ea typeface="微软雅黑" panose="020B0503020204020204" pitchFamily="34" charset="-122"/>
                        </a:rPr>
                        <a:t>百度文库</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r>
                        <a:rPr sz="1400" b="0" i="0" dirty="0">
                          <a:solidFill>
                            <a:schemeClr val="tx1"/>
                          </a:solidFill>
                          <a:latin typeface="微软雅黑" panose="020B0503020204020204" pitchFamily="34" charset="-122"/>
                          <a:ea typeface="微软雅黑" panose="020B0503020204020204" pitchFamily="34" charset="-122"/>
                        </a:rPr>
                        <a:t>Rational Rose</a:t>
                      </a:r>
                      <a:endParaRPr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r>
                        <a:rPr lang="en-US" altLang="zh-CN" sz="1400" b="0" i="0" dirty="0" smtClean="0">
                          <a:solidFill>
                            <a:schemeClr val="tx1"/>
                          </a:solidFill>
                          <a:latin typeface="微软雅黑" panose="020B0503020204020204" pitchFamily="34" charset="-122"/>
                          <a:ea typeface="微软雅黑" panose="020B0503020204020204" pitchFamily="34" charset="-122"/>
                        </a:rPr>
                        <a:t>https://baike.baidu.com/item/Rational%20Rose/11019648?fr=aladdin</a:t>
                      </a:r>
                      <a:endParaRPr lang="en-US" alt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526460">
                <a:tc>
                  <a:txBody>
                    <a:bodyPr/>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3</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r>
                        <a:rPr lang="zh-CN" altLang="en-US" sz="1400" b="0" i="0" dirty="0" smtClean="0">
                          <a:solidFill>
                            <a:schemeClr val="tx1"/>
                          </a:solidFill>
                          <a:latin typeface="微软雅黑" panose="020B0503020204020204" pitchFamily="34" charset="-122"/>
                          <a:ea typeface="微软雅黑" panose="020B0503020204020204" pitchFamily="34" charset="-122"/>
                        </a:rPr>
                        <a:t>百度文库</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r>
                        <a:rPr sz="1400" b="0" i="0" dirty="0">
                          <a:solidFill>
                            <a:schemeClr val="tx1"/>
                          </a:solidFill>
                          <a:latin typeface="微软雅黑" panose="020B0503020204020204" pitchFamily="34" charset="-122"/>
                          <a:ea typeface="微软雅黑" panose="020B0503020204020204" pitchFamily="34" charset="-122"/>
                        </a:rPr>
                        <a:t>Visio</a:t>
                      </a:r>
                      <a:endParaRPr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r>
                        <a:rPr lang="en-US" altLang="zh-CN" sz="1400" b="0" i="0" dirty="0" smtClean="0">
                          <a:solidFill>
                            <a:schemeClr val="tx1"/>
                          </a:solidFill>
                          <a:latin typeface="微软雅黑" panose="020B0503020204020204" pitchFamily="34" charset="-122"/>
                          <a:ea typeface="微软雅黑" panose="020B0503020204020204" pitchFamily="34" charset="-122"/>
                        </a:rPr>
                        <a:t>https://baike.baidu.com/item/Microsoft%20Office%20Visio?fromtitle=VISIO&amp;fromid=357215</a:t>
                      </a:r>
                      <a:endParaRPr lang="en-US" alt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526460">
                <a:tc>
                  <a:txBody>
                    <a:bodyPr/>
                    <a:p>
                      <a:pPr algn="ctr"/>
                      <a:r>
                        <a:rPr lang="en-US" sz="1400" b="0" i="0" dirty="0" smtClean="0">
                          <a:solidFill>
                            <a:schemeClr val="tx1"/>
                          </a:solidFill>
                          <a:latin typeface="微软雅黑" panose="020B0503020204020204" pitchFamily="34" charset="-122"/>
                          <a:ea typeface="微软雅黑" panose="020B0503020204020204" pitchFamily="34" charset="-122"/>
                        </a:rPr>
                        <a:t>4</a:t>
                      </a:r>
                      <a:endParaRPr 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r>
                        <a:rPr lang="zh-CN" altLang="en-US" sz="1400" b="0" i="0" dirty="0" smtClean="0">
                          <a:solidFill>
                            <a:schemeClr val="tx1"/>
                          </a:solidFill>
                          <a:latin typeface="微软雅黑" panose="020B0503020204020204" pitchFamily="34" charset="-122"/>
                          <a:ea typeface="微软雅黑" panose="020B0503020204020204" pitchFamily="34" charset="-122"/>
                        </a:rPr>
                        <a:t>百度文库</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buNone/>
                      </a:pPr>
                      <a:r>
                        <a:rPr lang="zh-CN" altLang="en-US" sz="1400" b="0" i="0" dirty="0">
                          <a:solidFill>
                            <a:schemeClr val="tx1"/>
                          </a:solidFill>
                          <a:latin typeface="微软雅黑" panose="020B0503020204020204" pitchFamily="34" charset="-122"/>
                          <a:ea typeface="微软雅黑" panose="020B0503020204020204" pitchFamily="34" charset="-122"/>
                        </a:rPr>
                        <a:t>PowerDesigner</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buNone/>
                      </a:pPr>
                      <a:r>
                        <a:rPr lang="en-US" altLang="zh-CN" sz="1400" b="0" i="0" dirty="0" smtClean="0">
                          <a:solidFill>
                            <a:schemeClr val="tx1"/>
                          </a:solidFill>
                          <a:latin typeface="微软雅黑" panose="020B0503020204020204" pitchFamily="34" charset="-122"/>
                          <a:ea typeface="微软雅黑" panose="020B0503020204020204" pitchFamily="34" charset="-122"/>
                        </a:rPr>
                        <a:t>https://baike.baidu.com/item/power%20designer?fromtitle=PowerDesigner&amp;fromid=5408320</a:t>
                      </a:r>
                      <a:endParaRPr lang="en-US" alt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526460">
                <a:tc>
                  <a:txBody>
                    <a:bodyPr/>
                    <a:p>
                      <a:pPr algn="ctr"/>
                      <a:r>
                        <a:rPr lang="en-US" sz="1400" b="0" i="0" dirty="0" smtClean="0">
                          <a:solidFill>
                            <a:schemeClr val="tx1"/>
                          </a:solidFill>
                          <a:latin typeface="微软雅黑" panose="020B0503020204020204" pitchFamily="34" charset="-122"/>
                          <a:ea typeface="微软雅黑" panose="020B0503020204020204" pitchFamily="34" charset="-122"/>
                        </a:rPr>
                        <a:t>5</a:t>
                      </a:r>
                      <a:endParaRPr 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r>
                        <a:rPr lang="zh-CN" altLang="en-US" sz="1400" b="0" i="0" dirty="0" smtClean="0">
                          <a:solidFill>
                            <a:schemeClr val="tx1"/>
                          </a:solidFill>
                          <a:latin typeface="微软雅黑" panose="020B0503020204020204" pitchFamily="34" charset="-122"/>
                          <a:ea typeface="微软雅黑" panose="020B0503020204020204" pitchFamily="34" charset="-122"/>
                        </a:rPr>
                        <a:t>百度文库</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buNone/>
                      </a:pPr>
                      <a:r>
                        <a:rPr lang="zh-CN" altLang="en-US" sz="1400" b="0" i="0" dirty="0">
                          <a:solidFill>
                            <a:schemeClr val="tx1"/>
                          </a:solidFill>
                          <a:latin typeface="微软雅黑" panose="020B0503020204020204" pitchFamily="34" charset="-122"/>
                          <a:ea typeface="微软雅黑" panose="020B0503020204020204" pitchFamily="34" charset="-122"/>
                        </a:rPr>
                        <a:t>StarUML</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buNone/>
                      </a:pPr>
                      <a:r>
                        <a:rPr lang="en-US" altLang="zh-CN" sz="1400" b="0" i="0" dirty="0" smtClean="0">
                          <a:solidFill>
                            <a:schemeClr val="tx1"/>
                          </a:solidFill>
                          <a:latin typeface="微软雅黑" panose="020B0503020204020204" pitchFamily="34" charset="-122"/>
                          <a:ea typeface="微软雅黑" panose="020B0503020204020204" pitchFamily="34" charset="-122"/>
                        </a:rPr>
                        <a:t>https://baike.baidu.com/item/staruml</a:t>
                      </a:r>
                      <a:endParaRPr lang="en-US" alt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526460">
                <a:tc>
                  <a:txBody>
                    <a:bodyPr/>
                    <a:p>
                      <a:pPr algn="ctr">
                        <a:buNone/>
                      </a:pPr>
                      <a:r>
                        <a:rPr lang="en-US" altLang="zh-CN" sz="1400" b="0" i="0" dirty="0">
                          <a:solidFill>
                            <a:schemeClr val="tx1"/>
                          </a:solidFill>
                          <a:latin typeface="微软雅黑" panose="020B0503020204020204" pitchFamily="34" charset="-122"/>
                          <a:ea typeface="微软雅黑" panose="020B0503020204020204" pitchFamily="34" charset="-122"/>
                        </a:rPr>
                        <a:t>6</a:t>
                      </a:r>
                      <a:endParaRPr lang="en-US" altLang="zh-CN"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buNone/>
                      </a:pPr>
                      <a:r>
                        <a:rPr lang="zh-CN" altLang="en-US" sz="1400" b="0" i="0" dirty="0" smtClean="0">
                          <a:solidFill>
                            <a:schemeClr val="tx1"/>
                          </a:solidFill>
                          <a:latin typeface="微软雅黑" panose="020B0503020204020204" pitchFamily="34" charset="-122"/>
                          <a:ea typeface="微软雅黑" panose="020B0503020204020204" pitchFamily="34" charset="-122"/>
                        </a:rPr>
                        <a:t>百度经验</a:t>
                      </a:r>
                      <a:endParaRPr lang="zh-CN" altLang="en-US"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lgn="ctr">
                        <a:buNone/>
                      </a:pPr>
                      <a:r>
                        <a:rPr lang="zh-CN" altLang="en-US" sz="1400" b="0" i="0" dirty="0">
                          <a:solidFill>
                            <a:schemeClr val="tx1"/>
                          </a:solidFill>
                          <a:latin typeface="微软雅黑" panose="020B0503020204020204" pitchFamily="34" charset="-122"/>
                          <a:ea typeface="微软雅黑" panose="020B0503020204020204" pitchFamily="34" charset="-122"/>
                        </a:rPr>
                        <a:t>Rational rose创建流程图</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p>
                      <a:pPr>
                        <a:buNone/>
                      </a:pPr>
                      <a:r>
                        <a:rPr lang="en-US" altLang="zh-CN" sz="1400" b="0" i="0" dirty="0" smtClean="0">
                          <a:solidFill>
                            <a:schemeClr val="tx1"/>
                          </a:solidFill>
                          <a:latin typeface="微软雅黑" panose="020B0503020204020204" pitchFamily="34" charset="-122"/>
                          <a:ea typeface="微软雅黑" panose="020B0503020204020204" pitchFamily="34" charset="-122"/>
                        </a:rPr>
                        <a:t>https://jingyan.baidu.com/article/ca2d939d3619d6eb6d31ce62.html</a:t>
                      </a:r>
                      <a:endParaRPr lang="en-US" alt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bl>
          </a:graphicData>
        </a:graphic>
      </p:graphicFrame>
      <p:pic>
        <p:nvPicPr>
          <p:cNvPr id="29720"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 name="矩形 111"/>
          <p:cNvSpPr/>
          <p:nvPr/>
        </p:nvSpPr>
        <p:spPr>
          <a:xfrm>
            <a:off x="-22225" y="2409825"/>
            <a:ext cx="12234863" cy="27559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1" name="矩形 30"/>
          <p:cNvSpPr/>
          <p:nvPr/>
        </p:nvSpPr>
        <p:spPr>
          <a:xfrm>
            <a:off x="4477703" y="592138"/>
            <a:ext cx="3236595" cy="82994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800" b="1" kern="0" noProof="0" dirty="0" smtClean="0">
                <a:ln>
                  <a:noFill/>
                </a:ln>
                <a:effectLst/>
                <a:uLnTx/>
                <a:uFillTx/>
                <a:latin typeface="微软雅黑" panose="020B0503020204020204" pitchFamily="34" charset="-122"/>
                <a:ea typeface="微软雅黑" panose="020B0503020204020204" pitchFamily="34" charset="-122"/>
                <a:sym typeface="+mn-ea"/>
              </a:rPr>
              <a:t>CONTENT</a:t>
            </a:r>
            <a:endParaRPr kumimoji="0" lang="zh-CN" altLang="en-US" sz="4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mn-cs"/>
            </a:endParaRPr>
          </a:p>
        </p:txBody>
      </p:sp>
      <p:cxnSp>
        <p:nvCxnSpPr>
          <p:cNvPr id="116" name="直接连接符 115"/>
          <p:cNvCxnSpPr/>
          <p:nvPr/>
        </p:nvCxnSpPr>
        <p:spPr>
          <a:xfrm flipH="1">
            <a:off x="4184650" y="685800"/>
            <a:ext cx="331788" cy="558800"/>
          </a:xfrm>
          <a:prstGeom prst="line">
            <a:avLst/>
          </a:prstGeom>
          <a:ln w="22225">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7675563" y="685800"/>
            <a:ext cx="331788" cy="558800"/>
          </a:xfrm>
          <a:prstGeom prst="line">
            <a:avLst/>
          </a:prstGeom>
          <a:ln w="22225">
            <a:solidFill>
              <a:schemeClr val="accent2"/>
            </a:solidFill>
            <a:beve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7750175" y="685800"/>
            <a:ext cx="331788" cy="558800"/>
          </a:xfrm>
          <a:prstGeom prst="line">
            <a:avLst/>
          </a:prstGeom>
          <a:ln w="47625" cap="rnd">
            <a:solidFill>
              <a:schemeClr val="accent2">
                <a:lumMod val="75000"/>
              </a:schemeClr>
            </a:solidFill>
            <a:beve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4113213" y="685800"/>
            <a:ext cx="333375" cy="558800"/>
          </a:xfrm>
          <a:prstGeom prst="line">
            <a:avLst/>
          </a:prstGeom>
          <a:ln w="47625" cap="rnd">
            <a:solidFill>
              <a:schemeClr val="accent2">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6151" name="组合 130"/>
          <p:cNvGrpSpPr/>
          <p:nvPr/>
        </p:nvGrpSpPr>
        <p:grpSpPr>
          <a:xfrm>
            <a:off x="1800225" y="2797362"/>
            <a:ext cx="2487613" cy="776080"/>
            <a:chOff x="1800204" y="2886501"/>
            <a:chExt cx="2487930" cy="775523"/>
          </a:xfrm>
        </p:grpSpPr>
        <p:sp>
          <p:nvSpPr>
            <p:cNvPr id="76" name="矩形 75"/>
            <p:cNvSpPr/>
            <p:nvPr/>
          </p:nvSpPr>
          <p:spPr>
            <a:xfrm>
              <a:off x="1800204" y="2886501"/>
              <a:ext cx="2487930" cy="521596"/>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常用建模工具</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7" name="矩形 76"/>
            <p:cNvSpPr/>
            <p:nvPr/>
          </p:nvSpPr>
          <p:spPr>
            <a:xfrm>
              <a:off x="1800204" y="3386632"/>
              <a:ext cx="1230152" cy="275392"/>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INSTRUMENT</a:t>
              </a:r>
              <a:endPar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nvGrpSpPr>
          <p:cNvPr id="6154" name="组合 138"/>
          <p:cNvGrpSpPr/>
          <p:nvPr/>
        </p:nvGrpSpPr>
        <p:grpSpPr>
          <a:xfrm>
            <a:off x="960438" y="2825750"/>
            <a:ext cx="866775" cy="720725"/>
            <a:chOff x="960745" y="2898038"/>
            <a:chExt cx="866241" cy="720000"/>
          </a:xfrm>
        </p:grpSpPr>
        <p:sp>
          <p:nvSpPr>
            <p:cNvPr id="121" name="矩形 120"/>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p>
          </p:txBody>
        </p:sp>
        <p:sp>
          <p:nvSpPr>
            <p:cNvPr id="74" name="矩形 73"/>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157" name="组合 131"/>
          <p:cNvGrpSpPr/>
          <p:nvPr/>
        </p:nvGrpSpPr>
        <p:grpSpPr>
          <a:xfrm>
            <a:off x="1800225" y="4098833"/>
            <a:ext cx="2173288" cy="728852"/>
            <a:chOff x="1800204" y="4109108"/>
            <a:chExt cx="2172970" cy="729108"/>
          </a:xfrm>
        </p:grpSpPr>
        <p:sp>
          <p:nvSpPr>
            <p:cNvPr id="82" name="矩形 81"/>
            <p:cNvSpPr/>
            <p:nvPr/>
          </p:nvSpPr>
          <p:spPr>
            <a:xfrm>
              <a:off x="1826874" y="4109108"/>
              <a:ext cx="2146300" cy="522153"/>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3" name="矩形 82"/>
            <p:cNvSpPr/>
            <p:nvPr/>
          </p:nvSpPr>
          <p:spPr>
            <a:xfrm>
              <a:off x="1800204" y="4562529"/>
              <a:ext cx="1024740" cy="275687"/>
            </a:xfrm>
            <a:prstGeom prst="rect">
              <a:avLst/>
            </a:prstGeom>
          </p:spPr>
          <p:txBody>
            <a:bodyPr wrap="none">
              <a:spAutoFit/>
            </a:bodyPr>
            <a:lstStyle/>
            <a:p>
              <a:pPr lvl="0" algn="l" fontAlgn="auto"/>
              <a:r>
                <a:rPr lang="en-US" altLang="zh-CN" sz="1200" kern="0" noProof="0" dirty="0">
                  <a:ln>
                    <a:noFill/>
                  </a:ln>
                  <a:solidFill>
                    <a:schemeClr val="bg1"/>
                  </a:solidFill>
                  <a:effectLst/>
                  <a:uLnTx/>
                  <a:uFillTx/>
                  <a:latin typeface="微软雅黑" panose="020B0503020204020204" pitchFamily="34" charset="-122"/>
                  <a:ea typeface="微软雅黑" panose="020B0503020204020204" pitchFamily="34" charset="-122"/>
                  <a:sym typeface="+mn-ea"/>
                </a:rPr>
                <a:t>REFERENCE</a:t>
              </a:r>
              <a:endPar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6160" name="组合 137"/>
          <p:cNvGrpSpPr/>
          <p:nvPr/>
        </p:nvGrpSpPr>
        <p:grpSpPr>
          <a:xfrm>
            <a:off x="1025525" y="4092575"/>
            <a:ext cx="801688" cy="719138"/>
            <a:chOff x="912296" y="4056809"/>
            <a:chExt cx="802204" cy="720000"/>
          </a:xfrm>
        </p:grpSpPr>
        <p:sp>
          <p:nvSpPr>
            <p:cNvPr id="122" name="矩形 121"/>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p>
          </p:txBody>
        </p:sp>
        <p:sp>
          <p:nvSpPr>
            <p:cNvPr id="80" name="矩形 79"/>
            <p:cNvSpPr/>
            <p:nvPr/>
          </p:nvSpPr>
          <p:spPr>
            <a:xfrm>
              <a:off x="912296" y="4063008"/>
              <a:ext cx="802204" cy="707602"/>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163" name="组合 139"/>
          <p:cNvGrpSpPr/>
          <p:nvPr/>
        </p:nvGrpSpPr>
        <p:grpSpPr>
          <a:xfrm>
            <a:off x="4694238" y="2806669"/>
            <a:ext cx="2741612" cy="758889"/>
            <a:chOff x="4694848" y="2805878"/>
            <a:chExt cx="2741382" cy="758980"/>
          </a:xfrm>
        </p:grpSpPr>
        <p:grpSp>
          <p:nvGrpSpPr>
            <p:cNvPr id="6164" name="组合 133"/>
            <p:cNvGrpSpPr/>
            <p:nvPr/>
          </p:nvGrpSpPr>
          <p:grpSpPr>
            <a:xfrm>
              <a:off x="5517158" y="2805878"/>
              <a:ext cx="1919072" cy="758980"/>
              <a:chOff x="5517158" y="2886281"/>
              <a:chExt cx="1919072" cy="758980"/>
            </a:xfrm>
          </p:grpSpPr>
          <p:sp>
            <p:nvSpPr>
              <p:cNvPr id="88" name="矩形 87"/>
              <p:cNvSpPr/>
              <p:nvPr/>
            </p:nvSpPr>
            <p:spPr>
              <a:xfrm>
                <a:off x="5517158" y="2886281"/>
                <a:ext cx="1919072" cy="522033"/>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Rose</a:t>
                </a: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简介</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9" name="矩形 88"/>
              <p:cNvSpPr/>
              <p:nvPr/>
            </p:nvSpPr>
            <p:spPr>
              <a:xfrm>
                <a:off x="5517158" y="3369638"/>
                <a:ext cx="1376565" cy="275623"/>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INTRODUCTION</a:t>
                </a:r>
                <a:endPar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nvGrpSpPr>
            <p:cNvPr id="6167" name="组合 129"/>
            <p:cNvGrpSpPr/>
            <p:nvPr/>
          </p:nvGrpSpPr>
          <p:grpSpPr>
            <a:xfrm>
              <a:off x="4694848" y="2825678"/>
              <a:ext cx="797404" cy="720686"/>
              <a:chOff x="4428148" y="2897352"/>
              <a:chExt cx="797404" cy="720686"/>
            </a:xfrm>
          </p:grpSpPr>
          <p:sp>
            <p:nvSpPr>
              <p:cNvPr id="124" name="矩形 12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p>
            </p:txBody>
          </p:sp>
          <p:sp>
            <p:nvSpPr>
              <p:cNvPr id="86" name="矩形 85"/>
              <p:cNvSpPr/>
              <p:nvPr/>
            </p:nvSpPr>
            <p:spPr>
              <a:xfrm>
                <a:off x="4428148" y="2897352"/>
                <a:ext cx="797404" cy="70684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6177" name="组合 141"/>
          <p:cNvGrpSpPr/>
          <p:nvPr/>
        </p:nvGrpSpPr>
        <p:grpSpPr>
          <a:xfrm>
            <a:off x="8437563" y="2825750"/>
            <a:ext cx="3379787" cy="720725"/>
            <a:chOff x="8437508" y="2825759"/>
            <a:chExt cx="3380255" cy="720000"/>
          </a:xfrm>
        </p:grpSpPr>
        <p:grpSp>
          <p:nvGrpSpPr>
            <p:cNvPr id="6178" name="组合 134"/>
            <p:cNvGrpSpPr/>
            <p:nvPr/>
          </p:nvGrpSpPr>
          <p:grpSpPr>
            <a:xfrm>
              <a:off x="9243473" y="2829426"/>
              <a:ext cx="2574290" cy="711869"/>
              <a:chOff x="9243473" y="2937395"/>
              <a:chExt cx="2574290" cy="711869"/>
            </a:xfrm>
          </p:grpSpPr>
          <p:sp>
            <p:nvSpPr>
              <p:cNvPr id="100" name="矩形 99"/>
              <p:cNvSpPr/>
              <p:nvPr/>
            </p:nvSpPr>
            <p:spPr>
              <a:xfrm>
                <a:off x="9243473" y="2937395"/>
                <a:ext cx="2574290" cy="52144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sz="2800" b="1" kern="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Rose的使用</a:t>
                </a:r>
                <a:endParaRPr kumimoji="0" 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1" name="矩形 100"/>
              <p:cNvSpPr/>
              <p:nvPr/>
            </p:nvSpPr>
            <p:spPr>
              <a:xfrm>
                <a:off x="9243473" y="3373951"/>
                <a:ext cx="1192695" cy="275313"/>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200" kern="0" noProof="0" dirty="0">
                    <a:ln>
                      <a:noFill/>
                    </a:ln>
                    <a:solidFill>
                      <a:schemeClr val="bg1"/>
                    </a:solidFill>
                    <a:effectLst/>
                    <a:uLnTx/>
                    <a:uFillTx/>
                    <a:latin typeface="微软雅黑" panose="020B0503020204020204" pitchFamily="34" charset="-122"/>
                    <a:ea typeface="微软雅黑" panose="020B0503020204020204" pitchFamily="34" charset="-122"/>
                    <a:sym typeface="+mn-ea"/>
                  </a:rPr>
                  <a:t>DESCRIPTION</a:t>
                </a:r>
                <a:endPar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6181" name="组合 128"/>
            <p:cNvGrpSpPr/>
            <p:nvPr/>
          </p:nvGrpSpPr>
          <p:grpSpPr>
            <a:xfrm>
              <a:off x="8437508" y="2825759"/>
              <a:ext cx="822524" cy="720000"/>
              <a:chOff x="8132708" y="2905159"/>
              <a:chExt cx="822524" cy="720000"/>
            </a:xfrm>
          </p:grpSpPr>
          <p:sp>
            <p:nvSpPr>
              <p:cNvPr id="126" name="矩形 125"/>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p>
            </p:txBody>
          </p:sp>
          <p:sp>
            <p:nvSpPr>
              <p:cNvPr id="98" name="矩形 97"/>
              <p:cNvSpPr/>
              <p:nvPr/>
            </p:nvSpPr>
            <p:spPr>
              <a:xfrm>
                <a:off x="8132708" y="2912137"/>
                <a:ext cx="822524" cy="706044"/>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6191"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2560"/>
            <a:ext cx="1260475" cy="398780"/>
          </a:xfrm>
          <a:prstGeom prst="rect">
            <a:avLst/>
          </a:prstGeom>
        </p:spPr>
        <p:txBody>
          <a:bodyPr wrap="square" anchor="ctr">
            <a:spAutoFit/>
          </a:bodyPr>
          <a:lstStyle/>
          <a:p>
            <a:pPr lvl="0" fontAlgn="auto"/>
            <a:r>
              <a:rPr lang="zh-CN" altLang="en-US" sz="2000">
                <a:sym typeface="+mn-ea"/>
              </a:rPr>
              <a:t>绩效评定</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722" name="矩形 15"/>
          <p:cNvSpPr/>
          <p:nvPr/>
        </p:nvSpPr>
        <p:spPr>
          <a:xfrm>
            <a:off x="1735138" y="207963"/>
            <a:ext cx="1177925" cy="307975"/>
          </a:xfrm>
          <a:prstGeom prst="rect">
            <a:avLst/>
          </a:prstGeom>
          <a:noFill/>
          <a:ln w="9525">
            <a:noFill/>
          </a:ln>
        </p:spPr>
        <p:txBody>
          <a:bodyPr wrap="none" anchor="t">
            <a:spAutoFit/>
          </a:bodyPr>
          <a:p>
            <a:r>
              <a:rPr lang="en-US" altLang="zh-CN" sz="1400" dirty="0">
                <a:latin typeface="微软雅黑" panose="020B0503020204020204" pitchFamily="34" charset="-122"/>
                <a:ea typeface="微软雅黑" panose="020B0503020204020204" pitchFamily="34" charset="-122"/>
              </a:rPr>
              <a:t>REFERENCE</a:t>
            </a:r>
            <a:endParaRPr lang="en-US" altLang="zh-CN" sz="1400" dirty="0">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5565"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4825"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0728" name="Picture 2" descr="C:\Documents and Settings\Administrator\My Documents\Downloads\006.png"/>
          <p:cNvPicPr>
            <a:picLocks noChangeAspect="1"/>
          </p:cNvPicPr>
          <p:nvPr/>
        </p:nvPicPr>
        <p:blipFill>
          <a:blip r:embed="rId2"/>
          <a:stretch>
            <a:fillRect/>
          </a:stretch>
        </p:blipFill>
        <p:spPr>
          <a:xfrm>
            <a:off x="111125" y="9334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0" name="文本框 1"/>
          <p:cNvSpPr txBox="1"/>
          <p:nvPr/>
        </p:nvSpPr>
        <p:spPr>
          <a:xfrm>
            <a:off x="679450" y="996950"/>
            <a:ext cx="1096963" cy="365125"/>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绩效评定</a:t>
            </a:r>
            <a:endParaRPr lang="zh-CN" altLang="en-US">
              <a:latin typeface="Calibri" panose="020F0502020204030204" charset="0"/>
              <a:ea typeface="宋体" panose="02010600030101010101" pitchFamily="2" charset="-122"/>
            </a:endParaRPr>
          </a:p>
        </p:txBody>
      </p:sp>
      <p:sp>
        <p:nvSpPr>
          <p:cNvPr id="30731" name="文本框 3"/>
          <p:cNvSpPr txBox="1"/>
          <p:nvPr/>
        </p:nvSpPr>
        <p:spPr>
          <a:xfrm>
            <a:off x="2870200" y="996950"/>
            <a:ext cx="1096963"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温中磊：</a:t>
            </a:r>
            <a:endParaRPr lang="zh-CN" altLang="en-US">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3" name="文本框 5"/>
          <p:cNvSpPr txBox="1"/>
          <p:nvPr/>
        </p:nvSpPr>
        <p:spPr>
          <a:xfrm>
            <a:off x="1957388" y="1531938"/>
            <a:ext cx="2922587" cy="3415030"/>
          </a:xfrm>
          <a:prstGeom prst="rect">
            <a:avLst/>
          </a:prstGeom>
          <a:noFill/>
          <a:ln w="9525">
            <a:noFill/>
          </a:ln>
        </p:spPr>
        <p:txBody>
          <a:bodyPr wrap="square" anchor="t">
            <a:spAutoFit/>
          </a:bodyPr>
          <a:p>
            <a:r>
              <a:rPr lang="zh-CN" altLang="en-US">
                <a:latin typeface="Calibri" panose="020F0502020204030204" charset="0"/>
                <a:ea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技术难度	 </a:t>
            </a:r>
            <a:r>
              <a:rPr lang="en-US" altLang="zh-CN">
                <a:latin typeface="Calibri" panose="020F0502020204030204" charset="0"/>
                <a:ea typeface="宋体" panose="02010600030101010101" pitchFamily="2" charset="-122"/>
              </a:rPr>
              <a:t>7</a:t>
            </a:r>
            <a:r>
              <a:rPr lang="zh-CN" altLang="en-US">
                <a:latin typeface="Calibri" panose="020F0502020204030204" charset="0"/>
                <a:ea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工作的重要性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工作强度</a:t>
            </a:r>
            <a:r>
              <a:rPr lang="en-US" altLang="zh-CN">
                <a:latin typeface="Calibri" panose="020F0502020204030204" charset="0"/>
                <a:ea typeface="宋体" panose="02010600030101010101" pitchFamily="2" charset="-122"/>
              </a:rPr>
              <a:t>	</a:t>
            </a:r>
            <a:r>
              <a:rPr lang="zh-CN" altLang="en-US">
                <a:latin typeface="Calibri" panose="020F0502020204030204" charset="0"/>
                <a:ea typeface="宋体" panose="02010600030101010101" pitchFamily="2" charset="-122"/>
              </a:rPr>
              <a:t> </a:t>
            </a:r>
            <a:r>
              <a:rPr lang="en-US" altLang="zh-CN">
                <a:latin typeface="Calibri" panose="020F0502020204030204" charset="0"/>
                <a:ea typeface="宋体" panose="02010600030101010101" pitchFamily="2" charset="-122"/>
              </a:rPr>
              <a:t>6</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所承担工作的完成速度9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所承担工作的完成质量8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工作沟通               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文档提交的及时程</a:t>
            </a:r>
            <a:r>
              <a:rPr lang="zh-CN" altLang="en-US">
                <a:latin typeface="Calibri" panose="020F0502020204030204" charset="0"/>
                <a:ea typeface="宋体" panose="02010600030101010101" pitchFamily="2" charset="-122"/>
              </a:rPr>
              <a:t>度</a:t>
            </a:r>
            <a:r>
              <a:rPr lang="en-US" altLang="zh-CN">
                <a:latin typeface="Calibri" panose="020F0502020204030204" charset="0"/>
                <a:ea typeface="宋体" panose="02010600030101010101" pitchFamily="2" charset="-122"/>
              </a:rPr>
              <a:t> 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文档的质量	         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工作态度                 9</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总评：</a:t>
            </a:r>
            <a:r>
              <a:rPr lang="en-US" altLang="zh-CN">
                <a:latin typeface="Calibri" panose="020F0502020204030204" charset="0"/>
                <a:ea typeface="宋体" panose="02010600030101010101" pitchFamily="2" charset="-122"/>
              </a:rPr>
              <a:t>84	</a:t>
            </a:r>
            <a:endParaRPr lang="en-US" altLang="zh-CN">
              <a:latin typeface="Calibri" panose="020F0502020204030204" charset="0"/>
              <a:ea typeface="宋体" panose="02010600030101010101" pitchFamily="2" charset="-122"/>
            </a:endParaRPr>
          </a:p>
        </p:txBody>
      </p:sp>
      <p:sp>
        <p:nvSpPr>
          <p:cNvPr id="30734" name="文本框 6"/>
          <p:cNvSpPr txBox="1"/>
          <p:nvPr/>
        </p:nvSpPr>
        <p:spPr>
          <a:xfrm>
            <a:off x="5934393" y="933450"/>
            <a:ext cx="1096962"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陈金润：</a:t>
            </a:r>
            <a:endParaRPr lang="zh-CN" altLang="en-US">
              <a:latin typeface="Calibri" panose="020F0502020204030204" charset="0"/>
              <a:ea typeface="宋体" panose="02010600030101010101" pitchFamily="2" charset="-122"/>
            </a:endParaRPr>
          </a:p>
        </p:txBody>
      </p:sp>
      <p:sp>
        <p:nvSpPr>
          <p:cNvPr id="30735" name="文本框 7"/>
          <p:cNvSpPr txBox="1"/>
          <p:nvPr/>
        </p:nvSpPr>
        <p:spPr>
          <a:xfrm>
            <a:off x="4879658" y="1531938"/>
            <a:ext cx="2926080" cy="341503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sym typeface="宋体" panose="02010600030101010101" pitchFamily="2" charset="-122"/>
              </a:rPr>
              <a:t>职责要求                   </a:t>
            </a:r>
            <a:r>
              <a:rPr lang="en-US" altLang="zh-CN">
                <a:latin typeface="Calibri" panose="020F0502020204030204" charset="0"/>
                <a:ea typeface="宋体" panose="02010600030101010101" pitchFamily="2" charset="-122"/>
                <a:sym typeface="宋体" panose="02010600030101010101" pitchFamily="2" charset="-122"/>
              </a:rPr>
              <a:t>10</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技术难度	 </a:t>
            </a:r>
            <a:r>
              <a:rPr lang="en-US" altLang="zh-CN">
                <a:latin typeface="Calibri" panose="020F0502020204030204" charset="0"/>
                <a:ea typeface="宋体" panose="02010600030101010101" pitchFamily="2" charset="-122"/>
                <a:sym typeface="宋体" panose="02010600030101010101" pitchFamily="2" charset="-122"/>
              </a:rPr>
              <a:t>8</a:t>
            </a:r>
            <a:r>
              <a:rPr lang="zh-CN" altLang="en-US">
                <a:latin typeface="Calibri" panose="020F0502020204030204" charset="0"/>
                <a:ea typeface="宋体" panose="02010600030101010101" pitchFamily="2" charset="-122"/>
                <a:sym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工作的重要性	 </a:t>
            </a:r>
            <a:r>
              <a:rPr lang="en-US" altLang="zh-CN">
                <a:latin typeface="Calibri" panose="020F0502020204030204" charset="0"/>
                <a:ea typeface="宋体" panose="02010600030101010101" pitchFamily="2" charset="-122"/>
                <a:sym typeface="宋体" panose="02010600030101010101" pitchFamily="2" charset="-122"/>
              </a:rPr>
              <a:t>8</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工作强度</a:t>
            </a:r>
            <a:r>
              <a:rPr lang="en-US" altLang="zh-CN">
                <a:latin typeface="Calibri" panose="020F0502020204030204" charset="0"/>
                <a:ea typeface="宋体" panose="02010600030101010101" pitchFamily="2" charset="-122"/>
                <a:sym typeface="宋体" panose="02010600030101010101" pitchFamily="2" charset="-122"/>
              </a:rPr>
              <a:t>	</a:t>
            </a:r>
            <a:r>
              <a:rPr lang="zh-CN" altLang="en-US">
                <a:latin typeface="Calibri" panose="020F0502020204030204" charset="0"/>
                <a:ea typeface="宋体" panose="02010600030101010101" pitchFamily="2" charset="-122"/>
                <a:sym typeface="宋体" panose="02010600030101010101" pitchFamily="2" charset="-122"/>
              </a:rPr>
              <a:t> </a:t>
            </a:r>
            <a:r>
              <a:rPr lang="en-US" altLang="zh-CN">
                <a:latin typeface="Calibri" panose="020F0502020204030204" charset="0"/>
                <a:ea typeface="宋体" panose="02010600030101010101" pitchFamily="2" charset="-122"/>
                <a:sym typeface="宋体" panose="02010600030101010101" pitchFamily="2" charset="-122"/>
              </a:rPr>
              <a:t>9</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所承担工作的完成速度10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所承担工作的完成质量7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工作沟通               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文档提交的及时程</a:t>
            </a:r>
            <a:r>
              <a:rPr lang="zh-CN" altLang="en-US">
                <a:latin typeface="Calibri" panose="020F0502020204030204" charset="0"/>
                <a:ea typeface="宋体" panose="02010600030101010101" pitchFamily="2" charset="-122"/>
                <a:sym typeface="宋体" panose="02010600030101010101" pitchFamily="2" charset="-122"/>
              </a:rPr>
              <a:t>度</a:t>
            </a:r>
            <a:r>
              <a:rPr lang="en-US" altLang="zh-CN">
                <a:latin typeface="Calibri" panose="020F0502020204030204" charset="0"/>
                <a:ea typeface="宋体" panose="02010600030101010101" pitchFamily="2" charset="-122"/>
                <a:sym typeface="宋体" panose="02010600030101010101" pitchFamily="2" charset="-122"/>
              </a:rPr>
              <a:t> 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文档的质量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工作态度                 9	</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rPr>
              <a:t>总评：</a:t>
            </a:r>
            <a:r>
              <a:rPr lang="en-US" altLang="zh-CN">
                <a:latin typeface="Calibri" panose="020F0502020204030204" charset="0"/>
                <a:ea typeface="宋体" panose="02010600030101010101" pitchFamily="2" charset="-122"/>
              </a:rPr>
              <a:t>86</a:t>
            </a:r>
            <a:endParaRPr lang="en-US" altLang="zh-CN">
              <a:latin typeface="Calibri" panose="020F0502020204030204" charset="0"/>
              <a:ea typeface="宋体" panose="02010600030101010101" pitchFamily="2" charset="-122"/>
            </a:endParaRPr>
          </a:p>
        </p:txBody>
      </p:sp>
      <p:sp>
        <p:nvSpPr>
          <p:cNvPr id="2" name="文本框 7"/>
          <p:cNvSpPr txBox="1"/>
          <p:nvPr/>
        </p:nvSpPr>
        <p:spPr>
          <a:xfrm>
            <a:off x="7805738" y="1531938"/>
            <a:ext cx="2590165" cy="341503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sym typeface="宋体" panose="02010600030101010101" pitchFamily="2" charset="-122"/>
              </a:rPr>
              <a:t>职责要求                   </a:t>
            </a:r>
            <a:r>
              <a:rPr lang="en-US" altLang="zh-CN">
                <a:latin typeface="Calibri" panose="020F0502020204030204" charset="0"/>
                <a:ea typeface="宋体" panose="02010600030101010101" pitchFamily="2" charset="-122"/>
                <a:sym typeface="宋体" panose="02010600030101010101" pitchFamily="2" charset="-122"/>
              </a:rPr>
              <a:t>10</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技术难度	 </a:t>
            </a:r>
            <a:r>
              <a:rPr lang="en-US" altLang="zh-CN">
                <a:latin typeface="Calibri" panose="020F0502020204030204" charset="0"/>
                <a:ea typeface="宋体" panose="02010600030101010101" pitchFamily="2" charset="-122"/>
                <a:sym typeface="宋体" panose="02010600030101010101" pitchFamily="2" charset="-122"/>
              </a:rPr>
              <a:t>7</a:t>
            </a:r>
            <a:r>
              <a:rPr lang="zh-CN" altLang="en-US">
                <a:latin typeface="Calibri" panose="020F0502020204030204" charset="0"/>
                <a:ea typeface="宋体" panose="02010600030101010101" pitchFamily="2" charset="-122"/>
                <a:sym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工作的重要性	 </a:t>
            </a:r>
            <a:r>
              <a:rPr lang="en-US" altLang="zh-CN">
                <a:latin typeface="Calibri" panose="020F0502020204030204" charset="0"/>
                <a:ea typeface="宋体" panose="02010600030101010101" pitchFamily="2" charset="-122"/>
                <a:sym typeface="宋体" panose="02010600030101010101" pitchFamily="2" charset="-122"/>
              </a:rPr>
              <a:t>8</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工作强度</a:t>
            </a:r>
            <a:r>
              <a:rPr lang="en-US" altLang="zh-CN">
                <a:latin typeface="Calibri" panose="020F0502020204030204" charset="0"/>
                <a:ea typeface="宋体" panose="02010600030101010101" pitchFamily="2" charset="-122"/>
                <a:sym typeface="宋体" panose="02010600030101010101" pitchFamily="2" charset="-122"/>
              </a:rPr>
              <a:t>	</a:t>
            </a:r>
            <a:r>
              <a:rPr lang="zh-CN" altLang="en-US">
                <a:latin typeface="Calibri" panose="020F0502020204030204" charset="0"/>
                <a:ea typeface="宋体" panose="02010600030101010101" pitchFamily="2" charset="-122"/>
                <a:sym typeface="宋体" panose="02010600030101010101" pitchFamily="2" charset="-122"/>
              </a:rPr>
              <a:t> </a:t>
            </a:r>
            <a:r>
              <a:rPr lang="en-US" altLang="zh-CN">
                <a:latin typeface="Calibri" panose="020F0502020204030204" charset="0"/>
                <a:ea typeface="宋体" panose="02010600030101010101" pitchFamily="2" charset="-122"/>
                <a:sym typeface="宋体" panose="02010600030101010101" pitchFamily="2" charset="-122"/>
              </a:rPr>
              <a:t>7</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所承担工作的完成速度7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所承担工作的完成质量8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工作沟通               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文档提交的及时程</a:t>
            </a:r>
            <a:r>
              <a:rPr lang="zh-CN" altLang="en-US">
                <a:latin typeface="Calibri" panose="020F0502020204030204" charset="0"/>
                <a:ea typeface="宋体" panose="02010600030101010101" pitchFamily="2" charset="-122"/>
                <a:sym typeface="宋体" panose="02010600030101010101" pitchFamily="2" charset="-122"/>
              </a:rPr>
              <a:t>度</a:t>
            </a:r>
            <a:r>
              <a:rPr lang="en-US" altLang="zh-CN">
                <a:latin typeface="Calibri" panose="020F0502020204030204" charset="0"/>
                <a:ea typeface="宋体" panose="02010600030101010101" pitchFamily="2" charset="-122"/>
                <a:sym typeface="宋体" panose="02010600030101010101" pitchFamily="2" charset="-122"/>
              </a:rPr>
              <a:t>8 </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文档的质量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工作态度                 9</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总评：</a:t>
            </a:r>
            <a:r>
              <a:rPr lang="en-US" altLang="zh-CN">
                <a:latin typeface="Calibri" panose="020F0502020204030204" charset="0"/>
                <a:ea typeface="宋体" panose="02010600030101010101" pitchFamily="2" charset="-122"/>
                <a:sym typeface="宋体" panose="02010600030101010101" pitchFamily="2" charset="-122"/>
              </a:rPr>
              <a:t>79	</a:t>
            </a:r>
            <a:endParaRPr lang="zh-CN" altLang="en-US">
              <a:latin typeface="Calibri" panose="020F0502020204030204" charset="0"/>
              <a:ea typeface="宋体" panose="02010600030101010101" pitchFamily="2" charset="-122"/>
            </a:endParaRPr>
          </a:p>
        </p:txBody>
      </p:sp>
      <p:sp>
        <p:nvSpPr>
          <p:cNvPr id="6" name="文本框 5"/>
          <p:cNvSpPr txBox="1"/>
          <p:nvPr/>
        </p:nvSpPr>
        <p:spPr>
          <a:xfrm>
            <a:off x="8952230" y="933450"/>
            <a:ext cx="868680" cy="368300"/>
          </a:xfrm>
          <a:prstGeom prst="rect">
            <a:avLst/>
          </a:prstGeom>
          <a:noFill/>
        </p:spPr>
        <p:txBody>
          <a:bodyPr wrap="none" rtlCol="0">
            <a:spAutoFit/>
          </a:bodyPr>
          <a:p>
            <a:r>
              <a:rPr lang="zh-CN" altLang="en-US" sz="1800"/>
              <a:t>简浩男</a:t>
            </a:r>
            <a:endParaRPr lang="zh-CN" altLang="en-US"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2560"/>
            <a:ext cx="1260475" cy="398780"/>
          </a:xfrm>
          <a:prstGeom prst="rect">
            <a:avLst/>
          </a:prstGeom>
        </p:spPr>
        <p:txBody>
          <a:bodyPr wrap="square" anchor="ctr">
            <a:spAutoFit/>
          </a:bodyPr>
          <a:lstStyle/>
          <a:p>
            <a:pPr lvl="0" fontAlgn="auto"/>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绩效评定</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746" name="矩形 15"/>
          <p:cNvSpPr/>
          <p:nvPr/>
        </p:nvSpPr>
        <p:spPr>
          <a:xfrm>
            <a:off x="1735138" y="207963"/>
            <a:ext cx="1177925" cy="307975"/>
          </a:xfrm>
          <a:prstGeom prst="rect">
            <a:avLst/>
          </a:prstGeom>
          <a:noFill/>
          <a:ln w="9525">
            <a:noFill/>
          </a:ln>
        </p:spPr>
        <p:txBody>
          <a:bodyPr wrap="none" anchor="t">
            <a:spAutoFit/>
          </a:bodyPr>
          <a:p>
            <a:r>
              <a:rPr lang="en-US" altLang="zh-CN" sz="1400" dirty="0">
                <a:latin typeface="微软雅黑" panose="020B0503020204020204" pitchFamily="34" charset="-122"/>
                <a:ea typeface="微软雅黑" panose="020B0503020204020204" pitchFamily="34" charset="-122"/>
              </a:rPr>
              <a:t>REFERENCE</a:t>
            </a:r>
            <a:endParaRPr lang="en-US" altLang="zh-CN" sz="1400" dirty="0">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4825"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1751"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1752" name="Picture 2" descr="C:\Documents and Settings\Administrator\My Documents\Downloads\006.png"/>
          <p:cNvPicPr>
            <a:picLocks noChangeAspect="1"/>
          </p:cNvPicPr>
          <p:nvPr/>
        </p:nvPicPr>
        <p:blipFill>
          <a:blip r:embed="rId2"/>
          <a:stretch>
            <a:fillRect/>
          </a:stretch>
        </p:blipFill>
        <p:spPr>
          <a:xfrm>
            <a:off x="111125" y="9334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754" name="文本框 1"/>
          <p:cNvSpPr txBox="1"/>
          <p:nvPr/>
        </p:nvSpPr>
        <p:spPr>
          <a:xfrm>
            <a:off x="679450" y="996950"/>
            <a:ext cx="1096963" cy="365125"/>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绩效评定</a:t>
            </a:r>
            <a:endParaRPr lang="zh-CN" altLang="en-US">
              <a:latin typeface="Calibri" panose="020F0502020204030204" charset="0"/>
              <a:ea typeface="宋体" panose="02010600030101010101" pitchFamily="2" charset="-122"/>
            </a:endParaRPr>
          </a:p>
        </p:txBody>
      </p:sp>
      <p:sp>
        <p:nvSpPr>
          <p:cNvPr id="31755" name="文本框 3"/>
          <p:cNvSpPr txBox="1"/>
          <p:nvPr/>
        </p:nvSpPr>
        <p:spPr>
          <a:xfrm>
            <a:off x="2870200" y="996950"/>
            <a:ext cx="1096963"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吕政凯：</a:t>
            </a:r>
            <a:endParaRPr lang="zh-CN" altLang="en-US">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757" name="文本框 5"/>
          <p:cNvSpPr txBox="1"/>
          <p:nvPr/>
        </p:nvSpPr>
        <p:spPr>
          <a:xfrm>
            <a:off x="1957388" y="1531938"/>
            <a:ext cx="2922587" cy="3415030"/>
          </a:xfrm>
          <a:prstGeom prst="rect">
            <a:avLst/>
          </a:prstGeom>
          <a:noFill/>
          <a:ln w="9525">
            <a:noFill/>
          </a:ln>
        </p:spPr>
        <p:txBody>
          <a:bodyPr wrap="square" anchor="t">
            <a:spAutoFit/>
          </a:bodyPr>
          <a:p>
            <a:r>
              <a:rPr lang="zh-CN" altLang="en-US">
                <a:latin typeface="Calibri" panose="020F0502020204030204" charset="0"/>
                <a:ea typeface="宋体" panose="02010600030101010101" pitchFamily="2" charset="-122"/>
              </a:rPr>
              <a:t>职责要求                   </a:t>
            </a:r>
            <a:r>
              <a:rPr lang="en-US" altLang="zh-CN">
                <a:latin typeface="Calibri" panose="020F0502020204030204" charset="0"/>
                <a:ea typeface="宋体" panose="02010600030101010101" pitchFamily="2" charset="-122"/>
              </a:rPr>
              <a:t>10</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技术难度	 </a:t>
            </a:r>
            <a:r>
              <a:rPr lang="en-US" altLang="zh-CN">
                <a:latin typeface="Calibri" panose="020F0502020204030204" charset="0"/>
                <a:ea typeface="宋体" panose="02010600030101010101" pitchFamily="2" charset="-122"/>
              </a:rPr>
              <a:t>7</a:t>
            </a:r>
            <a:r>
              <a:rPr lang="zh-CN" altLang="en-US">
                <a:latin typeface="Calibri" panose="020F0502020204030204" charset="0"/>
                <a:ea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工作的重要性	 </a:t>
            </a:r>
            <a:r>
              <a:rPr lang="en-US" altLang="zh-CN">
                <a:latin typeface="Calibri" panose="020F0502020204030204" charset="0"/>
                <a:ea typeface="宋体" panose="02010600030101010101" pitchFamily="2" charset="-122"/>
              </a:rPr>
              <a:t>6</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工作强度</a:t>
            </a:r>
            <a:r>
              <a:rPr lang="en-US" altLang="zh-CN">
                <a:latin typeface="Calibri" panose="020F0502020204030204" charset="0"/>
                <a:ea typeface="宋体" panose="02010600030101010101" pitchFamily="2" charset="-122"/>
              </a:rPr>
              <a:t>	</a:t>
            </a:r>
            <a:r>
              <a:rPr lang="zh-CN" altLang="en-US">
                <a:latin typeface="Calibri" panose="020F0502020204030204" charset="0"/>
                <a:ea typeface="宋体" panose="02010600030101010101" pitchFamily="2" charset="-122"/>
              </a:rPr>
              <a:t> </a:t>
            </a:r>
            <a:r>
              <a:rPr lang="en-US" altLang="zh-CN">
                <a:latin typeface="Calibri" panose="020F0502020204030204" charset="0"/>
                <a:ea typeface="宋体" panose="02010600030101010101" pitchFamily="2" charset="-122"/>
              </a:rPr>
              <a:t>8</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所承担工作的完成速度9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所承担工作的完成质量10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工作沟通               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文档提交的及时程</a:t>
            </a:r>
            <a:r>
              <a:rPr lang="zh-CN" altLang="en-US">
                <a:latin typeface="Calibri" panose="020F0502020204030204" charset="0"/>
                <a:ea typeface="宋体" panose="02010600030101010101" pitchFamily="2" charset="-122"/>
              </a:rPr>
              <a:t>度</a:t>
            </a:r>
            <a:r>
              <a:rPr lang="en-US" altLang="zh-CN">
                <a:latin typeface="Calibri" panose="020F0502020204030204" charset="0"/>
                <a:ea typeface="宋体" panose="02010600030101010101" pitchFamily="2" charset="-122"/>
              </a:rPr>
              <a:t>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文档的质量	         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工作态度                 9</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总评：</a:t>
            </a:r>
            <a:r>
              <a:rPr lang="en-US" altLang="zh-CN">
                <a:latin typeface="Calibri" panose="020F0502020204030204" charset="0"/>
                <a:ea typeface="宋体" panose="02010600030101010101" pitchFamily="2" charset="-122"/>
              </a:rPr>
              <a:t>88	</a:t>
            </a:r>
            <a:endParaRPr lang="en-US" altLang="zh-CN">
              <a:latin typeface="Calibri" panose="020F0502020204030204" charset="0"/>
              <a:ea typeface="宋体" panose="02010600030101010101" pitchFamily="2" charset="-122"/>
            </a:endParaRPr>
          </a:p>
        </p:txBody>
      </p:sp>
      <p:sp>
        <p:nvSpPr>
          <p:cNvPr id="31758" name="文本框 6"/>
          <p:cNvSpPr txBox="1"/>
          <p:nvPr/>
        </p:nvSpPr>
        <p:spPr>
          <a:xfrm>
            <a:off x="6751638" y="933450"/>
            <a:ext cx="1096962"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楼静靓：</a:t>
            </a:r>
            <a:endParaRPr lang="zh-CN" altLang="en-US">
              <a:latin typeface="Calibri" panose="020F0502020204030204" charset="0"/>
              <a:ea typeface="宋体" panose="02010600030101010101" pitchFamily="2" charset="-122"/>
            </a:endParaRPr>
          </a:p>
        </p:txBody>
      </p:sp>
      <p:sp>
        <p:nvSpPr>
          <p:cNvPr id="31759" name="文本框 7"/>
          <p:cNvSpPr txBox="1"/>
          <p:nvPr/>
        </p:nvSpPr>
        <p:spPr>
          <a:xfrm>
            <a:off x="5722938" y="1531938"/>
            <a:ext cx="2926080" cy="341503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sym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技术难度	 </a:t>
            </a:r>
            <a:r>
              <a:rPr lang="en-US" altLang="zh-CN">
                <a:latin typeface="Calibri" panose="020F0502020204030204" charset="0"/>
                <a:ea typeface="宋体" panose="02010600030101010101" pitchFamily="2" charset="-122"/>
                <a:sym typeface="宋体" panose="02010600030101010101" pitchFamily="2" charset="-122"/>
              </a:rPr>
              <a:t>9</a:t>
            </a:r>
            <a:r>
              <a:rPr lang="zh-CN" altLang="en-US">
                <a:latin typeface="Calibri" panose="020F0502020204030204" charset="0"/>
                <a:ea typeface="宋体" panose="02010600030101010101" pitchFamily="2" charset="-122"/>
                <a:sym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工作的重要性	 </a:t>
            </a:r>
            <a:r>
              <a:rPr lang="en-US" altLang="zh-CN">
                <a:latin typeface="Calibri" panose="020F0502020204030204" charset="0"/>
                <a:ea typeface="宋体" panose="02010600030101010101" pitchFamily="2" charset="-122"/>
                <a:sym typeface="宋体" panose="02010600030101010101" pitchFamily="2" charset="-122"/>
              </a:rPr>
              <a:t>9</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工作强度</a:t>
            </a:r>
            <a:r>
              <a:rPr lang="en-US" altLang="zh-CN">
                <a:latin typeface="Calibri" panose="020F0502020204030204" charset="0"/>
                <a:ea typeface="宋体" panose="02010600030101010101" pitchFamily="2" charset="-122"/>
                <a:sym typeface="宋体" panose="02010600030101010101" pitchFamily="2" charset="-122"/>
              </a:rPr>
              <a:t>	</a:t>
            </a:r>
            <a:r>
              <a:rPr lang="zh-CN" altLang="en-US">
                <a:latin typeface="Calibri" panose="020F0502020204030204" charset="0"/>
                <a:ea typeface="宋体" panose="02010600030101010101" pitchFamily="2" charset="-122"/>
                <a:sym typeface="宋体" panose="02010600030101010101" pitchFamily="2" charset="-122"/>
              </a:rPr>
              <a:t> </a:t>
            </a:r>
            <a:r>
              <a:rPr lang="en-US" altLang="zh-CN">
                <a:latin typeface="Calibri" panose="020F0502020204030204" charset="0"/>
                <a:ea typeface="宋体" panose="02010600030101010101" pitchFamily="2" charset="-122"/>
                <a:sym typeface="宋体" panose="02010600030101010101" pitchFamily="2" charset="-122"/>
              </a:rPr>
              <a:t>8</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所承担工作的完成速度9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所承担工作的完成质量8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工作沟通               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文档提交的及时程</a:t>
            </a:r>
            <a:r>
              <a:rPr lang="zh-CN" altLang="en-US">
                <a:latin typeface="Calibri" panose="020F0502020204030204" charset="0"/>
                <a:ea typeface="宋体" panose="02010600030101010101" pitchFamily="2" charset="-122"/>
                <a:sym typeface="宋体" panose="02010600030101010101" pitchFamily="2" charset="-122"/>
              </a:rPr>
              <a:t>度</a:t>
            </a:r>
            <a:r>
              <a:rPr lang="en-US" altLang="zh-CN">
                <a:latin typeface="Calibri" panose="020F0502020204030204" charset="0"/>
                <a:ea typeface="宋体" panose="02010600030101010101" pitchFamily="2" charset="-122"/>
                <a:sym typeface="宋体" panose="02010600030101010101" pitchFamily="2" charset="-122"/>
              </a:rPr>
              <a:t> 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文档的质量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工作态度                 8	</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rPr>
              <a:t>总评：</a:t>
            </a:r>
            <a:r>
              <a:rPr lang="en-US" altLang="zh-CN">
                <a:latin typeface="Calibri" panose="020F0502020204030204" charset="0"/>
                <a:ea typeface="宋体" panose="02010600030101010101" pitchFamily="2" charset="-122"/>
              </a:rPr>
              <a:t>87</a:t>
            </a:r>
            <a:endParaRPr lang="en-US" altLang="zh-CN">
              <a:latin typeface="Calibri" panose="020F050202020403020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文本框 19"/>
          <p:cNvSpPr txBox="1"/>
          <p:nvPr/>
        </p:nvSpPr>
        <p:spPr>
          <a:xfrm>
            <a:off x="5257800" y="5559425"/>
            <a:ext cx="1671638" cy="336550"/>
          </a:xfrm>
          <a:prstGeom prst="rect">
            <a:avLst/>
          </a:prstGeom>
          <a:noFill/>
          <a:ln w="9525">
            <a:noFill/>
          </a:ln>
        </p:spPr>
        <p:txBody>
          <a:bodyPr wrap="none" anchor="t">
            <a:spAutoFit/>
          </a:bodyPr>
          <a:p>
            <a:pPr algn="ctr"/>
            <a:r>
              <a:rPr lang="zh-CN" altLang="en-US" sz="1600" dirty="0">
                <a:solidFill>
                  <a:schemeClr val="bg1"/>
                </a:solidFill>
                <a:latin typeface="微软雅黑" panose="020B0503020204020204" pitchFamily="34" charset="-122"/>
                <a:ea typeface="微软雅黑" panose="020B0503020204020204" pitchFamily="34" charset="-122"/>
              </a:rPr>
              <a:t>报告人：</a:t>
            </a:r>
            <a:r>
              <a:rPr lang="en-US" altLang="zh-CN" sz="1600" dirty="0">
                <a:solidFill>
                  <a:schemeClr val="bg1"/>
                </a:solidFill>
                <a:latin typeface="微软雅黑" panose="020B0503020204020204" pitchFamily="34" charset="-122"/>
                <a:ea typeface="微软雅黑" panose="020B0503020204020204" pitchFamily="34" charset="-122"/>
              </a:rPr>
              <a:t>G2</a:t>
            </a:r>
            <a:r>
              <a:rPr lang="zh-CN" altLang="en-US" sz="1600" dirty="0">
                <a:solidFill>
                  <a:schemeClr val="bg1"/>
                </a:solidFill>
                <a:latin typeface="微软雅黑" panose="020B0503020204020204" pitchFamily="34" charset="-122"/>
                <a:ea typeface="微软雅黑" panose="020B0503020204020204" pitchFamily="34" charset="-122"/>
              </a:rPr>
              <a:t>小组</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2770" name="文本框 20"/>
          <p:cNvSpPr txBox="1"/>
          <p:nvPr/>
        </p:nvSpPr>
        <p:spPr>
          <a:xfrm>
            <a:off x="5087938" y="5894388"/>
            <a:ext cx="2011362" cy="336550"/>
          </a:xfrm>
          <a:prstGeom prst="rect">
            <a:avLst/>
          </a:prstGeom>
          <a:noFill/>
          <a:ln w="9525">
            <a:noFill/>
          </a:ln>
        </p:spPr>
        <p:txBody>
          <a:bodyPr wrap="none" anchor="t">
            <a:spAutoFit/>
          </a:bodyPr>
          <a:p>
            <a:pPr algn="ctr"/>
            <a:r>
              <a:rPr lang="zh-CN" altLang="en-US" sz="1600" dirty="0">
                <a:solidFill>
                  <a:schemeClr val="bg1"/>
                </a:solidFill>
                <a:latin typeface="微软雅黑" panose="020B0503020204020204" pitchFamily="34" charset="-122"/>
                <a:ea typeface="微软雅黑" panose="020B0503020204020204" pitchFamily="34" charset="-122"/>
              </a:rPr>
              <a:t>指导老师：杨枨老师</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32771" name="组合 7"/>
          <p:cNvGrpSpPr/>
          <p:nvPr/>
        </p:nvGrpSpPr>
        <p:grpSpPr>
          <a:xfrm>
            <a:off x="3825875" y="2709863"/>
            <a:ext cx="4535488" cy="1381125"/>
            <a:chOff x="3825885" y="2756938"/>
            <a:chExt cx="4536000" cy="1380931"/>
          </a:xfrm>
        </p:grpSpPr>
        <p:sp>
          <p:nvSpPr>
            <p:cNvPr id="32772" name="文本框 11"/>
            <p:cNvSpPr txBox="1"/>
            <p:nvPr/>
          </p:nvSpPr>
          <p:spPr>
            <a:xfrm>
              <a:off x="3944609" y="2904723"/>
              <a:ext cx="4302780" cy="769441"/>
            </a:xfrm>
            <a:prstGeom prst="rect">
              <a:avLst/>
            </a:prstGeom>
            <a:noFill/>
            <a:ln w="9525">
              <a:noFill/>
            </a:ln>
          </p:spPr>
          <p:txBody>
            <a:bodyPr wrap="none" anchor="t">
              <a:spAutoFit/>
            </a:bodyPr>
            <a:p>
              <a:pPr algn="ctr"/>
              <a:r>
                <a:rPr lang="zh-CN" altLang="en-US" sz="4400" b="1" dirty="0">
                  <a:solidFill>
                    <a:schemeClr val="bg1"/>
                  </a:solidFill>
                  <a:latin typeface="微软雅黑" panose="020B0503020204020204" pitchFamily="34" charset="-122"/>
                  <a:ea typeface="微软雅黑" panose="020B0503020204020204" pitchFamily="34" charset="-122"/>
                </a:rPr>
                <a:t>介绍完毕 请指正</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32773" name="文本框 12"/>
            <p:cNvSpPr txBox="1"/>
            <p:nvPr/>
          </p:nvSpPr>
          <p:spPr>
            <a:xfrm>
              <a:off x="4343371" y="3668506"/>
              <a:ext cx="3505255" cy="276999"/>
            </a:xfrm>
            <a:prstGeom prst="rect">
              <a:avLst/>
            </a:prstGeom>
            <a:noFill/>
            <a:ln w="9525">
              <a:noFill/>
            </a:ln>
          </p:spPr>
          <p:txBody>
            <a:bodyPr wrap="none" anchor="t">
              <a:spAutoFit/>
            </a:bodyPr>
            <a:p>
              <a:pPr algn="ctr"/>
              <a:r>
                <a:rPr lang="en-US" altLang="zh-CN" sz="1200" dirty="0">
                  <a:solidFill>
                    <a:schemeClr val="bg1"/>
                  </a:solidFill>
                  <a:latin typeface="微软雅黑" panose="020B0503020204020204" pitchFamily="34" charset="-122"/>
                  <a:ea typeface="微软雅黑" panose="020B0503020204020204" pitchFamily="34" charset="-122"/>
                </a:rPr>
                <a:t>Introduction is completed, please correct me.</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3825885" y="2756938"/>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825885" y="4137869"/>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32776" name="图片 13"/>
          <p:cNvPicPr>
            <a:picLocks noChangeAspect="1"/>
          </p:cNvPicPr>
          <p:nvPr/>
        </p:nvPicPr>
        <p:blipFill>
          <a:blip r:embed="rId1"/>
          <a:stretch>
            <a:fillRect/>
          </a:stretch>
        </p:blipFill>
        <p:spPr>
          <a:xfrm>
            <a:off x="5524500" y="1157288"/>
            <a:ext cx="1138238" cy="1138237"/>
          </a:xfrm>
          <a:prstGeom prst="rect">
            <a:avLst/>
          </a:prstGeom>
          <a:noFill/>
          <a:ln w="9525">
            <a:noFill/>
          </a:ln>
        </p:spPr>
      </p:pic>
      <p:sp>
        <p:nvSpPr>
          <p:cNvPr id="32777" name="矩形 2"/>
          <p:cNvSpPr/>
          <p:nvPr/>
        </p:nvSpPr>
        <p:spPr>
          <a:xfrm>
            <a:off x="4962525" y="2060575"/>
            <a:ext cx="2262188" cy="369888"/>
          </a:xfrm>
          <a:prstGeom prst="rect">
            <a:avLst/>
          </a:prstGeom>
          <a:solidFill>
            <a:schemeClr val="accent2"/>
          </a:solidFill>
          <a:ln w="9525">
            <a:noFill/>
          </a:ln>
        </p:spPr>
        <p:txBody>
          <a:bodyPr wrap="none" anchor="t">
            <a:spAutoFit/>
          </a:bodyPr>
          <a:p>
            <a:pPr algn="ctr"/>
            <a:r>
              <a:rPr lang="zh-CN" altLang="en-US" b="1" dirty="0">
                <a:solidFill>
                  <a:schemeClr val="bg1"/>
                </a:solidFill>
                <a:latin typeface="微软雅黑" panose="020B0503020204020204" pitchFamily="34" charset="-122"/>
                <a:ea typeface="微软雅黑" panose="020B0503020204020204" pitchFamily="34" charset="-122"/>
              </a:rPr>
              <a:t>感谢老师们精心培养</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32778" name="图片 1" descr="小组logo"/>
          <p:cNvPicPr>
            <a:picLocks noChangeAspect="1"/>
          </p:cNvPicPr>
          <p:nvPr/>
        </p:nvPicPr>
        <p:blipFill>
          <a:blip r:embed="rId2"/>
          <a:stretch>
            <a:fillRect/>
          </a:stretch>
        </p:blipFill>
        <p:spPr>
          <a:xfrm>
            <a:off x="10318750" y="-190500"/>
            <a:ext cx="2105025" cy="210502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 name="直接连接符 2"/>
          <p:cNvCxnSpPr/>
          <p:nvPr/>
        </p:nvCxnSpPr>
        <p:spPr>
          <a:xfrm>
            <a:off x="4308475" y="2108200"/>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77" name="文本框 3"/>
          <p:cNvSpPr txBox="1"/>
          <p:nvPr/>
        </p:nvSpPr>
        <p:spPr>
          <a:xfrm>
            <a:off x="1261110" y="2703830"/>
            <a:ext cx="10146665" cy="706755"/>
          </a:xfrm>
          <a:prstGeom prst="rect">
            <a:avLst/>
          </a:prstGeom>
          <a:noFill/>
          <a:ln w="9525">
            <a:noFill/>
          </a:ln>
        </p:spPr>
        <p:txBody>
          <a:bodyPr wrap="square" anchor="t">
            <a:spAutoFit/>
          </a:bodyPr>
          <a:p>
            <a:r>
              <a:rPr lang="en-US" altLang="zh-CN" sz="2000">
                <a:latin typeface="Calibri" panose="020F0502020204030204" charset="0"/>
                <a:ea typeface="宋体" panose="02010600030101010101" pitchFamily="2" charset="-122"/>
              </a:rPr>
              <a:t>        </a:t>
            </a:r>
            <a:r>
              <a:rPr lang="zh-CN" sz="2000">
                <a:latin typeface="Calibri" panose="020F0502020204030204" charset="0"/>
                <a:ea typeface="宋体" panose="02010600030101010101" pitchFamily="2" charset="-122"/>
              </a:rPr>
              <a:t>随着</a:t>
            </a:r>
            <a:r>
              <a:rPr lang="en-US" altLang="zh-CN" sz="2000">
                <a:latin typeface="Calibri" panose="020F0502020204030204" charset="0"/>
                <a:ea typeface="宋体" panose="02010600030101010101" pitchFamily="2" charset="-122"/>
              </a:rPr>
              <a:t>UML</a:t>
            </a:r>
            <a:r>
              <a:rPr lang="zh-CN" altLang="en-US" sz="2000">
                <a:latin typeface="Calibri" panose="020F0502020204030204" charset="0"/>
                <a:ea typeface="宋体" panose="02010600030101010101" pitchFamily="2" charset="-122"/>
              </a:rPr>
              <a:t>的提出与发展，建模工具也越来越多。每一个软件开发者都希望找到适合自己的、拥有自己所需的功能并且尽可能简单的建模工具。</a:t>
            </a:r>
            <a:endParaRPr lang="zh-CN" altLang="en-US" sz="2000">
              <a:latin typeface="Calibri" panose="020F0502020204030204" charset="0"/>
              <a:ea typeface="宋体" panose="02010600030101010101" pitchFamily="2" charset="-122"/>
            </a:endParaRPr>
          </a:p>
        </p:txBody>
      </p:sp>
      <p:pic>
        <p:nvPicPr>
          <p:cNvPr id="7178" name="图片 5"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grpSp>
        <p:nvGrpSpPr>
          <p:cNvPr id="2" name="组合 23"/>
          <p:cNvGrpSpPr/>
          <p:nvPr/>
        </p:nvGrpSpPr>
        <p:grpSpPr>
          <a:xfrm>
            <a:off x="1220153" y="1740147"/>
            <a:ext cx="3679825" cy="736095"/>
            <a:chOff x="1181643" y="1743561"/>
            <a:chExt cx="3678642" cy="735398"/>
          </a:xfrm>
        </p:grpSpPr>
        <p:grpSp>
          <p:nvGrpSpPr>
            <p:cNvPr id="4" name="组合 24"/>
            <p:cNvGrpSpPr/>
            <p:nvPr/>
          </p:nvGrpSpPr>
          <p:grpSpPr>
            <a:xfrm>
              <a:off x="1957065" y="1743561"/>
              <a:ext cx="2903220" cy="722413"/>
              <a:chOff x="1800204" y="4087858"/>
              <a:chExt cx="2903220" cy="722413"/>
            </a:xfrm>
          </p:grpSpPr>
          <p:sp>
            <p:nvSpPr>
              <p:cNvPr id="5" name="矩形 4"/>
              <p:cNvSpPr/>
              <p:nvPr/>
            </p:nvSpPr>
            <p:spPr>
              <a:xfrm>
                <a:off x="1800204" y="4087858"/>
                <a:ext cx="2903220" cy="521476"/>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常用建模工具</a:t>
                </a:r>
                <a:endPar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nvSpPr>
            <p:spPr>
              <a:xfrm>
                <a:off x="1886564" y="4516809"/>
                <a:ext cx="1352115" cy="293462"/>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INSTRUMENT</a:t>
                </a:r>
                <a:endParaRPr kumimoji="0" lang="en-US" altLang="zh-CN" sz="1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grpSp>
        <p:grpSp>
          <p:nvGrpSpPr>
            <p:cNvPr id="7" name="组合 25"/>
            <p:cNvGrpSpPr/>
            <p:nvPr/>
          </p:nvGrpSpPr>
          <p:grpSpPr>
            <a:xfrm>
              <a:off x="1181643" y="1758959"/>
              <a:ext cx="802204" cy="720000"/>
              <a:chOff x="912296" y="4056809"/>
              <a:chExt cx="802204" cy="720000"/>
            </a:xfrm>
          </p:grpSpPr>
          <p:sp>
            <p:nvSpPr>
              <p:cNvPr id="8" name="矩形 7"/>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9" name="矩形 8"/>
              <p:cNvSpPr/>
              <p:nvPr/>
            </p:nvSpPr>
            <p:spPr>
              <a:xfrm>
                <a:off x="912296" y="4063766"/>
                <a:ext cx="802204" cy="7060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3355"/>
            <a:ext cx="1781175"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常用建模工具</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551430" y="210185"/>
            <a:ext cx="135255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effectLst/>
                <a:uLnTx/>
                <a:uFillTx/>
                <a:latin typeface="微软雅黑" panose="020B0503020204020204" pitchFamily="34" charset="-122"/>
                <a:ea typeface="微软雅黑" panose="020B0503020204020204" pitchFamily="34" charset="-122"/>
                <a:sym typeface="+mn-ea"/>
              </a:rPr>
              <a:t>INSTRUMENT</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635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4573905" y="363855"/>
            <a:ext cx="77247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337753"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8200" name="矩形 24"/>
          <p:cNvSpPr/>
          <p:nvPr/>
        </p:nvSpPr>
        <p:spPr>
          <a:xfrm>
            <a:off x="2162493" y="995045"/>
            <a:ext cx="8278812" cy="810260"/>
          </a:xfrm>
          <a:prstGeom prst="rect">
            <a:avLst/>
          </a:prstGeom>
          <a:noFill/>
          <a:ln w="9525">
            <a:noFill/>
          </a:ln>
        </p:spPr>
        <p:txBody>
          <a:bodyPr wrap="square" anchor="ctr">
            <a:spAutoFit/>
          </a:bodyPr>
          <a:p>
            <a:pPr>
              <a:lnSpc>
                <a:spcPct val="13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Rational Rose是Rational公司出品的一种面向对象的统一建模语言的可视化建模工具。用于可视化建模和公司级水平软件应用的组件构造。</a:t>
            </a: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2009775" y="2176463"/>
            <a:ext cx="34925"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pic>
        <p:nvPicPr>
          <p:cNvPr id="8202"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4" name="矩形 3"/>
          <p:cNvSpPr/>
          <p:nvPr/>
        </p:nvSpPr>
        <p:spPr>
          <a:xfrm>
            <a:off x="2162810" y="643890"/>
            <a:ext cx="2898140" cy="460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Rational Rose</a:t>
            </a:r>
            <a:endParaRPr kumimoji="0" lang="en-US" altLang="zh-CN" sz="24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2009775" y="2176463"/>
            <a:ext cx="36513"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fontAlgn="auto"/>
            <a:endParaRPr lang="zh-CN" altLang="en-US" strike="noStrike" noProof="1">
              <a:solidFill>
                <a:schemeClr val="tx1"/>
              </a:solidFill>
            </a:endParaRPr>
          </a:p>
        </p:txBody>
      </p:sp>
      <p:sp>
        <p:nvSpPr>
          <p:cNvPr id="2" name="文本框 1"/>
          <p:cNvSpPr txBox="1"/>
          <p:nvPr/>
        </p:nvSpPr>
        <p:spPr>
          <a:xfrm>
            <a:off x="2162810" y="2249170"/>
            <a:ext cx="8155305" cy="1198880"/>
          </a:xfrm>
          <a:prstGeom prst="rect">
            <a:avLst/>
          </a:prstGeom>
          <a:noFill/>
        </p:spPr>
        <p:txBody>
          <a:bodyPr wrap="square" rtlCol="0" anchor="t">
            <a:spAutoFit/>
          </a:bodyPr>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Microsoft Office Visio 是一款便于IT和商务专业人员就复杂信息、系统和流程进行可视化处理、分析和交流的软件。使用具有专业外观的 Office Visio 图表，可以促进对系统和流程的了解，深入了解复杂信息并利用这些知识做出更好的业务决策。</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2162810" y="1805305"/>
            <a:ext cx="2898140" cy="460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Visio</a:t>
            </a:r>
            <a:endParaRPr kumimoji="0" lang="en-US" altLang="zh-CN" sz="24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nvSpPr>
        <p:spPr>
          <a:xfrm>
            <a:off x="2162810" y="3448050"/>
            <a:ext cx="2898140" cy="460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Power designer</a:t>
            </a:r>
            <a:endPar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文本框 6"/>
          <p:cNvSpPr txBox="1"/>
          <p:nvPr/>
        </p:nvSpPr>
        <p:spPr>
          <a:xfrm>
            <a:off x="2163445" y="3912235"/>
            <a:ext cx="8155305" cy="922020"/>
          </a:xfrm>
          <a:prstGeom prst="rect">
            <a:avLst/>
          </a:prstGeom>
          <a:noFill/>
        </p:spPr>
        <p:txBody>
          <a:bodyPr wrap="square" rtlCol="0" anchor="t">
            <a:spAutoFit/>
          </a:bodyPr>
          <a:p>
            <a:r>
              <a:rPr lang="en-US" altLang="zh-CN" dirty="0">
                <a:latin typeface="微软雅黑" panose="020B0503020204020204" pitchFamily="34" charset="-122"/>
                <a:ea typeface="微软雅黑" panose="020B0503020204020204" pitchFamily="34" charset="-122"/>
              </a:rPr>
              <a:t>       Power Designer 是Sybase公司的CASE工具集，使用它可以方便地对管理信息系统进行分析设计，他几乎包括了数据库模型设计的全过程。可以与许多流行的软件开发工具相配合使开发时间缩短和使系统设计更优化.</a:t>
            </a:r>
            <a:endParaRPr lang="en-US" altLang="zh-CN" dirty="0">
              <a:latin typeface="微软雅黑" panose="020B0503020204020204" pitchFamily="34" charset="-122"/>
              <a:ea typeface="微软雅黑" panose="020B0503020204020204" pitchFamily="34" charset="-122"/>
            </a:endParaRPr>
          </a:p>
        </p:txBody>
      </p:sp>
      <p:sp>
        <p:nvSpPr>
          <p:cNvPr id="8" name="矩形 7"/>
          <p:cNvSpPr/>
          <p:nvPr/>
        </p:nvSpPr>
        <p:spPr>
          <a:xfrm>
            <a:off x="2162810" y="4943475"/>
            <a:ext cx="2898140" cy="460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StarUML</a:t>
            </a:r>
            <a:endPar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文本框 8"/>
          <p:cNvSpPr txBox="1"/>
          <p:nvPr/>
        </p:nvSpPr>
        <p:spPr>
          <a:xfrm>
            <a:off x="2162810" y="5403850"/>
            <a:ext cx="8155305" cy="922020"/>
          </a:xfrm>
          <a:prstGeom prst="rect">
            <a:avLst/>
          </a:prstGeom>
          <a:noFill/>
        </p:spPr>
        <p:txBody>
          <a:bodyPr wrap="square" rtlCol="0" anchor="t">
            <a:spAutoFit/>
          </a:bodyPr>
          <a:p>
            <a:r>
              <a:rPr lang="en-US" altLang="zh-CN" dirty="0">
                <a:latin typeface="微软雅黑" panose="020B0503020204020204" pitchFamily="34" charset="-122"/>
                <a:ea typeface="微软雅黑" panose="020B0503020204020204" pitchFamily="34" charset="-122"/>
              </a:rPr>
              <a:t>       StarUML(简称SU)，是一种创建UML类图，生成类图和其他类型的统一建模语言(UML)图表的工具。StarUML是一个开源项目之一发展快、灵活、可扩展性强.</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3355"/>
            <a:ext cx="1781175"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常用建模工具</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551430" y="210185"/>
            <a:ext cx="135255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effectLst/>
                <a:uLnTx/>
                <a:uFillTx/>
                <a:latin typeface="微软雅黑" panose="020B0503020204020204" pitchFamily="34" charset="-122"/>
                <a:ea typeface="微软雅黑" panose="020B0503020204020204" pitchFamily="34" charset="-122"/>
                <a:sym typeface="+mn-ea"/>
              </a:rPr>
              <a:t>INSTRUMENT</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635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4573905" y="363855"/>
            <a:ext cx="77247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337753"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009775" y="2176463"/>
            <a:ext cx="34925"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pic>
        <p:nvPicPr>
          <p:cNvPr id="8202"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4" name="矩形 3"/>
          <p:cNvSpPr/>
          <p:nvPr/>
        </p:nvSpPr>
        <p:spPr>
          <a:xfrm>
            <a:off x="2354580" y="2468880"/>
            <a:ext cx="2898140" cy="460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Rational Rose</a:t>
            </a:r>
            <a:endParaRPr kumimoji="0" lang="en-US" altLang="zh-CN" sz="24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2009775" y="2176463"/>
            <a:ext cx="36513"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fontAlgn="auto"/>
            <a:endParaRPr lang="zh-CN" altLang="en-US" strike="noStrike" noProof="1">
              <a:solidFill>
                <a:schemeClr val="tx1"/>
              </a:solidFill>
            </a:endParaRPr>
          </a:p>
        </p:txBody>
      </p:sp>
      <p:sp>
        <p:nvSpPr>
          <p:cNvPr id="3" name="矩形 2"/>
          <p:cNvSpPr/>
          <p:nvPr/>
        </p:nvSpPr>
        <p:spPr>
          <a:xfrm>
            <a:off x="2338070" y="2961005"/>
            <a:ext cx="2898140" cy="460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Visio</a:t>
            </a:r>
            <a:endParaRPr kumimoji="0" lang="en-US" altLang="zh-CN" sz="24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nvSpPr>
        <p:spPr>
          <a:xfrm>
            <a:off x="2339975" y="3457575"/>
            <a:ext cx="2898140" cy="460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Power designer</a:t>
            </a:r>
            <a:endPar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矩形 7"/>
          <p:cNvSpPr/>
          <p:nvPr/>
        </p:nvSpPr>
        <p:spPr>
          <a:xfrm>
            <a:off x="2338070" y="4003040"/>
            <a:ext cx="2898140" cy="460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StarUML</a:t>
            </a:r>
            <a:endPar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文本框 10"/>
          <p:cNvSpPr txBox="1"/>
          <p:nvPr/>
        </p:nvSpPr>
        <p:spPr>
          <a:xfrm>
            <a:off x="2338070" y="1330960"/>
            <a:ext cx="7312660" cy="583565"/>
          </a:xfrm>
          <a:prstGeom prst="rect">
            <a:avLst/>
          </a:prstGeom>
          <a:noFill/>
        </p:spPr>
        <p:txBody>
          <a:bodyPr wrap="square" rtlCol="0">
            <a:spAutoFit/>
          </a:bodyPr>
          <a:p>
            <a:r>
              <a:rPr lang="zh-CN" altLang="en-US" sz="3200"/>
              <a:t>问题</a:t>
            </a:r>
            <a:r>
              <a:rPr lang="en-US" altLang="zh-CN" sz="3200"/>
              <a:t>1(</a:t>
            </a:r>
            <a:r>
              <a:rPr lang="zh-CN" altLang="en-US" sz="3200">
                <a:sym typeface="+mn-ea"/>
              </a:rPr>
              <a:t>送分题</a:t>
            </a:r>
            <a:r>
              <a:rPr lang="en-US" altLang="zh-CN" sz="3200">
                <a:sym typeface="+mn-ea"/>
              </a:rPr>
              <a:t>)</a:t>
            </a:r>
            <a:r>
              <a:rPr lang="zh-CN" altLang="en-US" sz="3200"/>
              <a:t>：刚刚讲了哪几样工具？</a:t>
            </a:r>
            <a:endParaRPr lang="en-US" altLang="zh-CN"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 name="直接连接符 2"/>
          <p:cNvCxnSpPr/>
          <p:nvPr/>
        </p:nvCxnSpPr>
        <p:spPr>
          <a:xfrm>
            <a:off x="4713288" y="2093913"/>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242" name="组合 23"/>
          <p:cNvGrpSpPr/>
          <p:nvPr/>
        </p:nvGrpSpPr>
        <p:grpSpPr>
          <a:xfrm>
            <a:off x="1195388" y="1717922"/>
            <a:ext cx="3679825" cy="736095"/>
            <a:chOff x="1181643" y="1743561"/>
            <a:chExt cx="3678642" cy="735398"/>
          </a:xfrm>
        </p:grpSpPr>
        <p:grpSp>
          <p:nvGrpSpPr>
            <p:cNvPr id="10243" name="组合 24"/>
            <p:cNvGrpSpPr/>
            <p:nvPr/>
          </p:nvGrpSpPr>
          <p:grpSpPr>
            <a:xfrm>
              <a:off x="1957065" y="1743561"/>
              <a:ext cx="2903220" cy="735366"/>
              <a:chOff x="1800204" y="4087858"/>
              <a:chExt cx="2903220" cy="735366"/>
            </a:xfrm>
          </p:grpSpPr>
          <p:sp>
            <p:nvSpPr>
              <p:cNvPr id="29" name="矩形 28"/>
              <p:cNvSpPr/>
              <p:nvPr/>
            </p:nvSpPr>
            <p:spPr>
              <a:xfrm>
                <a:off x="1800204" y="4087858"/>
                <a:ext cx="2903220" cy="521476"/>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Rose</a:t>
                </a: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简介</a:t>
                </a:r>
                <a:endPar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矩形 29"/>
              <p:cNvSpPr/>
              <p:nvPr/>
            </p:nvSpPr>
            <p:spPr>
              <a:xfrm>
                <a:off x="1886564" y="4516809"/>
                <a:ext cx="1573024" cy="30641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INTRODUCTION</a:t>
                </a:r>
                <a:endParaRPr kumimoji="0" lang="en-US" altLang="zh-CN" sz="1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grpSp>
        <p:grpSp>
          <p:nvGrpSpPr>
            <p:cNvPr id="1024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10249" name="图片 1"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2" name="文本框 1"/>
          <p:cNvSpPr txBox="1"/>
          <p:nvPr/>
        </p:nvSpPr>
        <p:spPr>
          <a:xfrm>
            <a:off x="1104900" y="2660650"/>
            <a:ext cx="9813925" cy="706755"/>
          </a:xfrm>
          <a:prstGeom prst="rect">
            <a:avLst/>
          </a:prstGeom>
          <a:noFill/>
        </p:spPr>
        <p:txBody>
          <a:bodyPr wrap="square" rtlCol="0" anchor="t">
            <a:spAutoFit/>
          </a:bodyPr>
          <a:p>
            <a:r>
              <a:rPr lang="en-US" altLang="zh-CN" sz="2000"/>
              <a:t>        尽管Rose这个名称跟英文中玫瑰单词</a:t>
            </a:r>
            <a:r>
              <a:rPr lang="zh-CN" altLang="en-US" sz="2000"/>
              <a:t>一模一样</a:t>
            </a:r>
            <a:r>
              <a:rPr lang="en-US" altLang="zh-CN" sz="2000"/>
              <a:t>，但是这里</a:t>
            </a:r>
            <a:r>
              <a:rPr lang="zh-CN" altLang="en-US" sz="2000"/>
              <a:t>它</a:t>
            </a:r>
            <a:r>
              <a:rPr lang="en-US" altLang="zh-CN" sz="2000"/>
              <a:t>代表Rational公司的面向对象分析和设计工具的一款力作。</a:t>
            </a:r>
            <a:endParaRPr lang="en-US" altLang="zh-CN"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简介</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1871028" y="207963"/>
            <a:ext cx="157353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INTRODUCTION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589338" y="368300"/>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86372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2" name="文本框 1"/>
          <p:cNvSpPr txBox="1"/>
          <p:nvPr/>
        </p:nvSpPr>
        <p:spPr>
          <a:xfrm>
            <a:off x="1049655" y="2073910"/>
            <a:ext cx="7711440" cy="398780"/>
          </a:xfrm>
          <a:prstGeom prst="rect">
            <a:avLst/>
          </a:prstGeom>
          <a:noFill/>
        </p:spPr>
        <p:txBody>
          <a:bodyPr wrap="square" rtlCol="0" anchor="t">
            <a:spAutoFit/>
          </a:bodyPr>
          <a:p>
            <a:r>
              <a:rPr lang="zh-CN" altLang="en-US" sz="2000" dirty="0">
                <a:latin typeface="微软雅黑" panose="020B0503020204020204" pitchFamily="34" charset="-122"/>
                <a:ea typeface="微软雅黑" panose="020B0503020204020204" pitchFamily="34" charset="-122"/>
              </a:rPr>
              <a:t>Rational Rose包括了统一建模语言（UML），OOSE，以及OMT。</a:t>
            </a:r>
            <a:endParaRPr lang="zh-CN" altLang="en-US" sz="20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049655" y="2950845"/>
            <a:ext cx="9136380" cy="706755"/>
          </a:xfrm>
          <a:prstGeom prst="rect">
            <a:avLst/>
          </a:prstGeom>
          <a:noFill/>
        </p:spPr>
        <p:txBody>
          <a:bodyPr wrap="square" rtlCol="0" anchor="t">
            <a:spAutoFit/>
          </a:bodyPr>
          <a:p>
            <a:r>
              <a:rPr lang="zh-CN" altLang="en-US" sz="2000" dirty="0">
                <a:latin typeface="微软雅黑" panose="020B0503020204020204" pitchFamily="34" charset="-122"/>
                <a:ea typeface="微软雅黑" panose="020B0503020204020204" pitchFamily="34" charset="-122"/>
              </a:rPr>
              <a:t>Rational Rose 是一个完全的、具有能满足所有建模环境（Web开发，数据建模，Visual Studio和 C++ ）灵活性需求的一套解决方案</a:t>
            </a:r>
            <a:endParaRPr lang="zh-CN" altLang="en-US" sz="20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049655" y="4244340"/>
            <a:ext cx="10358120" cy="1014730"/>
          </a:xfrm>
          <a:prstGeom prst="rect">
            <a:avLst/>
          </a:prstGeom>
          <a:noFill/>
        </p:spPr>
        <p:txBody>
          <a:bodyPr wrap="square" rtlCol="0" anchor="t">
            <a:spAutoFit/>
          </a:bodyPr>
          <a:p>
            <a:pPr algn="l"/>
            <a:r>
              <a:rPr lang="zh-CN" altLang="en-US" sz="2000" dirty="0">
                <a:latin typeface="微软雅黑" panose="020B0503020204020204" pitchFamily="34" charset="-122"/>
                <a:ea typeface="微软雅黑" panose="020B0503020204020204" pitchFamily="34" charset="-122"/>
              </a:rPr>
              <a:t>Rose 允许开发人员，项目经理，系统工程师和分析人员在软件开发周期内在将需求和系统的体系架构转换成代码，消除浪费的消耗，对需求和系统的体系架构进行可视化，理解和精练。</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8117"/>
            <a:ext cx="21272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Rose</a:t>
            </a: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简介</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1871028" y="207963"/>
            <a:ext cx="157353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INTRODUCTION</a:t>
            </a:r>
            <a:endParaRPr kumimoji="0" lang="en-US" altLang="zh-CN" sz="1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589338" y="368300"/>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863725" y="244475"/>
            <a:ext cx="1588" cy="23177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128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5" name="文本框 4"/>
          <p:cNvSpPr txBox="1"/>
          <p:nvPr/>
        </p:nvSpPr>
        <p:spPr>
          <a:xfrm>
            <a:off x="904875" y="1064895"/>
            <a:ext cx="5209540" cy="460375"/>
          </a:xfrm>
          <a:prstGeom prst="rect">
            <a:avLst/>
          </a:prstGeom>
          <a:noFill/>
        </p:spPr>
        <p:txBody>
          <a:bodyPr wrap="square" rtlCol="0" anchor="t">
            <a:spAutoFit/>
          </a:bodyPr>
          <a:p>
            <a:r>
              <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Rational Rose的两个受欢迎的特征</a:t>
            </a:r>
            <a:endParaRPr lang="en-US" altLang="zh-CN" sz="24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904875" y="2136775"/>
            <a:ext cx="9596755" cy="2861310"/>
          </a:xfrm>
          <a:prstGeom prst="rect">
            <a:avLst/>
          </a:prstGeom>
          <a:noFill/>
        </p:spPr>
        <p:txBody>
          <a:bodyPr wrap="square" rtlCol="0" anchor="t">
            <a:spAutoFit/>
          </a:bodyPr>
          <a:p>
            <a:r>
              <a:rPr lang="zh-CN" altLang="en-US" sz="2000" b="1"/>
              <a:t>反复式发展 和 来回旅程工程 的能力</a:t>
            </a:r>
            <a:endParaRPr lang="zh-CN" altLang="en-US" sz="2000" b="1"/>
          </a:p>
          <a:p>
            <a:endParaRPr lang="zh-CN" altLang="en-US" sz="2000" b="1"/>
          </a:p>
          <a:p>
            <a:r>
              <a:rPr lang="zh-CN" altLang="en-US" sz="2000"/>
              <a:t>Rational Rose允许设计师利用反复发展（有时也叫进化式发展），因为在各个进程中新的应用能够被创建，通过把一个反复的输出变成下一个反复的输入。（这和瀑布式发展形成对比，在瀑布式发展中，在一个用户开始尝试之前整个工程被从头到尾的完成。）然后,当开发者开始理解组件之间是如何相互作用和在设计中进行调整时,Rational Rose能够通过回溯和更新模型的其余部分来保证代码的一致性，从而展现出被称为"来回旅程工程"的能力，Rational Rose是可扩展的，可以使用可下载附加项和第三方应用软件，它支持COM/DCOM (ActiveX)，JavaBeans 和 Corba组件标准.</a:t>
            </a:r>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3355"/>
            <a:ext cx="1781175"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常用建模工具</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551430" y="210185"/>
            <a:ext cx="1352550" cy="30670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400" kern="0" noProof="0" dirty="0">
                <a:ln>
                  <a:noFill/>
                </a:ln>
                <a:effectLst/>
                <a:uLnTx/>
                <a:uFillTx/>
                <a:latin typeface="微软雅黑" panose="020B0503020204020204" pitchFamily="34" charset="-122"/>
                <a:ea typeface="微软雅黑" panose="020B0503020204020204" pitchFamily="34" charset="-122"/>
                <a:sym typeface="+mn-ea"/>
              </a:rPr>
              <a:t>INSTRUMENT</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635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4573905" y="363855"/>
            <a:ext cx="77247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337753"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009775" y="2176463"/>
            <a:ext cx="34925"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pic>
        <p:nvPicPr>
          <p:cNvPr id="8202"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sp>
        <p:nvSpPr>
          <p:cNvPr id="4" name="矩形 3"/>
          <p:cNvSpPr/>
          <p:nvPr/>
        </p:nvSpPr>
        <p:spPr>
          <a:xfrm>
            <a:off x="2354580" y="2468880"/>
            <a:ext cx="6123305" cy="460375"/>
          </a:xfrm>
          <a:prstGeom prst="rect">
            <a:avLst/>
          </a:prstGeom>
        </p:spPr>
        <p:txBody>
          <a:bodyPr wrap="square" anchor="ctr">
            <a:spAutoFit/>
          </a:bodyPr>
          <a:p>
            <a:pPr marL="0" marR="0" lvl="0" indent="0" defTabSz="914400" eaLnBrk="1" fontAlgn="auto" latinLnBrk="0" hangingPunct="1">
              <a:lnSpc>
                <a:spcPct val="100000"/>
              </a:lnSpc>
              <a:spcBef>
                <a:spcPts val="0"/>
              </a:spcBef>
              <a:spcAft>
                <a:spcPts val="0"/>
              </a:spcAft>
              <a:buClrTx/>
              <a:buSzTx/>
              <a:buFontTx/>
              <a:buNone/>
              <a:defRPr/>
            </a:pPr>
            <a:r>
              <a:rPr lang="zh-CN" altLang="en-US" sz="2400" b="1">
                <a:sym typeface="+mn-ea"/>
              </a:rPr>
              <a:t>反复式发展 和 来回旅程工程 的能力</a:t>
            </a:r>
            <a:endParaRPr kumimoji="0" lang="en-US" altLang="zh-CN" sz="24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2009775" y="2176463"/>
            <a:ext cx="36513" cy="2028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fontAlgn="auto"/>
            <a:endParaRPr lang="zh-CN" altLang="en-US" strike="noStrike" noProof="1">
              <a:solidFill>
                <a:schemeClr val="tx1"/>
              </a:solidFill>
            </a:endParaRPr>
          </a:p>
        </p:txBody>
      </p:sp>
      <p:sp>
        <p:nvSpPr>
          <p:cNvPr id="11" name="文本框 10"/>
          <p:cNvSpPr txBox="1"/>
          <p:nvPr/>
        </p:nvSpPr>
        <p:spPr>
          <a:xfrm>
            <a:off x="2338070" y="1330960"/>
            <a:ext cx="7904480" cy="583565"/>
          </a:xfrm>
          <a:prstGeom prst="rect">
            <a:avLst/>
          </a:prstGeom>
          <a:noFill/>
        </p:spPr>
        <p:txBody>
          <a:bodyPr wrap="square" rtlCol="0">
            <a:spAutoFit/>
          </a:bodyPr>
          <a:p>
            <a:r>
              <a:rPr lang="zh-CN" altLang="en-US" sz="3200"/>
              <a:t>问题</a:t>
            </a:r>
            <a:r>
              <a:rPr lang="en-US" altLang="zh-CN" sz="3200"/>
              <a:t>2</a:t>
            </a:r>
            <a:r>
              <a:rPr lang="zh-CN" altLang="en-US" sz="3200"/>
              <a:t>：</a:t>
            </a:r>
            <a:r>
              <a:rPr lang="zh-CN" altLang="en-US" sz="3200">
                <a:sym typeface="+mn-ea"/>
              </a:rPr>
              <a:t>Rational Rose的两个受欢迎的特征</a:t>
            </a:r>
            <a:r>
              <a:rPr lang="zh-CN" altLang="en-US" sz="3200"/>
              <a:t>？</a:t>
            </a:r>
            <a:endParaRPr lang="en-US" altLang="zh-CN" sz="32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3882</Words>
  <Application>WPS 演示</Application>
  <PresentationFormat>宽屏</PresentationFormat>
  <Paragraphs>379</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宋体</vt:lpstr>
      <vt:lpstr>Wingdings</vt:lpstr>
      <vt:lpstr>Calibri</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tf</dc:creator>
  <cp:lastModifiedBy>hasee</cp:lastModifiedBy>
  <cp:revision>75</cp:revision>
  <dcterms:created xsi:type="dcterms:W3CDTF">2016-04-16T23:42:00Z</dcterms:created>
  <dcterms:modified xsi:type="dcterms:W3CDTF">2017-11-07T15:24:30Z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