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5" r:id="rId6"/>
    <p:sldId id="260" r:id="rId7"/>
    <p:sldId id="266" r:id="rId8"/>
    <p:sldId id="328" r:id="rId9"/>
    <p:sldId id="329" r:id="rId10"/>
    <p:sldId id="261" r:id="rId11"/>
    <p:sldId id="331" r:id="rId12"/>
    <p:sldId id="332" r:id="rId13"/>
    <p:sldId id="333" r:id="rId14"/>
    <p:sldId id="334" r:id="rId15"/>
    <p:sldId id="335" r:id="rId16"/>
    <p:sldId id="264" r:id="rId17"/>
    <p:sldId id="270" r:id="rId18"/>
    <p:sldId id="280"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940"/>
    <p:restoredTop sz="90380"/>
  </p:normalViewPr>
  <p:slideViewPr>
    <p:cSldViewPr snapToGrid="0" showGuides="1">
      <p:cViewPr varScale="1">
        <p:scale>
          <a:sx n="102" d="100"/>
          <a:sy n="102" d="100"/>
        </p:scale>
        <p:origin x="138" y="324"/>
      </p:cViewPr>
      <p:guideLst>
        <p:guide orient="horz" pos="2185"/>
        <p:guide pos="2881"/>
      </p:guideLst>
    </p:cSldViewPr>
  </p:slideViewPr>
  <p:notesTextViewPr>
    <p:cViewPr>
      <p:scale>
        <a:sx n="1" d="1"/>
        <a:sy n="1" d="1"/>
      </p:scale>
      <p:origin x="0" y="0"/>
    </p:cViewPr>
  </p:notesTextViewPr>
  <p:sorterViewPr>
    <p:cViewPr>
      <p:scale>
        <a:sx n="68" d="100"/>
        <a:sy n="68"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rcRect t="14594"/>
          <a:stretch>
            <a:fillRect/>
          </a:stretch>
        </p:blipFill>
        <p:spPr>
          <a:xfrm>
            <a:off x="-73025" y="-20637"/>
            <a:ext cx="12249150" cy="6859587"/>
          </a:xfrm>
          <a:prstGeom prst="rect">
            <a:avLst/>
          </a:prstGeom>
          <a:noFill/>
          <a:ln w="9525">
            <a:noFill/>
          </a:ln>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98" name="图片 6"/>
          <p:cNvPicPr>
            <a:picLocks noChangeAspect="1"/>
          </p:cNvPicPr>
          <p:nvPr userDrawn="1"/>
        </p:nvPicPr>
        <p:blipFill>
          <a:blip r:embed="rId2"/>
          <a:srcRect t="32776" b="29260"/>
          <a:stretch>
            <a:fillRect/>
          </a:stretch>
        </p:blipFill>
        <p:spPr>
          <a:xfrm>
            <a:off x="0" y="4254500"/>
            <a:ext cx="12192000" cy="2603500"/>
          </a:xfrm>
          <a:prstGeom prst="rect">
            <a:avLst/>
          </a:prstGeom>
          <a:noFill/>
          <a:ln w="9525">
            <a:noFill/>
          </a:ln>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斜纹 15"/>
          <p:cNvSpPr/>
          <p:nvPr/>
        </p:nvSpPr>
        <p:spPr>
          <a:xfrm>
            <a:off x="-57150" y="0"/>
            <a:ext cx="1360488"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5122" name="文本框 11"/>
          <p:cNvSpPr txBox="1"/>
          <p:nvPr/>
        </p:nvSpPr>
        <p:spPr>
          <a:xfrm>
            <a:off x="3234056" y="2680653"/>
            <a:ext cx="5819140" cy="768350"/>
          </a:xfrm>
          <a:prstGeom prst="rect">
            <a:avLst/>
          </a:prstGeom>
          <a:noFill/>
          <a:ln w="9525">
            <a:noFill/>
          </a:ln>
        </p:spPr>
        <p:txBody>
          <a:bodyPr wrap="none" anchor="t">
            <a:spAutoFit/>
          </a:bodyPr>
          <a:p>
            <a:pPr algn="ctr"/>
            <a:r>
              <a:rPr lang="en-US" altLang="zh-CN" sz="3600" b="1" dirty="0">
                <a:solidFill>
                  <a:schemeClr val="bg1"/>
                </a:solidFill>
                <a:latin typeface="微软雅黑" panose="020B0503020204020204" pitchFamily="34" charset="-122"/>
                <a:ea typeface="微软雅黑" panose="020B0503020204020204" pitchFamily="34" charset="-122"/>
              </a:rPr>
              <a:t>UML</a:t>
            </a:r>
            <a:r>
              <a:rPr lang="zh-CN" altLang="en-US" sz="3600" b="1" dirty="0">
                <a:solidFill>
                  <a:schemeClr val="bg1"/>
                </a:solidFill>
                <a:latin typeface="微软雅黑" panose="020B0503020204020204" pitchFamily="34" charset="-122"/>
                <a:ea typeface="微软雅黑" panose="020B0503020204020204" pitchFamily="34" charset="-122"/>
              </a:rPr>
              <a:t>工具：</a:t>
            </a:r>
            <a:r>
              <a:rPr lang="en-US" altLang="zh-CN" sz="3600" b="1" dirty="0">
                <a:solidFill>
                  <a:schemeClr val="bg1"/>
                </a:solidFill>
                <a:latin typeface="微软雅黑" panose="020B0503020204020204" pitchFamily="34" charset="-122"/>
                <a:ea typeface="微软雅黑" panose="020B0503020204020204" pitchFamily="34" charset="-122"/>
              </a:rPr>
              <a:t>Rational rose</a:t>
            </a:r>
            <a:r>
              <a:rPr lang="en-US" altLang="zh-CN" sz="4400" b="1" dirty="0">
                <a:solidFill>
                  <a:schemeClr val="bg1"/>
                </a:solidFill>
                <a:latin typeface="微软雅黑" panose="020B0503020204020204" pitchFamily="34" charset="-122"/>
                <a:ea typeface="微软雅黑" panose="020B0503020204020204" pitchFamily="34" charset="-122"/>
              </a:rPr>
              <a:t> </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5123" name="Freeform 11"/>
          <p:cNvSpPr>
            <a:spLocks noEditPoints="1"/>
          </p:cNvSpPr>
          <p:nvPr/>
        </p:nvSpPr>
        <p:spPr>
          <a:xfrm>
            <a:off x="5619750" y="1914525"/>
            <a:ext cx="952500" cy="544513"/>
          </a:xfrm>
          <a:custGeom>
            <a:avLst/>
            <a:gdLst/>
            <a:ahLst/>
            <a:cxnLst>
              <a:cxn ang="0">
                <a:pos x="877905" y="223078"/>
              </a:cxn>
              <a:cxn ang="0">
                <a:pos x="877905" y="372842"/>
              </a:cxn>
              <a:cxn ang="0">
                <a:pos x="908901" y="404487"/>
              </a:cxn>
              <a:cxn ang="0">
                <a:pos x="844091" y="472789"/>
              </a:cxn>
              <a:cxn ang="0">
                <a:pos x="778029" y="406367"/>
              </a:cxn>
              <a:cxn ang="0">
                <a:pos x="823114" y="365009"/>
              </a:cxn>
              <a:cxn ang="0">
                <a:pos x="823114" y="246577"/>
              </a:cxn>
              <a:cxn ang="0">
                <a:pos x="527870" y="370649"/>
              </a:cxn>
              <a:cxn ang="0">
                <a:pos x="412653" y="373782"/>
              </a:cxn>
              <a:cxn ang="0">
                <a:pos x="70758" y="235611"/>
              </a:cxn>
              <a:cxn ang="0">
                <a:pos x="71697" y="156029"/>
              </a:cxn>
              <a:cxn ang="0">
                <a:pos x="402634" y="30704"/>
              </a:cxn>
              <a:cxn ang="0">
                <a:pos x="521608" y="22871"/>
              </a:cxn>
              <a:cxn ang="0">
                <a:pos x="873835" y="162922"/>
              </a:cxn>
              <a:cxn ang="0">
                <a:pos x="877905" y="223078"/>
              </a:cxn>
              <a:cxn ang="0">
                <a:pos x="877905" y="223078"/>
              </a:cxn>
              <a:cxn ang="0">
                <a:pos x="877905" y="223078"/>
              </a:cxn>
              <a:cxn ang="0">
                <a:pos x="537263" y="429865"/>
              </a:cxn>
              <a:cxn ang="0">
                <a:pos x="713846" y="349030"/>
              </a:cxn>
              <a:cxn ang="0">
                <a:pos x="713846" y="451170"/>
              </a:cxn>
              <a:cxn ang="0">
                <a:pos x="471201" y="545478"/>
              </a:cxn>
              <a:cxn ang="0">
                <a:pos x="214466" y="451170"/>
              </a:cxn>
              <a:cxn ang="0">
                <a:pos x="214466" y="365009"/>
              </a:cxn>
              <a:cxn ang="0">
                <a:pos x="397311" y="429865"/>
              </a:cxn>
              <a:cxn ang="0">
                <a:pos x="537263" y="429865"/>
              </a:cxn>
              <a:cxn ang="0">
                <a:pos x="537263" y="429865"/>
              </a:cxn>
              <a:cxn ang="0">
                <a:pos x="537263" y="429865"/>
              </a:cxn>
              <a:cxn ang="0">
                <a:pos x="537263" y="429865"/>
              </a:cxn>
              <a:cxn ang="0">
                <a:pos x="537263" y="429865"/>
              </a:cxn>
            </a:cxnLst>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w="9525">
            <a:noFill/>
          </a:ln>
        </p:spPr>
        <p:txBody>
          <a:bodyPr/>
          <a:p>
            <a:endParaRPr lang="zh-CN" altLang="en-US"/>
          </a:p>
        </p:txBody>
      </p:sp>
      <p:sp>
        <p:nvSpPr>
          <p:cNvPr id="5124" name="文本框 19"/>
          <p:cNvSpPr txBox="1"/>
          <p:nvPr/>
        </p:nvSpPr>
        <p:spPr>
          <a:xfrm>
            <a:off x="5073650" y="5575300"/>
            <a:ext cx="204470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125" name="文本框 20"/>
          <p:cNvSpPr txBox="1"/>
          <p:nvPr/>
        </p:nvSpPr>
        <p:spPr>
          <a:xfrm>
            <a:off x="2955925" y="5975350"/>
            <a:ext cx="628015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15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60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128" name="图片 13"/>
          <p:cNvPicPr>
            <a:picLocks noChangeAspect="1"/>
          </p:cNvPicPr>
          <p:nvPr/>
        </p:nvPicPr>
        <p:blipFill>
          <a:blip r:embed="rId1"/>
          <a:stretch>
            <a:fillRect/>
          </a:stretch>
        </p:blipFill>
        <p:spPr>
          <a:xfrm>
            <a:off x="5619750" y="4446588"/>
            <a:ext cx="831850" cy="831850"/>
          </a:xfrm>
          <a:prstGeom prst="rect">
            <a:avLst/>
          </a:prstGeom>
          <a:noFill/>
          <a:ln w="9525">
            <a:noFill/>
          </a:ln>
        </p:spPr>
      </p:pic>
      <p:pic>
        <p:nvPicPr>
          <p:cNvPr id="5129" name="图片 2"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4" name="图片 3"/>
          <p:cNvPicPr>
            <a:picLocks noChangeAspect="1"/>
          </p:cNvPicPr>
          <p:nvPr/>
        </p:nvPicPr>
        <p:blipFill>
          <a:blip r:embed="rId2"/>
          <a:stretch>
            <a:fillRect/>
          </a:stretch>
        </p:blipFill>
        <p:spPr>
          <a:xfrm>
            <a:off x="3616325" y="752475"/>
            <a:ext cx="5828665" cy="5797550"/>
          </a:xfrm>
          <a:prstGeom prst="rect">
            <a:avLst/>
          </a:prstGeom>
        </p:spPr>
      </p:pic>
      <p:sp>
        <p:nvSpPr>
          <p:cNvPr id="7" name="文本框 6"/>
          <p:cNvSpPr txBox="1"/>
          <p:nvPr/>
        </p:nvSpPr>
        <p:spPr>
          <a:xfrm>
            <a:off x="544830" y="752475"/>
            <a:ext cx="2742565" cy="368300"/>
          </a:xfrm>
          <a:prstGeom prst="rect">
            <a:avLst/>
          </a:prstGeom>
          <a:noFill/>
        </p:spPr>
        <p:txBody>
          <a:bodyPr wrap="square" rtlCol="0">
            <a:spAutoFit/>
          </a:bodyPr>
          <a:p>
            <a:r>
              <a:rPr lang="zh-CN" altLang="en-US"/>
              <a:t>首先打开</a:t>
            </a:r>
            <a:r>
              <a:rPr lang="en-US" altLang="zh-CN"/>
              <a:t>rose</a:t>
            </a:r>
            <a:r>
              <a:rPr lang="zh-CN" altLang="en-US"/>
              <a:t>，选择</a:t>
            </a:r>
            <a:r>
              <a:rPr lang="en-US" altLang="zh-CN"/>
              <a:t>J2EE</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789940" y="1144905"/>
            <a:ext cx="9902190" cy="5428615"/>
          </a:xfrm>
          <a:prstGeom prst="rect">
            <a:avLst/>
          </a:prstGeom>
        </p:spPr>
      </p:pic>
      <p:sp>
        <p:nvSpPr>
          <p:cNvPr id="7" name="文本框 6"/>
          <p:cNvSpPr txBox="1"/>
          <p:nvPr/>
        </p:nvSpPr>
        <p:spPr>
          <a:xfrm>
            <a:off x="573405" y="678180"/>
            <a:ext cx="2742565" cy="368300"/>
          </a:xfrm>
          <a:prstGeom prst="rect">
            <a:avLst/>
          </a:prstGeom>
          <a:noFill/>
        </p:spPr>
        <p:txBody>
          <a:bodyPr wrap="square" rtlCol="0">
            <a:spAutoFit/>
          </a:bodyPr>
          <a:p>
            <a:r>
              <a:rPr lang="zh-CN"/>
              <a:t>设计窗口界面</a:t>
            </a:r>
            <a:endParaRPr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573405" y="678180"/>
            <a:ext cx="8364220" cy="368300"/>
          </a:xfrm>
          <a:prstGeom prst="rect">
            <a:avLst/>
          </a:prstGeom>
          <a:noFill/>
        </p:spPr>
        <p:txBody>
          <a:bodyPr wrap="square" rtlCol="0" anchor="t">
            <a:spAutoFit/>
          </a:bodyPr>
          <a:p>
            <a:r>
              <a:rPr lang="zh-CN" altLang="en-US"/>
              <a:t>右键点击Logical View </a:t>
            </a:r>
            <a:r>
              <a:rPr lang="en-US" altLang="zh-CN"/>
              <a:t>--&gt; </a:t>
            </a:r>
            <a:r>
              <a:rPr lang="zh-CN" altLang="en-US"/>
              <a:t>new </a:t>
            </a:r>
            <a:r>
              <a:rPr lang="en-US" altLang="zh-CN">
                <a:sym typeface="+mn-ea"/>
              </a:rPr>
              <a:t>--&gt; </a:t>
            </a:r>
            <a:r>
              <a:rPr lang="zh-CN" altLang="en-US"/>
              <a:t>Activity Diagram  </a:t>
            </a:r>
            <a:r>
              <a:rPr lang="en-US" altLang="zh-CN">
                <a:sym typeface="+mn-ea"/>
              </a:rPr>
              <a:t>--&gt; </a:t>
            </a:r>
            <a:r>
              <a:rPr lang="zh-CN" altLang="en-US"/>
              <a:t>然后输入你的流程名字：</a:t>
            </a:r>
            <a:endParaRPr lang="zh-CN" altLang="en-US"/>
          </a:p>
        </p:txBody>
      </p:sp>
      <p:pic>
        <p:nvPicPr>
          <p:cNvPr id="9" name="图片 8"/>
          <p:cNvPicPr>
            <a:picLocks noChangeAspect="1"/>
          </p:cNvPicPr>
          <p:nvPr/>
        </p:nvPicPr>
        <p:blipFill>
          <a:blip r:embed="rId2"/>
          <a:stretch>
            <a:fillRect/>
          </a:stretch>
        </p:blipFill>
        <p:spPr>
          <a:xfrm>
            <a:off x="647700" y="1236345"/>
            <a:ext cx="4982210" cy="4645660"/>
          </a:xfrm>
          <a:prstGeom prst="rect">
            <a:avLst/>
          </a:prstGeom>
        </p:spPr>
      </p:pic>
      <p:pic>
        <p:nvPicPr>
          <p:cNvPr id="8" name="图片 7"/>
          <p:cNvPicPr>
            <a:picLocks noChangeAspect="1"/>
          </p:cNvPicPr>
          <p:nvPr/>
        </p:nvPicPr>
        <p:blipFill>
          <a:blip r:embed="rId3"/>
          <a:stretch>
            <a:fillRect/>
          </a:stretch>
        </p:blipFill>
        <p:spPr>
          <a:xfrm>
            <a:off x="5408930" y="1236345"/>
            <a:ext cx="4321810" cy="5274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3359785" y="683895"/>
            <a:ext cx="5786755" cy="5908040"/>
          </a:xfrm>
          <a:prstGeom prst="rect">
            <a:avLst/>
          </a:prstGeom>
          <a:noFill/>
        </p:spPr>
        <p:txBody>
          <a:bodyPr wrap="square" rtlCol="0" anchor="t">
            <a:spAutoFit/>
          </a:bodyPr>
          <a:p>
            <a:r>
              <a:rPr lang="zh-CN" altLang="en-US"/>
              <a:t>下面说明一下左侧几个按钮的意思：</a:t>
            </a:r>
            <a:endParaRPr lang="zh-CN" altLang="en-US"/>
          </a:p>
          <a:p>
            <a:r>
              <a:rPr lang="zh-CN" altLang="en-US" sz="2400"/>
              <a:t>1.箭头：选择</a:t>
            </a:r>
            <a:endParaRPr lang="zh-CN" altLang="en-US" sz="2400"/>
          </a:p>
          <a:p>
            <a:r>
              <a:rPr lang="zh-CN" altLang="en-US" sz="2400"/>
              <a:t>2.abc：文本框</a:t>
            </a:r>
            <a:endParaRPr lang="zh-CN" altLang="en-US" sz="2400"/>
          </a:p>
          <a:p>
            <a:r>
              <a:rPr lang="zh-CN" altLang="en-US" sz="2400"/>
              <a:t>3.note：摘要</a:t>
            </a:r>
            <a:endParaRPr lang="zh-CN" altLang="en-US" sz="2400"/>
          </a:p>
          <a:p>
            <a:r>
              <a:rPr lang="en-US" altLang="zh-CN" sz="2400"/>
              <a:t>4.anchor note to item</a:t>
            </a:r>
            <a:r>
              <a:rPr lang="zh-CN" altLang="en-US" sz="2400"/>
              <a:t>：项目的锚注</a:t>
            </a:r>
            <a:endParaRPr lang="zh-CN" altLang="en-US" sz="2400"/>
          </a:p>
          <a:p>
            <a:r>
              <a:rPr lang="en-US" altLang="zh-CN" sz="2400"/>
              <a:t>5</a:t>
            </a:r>
            <a:r>
              <a:rPr lang="zh-CN" altLang="en-US" sz="2400"/>
              <a:t>.state：程序状态</a:t>
            </a:r>
            <a:endParaRPr lang="zh-CN" altLang="en-US" sz="2400"/>
          </a:p>
          <a:p>
            <a:r>
              <a:rPr lang="en-US" altLang="zh-CN" sz="2400"/>
              <a:t>6</a:t>
            </a:r>
            <a:r>
              <a:rPr lang="zh-CN" altLang="en-US" sz="2400"/>
              <a:t>.activity：活动</a:t>
            </a:r>
            <a:endParaRPr lang="zh-CN" altLang="en-US" sz="2400"/>
          </a:p>
          <a:p>
            <a:r>
              <a:rPr lang="en-US" altLang="zh-CN" sz="2400"/>
              <a:t>7</a:t>
            </a:r>
            <a:r>
              <a:rPr lang="zh-CN" altLang="en-US" sz="2400"/>
              <a:t>.start state：流程图开始</a:t>
            </a:r>
            <a:endParaRPr lang="zh-CN" altLang="en-US" sz="2400"/>
          </a:p>
          <a:p>
            <a:r>
              <a:rPr lang="en-US" altLang="zh-CN" sz="2400"/>
              <a:t>8</a:t>
            </a:r>
            <a:r>
              <a:rPr lang="zh-CN" altLang="en-US" sz="2400"/>
              <a:t>.end state：流程图结束</a:t>
            </a:r>
            <a:endParaRPr lang="zh-CN" altLang="en-US" sz="2400"/>
          </a:p>
          <a:p>
            <a:r>
              <a:rPr lang="en-US" altLang="zh-CN" sz="2400"/>
              <a:t>9</a:t>
            </a:r>
            <a:r>
              <a:rPr lang="zh-CN" altLang="en-US" sz="2400"/>
              <a:t>.state transition:流程走线</a:t>
            </a:r>
            <a:endParaRPr lang="zh-CN" altLang="en-US" sz="2400"/>
          </a:p>
          <a:p>
            <a:r>
              <a:rPr lang="en-US" altLang="zh-CN" sz="2400"/>
              <a:t>10</a:t>
            </a:r>
            <a:r>
              <a:rPr lang="zh-CN" altLang="en-US" sz="2400"/>
              <a:t>.transition self：自我检测</a:t>
            </a:r>
            <a:endParaRPr lang="zh-CN" altLang="en-US" sz="2400"/>
          </a:p>
          <a:p>
            <a:r>
              <a:rPr lang="zh-CN" altLang="en-US" sz="2400"/>
              <a:t>1</a:t>
            </a:r>
            <a:r>
              <a:rPr lang="en-US" altLang="zh-CN" sz="2400"/>
              <a:t>1</a:t>
            </a:r>
            <a:r>
              <a:rPr lang="zh-CN" altLang="en-US" sz="2400"/>
              <a:t>.horizontal synchronization：水平同步</a:t>
            </a:r>
            <a:endParaRPr lang="zh-CN" altLang="en-US" sz="2400"/>
          </a:p>
          <a:p>
            <a:r>
              <a:rPr lang="zh-CN" altLang="en-US" sz="2400"/>
              <a:t>1</a:t>
            </a:r>
            <a:r>
              <a:rPr lang="en-US" altLang="zh-CN" sz="2400"/>
              <a:t>2</a:t>
            </a:r>
            <a:r>
              <a:rPr lang="zh-CN" altLang="en-US" sz="2400"/>
              <a:t>.vertical synchronization：竖直同步</a:t>
            </a:r>
            <a:endParaRPr lang="zh-CN" altLang="en-US" sz="2400"/>
          </a:p>
          <a:p>
            <a:r>
              <a:rPr lang="zh-CN" altLang="en-US" sz="2400"/>
              <a:t>1</a:t>
            </a:r>
            <a:r>
              <a:rPr lang="en-US" altLang="zh-CN" sz="2400"/>
              <a:t>3</a:t>
            </a:r>
            <a:r>
              <a:rPr lang="zh-CN" altLang="en-US" sz="2400"/>
              <a:t>.decision：决定条件</a:t>
            </a:r>
            <a:endParaRPr lang="zh-CN" altLang="en-US" sz="2400"/>
          </a:p>
          <a:p>
            <a:r>
              <a:rPr lang="zh-CN" altLang="en-US" sz="2400"/>
              <a:t>1</a:t>
            </a:r>
            <a:r>
              <a:rPr lang="en-US" altLang="zh-CN" sz="2400"/>
              <a:t>4</a:t>
            </a:r>
            <a:r>
              <a:rPr lang="zh-CN" altLang="en-US" sz="2400"/>
              <a:t>.Swimlane:游泳港（另一种视觉效果的流程图）</a:t>
            </a:r>
            <a:endParaRPr lang="zh-CN" altLang="en-US" sz="2400"/>
          </a:p>
        </p:txBody>
      </p:sp>
      <p:pic>
        <p:nvPicPr>
          <p:cNvPr id="7" name="图片 6"/>
          <p:cNvPicPr>
            <a:picLocks noChangeAspect="1"/>
          </p:cNvPicPr>
          <p:nvPr/>
        </p:nvPicPr>
        <p:blipFill>
          <a:blip r:embed="rId2"/>
          <a:stretch>
            <a:fillRect/>
          </a:stretch>
        </p:blipFill>
        <p:spPr>
          <a:xfrm>
            <a:off x="790575" y="589915"/>
            <a:ext cx="2388870" cy="60966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2964180" y="1528445"/>
            <a:ext cx="6264275" cy="5106035"/>
          </a:xfrm>
          <a:prstGeom prst="rect">
            <a:avLst/>
          </a:prstGeom>
        </p:spPr>
      </p:pic>
      <p:sp>
        <p:nvSpPr>
          <p:cNvPr id="3" name="文本框 2"/>
          <p:cNvSpPr txBox="1"/>
          <p:nvPr/>
        </p:nvSpPr>
        <p:spPr>
          <a:xfrm>
            <a:off x="1161415" y="994410"/>
            <a:ext cx="3551555" cy="368300"/>
          </a:xfrm>
          <a:prstGeom prst="rect">
            <a:avLst/>
          </a:prstGeom>
          <a:noFill/>
        </p:spPr>
        <p:txBody>
          <a:bodyPr wrap="none" rtlCol="0">
            <a:spAutoFit/>
          </a:bodyPr>
          <a:p>
            <a:r>
              <a:rPr lang="zh-CN" altLang="en-US"/>
              <a:t>简单的制作了</a:t>
            </a:r>
            <a:r>
              <a:rPr lang="en-US" altLang="zh-CN"/>
              <a:t>P8</a:t>
            </a:r>
            <a:r>
              <a:rPr lang="zh-CN" altLang="en-US"/>
              <a:t>页的 图</a:t>
            </a:r>
            <a:r>
              <a:rPr lang="en-US" altLang="zh-CN"/>
              <a:t>1.8 </a:t>
            </a:r>
            <a:r>
              <a:rPr lang="zh-CN" altLang="en-US"/>
              <a:t>活动图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3922713" y="20780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74" name="组合 17"/>
          <p:cNvGrpSpPr/>
          <p:nvPr/>
        </p:nvGrpSpPr>
        <p:grpSpPr>
          <a:xfrm>
            <a:off x="1158875" y="1717675"/>
            <a:ext cx="2757488" cy="719138"/>
            <a:chOff x="8405758" y="4092189"/>
            <a:chExt cx="2756787" cy="720000"/>
          </a:xfrm>
        </p:grpSpPr>
        <p:grpSp>
          <p:nvGrpSpPr>
            <p:cNvPr id="28675"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fontAlgn="auto"/>
                <a:r>
                  <a:rPr lang="en-US" altLang="zh-CN" sz="1200" strike="noStrike" kern="0" noProof="1"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8678"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2" name="矩形 21"/>
              <p:cNvSpPr/>
              <p:nvPr/>
            </p:nvSpPr>
            <p:spPr>
              <a:xfrm>
                <a:off x="8113658" y="4053483"/>
                <a:ext cx="88602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868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698"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948373" y="1718945"/>
          <a:ext cx="10125710" cy="3707765"/>
        </p:xfrm>
        <a:graphic>
          <a:graphicData uri="http://schemas.openxmlformats.org/drawingml/2006/table">
            <a:tbl>
              <a:tblPr firstRow="1" bandRow="1">
                <a:tableStyleId>{5C22544A-7EE6-4342-B048-85BDC9FD1C3A}</a:tableStyleId>
              </a:tblPr>
              <a:tblGrid>
                <a:gridCol w="589280"/>
                <a:gridCol w="1222932"/>
                <a:gridCol w="1866122"/>
                <a:gridCol w="6447454"/>
              </a:tblGrid>
              <a:tr h="557562">
                <a:tc>
                  <a:txBody>
                    <a:bodyPr/>
                    <a:lstStyle/>
                    <a:p>
                      <a:pPr algn="ctr"/>
                      <a:r>
                        <a:rPr lang="zh-CN" altLang="en-US" sz="1400" b="0" i="0" dirty="0">
                          <a:solidFill>
                            <a:schemeClr val="tx1"/>
                          </a:solidFill>
                          <a:latin typeface="微软雅黑" panose="020B0503020204020204" pitchFamily="34" charset="-122"/>
                          <a:ea typeface="微软雅黑" panose="020B0503020204020204" pitchFamily="34" charset="-122"/>
                        </a:rPr>
                        <a:t>序号</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来源</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sz="1400" b="0" i="0" dirty="0" smtClean="0">
                          <a:solidFill>
                            <a:schemeClr val="tx1"/>
                          </a:solidFill>
                          <a:latin typeface="微软雅黑" panose="020B0503020204020204" pitchFamily="34" charset="-122"/>
                          <a:ea typeface="微软雅黑" panose="020B0503020204020204" pitchFamily="34" charset="-122"/>
                        </a:rPr>
                        <a:t>内容</a:t>
                      </a:r>
                      <a:endParaRPr 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网址</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02285">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课本</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sz="1400" b="0" i="0" dirty="0" smtClean="0">
                          <a:solidFill>
                            <a:schemeClr val="tx1"/>
                          </a:solidFill>
                          <a:latin typeface="微软雅黑" panose="020B0503020204020204" pitchFamily="34" charset="-122"/>
                          <a:ea typeface="微软雅黑" panose="020B0503020204020204" pitchFamily="34" charset="-122"/>
                        </a:rPr>
                        <a:t>UML2</a:t>
                      </a:r>
                      <a:r>
                        <a:rPr lang="zh-CN" altLang="en-US" sz="1400" b="0" i="0" dirty="0" smtClean="0">
                          <a:solidFill>
                            <a:schemeClr val="tx1"/>
                          </a:solidFill>
                          <a:latin typeface="微软雅黑" panose="020B0503020204020204" pitchFamily="34" charset="-122"/>
                          <a:ea typeface="微软雅黑" panose="020B0503020204020204" pitchFamily="34" charset="-122"/>
                        </a:rPr>
                        <a:t>基础、建模与设计教程</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杨宏平 等编著   清华大学出版社</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Rational Rose</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https://baike.baidu.com/item/Rational%20Rose/11019648?fr=aladdin</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Visio</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https://baike.baidu.com/item/Microsoft%20Office%20Visio?fromtitle=VISIO&amp;fromid=357215</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4</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PowerDesigner</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https://baike.baidu.com/item/power%20designer?fromtitle=PowerDesigner&amp;fromid=5408320</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5</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StarUML</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https://baike.baidu.com/item/staruml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buNone/>
                      </a:pPr>
                      <a:r>
                        <a:rPr lang="en-US" altLang="zh-CN" sz="1400" b="0" i="0" dirty="0">
                          <a:solidFill>
                            <a:schemeClr val="tx1"/>
                          </a:solidFill>
                          <a:latin typeface="微软雅黑" panose="020B0503020204020204" pitchFamily="34" charset="-122"/>
                          <a:ea typeface="微软雅黑" panose="020B0503020204020204" pitchFamily="34" charset="-122"/>
                        </a:rPr>
                        <a:t>6</a:t>
                      </a:r>
                      <a:endParaRPr lang="en-US" alt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smtClean="0">
                          <a:solidFill>
                            <a:schemeClr val="tx1"/>
                          </a:solidFill>
                          <a:latin typeface="微软雅黑" panose="020B0503020204020204" pitchFamily="34" charset="-122"/>
                          <a:ea typeface="微软雅黑" panose="020B0503020204020204" pitchFamily="34" charset="-122"/>
                        </a:rPr>
                        <a:t>百度经验</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Rational rose创建流程图</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https://jingyan.baidu.com/article/ca2d939d3619d6eb6d31ce62.html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pic>
        <p:nvPicPr>
          <p:cNvPr id="29720"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矩形 111"/>
          <p:cNvSpPr/>
          <p:nvPr/>
        </p:nvSpPr>
        <p:spPr>
          <a:xfrm>
            <a:off x="-22225" y="2409825"/>
            <a:ext cx="12234863"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1" name="矩形 30"/>
          <p:cNvSpPr/>
          <p:nvPr/>
        </p:nvSpPr>
        <p:spPr>
          <a:xfrm>
            <a:off x="4477703" y="592138"/>
            <a:ext cx="3236595" cy="82994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800" b="1" kern="0" noProof="0" dirty="0" smtClean="0">
                <a:ln>
                  <a:noFill/>
                </a:ln>
                <a:effectLst/>
                <a:uLnTx/>
                <a:uFillTx/>
                <a:latin typeface="微软雅黑" panose="020B0503020204020204" pitchFamily="34" charset="-122"/>
                <a:ea typeface="微软雅黑" panose="020B0503020204020204" pitchFamily="34" charset="-122"/>
                <a:sym typeface="+mn-ea"/>
              </a:rPr>
              <a:t>CONTENT</a:t>
            </a:r>
            <a:endPar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endParaRPr>
          </a:p>
        </p:txBody>
      </p:sp>
      <p:cxnSp>
        <p:nvCxnSpPr>
          <p:cNvPr id="116" name="直接连接符 115"/>
          <p:cNvCxnSpPr/>
          <p:nvPr/>
        </p:nvCxnSpPr>
        <p:spPr>
          <a:xfrm flipH="1">
            <a:off x="4184650" y="685800"/>
            <a:ext cx="33178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5563" y="685800"/>
            <a:ext cx="33178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175" y="685800"/>
            <a:ext cx="33178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213" y="685800"/>
            <a:ext cx="333375"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6151" name="组合 130"/>
          <p:cNvGrpSpPr/>
          <p:nvPr/>
        </p:nvGrpSpPr>
        <p:grpSpPr>
          <a:xfrm>
            <a:off x="1800225" y="2797362"/>
            <a:ext cx="2487613" cy="776080"/>
            <a:chOff x="1800204" y="2886501"/>
            <a:chExt cx="2487930" cy="775523"/>
          </a:xfrm>
        </p:grpSpPr>
        <p:sp>
          <p:nvSpPr>
            <p:cNvPr id="76" name="矩形 75"/>
            <p:cNvSpPr/>
            <p:nvPr/>
          </p:nvSpPr>
          <p:spPr>
            <a:xfrm>
              <a:off x="1800204" y="2886501"/>
              <a:ext cx="2487930" cy="52159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230152" cy="27539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INSTRUMENT</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54" name="组合 138"/>
          <p:cNvGrpSpPr/>
          <p:nvPr/>
        </p:nvGrpSpPr>
        <p:grpSpPr>
          <a:xfrm>
            <a:off x="960438" y="2825750"/>
            <a:ext cx="866775" cy="720725"/>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57" name="组合 131"/>
          <p:cNvGrpSpPr/>
          <p:nvPr/>
        </p:nvGrpSpPr>
        <p:grpSpPr>
          <a:xfrm>
            <a:off x="1800225" y="4098833"/>
            <a:ext cx="2173288" cy="728852"/>
            <a:chOff x="1800204" y="4109108"/>
            <a:chExt cx="2172970" cy="729108"/>
          </a:xfrm>
        </p:grpSpPr>
        <p:sp>
          <p:nvSpPr>
            <p:cNvPr id="82" name="矩形 81"/>
            <p:cNvSpPr/>
            <p:nvPr/>
          </p:nvSpPr>
          <p:spPr>
            <a:xfrm>
              <a:off x="1826874" y="4109108"/>
              <a:ext cx="2146300" cy="52215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1024740" cy="275687"/>
            </a:xfrm>
            <a:prstGeom prst="rect">
              <a:avLst/>
            </a:prstGeom>
          </p:spPr>
          <p:txBody>
            <a:bodyPr wrap="none">
              <a:spAutoFit/>
            </a:bodyPr>
            <a:lstStyle/>
            <a:p>
              <a:pPr lvl="0" algn="l" fontAlgn="auto"/>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REFERENCE</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60" name="组合 137"/>
          <p:cNvGrpSpPr/>
          <p:nvPr/>
        </p:nvGrpSpPr>
        <p:grpSpPr>
          <a:xfrm>
            <a:off x="1025525" y="4092575"/>
            <a:ext cx="801688" cy="719138"/>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0" name="矩形 79"/>
            <p:cNvSpPr/>
            <p:nvPr/>
          </p:nvSpPr>
          <p:spPr>
            <a:xfrm>
              <a:off x="912296" y="4063008"/>
              <a:ext cx="80220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63" name="组合 139"/>
          <p:cNvGrpSpPr/>
          <p:nvPr/>
        </p:nvGrpSpPr>
        <p:grpSpPr>
          <a:xfrm>
            <a:off x="4694238" y="2806669"/>
            <a:ext cx="2741612" cy="758889"/>
            <a:chOff x="4694848" y="2805878"/>
            <a:chExt cx="2741382" cy="758980"/>
          </a:xfrm>
        </p:grpSpPr>
        <p:grpSp>
          <p:nvGrpSpPr>
            <p:cNvPr id="6164" name="组合 133"/>
            <p:cNvGrpSpPr/>
            <p:nvPr/>
          </p:nvGrpSpPr>
          <p:grpSpPr>
            <a:xfrm>
              <a:off x="5517158" y="2805878"/>
              <a:ext cx="1919072" cy="758980"/>
              <a:chOff x="5517158" y="2886281"/>
              <a:chExt cx="1919072" cy="758980"/>
            </a:xfrm>
          </p:grpSpPr>
          <p:sp>
            <p:nvSpPr>
              <p:cNvPr id="88" name="矩形 87"/>
              <p:cNvSpPr/>
              <p:nvPr/>
            </p:nvSpPr>
            <p:spPr>
              <a:xfrm>
                <a:off x="5517158" y="2886281"/>
                <a:ext cx="1919072" cy="52203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1376565" cy="27562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INTRODUCTION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67" name="组合 129"/>
            <p:cNvGrpSpPr/>
            <p:nvPr/>
          </p:nvGrpSpPr>
          <p:grpSpPr>
            <a:xfrm>
              <a:off x="4694848" y="2825678"/>
              <a:ext cx="797404" cy="720686"/>
              <a:chOff x="4428148" y="2897352"/>
              <a:chExt cx="797404" cy="720686"/>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6" name="矩形 85"/>
              <p:cNvSpPr/>
              <p:nvPr/>
            </p:nvSpPr>
            <p:spPr>
              <a:xfrm>
                <a:off x="4428148" y="2897352"/>
                <a:ext cx="797404" cy="70684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6177" name="组合 141"/>
          <p:cNvGrpSpPr/>
          <p:nvPr/>
        </p:nvGrpSpPr>
        <p:grpSpPr>
          <a:xfrm>
            <a:off x="8437563" y="2825750"/>
            <a:ext cx="3379787" cy="720725"/>
            <a:chOff x="8437508" y="2825759"/>
            <a:chExt cx="3380255" cy="720000"/>
          </a:xfrm>
        </p:grpSpPr>
        <p:grpSp>
          <p:nvGrpSpPr>
            <p:cNvPr id="6178" name="组合 134"/>
            <p:cNvGrpSpPr/>
            <p:nvPr/>
          </p:nvGrpSpPr>
          <p:grpSpPr>
            <a:xfrm>
              <a:off x="9243473" y="2829426"/>
              <a:ext cx="2574290" cy="711869"/>
              <a:chOff x="9243473" y="2937395"/>
              <a:chExt cx="2574290" cy="711869"/>
            </a:xfrm>
          </p:grpSpPr>
          <p:sp>
            <p:nvSpPr>
              <p:cNvPr id="100" name="矩形 99"/>
              <p:cNvSpPr/>
              <p:nvPr/>
            </p:nvSpPr>
            <p:spPr>
              <a:xfrm>
                <a:off x="9243473" y="2937395"/>
                <a:ext cx="2574290" cy="52144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800" b="1" kern="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Rose的使用</a:t>
                </a:r>
                <a:endPar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192695" cy="27531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DESCRIPTION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81"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98" name="矩形 97"/>
              <p:cNvSpPr/>
              <p:nvPr/>
            </p:nvSpPr>
            <p:spPr>
              <a:xfrm>
                <a:off x="8132708" y="2912137"/>
                <a:ext cx="822524" cy="706044"/>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619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308475" y="2108200"/>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77" name="文本框 3"/>
          <p:cNvSpPr txBox="1"/>
          <p:nvPr/>
        </p:nvSpPr>
        <p:spPr>
          <a:xfrm>
            <a:off x="1261110" y="2703830"/>
            <a:ext cx="10146665" cy="706755"/>
          </a:xfrm>
          <a:prstGeom prst="rect">
            <a:avLst/>
          </a:prstGeom>
          <a:noFill/>
          <a:ln w="9525">
            <a:noFill/>
          </a:ln>
        </p:spPr>
        <p:txBody>
          <a:bodyPr wrap="square" anchor="t">
            <a:spAutoFit/>
          </a:bodyPr>
          <a:p>
            <a:r>
              <a:rPr lang="en-US" altLang="zh-CN" sz="2000">
                <a:latin typeface="Calibri" panose="020F0502020204030204" charset="0"/>
                <a:ea typeface="宋体" panose="02010600030101010101" pitchFamily="2" charset="-122"/>
              </a:rPr>
              <a:t>        </a:t>
            </a:r>
            <a:r>
              <a:rPr lang="zh-CN" sz="2000">
                <a:latin typeface="Calibri" panose="020F0502020204030204" charset="0"/>
                <a:ea typeface="宋体" panose="02010600030101010101" pitchFamily="2" charset="-122"/>
              </a:rPr>
              <a:t>随着</a:t>
            </a:r>
            <a:r>
              <a:rPr lang="en-US" altLang="zh-CN" sz="2000">
                <a:latin typeface="Calibri" panose="020F0502020204030204" charset="0"/>
                <a:ea typeface="宋体" panose="02010600030101010101" pitchFamily="2" charset="-122"/>
              </a:rPr>
              <a:t>UML</a:t>
            </a:r>
            <a:r>
              <a:rPr lang="zh-CN" altLang="en-US" sz="2000">
                <a:latin typeface="Calibri" panose="020F0502020204030204" charset="0"/>
                <a:ea typeface="宋体" panose="02010600030101010101" pitchFamily="2" charset="-122"/>
              </a:rPr>
              <a:t>的提出与发展，建模工具也越来越多。每一个软件开发者都希望找到适合自己的、拥有自己所需的功能并且尽可能简单的建模工具。</a:t>
            </a:r>
            <a:endParaRPr lang="zh-CN" altLang="en-US" sz="2000">
              <a:latin typeface="Calibri" panose="020F0502020204030204" charset="0"/>
              <a:ea typeface="宋体" panose="02010600030101010101" pitchFamily="2" charset="-122"/>
            </a:endParaRPr>
          </a:p>
        </p:txBody>
      </p:sp>
      <p:pic>
        <p:nvPicPr>
          <p:cNvPr id="7178" name="图片 5"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23"/>
          <p:cNvGrpSpPr/>
          <p:nvPr/>
        </p:nvGrpSpPr>
        <p:grpSpPr>
          <a:xfrm>
            <a:off x="1220153" y="1740147"/>
            <a:ext cx="3679825" cy="736095"/>
            <a:chOff x="1181643" y="1743561"/>
            <a:chExt cx="3678642" cy="735398"/>
          </a:xfrm>
        </p:grpSpPr>
        <p:grpSp>
          <p:nvGrpSpPr>
            <p:cNvPr id="4" name="组合 24"/>
            <p:cNvGrpSpPr/>
            <p:nvPr/>
          </p:nvGrpSpPr>
          <p:grpSpPr>
            <a:xfrm>
              <a:off x="1957065" y="1743561"/>
              <a:ext cx="2903220" cy="722413"/>
              <a:chOff x="1800204" y="4087858"/>
              <a:chExt cx="2903220" cy="722413"/>
            </a:xfrm>
          </p:grpSpPr>
          <p:sp>
            <p:nvSpPr>
              <p:cNvPr id="5" name="矩形 4"/>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1886564" y="4516809"/>
                <a:ext cx="1352115" cy="29346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INSTRUMENT</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grpSp>
          <p:nvGrpSpPr>
            <p:cNvPr id="7" name="组合 25"/>
            <p:cNvGrpSpPr/>
            <p:nvPr/>
          </p:nvGrpSpPr>
          <p:grpSpPr>
            <a:xfrm>
              <a:off x="1181643" y="1758959"/>
              <a:ext cx="802204" cy="720000"/>
              <a:chOff x="912296" y="4056809"/>
              <a:chExt cx="802204" cy="720000"/>
            </a:xfrm>
          </p:grpSpPr>
          <p:sp>
            <p:nvSpPr>
              <p:cNvPr id="8" name="矩形 7"/>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9" name="矩形 8"/>
              <p:cNvSpPr/>
              <p:nvPr/>
            </p:nvSpPr>
            <p:spPr>
              <a:xfrm>
                <a:off x="912296" y="4063766"/>
                <a:ext cx="802204" cy="7060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200" name="矩形 24"/>
          <p:cNvSpPr/>
          <p:nvPr/>
        </p:nvSpPr>
        <p:spPr>
          <a:xfrm>
            <a:off x="2162493" y="995045"/>
            <a:ext cx="8278812" cy="810260"/>
          </a:xfrm>
          <a:prstGeom prst="rect">
            <a:avLst/>
          </a:prstGeom>
          <a:noFill/>
          <a:ln w="9525">
            <a:noFill/>
          </a:ln>
        </p:spPr>
        <p:txBody>
          <a:bodyPr wrap="square" anchor="ctr">
            <a:spAutoFit/>
          </a:bodyPr>
          <a:p>
            <a:pPr>
              <a:lnSpc>
                <a:spcPct val="13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Rational Rose是Rational公司出品的一种面向对象的统一建模语言的可视化建模工具。用于可视化建模和公司级水平软件应用的组件构造。</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162810" y="64389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2" name="文本框 1"/>
          <p:cNvSpPr txBox="1"/>
          <p:nvPr/>
        </p:nvSpPr>
        <p:spPr>
          <a:xfrm>
            <a:off x="2162810" y="2249170"/>
            <a:ext cx="8155305" cy="119888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Microsoft Office Visio 是一款便于IT和商务专业人员就复杂信息、系统和流程进行可视化处理、分析和交流的软件。使用具有专业外观的 Office Visio 图表，可以促进对系统和流程的了解，深入了解复杂信息并利用这些知识做出更好的业务决策。</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2162810" y="180530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162810" y="344805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2163445" y="3912235"/>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Power Designer 是Sybase公司的CASE工具集，使用它可以方便地对管理信息系统进行分析设计，他几乎包括了数据库模型设计的全过程。可以与许多流行的软件开发工具相配合使开发时间缩短和使系统设计更优化.</a:t>
            </a:r>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2162810" y="494347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2162810" y="5403850"/>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StarUML(简称SU)，是一种创建UML类图，生成类图和其他类型的统一建模语言(UML)图表的工具。StarUML是一个开源项目之一发展快、灵活、可扩展性强.</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713288" y="2093913"/>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42" name="组合 23"/>
          <p:cNvGrpSpPr/>
          <p:nvPr/>
        </p:nvGrpSpPr>
        <p:grpSpPr>
          <a:xfrm>
            <a:off x="1195388" y="1717922"/>
            <a:ext cx="3679825" cy="736095"/>
            <a:chOff x="1181643" y="1743561"/>
            <a:chExt cx="3678642" cy="735398"/>
          </a:xfrm>
        </p:grpSpPr>
        <p:grpSp>
          <p:nvGrpSpPr>
            <p:cNvPr id="10243" name="组合 24"/>
            <p:cNvGrpSpPr/>
            <p:nvPr/>
          </p:nvGrpSpPr>
          <p:grpSpPr>
            <a:xfrm>
              <a:off x="1957065" y="1743561"/>
              <a:ext cx="2903220" cy="735366"/>
              <a:chOff x="1800204" y="4087858"/>
              <a:chExt cx="2903220" cy="735366"/>
            </a:xfrm>
          </p:grpSpPr>
          <p:sp>
            <p:nvSpPr>
              <p:cNvPr id="29" name="矩形 28"/>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886564" y="4516809"/>
                <a:ext cx="1573024" cy="30641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024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0249"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04900" y="2660650"/>
            <a:ext cx="9813925" cy="706755"/>
          </a:xfrm>
          <a:prstGeom prst="rect">
            <a:avLst/>
          </a:prstGeom>
          <a:noFill/>
        </p:spPr>
        <p:txBody>
          <a:bodyPr wrap="square" rtlCol="0" anchor="t">
            <a:spAutoFit/>
          </a:bodyPr>
          <a:p>
            <a:r>
              <a:rPr lang="en-US" altLang="zh-CN" sz="2000"/>
              <a:t>        尽管Rose这个名称跟英文中玫瑰单词</a:t>
            </a:r>
            <a:r>
              <a:rPr lang="zh-CN" altLang="en-US" sz="2000"/>
              <a:t>一模一样</a:t>
            </a:r>
            <a:r>
              <a:rPr lang="en-US" altLang="zh-CN" sz="2000"/>
              <a:t>，但是这里</a:t>
            </a:r>
            <a:r>
              <a:rPr lang="zh-CN" altLang="en-US" sz="2000"/>
              <a:t>它</a:t>
            </a:r>
            <a:r>
              <a:rPr lang="en-US" altLang="zh-CN" sz="2000"/>
              <a:t>代表Rational公司的面向对象分析和设计工具的一款力作。</a:t>
            </a:r>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049655" y="2073910"/>
            <a:ext cx="7711440" cy="398780"/>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Rose包括了统一建模语言（UML），OOSE，以及OMT。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49655" y="2950845"/>
            <a:ext cx="9136380" cy="706755"/>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 是一个完全的、具有能满足所有建模环境（Web开发，数据建模，Visual Studio和 C++ ）灵活性需求的一套解决方案</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49655" y="4244340"/>
            <a:ext cx="10358120" cy="1014730"/>
          </a:xfrm>
          <a:prstGeom prst="rect">
            <a:avLst/>
          </a:prstGeom>
          <a:noFill/>
        </p:spPr>
        <p:txBody>
          <a:bodyPr wrap="square" rtlCol="0" anchor="t">
            <a:spAutoFit/>
          </a:bodyPr>
          <a:p>
            <a:pPr algn="l"/>
            <a:r>
              <a:rPr lang="zh-CN" altLang="en-US" sz="2000" dirty="0">
                <a:latin typeface="微软雅黑" panose="020B0503020204020204" pitchFamily="34" charset="-122"/>
                <a:ea typeface="微软雅黑" panose="020B0503020204020204" pitchFamily="34" charset="-122"/>
              </a:rPr>
              <a:t>Rose 允许开发人员，项目经理，系统工程师和分析人员在软件开发周期内在将需求和系统的体系架构转换成代码，消除浪费的消耗，对需求和系统的体系架构进行可视化，理解和精练。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904875" y="1064895"/>
            <a:ext cx="5209540" cy="460375"/>
          </a:xfrm>
          <a:prstGeom prst="rect">
            <a:avLst/>
          </a:prstGeom>
          <a:noFill/>
        </p:spPr>
        <p:txBody>
          <a:bodyPr wrap="square" rtlCol="0" anchor="t">
            <a:spAutoFit/>
          </a:bodyPr>
          <a:p>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Rose的两个受欢迎的特征</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904875" y="2136775"/>
            <a:ext cx="9596755" cy="2861310"/>
          </a:xfrm>
          <a:prstGeom prst="rect">
            <a:avLst/>
          </a:prstGeom>
          <a:noFill/>
        </p:spPr>
        <p:txBody>
          <a:bodyPr wrap="square" rtlCol="0" anchor="t">
            <a:spAutoFit/>
          </a:bodyPr>
          <a:p>
            <a:r>
              <a:rPr lang="zh-CN" altLang="en-US" sz="2000" b="1"/>
              <a:t>反复式发展 和 来回旅程工程 的能力</a:t>
            </a:r>
            <a:endParaRPr lang="zh-CN" altLang="en-US" sz="2000" b="1"/>
          </a:p>
          <a:p>
            <a:endParaRPr lang="zh-CN" altLang="en-US" sz="2000" b="1"/>
          </a:p>
          <a:p>
            <a:r>
              <a:rPr lang="zh-CN" altLang="en-US" sz="2000"/>
              <a:t>Rational Rose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当开发者开始理解组件之间是如何相互作用和在设计中进行调整时,Rational Rose能够通过回溯和更新模型的其余部分来保证代码的一致性，从而展现出被称为"来回旅程工程"的能力，Rational Rose是可扩展的，可以使用可下载附加项和第三方应用软件，它支持COM/DCOM (ActiveX)，JavaBeans 和 Corba组件标准.</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6" name="文本框 5"/>
          <p:cNvSpPr txBox="1"/>
          <p:nvPr/>
        </p:nvSpPr>
        <p:spPr>
          <a:xfrm>
            <a:off x="544830" y="1720850"/>
            <a:ext cx="10901045" cy="4523105"/>
          </a:xfrm>
          <a:prstGeom prst="rect">
            <a:avLst/>
          </a:prstGeom>
          <a:noFill/>
        </p:spPr>
        <p:txBody>
          <a:bodyPr wrap="square" rtlCol="0" anchor="t">
            <a:spAutoFit/>
          </a:bodyPr>
          <a:p>
            <a:r>
              <a:rPr lang="zh-CN" altLang="en-US" sz="2400"/>
              <a:t>1、对业务进行建模（工作流）；</a:t>
            </a:r>
            <a:endParaRPr lang="zh-CN" altLang="en-US" sz="2400"/>
          </a:p>
          <a:p>
            <a:endParaRPr lang="zh-CN" altLang="en-US" sz="2400"/>
          </a:p>
          <a:p>
            <a:r>
              <a:rPr lang="zh-CN" altLang="en-US" sz="2400"/>
              <a:t>2、建立对象模型（表达信息系统内有哪些对象，它们之间是如何协作完成系统功能的）；</a:t>
            </a:r>
            <a:endParaRPr lang="zh-CN" altLang="en-US" sz="2400"/>
          </a:p>
          <a:p>
            <a:endParaRPr lang="zh-CN" altLang="en-US" sz="2400"/>
          </a:p>
          <a:p>
            <a:r>
              <a:rPr lang="zh-CN" altLang="en-US" sz="2400"/>
              <a:t>3、对数据库进行建模，并可以在对象模型和数据模型之间进行正、逆向工程，相互同步；</a:t>
            </a:r>
            <a:endParaRPr lang="zh-CN" altLang="en-US" sz="2400"/>
          </a:p>
          <a:p>
            <a:endParaRPr lang="zh-CN" altLang="en-US" sz="2400"/>
          </a:p>
          <a:p>
            <a:r>
              <a:rPr lang="zh-CN" altLang="en-US" sz="2400"/>
              <a:t>4、建立构件模型（表达信息系统的物理组成，如有什么文件、进程、线程、分布如何等等）；</a:t>
            </a:r>
            <a:endParaRPr lang="zh-CN" altLang="en-US" sz="2400"/>
          </a:p>
          <a:p>
            <a:endParaRPr lang="zh-CN" altLang="en-US" sz="2400"/>
          </a:p>
          <a:p>
            <a:r>
              <a:rPr lang="zh-CN" altLang="en-US" sz="2400"/>
              <a:t>5、生成目标语言的框架代码，如VB、JAVA、DELPHI等。</a:t>
            </a:r>
            <a:endParaRPr lang="zh-CN" altLang="en-US" sz="2400"/>
          </a:p>
        </p:txBody>
      </p:sp>
      <p:sp>
        <p:nvSpPr>
          <p:cNvPr id="2" name="文本框 1"/>
          <p:cNvSpPr txBox="1"/>
          <p:nvPr/>
        </p:nvSpPr>
        <p:spPr>
          <a:xfrm>
            <a:off x="696595" y="1033780"/>
            <a:ext cx="7112000" cy="460375"/>
          </a:xfrm>
          <a:prstGeom prst="rect">
            <a:avLst/>
          </a:prstGeom>
          <a:noFill/>
        </p:spPr>
        <p:txBody>
          <a:bodyPr wrap="none" rtlCol="0" anchor="t">
            <a:spAutoFit/>
          </a:bodyPr>
          <a:p>
            <a:r>
              <a:rPr lang="zh-CN" altLang="en-US" sz="2400" b="1">
                <a:sym typeface="+mn-ea"/>
              </a:rPr>
              <a:t>目前版本的Rational Rose可以用来做以下一些工作：</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251325" y="20907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14" name="组合 10"/>
          <p:cNvGrpSpPr/>
          <p:nvPr/>
        </p:nvGrpSpPr>
        <p:grpSpPr>
          <a:xfrm>
            <a:off x="1158875" y="1717644"/>
            <a:ext cx="3221038" cy="758888"/>
            <a:chOff x="4694848" y="2805880"/>
            <a:chExt cx="3221340" cy="758977"/>
          </a:xfrm>
        </p:grpSpPr>
        <p:grpSp>
          <p:nvGrpSpPr>
            <p:cNvPr id="13315" name="组合 11"/>
            <p:cNvGrpSpPr/>
            <p:nvPr/>
          </p:nvGrpSpPr>
          <p:grpSpPr>
            <a:xfrm>
              <a:off x="5517158" y="2805880"/>
              <a:ext cx="2399030" cy="758977"/>
              <a:chOff x="5517158" y="2886283"/>
              <a:chExt cx="2399030" cy="758977"/>
            </a:xfrm>
          </p:grpSpPr>
          <p:sp>
            <p:nvSpPr>
              <p:cNvPr id="16" name="矩形 15"/>
              <p:cNvSpPr/>
              <p:nvPr/>
            </p:nvSpPr>
            <p:spPr>
              <a:xfrm>
                <a:off x="5517158" y="2886283"/>
                <a:ext cx="2399030" cy="522031"/>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的使用</a:t>
                </a:r>
                <a:endPar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3369638"/>
                <a:ext cx="1192642" cy="27562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DESCRIPTION</a:t>
                </a:r>
                <a:endPar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grpSp>
        <p:grpSp>
          <p:nvGrpSpPr>
            <p:cNvPr id="13318"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332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97610" y="3069590"/>
            <a:ext cx="5447665" cy="398780"/>
          </a:xfrm>
          <a:prstGeom prst="rect">
            <a:avLst/>
          </a:prstGeom>
          <a:noFill/>
        </p:spPr>
        <p:txBody>
          <a:bodyPr wrap="square" rtlCol="0" anchor="t">
            <a:spAutoFit/>
          </a:bodyPr>
          <a:p>
            <a:r>
              <a:rPr lang="zh-CN" altLang="en-US" sz="2000"/>
              <a:t>简单介绍</a:t>
            </a:r>
            <a:r>
              <a:rPr lang="en-US" altLang="zh-CN" sz="2000"/>
              <a:t>如何用Rational rose创建P8 1.8</a:t>
            </a:r>
            <a:r>
              <a:rPr lang="zh-CN" altLang="en-US" sz="2000"/>
              <a:t>活动图</a:t>
            </a:r>
            <a:endParaRPr lang="zh-CN" altLang="en-US"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2679</Words>
  <Application>WPS 演示</Application>
  <PresentationFormat>宽屏</PresentationFormat>
  <Paragraphs>252</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敬畏人心</cp:lastModifiedBy>
  <cp:revision>71</cp:revision>
  <dcterms:created xsi:type="dcterms:W3CDTF">2016-04-16T23:42:00Z</dcterms:created>
  <dcterms:modified xsi:type="dcterms:W3CDTF">2017-11-03T13:54:05Z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