
<file path=[Content_Types].xml><?xml version="1.0" encoding="utf-8"?>
<Types xmlns="http://schemas.openxmlformats.org/package/2006/content-types">
  <Default Extension="jpeg" ContentType="image/jpe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77" r:id="rId4"/>
    <p:sldId id="3181" r:id="rId6"/>
    <p:sldId id="3182" r:id="rId7"/>
    <p:sldId id="3194" r:id="rId8"/>
    <p:sldId id="3208" r:id="rId9"/>
    <p:sldId id="3193" r:id="rId10"/>
    <p:sldId id="3222" r:id="rId11"/>
    <p:sldId id="3227" r:id="rId12"/>
    <p:sldId id="3223" r:id="rId13"/>
    <p:sldId id="3228" r:id="rId14"/>
    <p:sldId id="3224" r:id="rId15"/>
    <p:sldId id="3229" r:id="rId16"/>
    <p:sldId id="3230" r:id="rId17"/>
    <p:sldId id="3231" r:id="rId18"/>
    <p:sldId id="3225" r:id="rId19"/>
    <p:sldId id="3232" r:id="rId20"/>
    <p:sldId id="3226" r:id="rId21"/>
    <p:sldId id="3233" r:id="rId22"/>
    <p:sldId id="3234" r:id="rId23"/>
    <p:sldId id="3235" r:id="rId24"/>
    <p:sldId id="3209" r:id="rId25"/>
    <p:sldId id="3248" r:id="rId26"/>
    <p:sldId id="3236" r:id="rId27"/>
    <p:sldId id="3237" r:id="rId28"/>
    <p:sldId id="3257" r:id="rId29"/>
    <p:sldId id="3238" r:id="rId30"/>
    <p:sldId id="3239" r:id="rId31"/>
    <p:sldId id="3210" r:id="rId32"/>
    <p:sldId id="3240" r:id="rId33"/>
    <p:sldId id="3263" r:id="rId34"/>
    <p:sldId id="3264" r:id="rId35"/>
    <p:sldId id="3211" r:id="rId3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170C1"/>
    <a:srgbClr val="A6A6A6"/>
    <a:srgbClr val="E0E0E2"/>
    <a:srgbClr val="CE3184"/>
    <a:srgbClr val="87AE1F"/>
    <a:srgbClr val="02B8CD"/>
    <a:srgbClr val="2E7438"/>
    <a:srgbClr val="063A3C"/>
    <a:srgbClr val="0E1F0D"/>
    <a:srgbClr val="2664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2" autoAdjust="0"/>
    <p:restoredTop sz="92986" autoAdjust="0"/>
  </p:normalViewPr>
  <p:slideViewPr>
    <p:cSldViewPr>
      <p:cViewPr varScale="1">
        <p:scale>
          <a:sx n="105" d="100"/>
          <a:sy n="105" d="100"/>
        </p:scale>
        <p:origin x="-816" y="-84"/>
      </p:cViewPr>
      <p:guideLst>
        <p:guide orient="horz" pos="447"/>
        <p:guide orient="horz" pos="4183"/>
        <p:guide pos="4026"/>
        <p:guide pos="501"/>
        <p:guide pos="755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858044" cy="7232650"/>
          </a:xfrm>
          <a:prstGeom prst="rect">
            <a:avLst/>
          </a:prstGeom>
        </p:spPr>
      </p:pic>
      <p:sp>
        <p:nvSpPr>
          <p:cNvPr id="3" name="矩形 2"/>
          <p:cNvSpPr/>
          <p:nvPr userDrawn="1"/>
        </p:nvSpPr>
        <p:spPr>
          <a:xfrm>
            <a:off x="0" y="0"/>
            <a:ext cx="12858750" cy="723265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82C926-329E-43DE-A990-3A07A2A534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858044" cy="7232650"/>
          </a:xfrm>
          <a:prstGeom prst="rect">
            <a:avLst/>
          </a:prstGeom>
        </p:spPr>
      </p:pic>
      <p:sp>
        <p:nvSpPr>
          <p:cNvPr id="3" name="矩形 2"/>
          <p:cNvSpPr/>
          <p:nvPr userDrawn="1"/>
        </p:nvSpPr>
        <p:spPr>
          <a:xfrm>
            <a:off x="0" y="0"/>
            <a:ext cx="12858750" cy="723265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C926-329E-43DE-A990-3A07A2A534C7}"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3CEF-B625-4558-9E75-934060632C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3.png"/><Relationship Id="rId3" Type="http://schemas.microsoft.com/office/2007/relationships/media" Target="../media/media1.wma"/><Relationship Id="rId2" Type="http://schemas.openxmlformats.org/officeDocument/2006/relationships/audio" Target="../media/media1.wma"/><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19236"/>
            <a:ext cx="12858750" cy="45719"/>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848573"/>
            <a:ext cx="12858751" cy="1384077"/>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68735" y="0"/>
            <a:ext cx="5455840" cy="7232650"/>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solidFill>
            <a:srgbClr val="E0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 y="0"/>
            <a:ext cx="5455840" cy="7232650"/>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6561903" y="3844140"/>
            <a:ext cx="5472608"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矩形 259"/>
          <p:cNvSpPr>
            <a:spLocks noChangeArrowheads="1"/>
          </p:cNvSpPr>
          <p:nvPr/>
        </p:nvSpPr>
        <p:spPr bwMode="auto">
          <a:xfrm>
            <a:off x="6501383" y="1238472"/>
            <a:ext cx="4680520"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3800" b="1" cap="all" dirty="0" smtClean="0">
                <a:solidFill>
                  <a:srgbClr val="0170C1"/>
                </a:solidFill>
                <a:latin typeface="Agency FB" panose="020B0503020202020204" pitchFamily="34" charset="0"/>
                <a:cs typeface="Arial" panose="020B0604020202020204" pitchFamily="34" charset="0"/>
              </a:rPr>
              <a:t>UML</a:t>
            </a:r>
            <a:endParaRPr lang="zh-CN" altLang="en-US" sz="13800" b="1" cap="all" dirty="0">
              <a:solidFill>
                <a:srgbClr val="0170C1"/>
              </a:solidFill>
              <a:latin typeface="Agency FB" panose="020B0503020202020204" pitchFamily="34" charset="0"/>
              <a:cs typeface="Arial" panose="020B0604020202020204" pitchFamily="34" charset="0"/>
            </a:endParaRPr>
          </a:p>
        </p:txBody>
      </p:sp>
      <p:grpSp>
        <p:nvGrpSpPr>
          <p:cNvPr id="24" name="组合 23"/>
          <p:cNvGrpSpPr/>
          <p:nvPr/>
        </p:nvGrpSpPr>
        <p:grpSpPr>
          <a:xfrm>
            <a:off x="6501130" y="4612640"/>
            <a:ext cx="4547235" cy="456070"/>
            <a:chOff x="7400823" y="5264605"/>
            <a:chExt cx="2165124" cy="217176"/>
          </a:xfrm>
          <a:solidFill>
            <a:srgbClr val="0170C1"/>
          </a:solidFill>
        </p:grpSpPr>
        <p:grpSp>
          <p:nvGrpSpPr>
            <p:cNvPr id="25" name="组合 24"/>
            <p:cNvGrpSpPr/>
            <p:nvPr/>
          </p:nvGrpSpPr>
          <p:grpSpPr>
            <a:xfrm>
              <a:off x="7400823" y="5264605"/>
              <a:ext cx="217176" cy="217176"/>
              <a:chOff x="6562677" y="5316612"/>
              <a:chExt cx="458864" cy="458864"/>
            </a:xfrm>
            <a:grpFill/>
          </p:grpSpPr>
          <p:sp>
            <p:nvSpPr>
              <p:cNvPr id="31" name="椭圆 30"/>
              <p:cNvSpPr/>
              <p:nvPr/>
            </p:nvSpPr>
            <p:spPr>
              <a:xfrm>
                <a:off x="6562677" y="5316612"/>
                <a:ext cx="458864" cy="4588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32" name="Freeform 61"/>
              <p:cNvSpPr>
                <a:spLocks noChangeArrowheads="1"/>
              </p:cNvSpPr>
              <p:nvPr/>
            </p:nvSpPr>
            <p:spPr bwMode="auto">
              <a:xfrm>
                <a:off x="6686102" y="5393131"/>
                <a:ext cx="212014" cy="305826"/>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p:spPr>
            <p:txBody>
              <a:bodyPr wrap="none" anchor="ctr"/>
              <a:lstStyle/>
              <a:p>
                <a:endParaRPr lang="en-US" sz="1000" dirty="0">
                  <a:latin typeface="Lato Light"/>
                </a:endParaRPr>
              </a:p>
            </p:txBody>
          </p:sp>
        </p:grpSp>
        <p:sp>
          <p:nvSpPr>
            <p:cNvPr id="29" name="椭圆 28"/>
            <p:cNvSpPr/>
            <p:nvPr/>
          </p:nvSpPr>
          <p:spPr>
            <a:xfrm>
              <a:off x="9348771" y="5264605"/>
              <a:ext cx="217176" cy="2171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0"/>
            <p:cNvSpPr txBox="1"/>
            <p:nvPr/>
          </p:nvSpPr>
          <p:spPr>
            <a:xfrm>
              <a:off x="7671728" y="5300890"/>
              <a:ext cx="1439183" cy="179010"/>
            </a:xfrm>
            <a:prstGeom prst="rect">
              <a:avLst/>
            </a:prstGeom>
            <a:noFill/>
          </p:spPr>
          <p:txBody>
            <a:bodyPr wrap="square" lIns="68580" tIns="34290" rIns="68580" bIns="34290">
              <a:spAutoFit/>
            </a:bodyPr>
            <a:lstStyle/>
            <a:p>
              <a:pPr>
                <a:buNone/>
              </a:pPr>
              <a:r>
                <a:rPr lang="zh-CN" altLang="en-US" sz="2000" cap="all" dirty="0">
                  <a:solidFill>
                    <a:srgbClr val="0170C1"/>
                  </a:solidFill>
                  <a:latin typeface="微软雅黑" panose="020B0503020204020204" pitchFamily="34" charset="-122"/>
                  <a:ea typeface="微软雅黑" panose="020B0503020204020204" pitchFamily="34" charset="-122"/>
                  <a:cs typeface="Arial" panose="020B0604020202020204" pitchFamily="34" charset="0"/>
                </a:rPr>
                <a:t>汇报</a:t>
              </a:r>
              <a:r>
                <a:rPr lang="zh-CN" altLang="en-US"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rPr>
                <a:t>人：</a:t>
              </a:r>
              <a:r>
                <a:rPr lang="en-US" altLang="zh-CN"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rPr>
                <a:t>PRD-G2</a:t>
              </a:r>
              <a:endParaRPr lang="en-US" altLang="zh-CN" sz="2000" cap="all" dirty="0">
                <a:solidFill>
                  <a:srgbClr val="0170C1"/>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2" name="欧美音乐">
            <a:hlinkClick r:id="" action="ppaction://media"/>
          </p:cNvPr>
          <p:cNvPicPr>
            <a:picLocks noChangeAspect="1"/>
          </p:cNvPicPr>
          <p:nvPr>
            <a:videoFile r:link="rId2"/>
            <p:extLst>
              <p:ext uri="{DAA4B4D4-6D71-4841-9C94-3DE7FCFB9230}">
                <p14:media xmlns:p14="http://schemas.microsoft.com/office/powerpoint/2010/main" r:embed="rId3"/>
              </p:ext>
            </p:extLst>
          </p:nvPr>
        </p:nvPicPr>
        <p:blipFill>
          <a:blip r:embed="rId4" cstate="print"/>
          <a:stretch>
            <a:fillRect/>
          </a:stretch>
        </p:blipFill>
        <p:spPr>
          <a:xfrm>
            <a:off x="6124575" y="-1168644"/>
            <a:ext cx="609600" cy="609600"/>
          </a:xfrm>
          <a:prstGeom prst="rect">
            <a:avLst/>
          </a:prstGeom>
        </p:spPr>
      </p:pic>
      <p:sp>
        <p:nvSpPr>
          <p:cNvPr id="3" name="TextBox 10"/>
          <p:cNvSpPr txBox="1"/>
          <p:nvPr/>
        </p:nvSpPr>
        <p:spPr>
          <a:xfrm>
            <a:off x="5659755" y="5270500"/>
            <a:ext cx="6833870" cy="375920"/>
          </a:xfrm>
          <a:prstGeom prst="rect">
            <a:avLst/>
          </a:prstGeom>
          <a:noFill/>
        </p:spPr>
        <p:txBody>
          <a:bodyPr wrap="square" lIns="68580" tIns="34290" rIns="68580" bIns="34290">
            <a:spAutoFit/>
          </a:bodyPr>
          <a:p>
            <a:pPr algn="ctr"/>
            <a:r>
              <a:rPr lang="zh-CN" altLang="en-US"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sym typeface="+mn-ea"/>
              </a:rPr>
              <a:t>小组成员：温中磊，吕政凯，楼静靓，简浩男，陈金润</a:t>
            </a:r>
            <a:endParaRPr lang="zh-CN" altLang="en-US" sz="2000" cap="all"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0-#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750"/>
                                        <p:tgtEl>
                                          <p:spTgt spid="19"/>
                                        </p:tgtEl>
                                      </p:cBhvr>
                                    </p:animEffect>
                                  </p:childTnLst>
                                </p:cTn>
                              </p:par>
                            </p:childTnLst>
                          </p:cTn>
                        </p:par>
                        <p:par>
                          <p:cTn id="25" fill="hold">
                            <p:stCondLst>
                              <p:cond delay="25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8"/>
                                        </p:tgtEl>
                                        <p:attrNameLst>
                                          <p:attrName>ppt_y</p:attrName>
                                        </p:attrNameLst>
                                      </p:cBhvr>
                                      <p:tavLst>
                                        <p:tav tm="0">
                                          <p:val>
                                            <p:strVal val="#ppt_y"/>
                                          </p:val>
                                        </p:tav>
                                        <p:tav tm="100000">
                                          <p:val>
                                            <p:strVal val="#ppt_y"/>
                                          </p:val>
                                        </p:tav>
                                      </p:tavLst>
                                    </p:anim>
                                    <p:anim calcmode="lin" valueType="num">
                                      <p:cBhvr>
                                        <p:cTn id="3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8"/>
                                        </p:tgtEl>
                                      </p:cBhvr>
                                    </p:animEffect>
                                  </p:childTnLst>
                                </p:cTn>
                              </p:par>
                            </p:childTnLst>
                          </p:cTn>
                        </p:par>
                        <p:par>
                          <p:cTn id="33" fill="hold">
                            <p:stCondLst>
                              <p:cond delay="285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8"/>
                                        </p:tgtEl>
                                      </p:cBhvr>
                                    </p:animEffect>
                                    <p:animScale>
                                      <p:cBhvr>
                                        <p:cTn id="36" dur="250" autoRev="1" fill="hold"/>
                                        <p:tgtEl>
                                          <p:spTgt spid="18"/>
                                        </p:tgtEl>
                                      </p:cBhvr>
                                      <p:by x="105000" y="105000"/>
                                    </p:animScale>
                                  </p:childTnLst>
                                </p:cTn>
                              </p:par>
                            </p:childTnLst>
                          </p:cTn>
                        </p:par>
                        <p:par>
                          <p:cTn id="37" fill="hold">
                            <p:stCondLst>
                              <p:cond delay="335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3850"/>
                            </p:stCondLst>
                            <p:childTnLst>
                              <p:par>
                                <p:cTn id="42" presetID="53" presetClass="entr" presetSubtype="16"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47" repeatCount="indefinite" fill="remove" display="0">
                  <p:stCondLst>
                    <p:cond delay="indefinite"/>
                  </p:stCondLst>
                  <p:endCondLst>
                    <p:cond evt="onStopAudio" delay="0">
                      <p:tgtEl>
                        <p:sldTgt/>
                      </p:tgtEl>
                    </p:cond>
                  </p:endCondLst>
                </p:cTn>
                <p:tgtEl>
                  <p:spTgt spid="2"/>
                </p:tgtEl>
              </p:cMediaNode>
            </p:video>
          </p:childTnLst>
        </p:cTn>
      </p:par>
    </p:tnLst>
    <p:bldLst>
      <p:bldP spid="19" grpId="0" animBg="1"/>
      <p:bldP spid="17" grpId="0" animBg="1"/>
      <p:bldP spid="13" grpId="0" animBg="1"/>
      <p:bldP spid="10" grpId="0" animBg="1"/>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构建图</a:t>
            </a:r>
            <a:endParaRPr lang="zh-CN" altLang="en-US" sz="2400" b="1">
              <a:solidFill>
                <a:schemeClr val="accent1"/>
              </a:solidFill>
            </a:endParaRPr>
          </a:p>
        </p:txBody>
      </p:sp>
      <p:pic>
        <p:nvPicPr>
          <p:cNvPr id="6" name="图片 5"/>
          <p:cNvPicPr>
            <a:picLocks noChangeAspect="1"/>
          </p:cNvPicPr>
          <p:nvPr/>
        </p:nvPicPr>
        <p:blipFill>
          <a:blip r:embed="rId1"/>
          <a:stretch>
            <a:fillRect/>
          </a:stretch>
        </p:blipFill>
        <p:spPr>
          <a:xfrm>
            <a:off x="1406525" y="1482090"/>
            <a:ext cx="10300335" cy="5389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逻辑视图</a:t>
            </a:r>
            <a:endParaRPr lang="zh-CN" altLang="en-US" sz="2400" b="1">
              <a:solidFill>
                <a:schemeClr val="accent1"/>
              </a:solidFill>
            </a:endParaRPr>
          </a:p>
        </p:txBody>
      </p:sp>
      <p:sp>
        <p:nvSpPr>
          <p:cNvPr id="2" name="文本框 1"/>
          <p:cNvSpPr txBox="1"/>
          <p:nvPr/>
        </p:nvSpPr>
        <p:spPr>
          <a:xfrm>
            <a:off x="2976880" y="2740025"/>
            <a:ext cx="7287895" cy="1753235"/>
          </a:xfrm>
          <a:prstGeom prst="rect">
            <a:avLst/>
          </a:prstGeom>
          <a:noFill/>
        </p:spPr>
        <p:txBody>
          <a:bodyPr wrap="square" rtlCol="0">
            <a:spAutoFit/>
          </a:bodyPr>
          <a:p>
            <a:pPr algn="l"/>
            <a:r>
              <a:rPr lang="en-US" altLang="zh-CN"/>
              <a:t>       </a:t>
            </a:r>
            <a:r>
              <a:rPr lang="zh-CN" altLang="en-US"/>
              <a:t>逻辑视图包括类图，对象图，包图。描述用例视图中提出的系统功能的实现。与用例视图相比，逻辑视图</a:t>
            </a:r>
            <a:r>
              <a:rPr lang="zh-CN" altLang="en-US">
                <a:solidFill>
                  <a:srgbClr val="FF0000"/>
                </a:solidFill>
              </a:rPr>
              <a:t>主要关注系统内部</a:t>
            </a:r>
            <a:r>
              <a:rPr lang="zh-CN" altLang="en-US"/>
              <a:t>，它既描述系统的</a:t>
            </a:r>
            <a:r>
              <a:rPr lang="zh-CN" altLang="en-US">
                <a:solidFill>
                  <a:srgbClr val="FF0000"/>
                </a:solidFill>
              </a:rPr>
              <a:t>静态结构</a:t>
            </a:r>
            <a:r>
              <a:rPr lang="zh-CN" altLang="en-US"/>
              <a:t>（类、对象以及他们之间的关系），也描述系统内部的</a:t>
            </a:r>
            <a:r>
              <a:rPr lang="zh-CN" altLang="en-US">
                <a:solidFill>
                  <a:srgbClr val="FF0000"/>
                </a:solidFill>
              </a:rPr>
              <a:t>动态协作</a:t>
            </a:r>
            <a:r>
              <a:rPr lang="zh-CN" altLang="en-US"/>
              <a:t>关系。系统的静态结构在类图和对象图中进行描述，而动态模型则在状态图、时序图、协作图以及活动图中进行描述。逻辑视图的使用者主要是</a:t>
            </a:r>
            <a:r>
              <a:rPr lang="zh-CN" altLang="en-US">
                <a:solidFill>
                  <a:srgbClr val="FF0000"/>
                </a:solidFill>
              </a:rPr>
              <a:t>设计人员和开发人员</a:t>
            </a:r>
            <a:r>
              <a:rPr lang="zh-CN" altLang="en-US"/>
              <a:t>。</a:t>
            </a:r>
            <a:endParaRPr lang="zh-CN" altLang="en-US"/>
          </a:p>
        </p:txBody>
      </p:sp>
      <p:sp>
        <p:nvSpPr>
          <p:cNvPr id="10" name="矩形 9"/>
          <p:cNvSpPr/>
          <p:nvPr/>
        </p:nvSpPr>
        <p:spPr>
          <a:xfrm>
            <a:off x="2603090" y="2740026"/>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类图</a:t>
            </a:r>
            <a:endParaRPr lang="zh-CN" altLang="en-US" sz="2400" b="1">
              <a:solidFill>
                <a:schemeClr val="accent1"/>
              </a:solidFill>
            </a:endParaRPr>
          </a:p>
        </p:txBody>
      </p:sp>
      <p:pic>
        <p:nvPicPr>
          <p:cNvPr id="4" name="图片 3"/>
          <p:cNvPicPr>
            <a:picLocks noChangeAspect="1"/>
          </p:cNvPicPr>
          <p:nvPr/>
        </p:nvPicPr>
        <p:blipFill>
          <a:blip r:embed="rId1"/>
          <a:stretch>
            <a:fillRect/>
          </a:stretch>
        </p:blipFill>
        <p:spPr>
          <a:xfrm>
            <a:off x="2498725" y="1481455"/>
            <a:ext cx="7167880" cy="5530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对象图</a:t>
            </a:r>
            <a:endParaRPr lang="zh-CN" altLang="en-US" sz="2400" b="1">
              <a:solidFill>
                <a:schemeClr val="accent1"/>
              </a:solidFill>
            </a:endParaRPr>
          </a:p>
        </p:txBody>
      </p:sp>
      <p:pic>
        <p:nvPicPr>
          <p:cNvPr id="2" name="图片 1"/>
          <p:cNvPicPr>
            <a:picLocks noChangeAspect="1"/>
          </p:cNvPicPr>
          <p:nvPr/>
        </p:nvPicPr>
        <p:blipFill>
          <a:blip r:embed="rId1"/>
          <a:stretch>
            <a:fillRect/>
          </a:stretch>
        </p:blipFill>
        <p:spPr>
          <a:xfrm>
            <a:off x="1859915" y="1481455"/>
            <a:ext cx="8541385" cy="533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包图</a:t>
            </a:r>
            <a:endParaRPr lang="zh-CN" altLang="en-US" sz="2400" b="1">
              <a:solidFill>
                <a:schemeClr val="accent1"/>
              </a:solidFill>
            </a:endParaRPr>
          </a:p>
        </p:txBody>
      </p:sp>
      <p:pic>
        <p:nvPicPr>
          <p:cNvPr id="4" name="图片 3"/>
          <p:cNvPicPr>
            <a:picLocks noChangeAspect="1"/>
          </p:cNvPicPr>
          <p:nvPr/>
        </p:nvPicPr>
        <p:blipFill>
          <a:blip r:embed="rId1"/>
          <a:stretch>
            <a:fillRect/>
          </a:stretch>
        </p:blipFill>
        <p:spPr>
          <a:xfrm>
            <a:off x="1638300" y="1597025"/>
            <a:ext cx="8447405" cy="5123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配置视图</a:t>
            </a:r>
            <a:endParaRPr lang="zh-CN" altLang="en-US" sz="2400" b="1">
              <a:solidFill>
                <a:schemeClr val="accent1"/>
              </a:solidFill>
            </a:endParaRPr>
          </a:p>
        </p:txBody>
      </p:sp>
      <p:sp>
        <p:nvSpPr>
          <p:cNvPr id="3" name="文本框 2"/>
          <p:cNvSpPr txBox="1"/>
          <p:nvPr/>
        </p:nvSpPr>
        <p:spPr>
          <a:xfrm>
            <a:off x="2240280" y="2983230"/>
            <a:ext cx="7370445" cy="922020"/>
          </a:xfrm>
          <a:prstGeom prst="rect">
            <a:avLst/>
          </a:prstGeom>
          <a:noFill/>
        </p:spPr>
        <p:txBody>
          <a:bodyPr wrap="square" rtlCol="0">
            <a:spAutoFit/>
          </a:bodyPr>
          <a:p>
            <a:pPr algn="l"/>
            <a:r>
              <a:rPr lang="en-US" altLang="zh-CN"/>
              <a:t>    </a:t>
            </a:r>
            <a:r>
              <a:rPr lang="zh-CN" altLang="en-US"/>
              <a:t>配置视图显示系统的物理部署，它描述位于节点上的运行实例的部署情况。配置视图主要由配置图表示，它的使用者是</a:t>
            </a:r>
            <a:r>
              <a:rPr lang="zh-CN" altLang="en-US">
                <a:solidFill>
                  <a:srgbClr val="FF0000"/>
                </a:solidFill>
              </a:rPr>
              <a:t>开发人员、系统集成人员和测试人员</a:t>
            </a:r>
            <a:r>
              <a:rPr lang="zh-CN" altLang="en-US"/>
              <a:t>。配置视图还允许评估分配结果和资源分配。</a:t>
            </a:r>
            <a:endParaRPr lang="zh-CN" altLang="en-US"/>
          </a:p>
        </p:txBody>
      </p:sp>
      <p:sp>
        <p:nvSpPr>
          <p:cNvPr id="10" name="矩形 9"/>
          <p:cNvSpPr/>
          <p:nvPr/>
        </p:nvSpPr>
        <p:spPr>
          <a:xfrm>
            <a:off x="2034130" y="259969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配置图</a:t>
            </a:r>
            <a:endParaRPr lang="zh-CN" altLang="en-US" sz="2400" b="1">
              <a:solidFill>
                <a:schemeClr val="accent1"/>
              </a:solidFill>
            </a:endParaRPr>
          </a:p>
        </p:txBody>
      </p:sp>
      <p:pic>
        <p:nvPicPr>
          <p:cNvPr id="6" name="图片 5"/>
          <p:cNvPicPr>
            <a:picLocks noChangeAspect="1"/>
          </p:cNvPicPr>
          <p:nvPr/>
        </p:nvPicPr>
        <p:blipFill>
          <a:blip r:embed="rId1"/>
          <a:stretch>
            <a:fillRect/>
          </a:stretch>
        </p:blipFill>
        <p:spPr>
          <a:xfrm>
            <a:off x="1747520" y="2232660"/>
            <a:ext cx="8159750" cy="3387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并发视图</a:t>
            </a:r>
            <a:endParaRPr lang="zh-CN" altLang="en-US" sz="2400" b="1">
              <a:solidFill>
                <a:schemeClr val="accent1"/>
              </a:solidFill>
            </a:endParaRPr>
          </a:p>
        </p:txBody>
      </p:sp>
      <p:sp>
        <p:nvSpPr>
          <p:cNvPr id="2" name="文本框 1"/>
          <p:cNvSpPr txBox="1"/>
          <p:nvPr/>
        </p:nvSpPr>
        <p:spPr>
          <a:xfrm>
            <a:off x="2135505" y="3016885"/>
            <a:ext cx="7395210" cy="1198880"/>
          </a:xfrm>
          <a:prstGeom prst="rect">
            <a:avLst/>
          </a:prstGeom>
          <a:noFill/>
        </p:spPr>
        <p:txBody>
          <a:bodyPr wrap="square" rtlCol="0">
            <a:spAutoFit/>
          </a:bodyPr>
          <a:p>
            <a:pPr algn="l"/>
            <a:r>
              <a:rPr lang="en-US" altLang="zh-CN"/>
              <a:t>    </a:t>
            </a:r>
            <a:r>
              <a:rPr lang="zh-CN" altLang="en-US"/>
              <a:t>UML语言中的并发视图主要考虑资源的有效利用、代码的并行执行以及系统环境中异步事件的处理。除了将系统划分为并发执行的控制以外，并发视图还需要处理线程之间的通信和同步。并发视图的使用者是</a:t>
            </a:r>
            <a:r>
              <a:rPr lang="zh-CN" altLang="en-US">
                <a:solidFill>
                  <a:srgbClr val="FF0000"/>
                </a:solidFill>
              </a:rPr>
              <a:t>开发人员和系统集成人员</a:t>
            </a:r>
            <a:r>
              <a:rPr lang="zh-CN" altLang="en-US"/>
              <a:t>。并发视图由状态图、协作图、以及活动图组成。</a:t>
            </a:r>
            <a:endParaRPr lang="zh-CN" altLang="en-US"/>
          </a:p>
        </p:txBody>
      </p:sp>
      <p:sp>
        <p:nvSpPr>
          <p:cNvPr id="10" name="矩形 9"/>
          <p:cNvSpPr/>
          <p:nvPr/>
        </p:nvSpPr>
        <p:spPr>
          <a:xfrm>
            <a:off x="1877285" y="2710816"/>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3954145" cy="460375"/>
          </a:xfrm>
          <a:prstGeom prst="rect">
            <a:avLst/>
          </a:prstGeom>
          <a:noFill/>
        </p:spPr>
        <p:txBody>
          <a:bodyPr wrap="square" rtlCol="0">
            <a:spAutoFit/>
          </a:bodyPr>
          <a:p>
            <a:r>
              <a:rPr lang="zh-CN" altLang="en-US" sz="2400" b="1">
                <a:solidFill>
                  <a:schemeClr val="accent1"/>
                </a:solidFill>
              </a:rPr>
              <a:t>管理员用户管理状态机图</a:t>
            </a:r>
            <a:endParaRPr lang="zh-CN" altLang="en-US" sz="2400" b="1">
              <a:solidFill>
                <a:schemeClr val="accent1"/>
              </a:solidFill>
            </a:endParaRPr>
          </a:p>
        </p:txBody>
      </p:sp>
      <p:pic>
        <p:nvPicPr>
          <p:cNvPr id="4" name="图片 3"/>
          <p:cNvPicPr>
            <a:picLocks noChangeAspect="1"/>
          </p:cNvPicPr>
          <p:nvPr/>
        </p:nvPicPr>
        <p:blipFill>
          <a:blip r:embed="rId1"/>
          <a:stretch>
            <a:fillRect/>
          </a:stretch>
        </p:blipFill>
        <p:spPr>
          <a:xfrm>
            <a:off x="1540510" y="2315845"/>
            <a:ext cx="7648575" cy="4382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2746375" cy="460375"/>
          </a:xfrm>
          <a:prstGeom prst="rect">
            <a:avLst/>
          </a:prstGeom>
          <a:noFill/>
        </p:spPr>
        <p:txBody>
          <a:bodyPr wrap="square" rtlCol="0">
            <a:spAutoFit/>
          </a:bodyPr>
          <a:p>
            <a:r>
              <a:rPr lang="zh-CN" altLang="en-US" sz="2400" b="1">
                <a:solidFill>
                  <a:schemeClr val="accent1"/>
                </a:solidFill>
              </a:rPr>
              <a:t>游客活动图</a:t>
            </a:r>
            <a:endParaRPr lang="zh-CN" altLang="en-US" sz="2400" b="1">
              <a:solidFill>
                <a:schemeClr val="accent1"/>
              </a:solidFill>
            </a:endParaRPr>
          </a:p>
        </p:txBody>
      </p:sp>
      <p:pic>
        <p:nvPicPr>
          <p:cNvPr id="2" name="图片 1"/>
          <p:cNvPicPr>
            <a:picLocks noChangeAspect="1"/>
          </p:cNvPicPr>
          <p:nvPr/>
        </p:nvPicPr>
        <p:blipFill>
          <a:blip r:embed="rId1"/>
          <a:stretch>
            <a:fillRect/>
          </a:stretch>
        </p:blipFill>
        <p:spPr>
          <a:xfrm>
            <a:off x="992505" y="1624965"/>
            <a:ext cx="10697210" cy="4634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248"/>
            <a:ext cx="12858750" cy="7289552"/>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矩形 6"/>
          <p:cNvSpPr/>
          <p:nvPr/>
        </p:nvSpPr>
        <p:spPr>
          <a:xfrm>
            <a:off x="-12700" y="248"/>
            <a:ext cx="4281835" cy="7289552"/>
          </a:xfrm>
          <a:prstGeom prst="rect">
            <a:avLst/>
          </a:prstGeom>
          <a:solidFill>
            <a:srgbClr val="0170C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 name="组合 1"/>
          <p:cNvGrpSpPr/>
          <p:nvPr/>
        </p:nvGrpSpPr>
        <p:grpSpPr>
          <a:xfrm>
            <a:off x="616496" y="2238604"/>
            <a:ext cx="3023442" cy="1564196"/>
            <a:chOff x="1819275" y="1143000"/>
            <a:chExt cx="2867025" cy="1483273"/>
          </a:xfrm>
        </p:grpSpPr>
        <p:sp>
          <p:nvSpPr>
            <p:cNvPr id="3" name="矩形 2"/>
            <p:cNvSpPr/>
            <p:nvPr/>
          </p:nvSpPr>
          <p:spPr>
            <a:xfrm>
              <a:off x="1819275" y="1143000"/>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95500" y="1359448"/>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330" b="1" dirty="0">
                <a:solidFill>
                  <a:srgbClr val="4EB796"/>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666975" y="3989353"/>
            <a:ext cx="2922484" cy="707886"/>
          </a:xfrm>
          <a:prstGeom prst="rect">
            <a:avLst/>
          </a:prstGeom>
          <a:noFill/>
        </p:spPr>
        <p:txBody>
          <a:bodyPr wrap="square" rtlCol="0">
            <a:spAutoFit/>
          </a:bodyPr>
          <a:lstStyle/>
          <a:p>
            <a:pPr algn="ctr"/>
            <a:r>
              <a:rPr lang="en-US" altLang="zh-CN" sz="4000" dirty="0" smtClean="0">
                <a:solidFill>
                  <a:schemeClr val="bg1"/>
                </a:solidFill>
                <a:latin typeface="Kozuka Gothic Pro M" panose="020B0700000000000000" pitchFamily="34" charset="-128"/>
                <a:ea typeface="Kozuka Gothic Pro M" panose="020B0700000000000000" pitchFamily="34" charset="-128"/>
              </a:rPr>
              <a:t>CONTENTS</a:t>
            </a:r>
            <a:endParaRPr lang="zh-CN" altLang="en-US" sz="4000" dirty="0">
              <a:solidFill>
                <a:schemeClr val="bg1"/>
              </a:solidFill>
              <a:latin typeface="Kozuka Gothic Pro M" panose="020B0700000000000000" pitchFamily="34" charset="-128"/>
              <a:ea typeface="Kozuka Gothic Pro M" panose="020B0700000000000000" pitchFamily="34" charset="-128"/>
            </a:endParaRPr>
          </a:p>
        </p:txBody>
      </p:sp>
      <p:sp>
        <p:nvSpPr>
          <p:cNvPr id="23" name="剪去单角的矩形 22"/>
          <p:cNvSpPr/>
          <p:nvPr/>
        </p:nvSpPr>
        <p:spPr>
          <a:xfrm>
            <a:off x="6237515" y="1883777"/>
            <a:ext cx="4369425" cy="657403"/>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1" fmla="*/ 0 w 4772025"/>
              <a:gd name="connsiteY0-2" fmla="*/ 0 h 476250"/>
              <a:gd name="connsiteX1-3" fmla="*/ 4568823 w 4772025"/>
              <a:gd name="connsiteY1-4" fmla="*/ 0 h 476250"/>
              <a:gd name="connsiteX2-5" fmla="*/ 4772025 w 4772025"/>
              <a:gd name="connsiteY2-6" fmla="*/ 241302 h 476250"/>
              <a:gd name="connsiteX3-7" fmla="*/ 4648200 w 4772025"/>
              <a:gd name="connsiteY3-8" fmla="*/ 476250 h 476250"/>
              <a:gd name="connsiteX4-9" fmla="*/ 0 w 4772025"/>
              <a:gd name="connsiteY4-10" fmla="*/ 476250 h 476250"/>
              <a:gd name="connsiteX5-11" fmla="*/ 0 w 4772025"/>
              <a:gd name="connsiteY5-12" fmla="*/ 0 h 476250"/>
              <a:gd name="connsiteX0-13" fmla="*/ 0 w 4767262"/>
              <a:gd name="connsiteY0-14" fmla="*/ 0 h 476250"/>
              <a:gd name="connsiteX1-15" fmla="*/ 4568823 w 4767262"/>
              <a:gd name="connsiteY1-16" fmla="*/ 0 h 476250"/>
              <a:gd name="connsiteX2-17" fmla="*/ 4767262 w 4767262"/>
              <a:gd name="connsiteY2-18" fmla="*/ 207964 h 476250"/>
              <a:gd name="connsiteX3-19" fmla="*/ 4648200 w 4767262"/>
              <a:gd name="connsiteY3-20" fmla="*/ 476250 h 476250"/>
              <a:gd name="connsiteX4-21" fmla="*/ 0 w 4767262"/>
              <a:gd name="connsiteY4-22" fmla="*/ 476250 h 476250"/>
              <a:gd name="connsiteX5-23" fmla="*/ 0 w 4767262"/>
              <a:gd name="connsiteY5-24" fmla="*/ 0 h 476250"/>
              <a:gd name="connsiteX0-25" fmla="*/ 0 w 4872037"/>
              <a:gd name="connsiteY0-26" fmla="*/ 0 h 476250"/>
              <a:gd name="connsiteX1-27" fmla="*/ 4568823 w 4872037"/>
              <a:gd name="connsiteY1-28" fmla="*/ 0 h 476250"/>
              <a:gd name="connsiteX2-29" fmla="*/ 4872037 w 4872037"/>
              <a:gd name="connsiteY2-30" fmla="*/ 231777 h 476250"/>
              <a:gd name="connsiteX3-31" fmla="*/ 4648200 w 4872037"/>
              <a:gd name="connsiteY3-32" fmla="*/ 476250 h 476250"/>
              <a:gd name="connsiteX4-33" fmla="*/ 0 w 4872037"/>
              <a:gd name="connsiteY4-34" fmla="*/ 476250 h 476250"/>
              <a:gd name="connsiteX5-35" fmla="*/ 0 w 4872037"/>
              <a:gd name="connsiteY5-36" fmla="*/ 0 h 476250"/>
              <a:gd name="connsiteX0-37" fmla="*/ 0 w 4872037"/>
              <a:gd name="connsiteY0-38" fmla="*/ 0 h 481012"/>
              <a:gd name="connsiteX1-39" fmla="*/ 4568823 w 4872037"/>
              <a:gd name="connsiteY1-40" fmla="*/ 0 h 481012"/>
              <a:gd name="connsiteX2-41" fmla="*/ 4872037 w 4872037"/>
              <a:gd name="connsiteY2-42" fmla="*/ 231777 h 481012"/>
              <a:gd name="connsiteX3-43" fmla="*/ 4586288 w 4872037"/>
              <a:gd name="connsiteY3-44" fmla="*/ 481012 h 481012"/>
              <a:gd name="connsiteX4-45" fmla="*/ 0 w 4872037"/>
              <a:gd name="connsiteY4-46" fmla="*/ 476250 h 481012"/>
              <a:gd name="connsiteX5-47" fmla="*/ 0 w 4872037"/>
              <a:gd name="connsiteY5-48" fmla="*/ 0 h 481012"/>
              <a:gd name="connsiteX0-49" fmla="*/ 0 w 4872037"/>
              <a:gd name="connsiteY0-50" fmla="*/ 0 h 485775"/>
              <a:gd name="connsiteX1-51" fmla="*/ 4568823 w 4872037"/>
              <a:gd name="connsiteY1-52" fmla="*/ 0 h 485775"/>
              <a:gd name="connsiteX2-53" fmla="*/ 4872037 w 4872037"/>
              <a:gd name="connsiteY2-54" fmla="*/ 231777 h 485775"/>
              <a:gd name="connsiteX3-55" fmla="*/ 4581525 w 4872037"/>
              <a:gd name="connsiteY3-56" fmla="*/ 485775 h 485775"/>
              <a:gd name="connsiteX4-57" fmla="*/ 0 w 4872037"/>
              <a:gd name="connsiteY4-58" fmla="*/ 476250 h 485775"/>
              <a:gd name="connsiteX5-59" fmla="*/ 0 w 4872037"/>
              <a:gd name="connsiteY5-60" fmla="*/ 0 h 485775"/>
              <a:gd name="connsiteX0-61" fmla="*/ 0 w 4872037"/>
              <a:gd name="connsiteY0-62" fmla="*/ 0 h 490538"/>
              <a:gd name="connsiteX1-63" fmla="*/ 4568823 w 4872037"/>
              <a:gd name="connsiteY1-64" fmla="*/ 0 h 490538"/>
              <a:gd name="connsiteX2-65" fmla="*/ 4872037 w 4872037"/>
              <a:gd name="connsiteY2-66" fmla="*/ 231777 h 490538"/>
              <a:gd name="connsiteX3-67" fmla="*/ 4567237 w 4872037"/>
              <a:gd name="connsiteY3-68" fmla="*/ 490538 h 490538"/>
              <a:gd name="connsiteX4-69" fmla="*/ 0 w 4872037"/>
              <a:gd name="connsiteY4-70" fmla="*/ 476250 h 490538"/>
              <a:gd name="connsiteX5-71" fmla="*/ 0 w 4872037"/>
              <a:gd name="connsiteY5-72" fmla="*/ 0 h 490538"/>
              <a:gd name="connsiteX0-73" fmla="*/ 0 w 4876800"/>
              <a:gd name="connsiteY0-74" fmla="*/ 0 h 490538"/>
              <a:gd name="connsiteX1-75" fmla="*/ 4568823 w 4876800"/>
              <a:gd name="connsiteY1-76" fmla="*/ 0 h 490538"/>
              <a:gd name="connsiteX2-77" fmla="*/ 4876800 w 4876800"/>
              <a:gd name="connsiteY2-78" fmla="*/ 236540 h 490538"/>
              <a:gd name="connsiteX3-79" fmla="*/ 4567237 w 4876800"/>
              <a:gd name="connsiteY3-80" fmla="*/ 490538 h 490538"/>
              <a:gd name="connsiteX4-81" fmla="*/ 0 w 4876800"/>
              <a:gd name="connsiteY4-82" fmla="*/ 476250 h 490538"/>
              <a:gd name="connsiteX5-83" fmla="*/ 0 w 4876800"/>
              <a:gd name="connsiteY5-84" fmla="*/ 0 h 4905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5515954" y="1814869"/>
            <a:ext cx="922453" cy="795219"/>
          </a:xfrm>
          <a:prstGeom prst="hexagon">
            <a:avLst/>
          </a:prstGeom>
          <a:solidFill>
            <a:srgbClr val="0170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01</a:t>
            </a:r>
            <a:endParaRPr lang="zh-CN" altLang="en-US" sz="2800" dirty="0">
              <a:latin typeface="Impact" panose="020B0806030902050204" pitchFamily="34" charset="0"/>
            </a:endParaRPr>
          </a:p>
        </p:txBody>
      </p:sp>
      <p:sp>
        <p:nvSpPr>
          <p:cNvPr id="46" name="矩形 45"/>
          <p:cNvSpPr/>
          <p:nvPr/>
        </p:nvSpPr>
        <p:spPr>
          <a:xfrm>
            <a:off x="6778563" y="1934476"/>
            <a:ext cx="894080" cy="521970"/>
          </a:xfrm>
          <a:prstGeom prst="rect">
            <a:avLst/>
          </a:prstGeom>
          <a:effectLst/>
        </p:spPr>
        <p:txBody>
          <a:bodyPr wrap="none">
            <a:spAutoFit/>
          </a:bodyPr>
          <a:lstStyle/>
          <a:p>
            <a:pPr fontAlgn="auto">
              <a:spcBef>
                <a:spcPts val="0"/>
              </a:spcBef>
              <a:spcAft>
                <a:spcPts val="0"/>
              </a:spcAft>
              <a:defRPr/>
            </a:pPr>
            <a:r>
              <a:rPr lang="zh-CN" altLang="en-US" sz="2800" dirty="0">
                <a:solidFill>
                  <a:schemeClr val="bg1"/>
                </a:solidFill>
                <a:latin typeface="Franklin Gothic Medium" panose="020B0603020102020204" pitchFamily="34" charset="0"/>
                <a:ea typeface="微软雅黑" panose="020B0503020204020204" pitchFamily="34" charset="-122"/>
              </a:rPr>
              <a:t>概述</a:t>
            </a:r>
            <a:endParaRPr lang="zh-CN" altLang="en-US" sz="2800" dirty="0">
              <a:solidFill>
                <a:schemeClr val="bg1"/>
              </a:solidFill>
              <a:latin typeface="Franklin Gothic Medium" panose="020B0603020102020204" pitchFamily="34" charset="0"/>
              <a:ea typeface="微软雅黑" panose="020B0503020204020204" pitchFamily="34" charset="-122"/>
            </a:endParaRPr>
          </a:p>
        </p:txBody>
      </p:sp>
      <p:sp>
        <p:nvSpPr>
          <p:cNvPr id="53" name="剪去单角的矩形 22"/>
          <p:cNvSpPr/>
          <p:nvPr/>
        </p:nvSpPr>
        <p:spPr>
          <a:xfrm>
            <a:off x="6237515" y="3034030"/>
            <a:ext cx="4369425" cy="657403"/>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1" fmla="*/ 0 w 4772025"/>
              <a:gd name="connsiteY0-2" fmla="*/ 0 h 476250"/>
              <a:gd name="connsiteX1-3" fmla="*/ 4568823 w 4772025"/>
              <a:gd name="connsiteY1-4" fmla="*/ 0 h 476250"/>
              <a:gd name="connsiteX2-5" fmla="*/ 4772025 w 4772025"/>
              <a:gd name="connsiteY2-6" fmla="*/ 241302 h 476250"/>
              <a:gd name="connsiteX3-7" fmla="*/ 4648200 w 4772025"/>
              <a:gd name="connsiteY3-8" fmla="*/ 476250 h 476250"/>
              <a:gd name="connsiteX4-9" fmla="*/ 0 w 4772025"/>
              <a:gd name="connsiteY4-10" fmla="*/ 476250 h 476250"/>
              <a:gd name="connsiteX5-11" fmla="*/ 0 w 4772025"/>
              <a:gd name="connsiteY5-12" fmla="*/ 0 h 476250"/>
              <a:gd name="connsiteX0-13" fmla="*/ 0 w 4767262"/>
              <a:gd name="connsiteY0-14" fmla="*/ 0 h 476250"/>
              <a:gd name="connsiteX1-15" fmla="*/ 4568823 w 4767262"/>
              <a:gd name="connsiteY1-16" fmla="*/ 0 h 476250"/>
              <a:gd name="connsiteX2-17" fmla="*/ 4767262 w 4767262"/>
              <a:gd name="connsiteY2-18" fmla="*/ 207964 h 476250"/>
              <a:gd name="connsiteX3-19" fmla="*/ 4648200 w 4767262"/>
              <a:gd name="connsiteY3-20" fmla="*/ 476250 h 476250"/>
              <a:gd name="connsiteX4-21" fmla="*/ 0 w 4767262"/>
              <a:gd name="connsiteY4-22" fmla="*/ 476250 h 476250"/>
              <a:gd name="connsiteX5-23" fmla="*/ 0 w 4767262"/>
              <a:gd name="connsiteY5-24" fmla="*/ 0 h 476250"/>
              <a:gd name="connsiteX0-25" fmla="*/ 0 w 4872037"/>
              <a:gd name="connsiteY0-26" fmla="*/ 0 h 476250"/>
              <a:gd name="connsiteX1-27" fmla="*/ 4568823 w 4872037"/>
              <a:gd name="connsiteY1-28" fmla="*/ 0 h 476250"/>
              <a:gd name="connsiteX2-29" fmla="*/ 4872037 w 4872037"/>
              <a:gd name="connsiteY2-30" fmla="*/ 231777 h 476250"/>
              <a:gd name="connsiteX3-31" fmla="*/ 4648200 w 4872037"/>
              <a:gd name="connsiteY3-32" fmla="*/ 476250 h 476250"/>
              <a:gd name="connsiteX4-33" fmla="*/ 0 w 4872037"/>
              <a:gd name="connsiteY4-34" fmla="*/ 476250 h 476250"/>
              <a:gd name="connsiteX5-35" fmla="*/ 0 w 4872037"/>
              <a:gd name="connsiteY5-36" fmla="*/ 0 h 476250"/>
              <a:gd name="connsiteX0-37" fmla="*/ 0 w 4872037"/>
              <a:gd name="connsiteY0-38" fmla="*/ 0 h 481012"/>
              <a:gd name="connsiteX1-39" fmla="*/ 4568823 w 4872037"/>
              <a:gd name="connsiteY1-40" fmla="*/ 0 h 481012"/>
              <a:gd name="connsiteX2-41" fmla="*/ 4872037 w 4872037"/>
              <a:gd name="connsiteY2-42" fmla="*/ 231777 h 481012"/>
              <a:gd name="connsiteX3-43" fmla="*/ 4586288 w 4872037"/>
              <a:gd name="connsiteY3-44" fmla="*/ 481012 h 481012"/>
              <a:gd name="connsiteX4-45" fmla="*/ 0 w 4872037"/>
              <a:gd name="connsiteY4-46" fmla="*/ 476250 h 481012"/>
              <a:gd name="connsiteX5-47" fmla="*/ 0 w 4872037"/>
              <a:gd name="connsiteY5-48" fmla="*/ 0 h 481012"/>
              <a:gd name="connsiteX0-49" fmla="*/ 0 w 4872037"/>
              <a:gd name="connsiteY0-50" fmla="*/ 0 h 485775"/>
              <a:gd name="connsiteX1-51" fmla="*/ 4568823 w 4872037"/>
              <a:gd name="connsiteY1-52" fmla="*/ 0 h 485775"/>
              <a:gd name="connsiteX2-53" fmla="*/ 4872037 w 4872037"/>
              <a:gd name="connsiteY2-54" fmla="*/ 231777 h 485775"/>
              <a:gd name="connsiteX3-55" fmla="*/ 4581525 w 4872037"/>
              <a:gd name="connsiteY3-56" fmla="*/ 485775 h 485775"/>
              <a:gd name="connsiteX4-57" fmla="*/ 0 w 4872037"/>
              <a:gd name="connsiteY4-58" fmla="*/ 476250 h 485775"/>
              <a:gd name="connsiteX5-59" fmla="*/ 0 w 4872037"/>
              <a:gd name="connsiteY5-60" fmla="*/ 0 h 485775"/>
              <a:gd name="connsiteX0-61" fmla="*/ 0 w 4872037"/>
              <a:gd name="connsiteY0-62" fmla="*/ 0 h 490538"/>
              <a:gd name="connsiteX1-63" fmla="*/ 4568823 w 4872037"/>
              <a:gd name="connsiteY1-64" fmla="*/ 0 h 490538"/>
              <a:gd name="connsiteX2-65" fmla="*/ 4872037 w 4872037"/>
              <a:gd name="connsiteY2-66" fmla="*/ 231777 h 490538"/>
              <a:gd name="connsiteX3-67" fmla="*/ 4567237 w 4872037"/>
              <a:gd name="connsiteY3-68" fmla="*/ 490538 h 490538"/>
              <a:gd name="connsiteX4-69" fmla="*/ 0 w 4872037"/>
              <a:gd name="connsiteY4-70" fmla="*/ 476250 h 490538"/>
              <a:gd name="connsiteX5-71" fmla="*/ 0 w 4872037"/>
              <a:gd name="connsiteY5-72" fmla="*/ 0 h 490538"/>
              <a:gd name="connsiteX0-73" fmla="*/ 0 w 4876800"/>
              <a:gd name="connsiteY0-74" fmla="*/ 0 h 490538"/>
              <a:gd name="connsiteX1-75" fmla="*/ 4568823 w 4876800"/>
              <a:gd name="connsiteY1-76" fmla="*/ 0 h 490538"/>
              <a:gd name="connsiteX2-77" fmla="*/ 4876800 w 4876800"/>
              <a:gd name="connsiteY2-78" fmla="*/ 236540 h 490538"/>
              <a:gd name="connsiteX3-79" fmla="*/ 4567237 w 4876800"/>
              <a:gd name="connsiteY3-80" fmla="*/ 490538 h 490538"/>
              <a:gd name="connsiteX4-81" fmla="*/ 0 w 4876800"/>
              <a:gd name="connsiteY4-82" fmla="*/ 476250 h 490538"/>
              <a:gd name="connsiteX5-83" fmla="*/ 0 w 4876800"/>
              <a:gd name="connsiteY5-84" fmla="*/ 0 h 4905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5515954" y="2965122"/>
            <a:ext cx="922453" cy="795219"/>
          </a:xfrm>
          <a:prstGeom prst="hexagon">
            <a:avLst/>
          </a:prstGeom>
          <a:solidFill>
            <a:srgbClr val="A6A6A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02</a:t>
            </a:r>
            <a:endParaRPr lang="zh-CN" altLang="en-US" sz="2800" dirty="0">
              <a:latin typeface="Impact" panose="020B0806030902050204" pitchFamily="34" charset="0"/>
            </a:endParaRPr>
          </a:p>
        </p:txBody>
      </p:sp>
      <p:sp>
        <p:nvSpPr>
          <p:cNvPr id="55" name="矩形 54"/>
          <p:cNvSpPr/>
          <p:nvPr/>
        </p:nvSpPr>
        <p:spPr>
          <a:xfrm>
            <a:off x="6778563" y="3084729"/>
            <a:ext cx="1483995" cy="521970"/>
          </a:xfrm>
          <a:prstGeom prst="rect">
            <a:avLst/>
          </a:prstGeom>
          <a:effectLst/>
        </p:spPr>
        <p:txBody>
          <a:bodyPr wrap="none">
            <a:spAutoFit/>
          </a:bodyPr>
          <a:lstStyle/>
          <a:p>
            <a:pPr fontAlgn="auto">
              <a:spcBef>
                <a:spcPts val="0"/>
              </a:spcBef>
              <a:spcAft>
                <a:spcPts val="0"/>
              </a:spcAft>
              <a:defRPr/>
            </a:pPr>
            <a:r>
              <a:rPr lang="en-US" altLang="zh-CN" sz="2800" dirty="0" smtClean="0">
                <a:solidFill>
                  <a:schemeClr val="bg1"/>
                </a:solidFill>
                <a:latin typeface="Franklin Gothic Medium" panose="020B0603020102020204" pitchFamily="34" charset="0"/>
                <a:ea typeface="微软雅黑" panose="020B0503020204020204" pitchFamily="34" charset="-122"/>
              </a:rPr>
              <a:t>4+1view</a:t>
            </a:r>
            <a:endParaRPr lang="en-US" altLang="zh-CN" sz="2800" dirty="0" smtClean="0">
              <a:solidFill>
                <a:schemeClr val="bg1"/>
              </a:solidFill>
              <a:latin typeface="Franklin Gothic Medium" panose="020B0603020102020204" pitchFamily="34" charset="0"/>
              <a:ea typeface="微软雅黑" panose="020B0503020204020204" pitchFamily="34" charset="-122"/>
            </a:endParaRPr>
          </a:p>
        </p:txBody>
      </p:sp>
      <p:sp>
        <p:nvSpPr>
          <p:cNvPr id="56" name="剪去单角的矩形 22"/>
          <p:cNvSpPr/>
          <p:nvPr/>
        </p:nvSpPr>
        <p:spPr>
          <a:xfrm>
            <a:off x="6237515" y="4186158"/>
            <a:ext cx="4369425" cy="657403"/>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1" fmla="*/ 0 w 4772025"/>
              <a:gd name="connsiteY0-2" fmla="*/ 0 h 476250"/>
              <a:gd name="connsiteX1-3" fmla="*/ 4568823 w 4772025"/>
              <a:gd name="connsiteY1-4" fmla="*/ 0 h 476250"/>
              <a:gd name="connsiteX2-5" fmla="*/ 4772025 w 4772025"/>
              <a:gd name="connsiteY2-6" fmla="*/ 241302 h 476250"/>
              <a:gd name="connsiteX3-7" fmla="*/ 4648200 w 4772025"/>
              <a:gd name="connsiteY3-8" fmla="*/ 476250 h 476250"/>
              <a:gd name="connsiteX4-9" fmla="*/ 0 w 4772025"/>
              <a:gd name="connsiteY4-10" fmla="*/ 476250 h 476250"/>
              <a:gd name="connsiteX5-11" fmla="*/ 0 w 4772025"/>
              <a:gd name="connsiteY5-12" fmla="*/ 0 h 476250"/>
              <a:gd name="connsiteX0-13" fmla="*/ 0 w 4767262"/>
              <a:gd name="connsiteY0-14" fmla="*/ 0 h 476250"/>
              <a:gd name="connsiteX1-15" fmla="*/ 4568823 w 4767262"/>
              <a:gd name="connsiteY1-16" fmla="*/ 0 h 476250"/>
              <a:gd name="connsiteX2-17" fmla="*/ 4767262 w 4767262"/>
              <a:gd name="connsiteY2-18" fmla="*/ 207964 h 476250"/>
              <a:gd name="connsiteX3-19" fmla="*/ 4648200 w 4767262"/>
              <a:gd name="connsiteY3-20" fmla="*/ 476250 h 476250"/>
              <a:gd name="connsiteX4-21" fmla="*/ 0 w 4767262"/>
              <a:gd name="connsiteY4-22" fmla="*/ 476250 h 476250"/>
              <a:gd name="connsiteX5-23" fmla="*/ 0 w 4767262"/>
              <a:gd name="connsiteY5-24" fmla="*/ 0 h 476250"/>
              <a:gd name="connsiteX0-25" fmla="*/ 0 w 4872037"/>
              <a:gd name="connsiteY0-26" fmla="*/ 0 h 476250"/>
              <a:gd name="connsiteX1-27" fmla="*/ 4568823 w 4872037"/>
              <a:gd name="connsiteY1-28" fmla="*/ 0 h 476250"/>
              <a:gd name="connsiteX2-29" fmla="*/ 4872037 w 4872037"/>
              <a:gd name="connsiteY2-30" fmla="*/ 231777 h 476250"/>
              <a:gd name="connsiteX3-31" fmla="*/ 4648200 w 4872037"/>
              <a:gd name="connsiteY3-32" fmla="*/ 476250 h 476250"/>
              <a:gd name="connsiteX4-33" fmla="*/ 0 w 4872037"/>
              <a:gd name="connsiteY4-34" fmla="*/ 476250 h 476250"/>
              <a:gd name="connsiteX5-35" fmla="*/ 0 w 4872037"/>
              <a:gd name="connsiteY5-36" fmla="*/ 0 h 476250"/>
              <a:gd name="connsiteX0-37" fmla="*/ 0 w 4872037"/>
              <a:gd name="connsiteY0-38" fmla="*/ 0 h 481012"/>
              <a:gd name="connsiteX1-39" fmla="*/ 4568823 w 4872037"/>
              <a:gd name="connsiteY1-40" fmla="*/ 0 h 481012"/>
              <a:gd name="connsiteX2-41" fmla="*/ 4872037 w 4872037"/>
              <a:gd name="connsiteY2-42" fmla="*/ 231777 h 481012"/>
              <a:gd name="connsiteX3-43" fmla="*/ 4586288 w 4872037"/>
              <a:gd name="connsiteY3-44" fmla="*/ 481012 h 481012"/>
              <a:gd name="connsiteX4-45" fmla="*/ 0 w 4872037"/>
              <a:gd name="connsiteY4-46" fmla="*/ 476250 h 481012"/>
              <a:gd name="connsiteX5-47" fmla="*/ 0 w 4872037"/>
              <a:gd name="connsiteY5-48" fmla="*/ 0 h 481012"/>
              <a:gd name="connsiteX0-49" fmla="*/ 0 w 4872037"/>
              <a:gd name="connsiteY0-50" fmla="*/ 0 h 485775"/>
              <a:gd name="connsiteX1-51" fmla="*/ 4568823 w 4872037"/>
              <a:gd name="connsiteY1-52" fmla="*/ 0 h 485775"/>
              <a:gd name="connsiteX2-53" fmla="*/ 4872037 w 4872037"/>
              <a:gd name="connsiteY2-54" fmla="*/ 231777 h 485775"/>
              <a:gd name="connsiteX3-55" fmla="*/ 4581525 w 4872037"/>
              <a:gd name="connsiteY3-56" fmla="*/ 485775 h 485775"/>
              <a:gd name="connsiteX4-57" fmla="*/ 0 w 4872037"/>
              <a:gd name="connsiteY4-58" fmla="*/ 476250 h 485775"/>
              <a:gd name="connsiteX5-59" fmla="*/ 0 w 4872037"/>
              <a:gd name="connsiteY5-60" fmla="*/ 0 h 485775"/>
              <a:gd name="connsiteX0-61" fmla="*/ 0 w 4872037"/>
              <a:gd name="connsiteY0-62" fmla="*/ 0 h 490538"/>
              <a:gd name="connsiteX1-63" fmla="*/ 4568823 w 4872037"/>
              <a:gd name="connsiteY1-64" fmla="*/ 0 h 490538"/>
              <a:gd name="connsiteX2-65" fmla="*/ 4872037 w 4872037"/>
              <a:gd name="connsiteY2-66" fmla="*/ 231777 h 490538"/>
              <a:gd name="connsiteX3-67" fmla="*/ 4567237 w 4872037"/>
              <a:gd name="connsiteY3-68" fmla="*/ 490538 h 490538"/>
              <a:gd name="connsiteX4-69" fmla="*/ 0 w 4872037"/>
              <a:gd name="connsiteY4-70" fmla="*/ 476250 h 490538"/>
              <a:gd name="connsiteX5-71" fmla="*/ 0 w 4872037"/>
              <a:gd name="connsiteY5-72" fmla="*/ 0 h 490538"/>
              <a:gd name="connsiteX0-73" fmla="*/ 0 w 4876800"/>
              <a:gd name="connsiteY0-74" fmla="*/ 0 h 490538"/>
              <a:gd name="connsiteX1-75" fmla="*/ 4568823 w 4876800"/>
              <a:gd name="connsiteY1-76" fmla="*/ 0 h 490538"/>
              <a:gd name="connsiteX2-77" fmla="*/ 4876800 w 4876800"/>
              <a:gd name="connsiteY2-78" fmla="*/ 236540 h 490538"/>
              <a:gd name="connsiteX3-79" fmla="*/ 4567237 w 4876800"/>
              <a:gd name="connsiteY3-80" fmla="*/ 490538 h 490538"/>
              <a:gd name="connsiteX4-81" fmla="*/ 0 w 4876800"/>
              <a:gd name="connsiteY4-82" fmla="*/ 476250 h 490538"/>
              <a:gd name="connsiteX5-83" fmla="*/ 0 w 4876800"/>
              <a:gd name="connsiteY5-84" fmla="*/ 0 h 4905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5515954" y="4117250"/>
            <a:ext cx="922453" cy="795219"/>
          </a:xfrm>
          <a:prstGeom prst="hexagon">
            <a:avLst/>
          </a:prstGeom>
          <a:solidFill>
            <a:srgbClr val="0170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03</a:t>
            </a:r>
            <a:endParaRPr lang="zh-CN" altLang="en-US" sz="2800" dirty="0">
              <a:latin typeface="Impact" panose="020B0806030902050204" pitchFamily="34" charset="0"/>
            </a:endParaRPr>
          </a:p>
        </p:txBody>
      </p:sp>
      <p:sp>
        <p:nvSpPr>
          <p:cNvPr id="58" name="矩形 57"/>
          <p:cNvSpPr/>
          <p:nvPr/>
        </p:nvSpPr>
        <p:spPr>
          <a:xfrm>
            <a:off x="6778563" y="4236857"/>
            <a:ext cx="2261870" cy="521970"/>
          </a:xfrm>
          <a:prstGeom prst="rect">
            <a:avLst/>
          </a:prstGeom>
          <a:effectLst/>
        </p:spPr>
        <p:txBody>
          <a:bodyPr wrap="none">
            <a:spAutoFit/>
          </a:bodyPr>
          <a:lstStyle/>
          <a:p>
            <a:pPr fontAlgn="auto">
              <a:spcBef>
                <a:spcPts val="0"/>
              </a:spcBef>
              <a:spcAft>
                <a:spcPts val="0"/>
              </a:spcAft>
              <a:defRPr/>
            </a:pPr>
            <a:r>
              <a:rPr lang="en-US" altLang="zh-CN" sz="2800" dirty="0" smtClean="0">
                <a:solidFill>
                  <a:schemeClr val="bg1"/>
                </a:solidFill>
                <a:latin typeface="Franklin Gothic Medium" panose="020B0603020102020204" pitchFamily="34" charset="0"/>
                <a:ea typeface="微软雅黑" panose="020B0503020204020204" pitchFamily="34" charset="-122"/>
              </a:rPr>
              <a:t>1.0</a:t>
            </a:r>
            <a:r>
              <a:rPr lang="zh-CN" altLang="en-US" sz="2800" dirty="0" smtClean="0">
                <a:solidFill>
                  <a:schemeClr val="bg1"/>
                </a:solidFill>
                <a:latin typeface="Franklin Gothic Medium" panose="020B0603020102020204" pitchFamily="34" charset="0"/>
                <a:ea typeface="微软雅黑" panose="020B0503020204020204" pitchFamily="34" charset="-122"/>
              </a:rPr>
              <a:t>和</a:t>
            </a:r>
            <a:r>
              <a:rPr lang="en-US" altLang="zh-CN" sz="2800" dirty="0" smtClean="0">
                <a:solidFill>
                  <a:schemeClr val="bg1"/>
                </a:solidFill>
                <a:latin typeface="Franklin Gothic Medium" panose="020B0603020102020204" pitchFamily="34" charset="0"/>
                <a:ea typeface="微软雅黑" panose="020B0503020204020204" pitchFamily="34" charset="-122"/>
              </a:rPr>
              <a:t>2.0</a:t>
            </a:r>
            <a:r>
              <a:rPr lang="zh-CN" altLang="en-US" sz="2800" dirty="0" smtClean="0">
                <a:solidFill>
                  <a:schemeClr val="bg1"/>
                </a:solidFill>
                <a:latin typeface="Franklin Gothic Medium" panose="020B0603020102020204" pitchFamily="34" charset="0"/>
                <a:ea typeface="微软雅黑" panose="020B0503020204020204" pitchFamily="34" charset="-122"/>
              </a:rPr>
              <a:t>区别</a:t>
            </a:r>
            <a:endParaRPr lang="zh-CN" altLang="en-US" sz="2800" dirty="0" smtClean="0">
              <a:solidFill>
                <a:schemeClr val="bg1"/>
              </a:solidFill>
              <a:latin typeface="Franklin Gothic Medium" panose="020B0603020102020204" pitchFamily="34" charset="0"/>
              <a:ea typeface="微软雅黑" panose="020B0503020204020204" pitchFamily="34" charset="-122"/>
            </a:endParaRPr>
          </a:p>
        </p:txBody>
      </p:sp>
      <p:sp>
        <p:nvSpPr>
          <p:cNvPr id="59" name="剪去单角的矩形 22"/>
          <p:cNvSpPr/>
          <p:nvPr/>
        </p:nvSpPr>
        <p:spPr>
          <a:xfrm>
            <a:off x="6237515" y="5338286"/>
            <a:ext cx="4369425" cy="657403"/>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1" fmla="*/ 0 w 4772025"/>
              <a:gd name="connsiteY0-2" fmla="*/ 0 h 476250"/>
              <a:gd name="connsiteX1-3" fmla="*/ 4568823 w 4772025"/>
              <a:gd name="connsiteY1-4" fmla="*/ 0 h 476250"/>
              <a:gd name="connsiteX2-5" fmla="*/ 4772025 w 4772025"/>
              <a:gd name="connsiteY2-6" fmla="*/ 241302 h 476250"/>
              <a:gd name="connsiteX3-7" fmla="*/ 4648200 w 4772025"/>
              <a:gd name="connsiteY3-8" fmla="*/ 476250 h 476250"/>
              <a:gd name="connsiteX4-9" fmla="*/ 0 w 4772025"/>
              <a:gd name="connsiteY4-10" fmla="*/ 476250 h 476250"/>
              <a:gd name="connsiteX5-11" fmla="*/ 0 w 4772025"/>
              <a:gd name="connsiteY5-12" fmla="*/ 0 h 476250"/>
              <a:gd name="connsiteX0-13" fmla="*/ 0 w 4767262"/>
              <a:gd name="connsiteY0-14" fmla="*/ 0 h 476250"/>
              <a:gd name="connsiteX1-15" fmla="*/ 4568823 w 4767262"/>
              <a:gd name="connsiteY1-16" fmla="*/ 0 h 476250"/>
              <a:gd name="connsiteX2-17" fmla="*/ 4767262 w 4767262"/>
              <a:gd name="connsiteY2-18" fmla="*/ 207964 h 476250"/>
              <a:gd name="connsiteX3-19" fmla="*/ 4648200 w 4767262"/>
              <a:gd name="connsiteY3-20" fmla="*/ 476250 h 476250"/>
              <a:gd name="connsiteX4-21" fmla="*/ 0 w 4767262"/>
              <a:gd name="connsiteY4-22" fmla="*/ 476250 h 476250"/>
              <a:gd name="connsiteX5-23" fmla="*/ 0 w 4767262"/>
              <a:gd name="connsiteY5-24" fmla="*/ 0 h 476250"/>
              <a:gd name="connsiteX0-25" fmla="*/ 0 w 4872037"/>
              <a:gd name="connsiteY0-26" fmla="*/ 0 h 476250"/>
              <a:gd name="connsiteX1-27" fmla="*/ 4568823 w 4872037"/>
              <a:gd name="connsiteY1-28" fmla="*/ 0 h 476250"/>
              <a:gd name="connsiteX2-29" fmla="*/ 4872037 w 4872037"/>
              <a:gd name="connsiteY2-30" fmla="*/ 231777 h 476250"/>
              <a:gd name="connsiteX3-31" fmla="*/ 4648200 w 4872037"/>
              <a:gd name="connsiteY3-32" fmla="*/ 476250 h 476250"/>
              <a:gd name="connsiteX4-33" fmla="*/ 0 w 4872037"/>
              <a:gd name="connsiteY4-34" fmla="*/ 476250 h 476250"/>
              <a:gd name="connsiteX5-35" fmla="*/ 0 w 4872037"/>
              <a:gd name="connsiteY5-36" fmla="*/ 0 h 476250"/>
              <a:gd name="connsiteX0-37" fmla="*/ 0 w 4872037"/>
              <a:gd name="connsiteY0-38" fmla="*/ 0 h 481012"/>
              <a:gd name="connsiteX1-39" fmla="*/ 4568823 w 4872037"/>
              <a:gd name="connsiteY1-40" fmla="*/ 0 h 481012"/>
              <a:gd name="connsiteX2-41" fmla="*/ 4872037 w 4872037"/>
              <a:gd name="connsiteY2-42" fmla="*/ 231777 h 481012"/>
              <a:gd name="connsiteX3-43" fmla="*/ 4586288 w 4872037"/>
              <a:gd name="connsiteY3-44" fmla="*/ 481012 h 481012"/>
              <a:gd name="connsiteX4-45" fmla="*/ 0 w 4872037"/>
              <a:gd name="connsiteY4-46" fmla="*/ 476250 h 481012"/>
              <a:gd name="connsiteX5-47" fmla="*/ 0 w 4872037"/>
              <a:gd name="connsiteY5-48" fmla="*/ 0 h 481012"/>
              <a:gd name="connsiteX0-49" fmla="*/ 0 w 4872037"/>
              <a:gd name="connsiteY0-50" fmla="*/ 0 h 485775"/>
              <a:gd name="connsiteX1-51" fmla="*/ 4568823 w 4872037"/>
              <a:gd name="connsiteY1-52" fmla="*/ 0 h 485775"/>
              <a:gd name="connsiteX2-53" fmla="*/ 4872037 w 4872037"/>
              <a:gd name="connsiteY2-54" fmla="*/ 231777 h 485775"/>
              <a:gd name="connsiteX3-55" fmla="*/ 4581525 w 4872037"/>
              <a:gd name="connsiteY3-56" fmla="*/ 485775 h 485775"/>
              <a:gd name="connsiteX4-57" fmla="*/ 0 w 4872037"/>
              <a:gd name="connsiteY4-58" fmla="*/ 476250 h 485775"/>
              <a:gd name="connsiteX5-59" fmla="*/ 0 w 4872037"/>
              <a:gd name="connsiteY5-60" fmla="*/ 0 h 485775"/>
              <a:gd name="connsiteX0-61" fmla="*/ 0 w 4872037"/>
              <a:gd name="connsiteY0-62" fmla="*/ 0 h 490538"/>
              <a:gd name="connsiteX1-63" fmla="*/ 4568823 w 4872037"/>
              <a:gd name="connsiteY1-64" fmla="*/ 0 h 490538"/>
              <a:gd name="connsiteX2-65" fmla="*/ 4872037 w 4872037"/>
              <a:gd name="connsiteY2-66" fmla="*/ 231777 h 490538"/>
              <a:gd name="connsiteX3-67" fmla="*/ 4567237 w 4872037"/>
              <a:gd name="connsiteY3-68" fmla="*/ 490538 h 490538"/>
              <a:gd name="connsiteX4-69" fmla="*/ 0 w 4872037"/>
              <a:gd name="connsiteY4-70" fmla="*/ 476250 h 490538"/>
              <a:gd name="connsiteX5-71" fmla="*/ 0 w 4872037"/>
              <a:gd name="connsiteY5-72" fmla="*/ 0 h 490538"/>
              <a:gd name="connsiteX0-73" fmla="*/ 0 w 4876800"/>
              <a:gd name="connsiteY0-74" fmla="*/ 0 h 490538"/>
              <a:gd name="connsiteX1-75" fmla="*/ 4568823 w 4876800"/>
              <a:gd name="connsiteY1-76" fmla="*/ 0 h 490538"/>
              <a:gd name="connsiteX2-77" fmla="*/ 4876800 w 4876800"/>
              <a:gd name="connsiteY2-78" fmla="*/ 236540 h 490538"/>
              <a:gd name="connsiteX3-79" fmla="*/ 4567237 w 4876800"/>
              <a:gd name="connsiteY3-80" fmla="*/ 490538 h 490538"/>
              <a:gd name="connsiteX4-81" fmla="*/ 0 w 4876800"/>
              <a:gd name="connsiteY4-82" fmla="*/ 476250 h 490538"/>
              <a:gd name="connsiteX5-83" fmla="*/ 0 w 4876800"/>
              <a:gd name="connsiteY5-84" fmla="*/ 0 h 4905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5515954" y="5269378"/>
            <a:ext cx="922453" cy="795219"/>
          </a:xfrm>
          <a:prstGeom prst="hexagon">
            <a:avLst/>
          </a:prstGeom>
          <a:solidFill>
            <a:srgbClr val="A6A6A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04</a:t>
            </a:r>
            <a:endParaRPr lang="zh-CN" altLang="en-US" sz="2800" dirty="0">
              <a:latin typeface="Impact" panose="020B0806030902050204" pitchFamily="34" charset="0"/>
            </a:endParaRPr>
          </a:p>
        </p:txBody>
      </p:sp>
      <p:sp>
        <p:nvSpPr>
          <p:cNvPr id="61" name="矩形 60"/>
          <p:cNvSpPr/>
          <p:nvPr/>
        </p:nvSpPr>
        <p:spPr>
          <a:xfrm>
            <a:off x="6778563" y="5388985"/>
            <a:ext cx="1605280" cy="521970"/>
          </a:xfrm>
          <a:prstGeom prst="rect">
            <a:avLst/>
          </a:prstGeom>
          <a:effectLst/>
        </p:spPr>
        <p:txBody>
          <a:bodyPr wrap="none">
            <a:spAutoFit/>
          </a:bodyPr>
          <a:lstStyle/>
          <a:p>
            <a:pPr fontAlgn="auto">
              <a:spcBef>
                <a:spcPts val="0"/>
              </a:spcBef>
              <a:spcAft>
                <a:spcPts val="0"/>
              </a:spcAft>
              <a:defRPr/>
            </a:pPr>
            <a:r>
              <a:rPr lang="zh-CN" altLang="en-US" sz="2800" dirty="0" smtClean="0">
                <a:solidFill>
                  <a:schemeClr val="bg1"/>
                </a:solidFill>
                <a:latin typeface="Franklin Gothic Medium" panose="020B0603020102020204" pitchFamily="34" charset="0"/>
                <a:ea typeface="微软雅黑" panose="020B0503020204020204" pitchFamily="34" charset="-122"/>
              </a:rPr>
              <a:t>参考文献</a:t>
            </a:r>
            <a:endParaRPr lang="zh-CN" altLang="en-US" sz="2800" dirty="0" smtClean="0">
              <a:solidFill>
                <a:schemeClr val="bg1"/>
              </a:solidFill>
              <a:latin typeface="Franklin Gothic Medium" panose="020B0603020102020204" pitchFamily="34" charset="0"/>
              <a:ea typeface="微软雅黑" panose="020B0503020204020204" pitchFamily="34" charset="-122"/>
            </a:endParaRPr>
          </a:p>
        </p:txBody>
      </p:sp>
      <p:sp>
        <p:nvSpPr>
          <p:cNvPr id="24" name="文本框 23"/>
          <p:cNvSpPr txBox="1"/>
          <p:nvPr/>
        </p:nvSpPr>
        <p:spPr>
          <a:xfrm>
            <a:off x="1143290" y="2468114"/>
            <a:ext cx="1969854" cy="1066126"/>
          </a:xfrm>
          <a:prstGeom prst="rect">
            <a:avLst/>
          </a:prstGeom>
          <a:noFill/>
        </p:spPr>
        <p:txBody>
          <a:bodyPr wrap="square" rtlCol="0">
            <a:spAutoFit/>
          </a:bodyPr>
          <a:lstStyle/>
          <a:p>
            <a:pPr algn="ctr"/>
            <a:r>
              <a:rPr lang="zh-CN" altLang="en-US" sz="6330" b="1" dirty="0">
                <a:solidFill>
                  <a:schemeClr val="bg1"/>
                </a:solidFill>
                <a:latin typeface="微软雅黑" panose="020B0503020204020204" pitchFamily="34" charset="-122"/>
                <a:ea typeface="微软雅黑" panose="020B0503020204020204" pitchFamily="34" charset="-122"/>
              </a:rPr>
              <a:t>目录</a:t>
            </a:r>
            <a:endParaRPr lang="zh-CN" altLang="en-US" sz="633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anim calcmode="lin" valueType="num">
                                      <p:cBhvr>
                                        <p:cTn id="14" dur="500" fill="hold"/>
                                        <p:tgtEl>
                                          <p:spTgt spid="25"/>
                                        </p:tgtEl>
                                        <p:attrNameLst>
                                          <p:attrName>ppt_x</p:attrName>
                                        </p:attrNameLst>
                                      </p:cBhvr>
                                      <p:tavLst>
                                        <p:tav tm="0">
                                          <p:val>
                                            <p:strVal val="#ppt_x"/>
                                          </p:val>
                                        </p:tav>
                                        <p:tav tm="100000">
                                          <p:val>
                                            <p:strVal val="#ppt_x"/>
                                          </p:val>
                                        </p:tav>
                                      </p:tavLst>
                                    </p:anim>
                                    <p:anim calcmode="lin" valueType="num">
                                      <p:cBhvr>
                                        <p:cTn id="15" dur="5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 presetClass="entr" presetSubtype="1"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0-#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fill="hold"/>
                                        <p:tgtEl>
                                          <p:spTgt spid="54"/>
                                        </p:tgtEl>
                                        <p:attrNameLst>
                                          <p:attrName>ppt_x</p:attrName>
                                        </p:attrNameLst>
                                      </p:cBhvr>
                                      <p:tavLst>
                                        <p:tav tm="0">
                                          <p:val>
                                            <p:strVal val="#ppt_x"/>
                                          </p:val>
                                        </p:tav>
                                        <p:tav tm="100000">
                                          <p:val>
                                            <p:strVal val="#ppt_x"/>
                                          </p:val>
                                        </p:tav>
                                      </p:tavLst>
                                    </p:anim>
                                    <p:anim calcmode="lin" valueType="num">
                                      <p:cBhvr additive="base">
                                        <p:cTn id="47" dur="500" fill="hold"/>
                                        <p:tgtEl>
                                          <p:spTgt spid="54"/>
                                        </p:tgtEl>
                                        <p:attrNameLst>
                                          <p:attrName>ppt_y</p:attrName>
                                        </p:attrNameLst>
                                      </p:cBhvr>
                                      <p:tavLst>
                                        <p:tav tm="0">
                                          <p:val>
                                            <p:strVal val="0-#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4500"/>
                            </p:stCondLst>
                            <p:childTnLst>
                              <p:par>
                                <p:cTn id="57" presetID="2" presetClass="entr" presetSubtype="1"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ppt_x"/>
                                          </p:val>
                                        </p:tav>
                                        <p:tav tm="100000">
                                          <p:val>
                                            <p:strVal val="#ppt_x"/>
                                          </p:val>
                                        </p:tav>
                                      </p:tavLst>
                                    </p:anim>
                                    <p:anim calcmode="lin" valueType="num">
                                      <p:cBhvr additive="base">
                                        <p:cTn id="60" dur="500" fill="hold"/>
                                        <p:tgtEl>
                                          <p:spTgt spid="57"/>
                                        </p:tgtEl>
                                        <p:attrNameLst>
                                          <p:attrName>ppt_y</p:attrName>
                                        </p:attrNameLst>
                                      </p:cBhvr>
                                      <p:tavLst>
                                        <p:tav tm="0">
                                          <p:val>
                                            <p:strVal val="0-#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left)">
                                      <p:cBhvr>
                                        <p:cTn id="68" dur="500"/>
                                        <p:tgtEl>
                                          <p:spTgt spid="58"/>
                                        </p:tgtEl>
                                      </p:cBhvr>
                                    </p:animEffect>
                                  </p:childTnLst>
                                </p:cTn>
                              </p:par>
                            </p:childTnLst>
                          </p:cTn>
                        </p:par>
                        <p:par>
                          <p:cTn id="69" fill="hold">
                            <p:stCondLst>
                              <p:cond delay="5500"/>
                            </p:stCondLst>
                            <p:childTnLst>
                              <p:par>
                                <p:cTn id="70" presetID="2" presetClass="entr" presetSubtype="1"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0-#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9" grpId="0"/>
      <p:bldP spid="23" grpId="0" animBg="1"/>
      <p:bldP spid="21" grpId="0" animBg="1"/>
      <p:bldP spid="46" grpId="0" bldLvl="0" animBg="1"/>
      <p:bldP spid="53" grpId="0" animBg="1"/>
      <p:bldP spid="54" grpId="0" animBg="1"/>
      <p:bldP spid="55" grpId="0" bldLvl="0" animBg="1"/>
      <p:bldP spid="56" grpId="0" animBg="1"/>
      <p:bldP spid="57" grpId="0" animBg="1"/>
      <p:bldP spid="58" grpId="0" bldLvl="0" animBg="1"/>
      <p:bldP spid="59" grpId="0" animBg="1"/>
      <p:bldP spid="60" grpId="0" animBg="1"/>
      <p:bldP spid="61" grpId="0" bldLvl="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3759200" cy="460375"/>
          </a:xfrm>
          <a:prstGeom prst="rect">
            <a:avLst/>
          </a:prstGeom>
          <a:noFill/>
        </p:spPr>
        <p:txBody>
          <a:bodyPr wrap="square" rtlCol="0">
            <a:spAutoFit/>
          </a:bodyPr>
          <a:p>
            <a:r>
              <a:rPr lang="zh-CN" altLang="en-US" sz="2400" b="1">
                <a:solidFill>
                  <a:schemeClr val="accent1"/>
                </a:solidFill>
              </a:rPr>
              <a:t>管理员添加教师通信图</a:t>
            </a:r>
            <a:endParaRPr lang="zh-CN" altLang="en-US" sz="2400" b="1">
              <a:solidFill>
                <a:schemeClr val="accent1"/>
              </a:solidFill>
            </a:endParaRPr>
          </a:p>
        </p:txBody>
      </p:sp>
      <p:pic>
        <p:nvPicPr>
          <p:cNvPr id="3" name="图片 2"/>
          <p:cNvPicPr>
            <a:picLocks noChangeAspect="1"/>
          </p:cNvPicPr>
          <p:nvPr/>
        </p:nvPicPr>
        <p:blipFill>
          <a:blip r:embed="rId1"/>
          <a:stretch>
            <a:fillRect/>
          </a:stretch>
        </p:blipFill>
        <p:spPr>
          <a:xfrm>
            <a:off x="1149350" y="1554480"/>
            <a:ext cx="8184515" cy="498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807868" y="2657694"/>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858840" y="2999919"/>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88515" y="-12699"/>
            <a:ext cx="5926586" cy="7245349"/>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1" cstate="print">
              <a:extLst>
                <a:ext uri="{28A0092B-C50C-407E-A947-70E740481C1C}">
                  <a14:useLocalDpi xmlns:a14="http://schemas.microsoft.com/office/drawing/2010/main" val="0"/>
                </a:ext>
              </a:extLst>
            </a:blip>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5173" y="2999919"/>
            <a:ext cx="5493271" cy="12201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7125077" y="2768442"/>
            <a:ext cx="3143250" cy="706755"/>
          </a:xfrm>
          <a:prstGeom prst="rect">
            <a:avLst/>
          </a:prstGeom>
          <a:noFill/>
        </p:spPr>
        <p:txBody>
          <a:bodyPr wrap="none" rtlCol="0">
            <a:spAutoFit/>
          </a:bodyPr>
          <a:lstStyle/>
          <a:p>
            <a:pPr marL="0" lvl="1" algn="r"/>
            <a:r>
              <a:rPr lang="en-US" altLang="zh-CN" sz="4000" dirty="0" smtClean="0">
                <a:solidFill>
                  <a:srgbClr val="0170C1"/>
                </a:solidFill>
                <a:latin typeface="微软雅黑" panose="020B0503020204020204" pitchFamily="34" charset="-122"/>
                <a:ea typeface="微软雅黑" panose="020B0503020204020204" pitchFamily="34" charset="-122"/>
                <a:cs typeface="+mn-ea"/>
                <a:sym typeface="+mn-lt"/>
              </a:rPr>
              <a:t>1.0</a:t>
            </a:r>
            <a:r>
              <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rPr>
              <a:t>和</a:t>
            </a:r>
            <a:r>
              <a:rPr lang="en-US" altLang="zh-CN" sz="4000" dirty="0" smtClean="0">
                <a:solidFill>
                  <a:srgbClr val="0170C1"/>
                </a:solidFill>
                <a:latin typeface="微软雅黑" panose="020B0503020204020204" pitchFamily="34" charset="-122"/>
                <a:ea typeface="微软雅黑" panose="020B0503020204020204" pitchFamily="34" charset="-122"/>
                <a:cs typeface="+mn-ea"/>
                <a:sym typeface="+mn-lt"/>
              </a:rPr>
              <a:t>2.0</a:t>
            </a:r>
            <a:r>
              <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rPr>
              <a:t>区别</a:t>
            </a:r>
            <a:endPar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2710137" y="2768304"/>
            <a:ext cx="1683342" cy="168334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grpSp>
      <p:sp>
        <p:nvSpPr>
          <p:cNvPr id="18" name="TextBox 13"/>
          <p:cNvSpPr txBox="1"/>
          <p:nvPr/>
        </p:nvSpPr>
        <p:spPr>
          <a:xfrm>
            <a:off x="2917064" y="3068994"/>
            <a:ext cx="1269489" cy="1081963"/>
          </a:xfrm>
          <a:prstGeom prst="rect">
            <a:avLst/>
          </a:prstGeom>
          <a:noFill/>
        </p:spPr>
        <p:txBody>
          <a:bodyPr wrap="square" lIns="0" tIns="0" rIns="0" bIns="0" rtlCol="0">
            <a:spAutoFit/>
          </a:bodyPr>
          <a:lstStyle/>
          <a:p>
            <a:pPr algn="ctr"/>
            <a:r>
              <a:rPr lang="en-US" altLang="zh-CN" sz="7030" b="1" dirty="0" smtClean="0">
                <a:solidFill>
                  <a:srgbClr val="0170C1"/>
                </a:solidFill>
                <a:latin typeface="微软雅黑" panose="020B0503020204020204" pitchFamily="34" charset="-122"/>
                <a:ea typeface="微软雅黑" panose="020B0503020204020204" pitchFamily="34" charset="-122"/>
              </a:rPr>
              <a:t>03</a:t>
            </a:r>
            <a:endParaRPr lang="zh-CN" altLang="en-US" sz="7030"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93434" y="3529278"/>
            <a:ext cx="418846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1.0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2.0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区别</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3" name="文本框 2"/>
          <p:cNvSpPr txBox="1"/>
          <p:nvPr/>
        </p:nvSpPr>
        <p:spPr>
          <a:xfrm>
            <a:off x="3188335" y="3294380"/>
            <a:ext cx="4269740" cy="1753235"/>
          </a:xfrm>
          <a:prstGeom prst="rect">
            <a:avLst/>
          </a:prstGeom>
          <a:noFill/>
        </p:spPr>
        <p:txBody>
          <a:bodyPr wrap="square" rtlCol="0" anchor="t">
            <a:spAutoFit/>
          </a:bodyPr>
          <a:p>
            <a:r>
              <a:rPr lang="en-US" altLang="zh-CN"/>
              <a:t>1.</a:t>
            </a:r>
            <a:r>
              <a:rPr lang="zh-CN" altLang="en-US"/>
              <a:t>UML2.0完全建立在UML1.x基础之上</a:t>
            </a:r>
            <a:endParaRPr lang="zh-CN" altLang="en-US"/>
          </a:p>
          <a:p>
            <a:r>
              <a:rPr lang="en-US" altLang="zh-CN"/>
              <a:t>2.</a:t>
            </a:r>
            <a:r>
              <a:rPr lang="zh-CN" altLang="en-US"/>
              <a:t>大多数的UML1.x模型在UML2.0中都可用。但UML2.0在结构建模方面有一系列重大的改进，包括结构类、精确的接口和端口、拓展性、交互片断和操作符以及基于时间建模能力的增强。</a:t>
            </a:r>
            <a:endParaRPr lang="zh-CN" altLang="en-US"/>
          </a:p>
        </p:txBody>
      </p:sp>
      <p:sp>
        <p:nvSpPr>
          <p:cNvPr id="4" name="Content Placeholder 2"/>
          <p:cNvSpPr txBox="1"/>
          <p:nvPr/>
        </p:nvSpPr>
        <p:spPr>
          <a:xfrm>
            <a:off x="730250" y="1855184"/>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b="1" dirty="0">
                <a:solidFill>
                  <a:schemeClr val="accent1"/>
                </a:solidFill>
                <a:latin typeface="微软雅黑" panose="020B0503020204020204" pitchFamily="34" charset="-122"/>
                <a:ea typeface="微软雅黑" panose="020B0503020204020204" pitchFamily="34" charset="-122"/>
                <a:cs typeface="+mn-ea"/>
                <a:sym typeface="+mn-lt"/>
              </a:rPr>
              <a:t>1.0</a:t>
            </a:r>
            <a:r>
              <a:rPr lang="zh-CN" altLang="en-US" sz="2000" b="1" dirty="0">
                <a:solidFill>
                  <a:schemeClr val="accent1"/>
                </a:solidFill>
                <a:latin typeface="微软雅黑" panose="020B0503020204020204" pitchFamily="34" charset="-122"/>
                <a:ea typeface="微软雅黑" panose="020B0503020204020204" pitchFamily="34" charset="-122"/>
                <a:cs typeface="+mn-ea"/>
                <a:sym typeface="+mn-lt"/>
              </a:rPr>
              <a:t>和</a:t>
            </a:r>
            <a:r>
              <a:rPr lang="en-US" altLang="zh-CN" sz="2000" b="1" dirty="0">
                <a:solidFill>
                  <a:schemeClr val="accent1"/>
                </a:solidFill>
                <a:latin typeface="微软雅黑" panose="020B0503020204020204" pitchFamily="34" charset="-122"/>
                <a:ea typeface="微软雅黑" panose="020B0503020204020204" pitchFamily="34" charset="-122"/>
                <a:cs typeface="+mn-ea"/>
                <a:sym typeface="+mn-lt"/>
              </a:rPr>
              <a:t>2.0</a:t>
            </a:r>
            <a:r>
              <a:rPr lang="zh-CN" altLang="en-US" sz="2000" b="1" dirty="0">
                <a:solidFill>
                  <a:schemeClr val="accent1"/>
                </a:solidFill>
                <a:latin typeface="微软雅黑" panose="020B0503020204020204" pitchFamily="34" charset="-122"/>
                <a:ea typeface="微软雅黑" panose="020B0503020204020204" pitchFamily="34" charset="-122"/>
                <a:cs typeface="+mn-ea"/>
                <a:sym typeface="+mn-lt"/>
              </a:rPr>
              <a:t>区别</a:t>
            </a:r>
            <a:endParaRPr lang="zh-CN" altLang="en-US" sz="20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2658970" y="329438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3759200" cy="460375"/>
          </a:xfrm>
          <a:prstGeom prst="rect">
            <a:avLst/>
          </a:prstGeom>
          <a:noFill/>
        </p:spPr>
        <p:txBody>
          <a:bodyPr wrap="square" rtlCol="0">
            <a:spAutoFit/>
          </a:bodyPr>
          <a:p>
            <a:r>
              <a:rPr lang="zh-CN" altLang="en-US" sz="2400" b="1">
                <a:solidFill>
                  <a:schemeClr val="accent1"/>
                </a:solidFill>
              </a:rPr>
              <a:t>用例图</a:t>
            </a:r>
            <a:endParaRPr lang="zh-CN" altLang="en-US" sz="2400" b="1">
              <a:solidFill>
                <a:schemeClr val="accent1"/>
              </a:solidFill>
            </a:endParaRPr>
          </a:p>
        </p:txBody>
      </p:sp>
      <p:sp>
        <p:nvSpPr>
          <p:cNvPr id="2" name="文本框 1"/>
          <p:cNvSpPr txBox="1"/>
          <p:nvPr/>
        </p:nvSpPr>
        <p:spPr>
          <a:xfrm>
            <a:off x="2287905" y="2506980"/>
            <a:ext cx="5163185" cy="2584450"/>
          </a:xfrm>
          <a:prstGeom prst="rect">
            <a:avLst/>
          </a:prstGeom>
          <a:noFill/>
        </p:spPr>
        <p:txBody>
          <a:bodyPr wrap="square" rtlCol="0" anchor="t">
            <a:spAutoFit/>
          </a:bodyPr>
          <a:p>
            <a:r>
              <a:rPr lang="en-US" altLang="zh-CN"/>
              <a:t>         </a:t>
            </a:r>
            <a:r>
              <a:rPr lang="zh-CN" altLang="en-US"/>
              <a:t>用例图中的主体内容用例、参与者、通信关联并没有变化。不过如果用UML1.x，则</a:t>
            </a:r>
            <a:r>
              <a:rPr lang="zh-CN" altLang="en-US">
                <a:solidFill>
                  <a:srgbClr val="FF0000"/>
                </a:solidFill>
              </a:rPr>
              <a:t>只能用用例图所归属的包来表达一组用例的逻辑组织关系</a:t>
            </a:r>
            <a:r>
              <a:rPr lang="zh-CN" altLang="en-US"/>
              <a:t>，即用用例在模型中所处的物理位置表达逻辑组织关系。在UML2.0中，</a:t>
            </a:r>
            <a:r>
              <a:rPr lang="zh-CN" altLang="en-US">
                <a:solidFill>
                  <a:srgbClr val="FF0000"/>
                </a:solidFill>
              </a:rPr>
              <a:t>为每个用例增加了一个称为“Subject”（主体）的特征</a:t>
            </a:r>
            <a:r>
              <a:rPr lang="zh-CN" altLang="en-US"/>
              <a:t>，这项特征的取值可以作为在逻辑层面划分一组用例的一项依据。用例所属的“系统边界”就是“Subject”的一种典型例子。</a:t>
            </a:r>
            <a:endParaRPr lang="zh-CN" altLang="en-US"/>
          </a:p>
        </p:txBody>
      </p:sp>
      <p:sp>
        <p:nvSpPr>
          <p:cNvPr id="3" name="文本框 2"/>
          <p:cNvSpPr txBox="1"/>
          <p:nvPr/>
        </p:nvSpPr>
        <p:spPr>
          <a:xfrm>
            <a:off x="3597275" y="2230120"/>
            <a:ext cx="4246880" cy="3138170"/>
          </a:xfrm>
          <a:prstGeom prst="rect">
            <a:avLst/>
          </a:prstGeom>
          <a:noFill/>
        </p:spPr>
        <p:txBody>
          <a:bodyPr wrap="square" rtlCol="0" anchor="t">
            <a:spAutoFit/>
          </a:bodyPr>
          <a:p>
            <a:r>
              <a:rPr lang="en-US" altLang="zh-CN"/>
              <a:t>     </a:t>
            </a:r>
            <a:r>
              <a:rPr lang="zh-CN" altLang="en-US"/>
              <a:t>主体（Subject）亦即</a:t>
            </a:r>
            <a:r>
              <a:rPr lang="zh-CN" altLang="en-US">
                <a:solidFill>
                  <a:srgbClr val="FF0000"/>
                </a:solidFill>
              </a:rPr>
              <a:t>系统边界</a:t>
            </a:r>
            <a:r>
              <a:rPr lang="zh-CN" altLang="en-US"/>
              <a:t>。开发一个系统的时候，重要的一项工作是给系统划范围，也就是定主体的过程。我们需要确定哪些是系统内部那些是外部，只有这些有清晰明确的界线时，我们才能让系统的建设工作处于可控状态。说起来简单，操作起来其实定边界是最难把握的工作，因为需求在变且会一直变下去，范围多数在不规则膨胀，这时候边界并非显而易见了。</a:t>
            </a:r>
            <a:r>
              <a:rPr lang="zh-CN" altLang="en-US">
                <a:solidFill>
                  <a:srgbClr val="FF0000"/>
                </a:solidFill>
              </a:rPr>
              <a:t>通常我们用一个矩形把系统的主体框起来表示系统边界</a:t>
            </a:r>
            <a:r>
              <a:rPr lang="zh-CN" altLang="en-US"/>
              <a:t>。</a:t>
            </a:r>
            <a:endParaRPr lang="zh-CN" altLang="en-US"/>
          </a:p>
        </p:txBody>
      </p:sp>
      <p:pic>
        <p:nvPicPr>
          <p:cNvPr id="5" name="图片 4"/>
          <p:cNvPicPr>
            <a:picLocks noChangeAspect="1"/>
          </p:cNvPicPr>
          <p:nvPr/>
        </p:nvPicPr>
        <p:blipFill>
          <a:blip r:embed="rId1"/>
          <a:stretch>
            <a:fillRect/>
          </a:stretch>
        </p:blipFill>
        <p:spPr>
          <a:xfrm>
            <a:off x="8068310" y="2665095"/>
            <a:ext cx="3926840" cy="3359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3759200" cy="460375"/>
          </a:xfrm>
          <a:prstGeom prst="rect">
            <a:avLst/>
          </a:prstGeom>
          <a:noFill/>
        </p:spPr>
        <p:txBody>
          <a:bodyPr wrap="square" rtlCol="0">
            <a:spAutoFit/>
          </a:bodyPr>
          <a:p>
            <a:r>
              <a:rPr lang="zh-CN" altLang="en-US" sz="2400" b="1">
                <a:solidFill>
                  <a:schemeClr val="accent1"/>
                </a:solidFill>
              </a:rPr>
              <a:t>顺序图</a:t>
            </a:r>
            <a:endParaRPr lang="zh-CN" altLang="en-US" sz="2400" b="1">
              <a:solidFill>
                <a:schemeClr val="accent1"/>
              </a:solidFill>
            </a:endParaRPr>
          </a:p>
        </p:txBody>
      </p:sp>
      <p:sp>
        <p:nvSpPr>
          <p:cNvPr id="3" name="文本框 2"/>
          <p:cNvSpPr txBox="1"/>
          <p:nvPr/>
        </p:nvSpPr>
        <p:spPr>
          <a:xfrm>
            <a:off x="455295" y="2039620"/>
            <a:ext cx="6899275" cy="3969385"/>
          </a:xfrm>
          <a:prstGeom prst="rect">
            <a:avLst/>
          </a:prstGeom>
          <a:noFill/>
        </p:spPr>
        <p:txBody>
          <a:bodyPr wrap="square" rtlCol="0" anchor="t">
            <a:spAutoFit/>
          </a:bodyPr>
          <a:p>
            <a:r>
              <a:rPr lang="zh-CN" altLang="en-US"/>
              <a:t>对于顺序图，UML2.0主要做了三大改进。</a:t>
            </a:r>
            <a:endParaRPr lang="zh-CN" altLang="en-US"/>
          </a:p>
          <a:p>
            <a:endParaRPr lang="zh-CN" altLang="en-US"/>
          </a:p>
          <a:p>
            <a:r>
              <a:rPr lang="zh-CN" altLang="en-US"/>
              <a:t> 1.            允许顺序图中明确的表达分支判断逻辑。</a:t>
            </a:r>
            <a:r>
              <a:rPr lang="zh-CN" altLang="en-US">
                <a:solidFill>
                  <a:srgbClr val="FF0000"/>
                </a:solidFill>
              </a:rPr>
              <a:t>能够将以前要通过两张图才能表达的意思通过一个图就表达出来</a:t>
            </a:r>
            <a:r>
              <a:rPr lang="zh-CN" altLang="en-US"/>
              <a:t>了。但这并不意味着顺序图擅长表达这种逻辑，所以并不需要在顺序图中展现所有的分支判断逻辑。</a:t>
            </a:r>
            <a:endParaRPr lang="zh-CN" altLang="en-US"/>
          </a:p>
          <a:p>
            <a:endParaRPr lang="zh-CN" altLang="en-US"/>
          </a:p>
          <a:p>
            <a:endParaRPr lang="zh-CN" altLang="en-US"/>
          </a:p>
          <a:p>
            <a:r>
              <a:rPr lang="zh-CN" altLang="en-US"/>
              <a:t>2.             允许“纵向”与“横向”地对顺序图进行</a:t>
            </a:r>
            <a:r>
              <a:rPr lang="zh-CN" altLang="en-US">
                <a:solidFill>
                  <a:srgbClr val="FF0000"/>
                </a:solidFill>
              </a:rPr>
              <a:t>拆分与引用</a:t>
            </a:r>
            <a:r>
              <a:rPr lang="zh-CN" altLang="en-US"/>
              <a:t>。这就解决了以前一张图由于流程过多造成幅面过大浏览不便的困难。</a:t>
            </a:r>
            <a:endParaRPr lang="zh-CN" altLang="en-US"/>
          </a:p>
          <a:p>
            <a:endParaRPr lang="zh-CN" altLang="en-US"/>
          </a:p>
          <a:p>
            <a:endParaRPr lang="zh-CN" altLang="en-US"/>
          </a:p>
          <a:p>
            <a:r>
              <a:rPr lang="zh-CN" altLang="en-US"/>
              <a:t>3.             提供了一种新图，称为“交互纵览图”（Interaction Overview Diagram）</a:t>
            </a:r>
            <a:endParaRPr lang="zh-CN" altLang="en-US"/>
          </a:p>
        </p:txBody>
      </p:sp>
      <p:grpSp>
        <p:nvGrpSpPr>
          <p:cNvPr id="8" name="组合 7"/>
          <p:cNvGrpSpPr/>
          <p:nvPr/>
        </p:nvGrpSpPr>
        <p:grpSpPr>
          <a:xfrm>
            <a:off x="7054215" y="1021080"/>
            <a:ext cx="5657215" cy="4670425"/>
            <a:chOff x="11109" y="1608"/>
            <a:chExt cx="8909" cy="7355"/>
          </a:xfrm>
        </p:grpSpPr>
        <p:sp>
          <p:nvSpPr>
            <p:cNvPr id="4" name="文本框 3"/>
            <p:cNvSpPr txBox="1"/>
            <p:nvPr/>
          </p:nvSpPr>
          <p:spPr>
            <a:xfrm>
              <a:off x="11109" y="1608"/>
              <a:ext cx="5920" cy="628"/>
            </a:xfrm>
            <a:prstGeom prst="rect">
              <a:avLst/>
            </a:prstGeom>
            <a:noFill/>
          </p:spPr>
          <p:txBody>
            <a:bodyPr wrap="square" rtlCol="0">
              <a:spAutoFit/>
            </a:bodyPr>
            <a:p>
              <a:r>
                <a:rPr lang="zh-CN" altLang="en-US" sz="2000" b="1">
                  <a:solidFill>
                    <a:schemeClr val="accent1"/>
                  </a:solidFill>
                </a:rPr>
                <a:t>分支</a:t>
              </a:r>
              <a:endParaRPr lang="zh-CN" altLang="en-US" sz="2000" b="1">
                <a:solidFill>
                  <a:schemeClr val="accent1"/>
                </a:solidFill>
              </a:endParaRPr>
            </a:p>
          </p:txBody>
        </p:sp>
        <p:grpSp>
          <p:nvGrpSpPr>
            <p:cNvPr id="6" name="组合 5"/>
            <p:cNvGrpSpPr/>
            <p:nvPr/>
          </p:nvGrpSpPr>
          <p:grpSpPr>
            <a:xfrm>
              <a:off x="11582" y="2801"/>
              <a:ext cx="8436" cy="6163"/>
              <a:chOff x="11276" y="1863"/>
              <a:chExt cx="8436" cy="6163"/>
            </a:xfrm>
          </p:grpSpPr>
          <p:pic>
            <p:nvPicPr>
              <p:cNvPr id="2" name="图片 1"/>
              <p:cNvPicPr>
                <a:picLocks noChangeAspect="1"/>
              </p:cNvPicPr>
              <p:nvPr/>
            </p:nvPicPr>
            <p:blipFill>
              <a:blip r:embed="rId1"/>
              <a:stretch>
                <a:fillRect/>
              </a:stretch>
            </p:blipFill>
            <p:spPr>
              <a:xfrm>
                <a:off x="11276" y="1863"/>
                <a:ext cx="8081" cy="3964"/>
              </a:xfrm>
              <a:prstGeom prst="rect">
                <a:avLst/>
              </a:prstGeom>
            </p:spPr>
          </p:pic>
          <p:sp>
            <p:nvSpPr>
              <p:cNvPr id="5" name="文本框 4"/>
              <p:cNvSpPr txBox="1"/>
              <p:nvPr/>
            </p:nvSpPr>
            <p:spPr>
              <a:xfrm>
                <a:off x="11582" y="6138"/>
                <a:ext cx="8131" cy="1888"/>
              </a:xfrm>
              <a:prstGeom prst="rect">
                <a:avLst/>
              </a:prstGeom>
              <a:noFill/>
            </p:spPr>
            <p:txBody>
              <a:bodyPr wrap="square" rtlCol="0" anchor="t">
                <a:spAutoFit/>
              </a:bodyPr>
              <a:p>
                <a:r>
                  <a:rPr lang="zh-CN" altLang="en-US"/>
                  <a:t>在同一时间只能执行一个分支。如上图中当用户登录成功后，控制流将转向MainWindow,而当登录失败时将创建一个MSGBOX对象。</a:t>
                </a:r>
                <a:endParaRPr lang="zh-CN" altLang="en-US"/>
              </a:p>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3" name="文本框 2"/>
          <p:cNvSpPr txBox="1"/>
          <p:nvPr/>
        </p:nvSpPr>
        <p:spPr>
          <a:xfrm>
            <a:off x="455295" y="2223770"/>
            <a:ext cx="6899275" cy="2861310"/>
          </a:xfrm>
          <a:prstGeom prst="rect">
            <a:avLst/>
          </a:prstGeom>
          <a:noFill/>
        </p:spPr>
        <p:txBody>
          <a:bodyPr wrap="square" rtlCol="0" anchor="t">
            <a:spAutoFit/>
          </a:bodyPr>
          <a:p>
            <a:endParaRPr lang="zh-CN" altLang="en-US"/>
          </a:p>
          <a:p>
            <a:r>
              <a:rPr lang="zh-CN" altLang="en-US"/>
              <a:t>     </a:t>
            </a:r>
            <a:endParaRPr lang="zh-CN" altLang="en-US"/>
          </a:p>
          <a:p>
            <a:r>
              <a:rPr lang="zh-CN" altLang="en-US"/>
              <a:t>3.             提供了一种新图，称为“交互概览图”（Interaction Overview Diagram），可以</a:t>
            </a:r>
            <a:r>
              <a:rPr lang="zh-CN" altLang="en-US">
                <a:solidFill>
                  <a:srgbClr val="FF0000"/>
                </a:solidFill>
              </a:rPr>
              <a:t>直观地表达一组相关顺序图之间的流转逻辑</a:t>
            </a:r>
            <a:r>
              <a:rPr lang="zh-CN" altLang="en-US"/>
              <a:t>。以前遇到这种情况通常只能通过活动图间接表达。</a:t>
            </a:r>
            <a:endParaRPr lang="zh-CN" altLang="en-US"/>
          </a:p>
          <a:p>
            <a:endParaRPr lang="zh-CN" altLang="en-US"/>
          </a:p>
          <a:p>
            <a:endParaRPr lang="zh-CN" altLang="en-US"/>
          </a:p>
          <a:p>
            <a:endParaRPr lang="zh-CN" altLang="en-US"/>
          </a:p>
          <a:p>
            <a:r>
              <a:rPr lang="zh-CN" altLang="en-US"/>
              <a:t>交互概览图是交互图与活动图的混合物。可理解为细化的活动图，</a:t>
            </a:r>
            <a:endParaRPr lang="zh-CN" altLang="en-US"/>
          </a:p>
          <a:p>
            <a:r>
              <a:rPr lang="zh-CN" altLang="en-US"/>
              <a:t>在其中的活动都通过一些小型的顺序图来表示。</a:t>
            </a:r>
            <a:endParaRPr lang="zh-CN" altLang="en-US"/>
          </a:p>
        </p:txBody>
      </p:sp>
      <p:grpSp>
        <p:nvGrpSpPr>
          <p:cNvPr id="5" name="组合 4"/>
          <p:cNvGrpSpPr/>
          <p:nvPr/>
        </p:nvGrpSpPr>
        <p:grpSpPr>
          <a:xfrm>
            <a:off x="7056120" y="1067435"/>
            <a:ext cx="5455920" cy="5988685"/>
            <a:chOff x="11112" y="1681"/>
            <a:chExt cx="8592" cy="9431"/>
          </a:xfrm>
        </p:grpSpPr>
        <p:sp>
          <p:nvSpPr>
            <p:cNvPr id="4" name="文本框 3"/>
            <p:cNvSpPr txBox="1"/>
            <p:nvPr/>
          </p:nvSpPr>
          <p:spPr>
            <a:xfrm>
              <a:off x="11112" y="1681"/>
              <a:ext cx="5920" cy="580"/>
            </a:xfrm>
            <a:prstGeom prst="rect">
              <a:avLst/>
            </a:prstGeom>
            <a:noFill/>
          </p:spPr>
          <p:txBody>
            <a:bodyPr wrap="square" rtlCol="0">
              <a:spAutoFit/>
            </a:bodyPr>
            <a:p>
              <a:r>
                <a:rPr lang="zh-CN" altLang="en-US" sz="1800" b="1">
                  <a:solidFill>
                    <a:schemeClr val="accent1"/>
                  </a:solidFill>
                </a:rPr>
                <a:t>交互概览图</a:t>
              </a:r>
              <a:endParaRPr lang="zh-CN" altLang="en-US" sz="1800" b="1">
                <a:solidFill>
                  <a:schemeClr val="accent1"/>
                </a:solidFill>
              </a:endParaRPr>
            </a:p>
          </p:txBody>
        </p:sp>
        <p:pic>
          <p:nvPicPr>
            <p:cNvPr id="2" name="图片 1"/>
            <p:cNvPicPr>
              <a:picLocks noChangeAspect="1"/>
            </p:cNvPicPr>
            <p:nvPr/>
          </p:nvPicPr>
          <p:blipFill>
            <a:blip r:embed="rId1"/>
            <a:stretch>
              <a:fillRect/>
            </a:stretch>
          </p:blipFill>
          <p:spPr>
            <a:xfrm>
              <a:off x="11642" y="2708"/>
              <a:ext cx="8062" cy="840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574165"/>
            <a:ext cx="3759200" cy="460375"/>
          </a:xfrm>
          <a:prstGeom prst="rect">
            <a:avLst/>
          </a:prstGeom>
          <a:noFill/>
        </p:spPr>
        <p:txBody>
          <a:bodyPr wrap="square" rtlCol="0">
            <a:spAutoFit/>
          </a:bodyPr>
          <a:p>
            <a:r>
              <a:rPr lang="zh-CN" altLang="en-US" sz="2400" b="1">
                <a:solidFill>
                  <a:schemeClr val="accent1"/>
                </a:solidFill>
              </a:rPr>
              <a:t>活动图</a:t>
            </a:r>
            <a:endParaRPr lang="zh-CN" altLang="en-US" sz="2400" b="1">
              <a:solidFill>
                <a:schemeClr val="accent1"/>
              </a:solidFill>
            </a:endParaRPr>
          </a:p>
        </p:txBody>
      </p:sp>
      <p:sp>
        <p:nvSpPr>
          <p:cNvPr id="3" name="文本框 2"/>
          <p:cNvSpPr txBox="1"/>
          <p:nvPr/>
        </p:nvSpPr>
        <p:spPr>
          <a:xfrm>
            <a:off x="238125" y="3016885"/>
            <a:ext cx="6273165" cy="1198880"/>
          </a:xfrm>
          <a:prstGeom prst="rect">
            <a:avLst/>
          </a:prstGeom>
          <a:noFill/>
        </p:spPr>
        <p:txBody>
          <a:bodyPr wrap="square" rtlCol="0" anchor="t">
            <a:spAutoFit/>
          </a:bodyPr>
          <a:p>
            <a:endParaRPr lang="zh-CN" altLang="en-US"/>
          </a:p>
          <a:p>
            <a:r>
              <a:rPr lang="zh-CN" altLang="en-US"/>
              <a:t>         在UML2.0中，活动图增加了许多新特性。例如泳道可以划分层次，增加丰富的同步表达能力，在活动图中引入对象等。</a:t>
            </a:r>
            <a:endParaRPr lang="zh-CN" altLang="en-US"/>
          </a:p>
        </p:txBody>
      </p:sp>
      <p:grpSp>
        <p:nvGrpSpPr>
          <p:cNvPr id="5" name="组合 4"/>
          <p:cNvGrpSpPr/>
          <p:nvPr/>
        </p:nvGrpSpPr>
        <p:grpSpPr>
          <a:xfrm>
            <a:off x="7233285" y="4642485"/>
            <a:ext cx="4930140" cy="1858645"/>
            <a:chOff x="11939" y="1463"/>
            <a:chExt cx="7764" cy="2927"/>
          </a:xfrm>
        </p:grpSpPr>
        <p:sp>
          <p:nvSpPr>
            <p:cNvPr id="2" name="文本框 1"/>
            <p:cNvSpPr txBox="1"/>
            <p:nvPr/>
          </p:nvSpPr>
          <p:spPr>
            <a:xfrm>
              <a:off x="11939" y="1463"/>
              <a:ext cx="7765" cy="1016"/>
            </a:xfrm>
            <a:prstGeom prst="rect">
              <a:avLst/>
            </a:prstGeom>
            <a:noFill/>
          </p:spPr>
          <p:txBody>
            <a:bodyPr wrap="square" rtlCol="0" anchor="t">
              <a:spAutoFit/>
            </a:bodyPr>
            <a:p>
              <a:r>
                <a:rPr lang="zh-CN" altLang="en-US"/>
                <a:t>活动图中可以将活动涉及到得对象通过依赖将其连接在状态或者活动上。对象用矩形框表示。</a:t>
              </a:r>
              <a:endParaRPr lang="zh-CN" altLang="en-US"/>
            </a:p>
          </p:txBody>
        </p:sp>
        <p:pic>
          <p:nvPicPr>
            <p:cNvPr id="4" name="图片 3"/>
            <p:cNvPicPr>
              <a:picLocks noChangeAspect="1"/>
            </p:cNvPicPr>
            <p:nvPr/>
          </p:nvPicPr>
          <p:blipFill>
            <a:blip r:embed="rId1"/>
            <a:stretch>
              <a:fillRect/>
            </a:stretch>
          </p:blipFill>
          <p:spPr>
            <a:xfrm>
              <a:off x="12211" y="2796"/>
              <a:ext cx="7493" cy="1595"/>
            </a:xfrm>
            <a:prstGeom prst="rect">
              <a:avLst/>
            </a:prstGeom>
          </p:spPr>
        </p:pic>
      </p:grpSp>
      <p:pic>
        <p:nvPicPr>
          <p:cNvPr id="6" name="图片 5"/>
          <p:cNvPicPr>
            <a:picLocks noChangeAspect="1"/>
          </p:cNvPicPr>
          <p:nvPr/>
        </p:nvPicPr>
        <p:blipFill>
          <a:blip r:embed="rId2"/>
          <a:stretch>
            <a:fillRect/>
          </a:stretch>
        </p:blipFill>
        <p:spPr>
          <a:xfrm>
            <a:off x="6665595" y="991870"/>
            <a:ext cx="6066790" cy="3065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948055" y="1711960"/>
            <a:ext cx="3759200" cy="460375"/>
          </a:xfrm>
          <a:prstGeom prst="rect">
            <a:avLst/>
          </a:prstGeom>
          <a:noFill/>
        </p:spPr>
        <p:txBody>
          <a:bodyPr wrap="square" rtlCol="0">
            <a:spAutoFit/>
          </a:bodyPr>
          <a:p>
            <a:r>
              <a:rPr lang="zh-CN" altLang="en-US" sz="2400" b="1">
                <a:solidFill>
                  <a:schemeClr val="accent1"/>
                </a:solidFill>
              </a:rPr>
              <a:t>构件图</a:t>
            </a:r>
            <a:endParaRPr lang="zh-CN" altLang="en-US" sz="2400" b="1">
              <a:solidFill>
                <a:schemeClr val="accent1"/>
              </a:solidFill>
            </a:endParaRPr>
          </a:p>
        </p:txBody>
      </p:sp>
      <p:sp>
        <p:nvSpPr>
          <p:cNvPr id="3" name="文本框 2"/>
          <p:cNvSpPr txBox="1"/>
          <p:nvPr/>
        </p:nvSpPr>
        <p:spPr>
          <a:xfrm>
            <a:off x="796290" y="2971800"/>
            <a:ext cx="5613400" cy="2030095"/>
          </a:xfrm>
          <a:prstGeom prst="rect">
            <a:avLst/>
          </a:prstGeom>
          <a:noFill/>
        </p:spPr>
        <p:txBody>
          <a:bodyPr wrap="square" rtlCol="0" anchor="t">
            <a:spAutoFit/>
          </a:bodyPr>
          <a:p>
            <a:endParaRPr lang="zh-CN" altLang="en-US"/>
          </a:p>
          <a:p>
            <a:r>
              <a:rPr lang="zh-CN" altLang="en-US"/>
              <a:t>        在UML2.0中，构件图有比较明显的改进。构件本身内容的</a:t>
            </a:r>
            <a:r>
              <a:rPr lang="zh-CN" altLang="en-US">
                <a:solidFill>
                  <a:srgbClr val="FF0000"/>
                </a:solidFill>
              </a:rPr>
              <a:t>表述更清晰</a:t>
            </a:r>
            <a:r>
              <a:rPr lang="zh-CN" altLang="en-US"/>
              <a:t>，包括构件所提供的接口、所要求的接口、盖构件所实现的类（逻辑内容）、以及盖构件所对应的具体“制品”（artifact，即物理内容）。构件之间的</a:t>
            </a:r>
            <a:r>
              <a:rPr lang="zh-CN" altLang="en-US">
                <a:solidFill>
                  <a:srgbClr val="FF0000"/>
                </a:solidFill>
              </a:rPr>
              <a:t>依赖关系</a:t>
            </a:r>
            <a:r>
              <a:rPr lang="zh-CN" altLang="en-US"/>
              <a:t>通过“</a:t>
            </a:r>
            <a:r>
              <a:rPr lang="zh-CN" altLang="en-US">
                <a:solidFill>
                  <a:srgbClr val="FF0000"/>
                </a:solidFill>
              </a:rPr>
              <a:t>组装连接器</a:t>
            </a:r>
            <a:r>
              <a:rPr lang="zh-CN" altLang="en-US"/>
              <a:t>”（assembling connector）更加明确地表达。</a:t>
            </a:r>
            <a:endParaRPr lang="zh-CN" altLang="en-US"/>
          </a:p>
        </p:txBody>
      </p:sp>
      <p:sp>
        <p:nvSpPr>
          <p:cNvPr id="4" name="文本框 3"/>
          <p:cNvSpPr txBox="1"/>
          <p:nvPr/>
        </p:nvSpPr>
        <p:spPr>
          <a:xfrm>
            <a:off x="7285990" y="1020445"/>
            <a:ext cx="5031105" cy="2306955"/>
          </a:xfrm>
          <a:prstGeom prst="rect">
            <a:avLst/>
          </a:prstGeom>
          <a:noFill/>
        </p:spPr>
        <p:txBody>
          <a:bodyPr wrap="square" rtlCol="0" anchor="t">
            <a:spAutoFit/>
          </a:bodyPr>
          <a:p>
            <a:r>
              <a:rPr lang="zh-CN" altLang="en-US"/>
              <a:t>UML2.0提供两种类型的连接器：</a:t>
            </a:r>
            <a:endParaRPr lang="zh-CN" altLang="en-US"/>
          </a:p>
          <a:p>
            <a:r>
              <a:rPr lang="zh-CN" altLang="en-US"/>
              <a:t>代理连接器（Delegation Connector）——委托连接件：连接外部接口的端口和内部接口。</a:t>
            </a:r>
            <a:endParaRPr lang="zh-CN" altLang="en-US"/>
          </a:p>
          <a:p>
            <a:r>
              <a:rPr lang="zh-CN" altLang="en-US"/>
              <a:t>组装连接器（Assembly Connector）——组装连接件：组件连接器表示构件之间的关系，它连接构件内部的类，将一个构件的供接口和一个构件的需接口捆绑在一起</a:t>
            </a:r>
            <a:endParaRPr lang="zh-CN" altLang="en-US"/>
          </a:p>
          <a:p>
            <a:endParaRPr lang="zh-CN" altLang="en-US"/>
          </a:p>
        </p:txBody>
      </p:sp>
      <p:grpSp>
        <p:nvGrpSpPr>
          <p:cNvPr id="10" name="组合 9"/>
          <p:cNvGrpSpPr/>
          <p:nvPr/>
        </p:nvGrpSpPr>
        <p:grpSpPr>
          <a:xfrm>
            <a:off x="6903720" y="3134360"/>
            <a:ext cx="5734050" cy="3968750"/>
            <a:chOff x="10872" y="4936"/>
            <a:chExt cx="9030" cy="6250"/>
          </a:xfrm>
        </p:grpSpPr>
        <p:sp>
          <p:nvSpPr>
            <p:cNvPr id="7" name="文本框 6"/>
            <p:cNvSpPr txBox="1"/>
            <p:nvPr/>
          </p:nvSpPr>
          <p:spPr>
            <a:xfrm>
              <a:off x="10873" y="4936"/>
              <a:ext cx="5920" cy="580"/>
            </a:xfrm>
            <a:prstGeom prst="rect">
              <a:avLst/>
            </a:prstGeom>
            <a:noFill/>
          </p:spPr>
          <p:txBody>
            <a:bodyPr wrap="square" rtlCol="0">
              <a:spAutoFit/>
            </a:bodyPr>
            <a:p>
              <a:r>
                <a:rPr lang="zh-CN" altLang="en-US" sz="1800" b="1">
                  <a:solidFill>
                    <a:schemeClr val="accent1"/>
                  </a:solidFill>
                </a:rPr>
                <a:t>组装连接器</a:t>
              </a:r>
              <a:endParaRPr lang="zh-CN" altLang="en-US" sz="1800" b="1">
                <a:solidFill>
                  <a:schemeClr val="accent1"/>
                </a:solidFill>
              </a:endParaRPr>
            </a:p>
          </p:txBody>
        </p:sp>
        <p:grpSp>
          <p:nvGrpSpPr>
            <p:cNvPr id="9" name="组合 8"/>
            <p:cNvGrpSpPr/>
            <p:nvPr/>
          </p:nvGrpSpPr>
          <p:grpSpPr>
            <a:xfrm>
              <a:off x="10872" y="5516"/>
              <a:ext cx="9030" cy="5671"/>
              <a:chOff x="10872" y="5516"/>
              <a:chExt cx="9030" cy="5671"/>
            </a:xfrm>
          </p:grpSpPr>
          <p:pic>
            <p:nvPicPr>
              <p:cNvPr id="6" name="图片 5"/>
              <p:cNvPicPr>
                <a:picLocks noChangeAspect="1"/>
              </p:cNvPicPr>
              <p:nvPr/>
            </p:nvPicPr>
            <p:blipFill>
              <a:blip r:embed="rId1"/>
              <a:stretch>
                <a:fillRect/>
              </a:stretch>
            </p:blipFill>
            <p:spPr>
              <a:xfrm>
                <a:off x="11889" y="7693"/>
                <a:ext cx="4904" cy="3495"/>
              </a:xfrm>
              <a:prstGeom prst="rect">
                <a:avLst/>
              </a:prstGeom>
            </p:spPr>
          </p:pic>
          <p:sp>
            <p:nvSpPr>
              <p:cNvPr id="8" name="文本框 7"/>
              <p:cNvSpPr txBox="1"/>
              <p:nvPr/>
            </p:nvSpPr>
            <p:spPr>
              <a:xfrm>
                <a:off x="10872" y="5516"/>
                <a:ext cx="9031" cy="2325"/>
              </a:xfrm>
              <a:prstGeom prst="rect">
                <a:avLst/>
              </a:prstGeom>
              <a:noFill/>
            </p:spPr>
            <p:txBody>
              <a:bodyPr wrap="square" rtlCol="0" anchor="t">
                <a:spAutoFit/>
              </a:bodyPr>
              <a:p>
                <a:r>
                  <a:rPr lang="zh-CN" altLang="en-US"/>
                  <a:t>如果要显式地把两个构件实例衔接在一起，在它们的端口之间画一条线即可。</a:t>
                </a:r>
                <a:endParaRPr lang="zh-CN" altLang="en-US"/>
              </a:p>
              <a:p>
                <a:r>
                  <a:rPr lang="zh-CN" altLang="en-US"/>
                  <a:t>如果两个构件实例相连是由于它们有兼容的接口，则可以使用一个“球－穴”标记来表示构件实例之间的连接关系。 </a:t>
                </a: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32" fill="hold" grpId="1" nodeType="clickEffect">
                                  <p:stCondLst>
                                    <p:cond delay="0"/>
                                  </p:stCondLst>
                                  <p:childTnLst>
                                    <p:animEffect transition="out" filter="box(out)">
                                      <p:cBhvr>
                                        <p:cTn id="17" dur="2000"/>
                                        <p:tgtEl>
                                          <p:spTgt spid="4"/>
                                        </p:tgtEl>
                                      </p:cBhvr>
                                    </p:animEffect>
                                    <p:set>
                                      <p:cBhvr>
                                        <p:cTn id="18" dur="1" fill="hold">
                                          <p:stCondLst>
                                            <p:cond delay="19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807868" y="2657694"/>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858840" y="2999919"/>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88515" y="-12699"/>
            <a:ext cx="5926586" cy="7245349"/>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1" cstate="print">
              <a:extLst>
                <a:ext uri="{28A0092B-C50C-407E-A947-70E740481C1C}">
                  <a14:useLocalDpi xmlns:a14="http://schemas.microsoft.com/office/drawing/2010/main" val="0"/>
                </a:ext>
              </a:extLst>
            </a:blip>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5173" y="2999919"/>
            <a:ext cx="5493271" cy="12201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7401302" y="2768442"/>
            <a:ext cx="2214880" cy="706755"/>
          </a:xfrm>
          <a:prstGeom prst="rect">
            <a:avLst/>
          </a:prstGeom>
          <a:noFill/>
        </p:spPr>
        <p:txBody>
          <a:bodyPr wrap="none" rtlCol="0">
            <a:spAutoFit/>
          </a:bodyPr>
          <a:lstStyle/>
          <a:p>
            <a:pPr marL="0" lvl="1" algn="r"/>
            <a:r>
              <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rPr>
              <a:t>参考文献</a:t>
            </a:r>
            <a:endPar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2710137" y="2768304"/>
            <a:ext cx="1683342" cy="168334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grpSp>
      <p:sp>
        <p:nvSpPr>
          <p:cNvPr id="18" name="TextBox 13"/>
          <p:cNvSpPr txBox="1"/>
          <p:nvPr/>
        </p:nvSpPr>
        <p:spPr>
          <a:xfrm>
            <a:off x="2917064" y="3068994"/>
            <a:ext cx="1269489" cy="1081963"/>
          </a:xfrm>
          <a:prstGeom prst="rect">
            <a:avLst/>
          </a:prstGeom>
          <a:noFill/>
        </p:spPr>
        <p:txBody>
          <a:bodyPr wrap="square" lIns="0" tIns="0" rIns="0" bIns="0" rtlCol="0">
            <a:spAutoFit/>
          </a:bodyPr>
          <a:lstStyle/>
          <a:p>
            <a:pPr algn="ctr"/>
            <a:r>
              <a:rPr lang="en-US" altLang="zh-CN" sz="7030" b="1" dirty="0" smtClean="0">
                <a:solidFill>
                  <a:srgbClr val="0170C1"/>
                </a:solidFill>
                <a:latin typeface="微软雅黑" panose="020B0503020204020204" pitchFamily="34" charset="-122"/>
                <a:ea typeface="微软雅黑" panose="020B0503020204020204" pitchFamily="34" charset="-122"/>
              </a:rPr>
              <a:t>04</a:t>
            </a:r>
            <a:endParaRPr lang="zh-CN" altLang="en-US" sz="7030"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93434" y="3529278"/>
            <a:ext cx="418846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参考文献</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graphicFrame>
        <p:nvGraphicFramePr>
          <p:cNvPr id="2" name="表格 1"/>
          <p:cNvGraphicFramePr>
            <a:graphicFrameLocks noGrp="1"/>
          </p:cNvGraphicFramePr>
          <p:nvPr/>
        </p:nvGraphicFramePr>
        <p:xfrm>
          <a:off x="1813651" y="2923439"/>
          <a:ext cx="8588375" cy="1911985"/>
        </p:xfrm>
        <a:graphic>
          <a:graphicData uri="http://schemas.openxmlformats.org/drawingml/2006/table">
            <a:tbl>
              <a:tblPr firstRow="1" bandRow="1">
                <a:tableStyleId>{5C22544A-7EE6-4342-B048-85BDC9FD1C3A}</a:tableStyleId>
              </a:tblPr>
              <a:tblGrid>
                <a:gridCol w="468604"/>
                <a:gridCol w="1672590"/>
                <a:gridCol w="6447454"/>
              </a:tblGrid>
              <a:tr h="859155">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p>
                      <a:pPr algn="ctr">
                        <a:lnSpc>
                          <a:spcPct val="120000"/>
                        </a:lnSpc>
                      </a:pPr>
                      <a:r>
                        <a:rPr lang="zh-CN" altLang="en-US" sz="1400" b="0" dirty="0" smtClean="0">
                          <a:solidFill>
                            <a:schemeClr val="tx1"/>
                          </a:solidFill>
                          <a:latin typeface="微软雅黑" panose="020B0503020204020204" pitchFamily="34" charset="-122"/>
                          <a:ea typeface="微软雅黑" panose="020B0503020204020204" pitchFamily="34" charset="-122"/>
                          <a:sym typeface="+mn-ea"/>
                        </a:rPr>
                        <a:t>《</a:t>
                      </a:r>
                      <a:r>
                        <a:rPr lang="en-US" sz="1400" b="0" dirty="0" smtClean="0">
                          <a:solidFill>
                            <a:schemeClr val="tx1"/>
                          </a:solidFill>
                          <a:latin typeface="微软雅黑" panose="020B0503020204020204" pitchFamily="34" charset="-122"/>
                          <a:ea typeface="微软雅黑" panose="020B0503020204020204" pitchFamily="34" charset="-122"/>
                          <a:sym typeface="+mn-ea"/>
                        </a:rPr>
                        <a:t>UML2</a:t>
                      </a:r>
                      <a:r>
                        <a:rPr lang="zh-CN" altLang="en-US" sz="1400" b="0" dirty="0" smtClean="0">
                          <a:solidFill>
                            <a:schemeClr val="tx1"/>
                          </a:solidFill>
                          <a:latin typeface="微软雅黑" panose="020B0503020204020204" pitchFamily="34" charset="-122"/>
                          <a:ea typeface="微软雅黑" panose="020B0503020204020204" pitchFamily="34" charset="-122"/>
                          <a:sym typeface="+mn-ea"/>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sym typeface="+mn-ea"/>
                      </a:endParaRPr>
                    </a:p>
                    <a:p>
                      <a:pPr algn="ctr">
                        <a:lnSpc>
                          <a:spcPct val="120000"/>
                        </a:lnSpc>
                      </a:pP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sym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p>
                      <a:pPr marL="0" marR="0" indent="0" algn="l" defTabSz="913765" rtl="0" eaLnBrk="1" fontAlgn="auto" latinLnBrk="0" hangingPunct="1">
                        <a:lnSpc>
                          <a:spcPct val="100000"/>
                        </a:lnSpc>
                        <a:spcBef>
                          <a:spcPts val="0"/>
                        </a:spcBef>
                        <a:spcAft>
                          <a:spcPts val="0"/>
                        </a:spcAft>
                        <a:buClrTx/>
                        <a:buSzTx/>
                        <a:buFontTx/>
                        <a:buNone/>
                        <a:defRPr/>
                      </a:pPr>
                      <a:r>
                        <a:rPr lang="zh-CN" sz="1400" b="0" i="0" kern="1200" dirty="0" smtClean="0">
                          <a:solidFill>
                            <a:schemeClr val="tx1"/>
                          </a:solidFill>
                          <a:latin typeface="微软雅黑" panose="020B0503020204020204" pitchFamily="34" charset="-122"/>
                          <a:ea typeface="微软雅黑" panose="020B0503020204020204" pitchFamily="34" charset="-122"/>
                          <a:cs typeface="+mn-cs"/>
                        </a:rPr>
                        <a:t>清华大学</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出版社，杨弘平等编著</a:t>
                      </a:r>
                      <a:endPar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csdn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zh-CN" altLang="en-US" sz="1400" b="0" i="0" dirty="0" smtClean="0">
                          <a:solidFill>
                            <a:schemeClr val="tx1"/>
                          </a:solidFill>
                          <a:latin typeface="微软雅黑" panose="020B0503020204020204" pitchFamily="34" charset="-122"/>
                          <a:ea typeface="微软雅黑" panose="020B0503020204020204" pitchFamily="34" charset="-122"/>
                        </a:rPr>
                        <a:t>UML2.0与UML1.x得异同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3</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zh-CN" altLang="en-US" sz="1400" b="0" i="0" dirty="0" smtClean="0">
                          <a:solidFill>
                            <a:schemeClr val="tx1"/>
                          </a:solidFill>
                          <a:latin typeface="微软雅黑" panose="020B0503020204020204" pitchFamily="34" charset="-122"/>
                          <a:ea typeface="微软雅黑" panose="020B0503020204020204" pitchFamily="34" charset="-122"/>
                        </a:rPr>
                        <a:t>UML图详解（五）</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807868" y="2657694"/>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858840" y="2999919"/>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88515" y="-12699"/>
            <a:ext cx="5926586" cy="7245349"/>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1" cstate="print">
              <a:extLst>
                <a:ext uri="{28A0092B-C50C-407E-A947-70E740481C1C}">
                  <a14:useLocalDpi xmlns:a14="http://schemas.microsoft.com/office/drawing/2010/main" val="0"/>
                </a:ext>
              </a:extLst>
            </a:blip>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5173" y="2999919"/>
            <a:ext cx="5493271" cy="12201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8487787" y="2768442"/>
            <a:ext cx="1198880" cy="706755"/>
          </a:xfrm>
          <a:prstGeom prst="rect">
            <a:avLst/>
          </a:prstGeom>
          <a:noFill/>
        </p:spPr>
        <p:txBody>
          <a:bodyPr wrap="none" rtlCol="0">
            <a:spAutoFit/>
          </a:bodyPr>
          <a:lstStyle/>
          <a:p>
            <a:pPr marL="0" lvl="1" algn="r"/>
            <a:r>
              <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rPr>
              <a:t>概述</a:t>
            </a:r>
            <a:endParaRPr lang="zh-CN" altLang="en-US" sz="4000" dirty="0" smtClean="0">
              <a:solidFill>
                <a:srgbClr val="0170C1"/>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2710137" y="2768304"/>
            <a:ext cx="1683342" cy="168334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grpSp>
      <p:sp>
        <p:nvSpPr>
          <p:cNvPr id="18" name="TextBox 13"/>
          <p:cNvSpPr txBox="1"/>
          <p:nvPr/>
        </p:nvSpPr>
        <p:spPr>
          <a:xfrm>
            <a:off x="2917064" y="3068994"/>
            <a:ext cx="1269489" cy="1081963"/>
          </a:xfrm>
          <a:prstGeom prst="rect">
            <a:avLst/>
          </a:prstGeom>
          <a:noFill/>
        </p:spPr>
        <p:txBody>
          <a:bodyPr wrap="square" lIns="0" tIns="0" rIns="0" bIns="0" rtlCol="0">
            <a:spAutoFit/>
          </a:bodyPr>
          <a:lstStyle/>
          <a:p>
            <a:pPr algn="ctr"/>
            <a:r>
              <a:rPr lang="en-US" altLang="zh-CN" sz="7030" b="1" dirty="0" smtClean="0">
                <a:solidFill>
                  <a:srgbClr val="0170C1"/>
                </a:solidFill>
                <a:latin typeface="微软雅黑" panose="020B0503020204020204" pitchFamily="34" charset="-122"/>
                <a:ea typeface="微软雅黑" panose="020B0503020204020204" pitchFamily="34" charset="-122"/>
              </a:rPr>
              <a:t>01</a:t>
            </a:r>
            <a:endParaRPr lang="zh-CN" altLang="en-US" sz="7030"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93434" y="3529278"/>
            <a:ext cx="418846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绩效评定</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22539" name="文本框 3"/>
          <p:cNvSpPr txBox="1"/>
          <p:nvPr/>
        </p:nvSpPr>
        <p:spPr>
          <a:xfrm>
            <a:off x="2870200" y="1622425"/>
            <a:ext cx="1096963" cy="36830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rPr>
              <a:t>温中磊：</a:t>
            </a:r>
            <a:endParaRPr lang="zh-CN" altLang="en-US">
              <a:latin typeface="Calibri" panose="020F0502020204030204" pitchFamily="34" charset="0"/>
              <a:ea typeface="宋体" panose="02010600030101010101" pitchFamily="2" charset="-122"/>
            </a:endParaRPr>
          </a:p>
        </p:txBody>
      </p:sp>
      <p:sp>
        <p:nvSpPr>
          <p:cNvPr id="22542" name="文本框 6"/>
          <p:cNvSpPr txBox="1"/>
          <p:nvPr/>
        </p:nvSpPr>
        <p:spPr>
          <a:xfrm>
            <a:off x="6264275" y="1622425"/>
            <a:ext cx="1096963" cy="36830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rPr>
              <a:t>陈金润：</a:t>
            </a:r>
            <a:endParaRPr lang="zh-CN" altLang="en-US">
              <a:latin typeface="Calibri" panose="020F0502020204030204" pitchFamily="34" charset="0"/>
              <a:ea typeface="宋体" panose="02010600030101010101" pitchFamily="2" charset="-122"/>
            </a:endParaRPr>
          </a:p>
        </p:txBody>
      </p:sp>
      <p:sp>
        <p:nvSpPr>
          <p:cNvPr id="22543" name="文本框 7"/>
          <p:cNvSpPr txBox="1"/>
          <p:nvPr/>
        </p:nvSpPr>
        <p:spPr>
          <a:xfrm>
            <a:off x="5200968" y="2316163"/>
            <a:ext cx="2926080" cy="313817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sym typeface="宋体" panose="02010600030101010101" pitchFamily="2" charset="-122"/>
              </a:rPr>
              <a:t>职责要求                   10</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技术难度	 </a:t>
            </a:r>
            <a:r>
              <a:rPr lang="en-US" altLang="zh-CN">
                <a:latin typeface="Calibri" panose="020F0502020204030204" pitchFamily="34" charset="0"/>
                <a:ea typeface="宋体" panose="02010600030101010101" pitchFamily="2" charset="-122"/>
                <a:sym typeface="宋体" panose="02010600030101010101" pitchFamily="2" charset="-122"/>
              </a:rPr>
              <a:t>8</a:t>
            </a:r>
            <a:r>
              <a:rPr lang="zh-CN" altLang="en-US">
                <a:latin typeface="Calibri" panose="020F0502020204030204" pitchFamily="34" charset="0"/>
                <a:ea typeface="宋体" panose="02010600030101010101" pitchFamily="2" charset="-122"/>
                <a:sym typeface="宋体" panose="02010600030101010101" pitchFamily="2" charset="-122"/>
              </a:rPr>
              <a:t>   </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工作的重要性	 </a:t>
            </a:r>
            <a:r>
              <a:rPr lang="en-US" altLang="zh-CN">
                <a:latin typeface="Calibri" panose="020F0502020204030204" pitchFamily="34" charset="0"/>
                <a:ea typeface="宋体" panose="02010600030101010101" pitchFamily="2" charset="-122"/>
                <a:sym typeface="宋体" panose="02010600030101010101" pitchFamily="2" charset="-122"/>
              </a:rPr>
              <a:t>7</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工作强度</a:t>
            </a:r>
            <a:r>
              <a:rPr lang="en-US" altLang="zh-CN">
                <a:latin typeface="Calibri" panose="020F0502020204030204" pitchFamily="34" charset="0"/>
                <a:ea typeface="宋体" panose="02010600030101010101" pitchFamily="2" charset="-122"/>
                <a:sym typeface="宋体" panose="02010600030101010101" pitchFamily="2" charset="-122"/>
              </a:rPr>
              <a:t>	</a:t>
            </a:r>
            <a:r>
              <a:rPr lang="zh-CN" altLang="en-US">
                <a:latin typeface="Calibri" panose="020F0502020204030204" pitchFamily="34" charset="0"/>
                <a:ea typeface="宋体" panose="02010600030101010101" pitchFamily="2" charset="-122"/>
                <a:sym typeface="宋体" panose="02010600030101010101" pitchFamily="2" charset="-122"/>
              </a:rPr>
              <a:t> </a:t>
            </a:r>
            <a:r>
              <a:rPr lang="en-US" altLang="zh-CN">
                <a:latin typeface="Calibri" panose="020F0502020204030204" pitchFamily="34" charset="0"/>
                <a:ea typeface="宋体" panose="02010600030101010101" pitchFamily="2" charset="-122"/>
                <a:sym typeface="宋体" panose="02010600030101010101" pitchFamily="2" charset="-122"/>
              </a:rPr>
              <a:t>8</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实际完成情况：	 </a:t>
            </a:r>
            <a:endParaRPr lang="zh-CN" altLang="en-US">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所承担工作的完成速度7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所承担工作的完成质量7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工作沟通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文档提交的及时程</a:t>
            </a:r>
            <a:r>
              <a:rPr lang="zh-CN" altLang="en-US">
                <a:latin typeface="Calibri" panose="020F0502020204030204" pitchFamily="34" charset="0"/>
                <a:ea typeface="宋体" panose="02010600030101010101" pitchFamily="2" charset="-122"/>
                <a:sym typeface="宋体" panose="02010600030101010101" pitchFamily="2" charset="-122"/>
              </a:rPr>
              <a:t>度</a:t>
            </a:r>
            <a:r>
              <a:rPr lang="en-US" altLang="zh-CN">
                <a:latin typeface="Calibri" panose="020F0502020204030204" pitchFamily="34" charset="0"/>
                <a:ea typeface="宋体" panose="02010600030101010101" pitchFamily="2" charset="-122"/>
                <a:sym typeface="宋体" panose="02010600030101010101" pitchFamily="2" charset="-122"/>
              </a:rPr>
              <a:t>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文档的质量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工作态度                 8	</a:t>
            </a:r>
            <a:endParaRPr lang="zh-CN" altLang="en-US">
              <a:latin typeface="Calibri" panose="020F0502020204030204" pitchFamily="34" charset="0"/>
              <a:ea typeface="宋体" panose="02010600030101010101" pitchFamily="2" charset="-122"/>
            </a:endParaRPr>
          </a:p>
        </p:txBody>
      </p:sp>
      <p:sp>
        <p:nvSpPr>
          <p:cNvPr id="22544" name="文本框 6"/>
          <p:cNvSpPr txBox="1"/>
          <p:nvPr/>
        </p:nvSpPr>
        <p:spPr>
          <a:xfrm>
            <a:off x="9699625" y="1622425"/>
            <a:ext cx="1096963" cy="36830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rPr>
              <a:t>简浩男：</a:t>
            </a:r>
            <a:endParaRPr lang="zh-CN" altLang="en-US">
              <a:latin typeface="Calibri" panose="020F0502020204030204" pitchFamily="34" charset="0"/>
              <a:ea typeface="宋体" panose="02010600030101010101" pitchFamily="2" charset="-122"/>
            </a:endParaRPr>
          </a:p>
        </p:txBody>
      </p:sp>
      <p:sp>
        <p:nvSpPr>
          <p:cNvPr id="11" name="文本框 7"/>
          <p:cNvSpPr txBox="1"/>
          <p:nvPr/>
        </p:nvSpPr>
        <p:spPr>
          <a:xfrm>
            <a:off x="1954848" y="2316163"/>
            <a:ext cx="2926080" cy="313817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sym typeface="宋体" panose="02010600030101010101" pitchFamily="2" charset="-122"/>
              </a:rPr>
              <a:t>职责要求                   10</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技术难度	 </a:t>
            </a:r>
            <a:r>
              <a:rPr lang="en-US" altLang="zh-CN">
                <a:latin typeface="Calibri" panose="020F0502020204030204" pitchFamily="34" charset="0"/>
                <a:ea typeface="宋体" panose="02010600030101010101" pitchFamily="2" charset="-122"/>
                <a:sym typeface="宋体" panose="02010600030101010101" pitchFamily="2" charset="-122"/>
              </a:rPr>
              <a:t>7</a:t>
            </a:r>
            <a:r>
              <a:rPr lang="zh-CN" altLang="en-US">
                <a:latin typeface="Calibri" panose="020F0502020204030204" pitchFamily="34" charset="0"/>
                <a:ea typeface="宋体" panose="02010600030101010101" pitchFamily="2" charset="-122"/>
                <a:sym typeface="宋体" panose="02010600030101010101" pitchFamily="2" charset="-122"/>
              </a:rPr>
              <a:t>   </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工作的重要性	 </a:t>
            </a:r>
            <a:r>
              <a:rPr lang="en-US" altLang="zh-CN">
                <a:latin typeface="Calibri" panose="020F0502020204030204" pitchFamily="34" charset="0"/>
                <a:ea typeface="宋体" panose="02010600030101010101" pitchFamily="2" charset="-122"/>
                <a:sym typeface="宋体" panose="02010600030101010101" pitchFamily="2" charset="-122"/>
              </a:rPr>
              <a:t>7</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工作强度</a:t>
            </a:r>
            <a:r>
              <a:rPr lang="en-US" altLang="zh-CN">
                <a:latin typeface="Calibri" panose="020F0502020204030204" pitchFamily="34" charset="0"/>
                <a:ea typeface="宋体" panose="02010600030101010101" pitchFamily="2" charset="-122"/>
                <a:sym typeface="宋体" panose="02010600030101010101" pitchFamily="2" charset="-122"/>
              </a:rPr>
              <a:t>	</a:t>
            </a:r>
            <a:r>
              <a:rPr lang="zh-CN" altLang="en-US">
                <a:latin typeface="Calibri" panose="020F0502020204030204" pitchFamily="34" charset="0"/>
                <a:ea typeface="宋体" panose="02010600030101010101" pitchFamily="2" charset="-122"/>
                <a:sym typeface="宋体" panose="02010600030101010101" pitchFamily="2" charset="-122"/>
              </a:rPr>
              <a:t> </a:t>
            </a:r>
            <a:r>
              <a:rPr lang="en-US" altLang="zh-CN">
                <a:latin typeface="Calibri" panose="020F0502020204030204" pitchFamily="34" charset="0"/>
                <a:ea typeface="宋体" panose="02010600030101010101" pitchFamily="2" charset="-122"/>
                <a:sym typeface="宋体" panose="02010600030101010101" pitchFamily="2" charset="-122"/>
              </a:rPr>
              <a:t>9</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实际完成情况：	 </a:t>
            </a:r>
            <a:endParaRPr lang="zh-CN" altLang="en-US">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所承担工作的完成质量7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工作沟通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文档提交的及时程</a:t>
            </a:r>
            <a:r>
              <a:rPr lang="zh-CN" altLang="en-US">
                <a:latin typeface="Calibri" panose="020F0502020204030204" pitchFamily="34" charset="0"/>
                <a:ea typeface="宋体" panose="02010600030101010101" pitchFamily="2" charset="-122"/>
                <a:sym typeface="宋体" panose="02010600030101010101" pitchFamily="2" charset="-122"/>
              </a:rPr>
              <a:t>度</a:t>
            </a:r>
            <a:r>
              <a:rPr lang="en-US" altLang="zh-CN">
                <a:latin typeface="Calibri" panose="020F0502020204030204" pitchFamily="34" charset="0"/>
                <a:ea typeface="宋体" panose="02010600030101010101" pitchFamily="2" charset="-122"/>
                <a:sym typeface="宋体" panose="02010600030101010101" pitchFamily="2" charset="-122"/>
              </a:rPr>
              <a:t>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文档的质量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工作态度                 9	</a:t>
            </a:r>
            <a:endParaRPr lang="zh-CN" altLang="en-US">
              <a:latin typeface="Calibri" panose="020F0502020204030204" pitchFamily="34" charset="0"/>
              <a:ea typeface="宋体" panose="02010600030101010101" pitchFamily="2" charset="-122"/>
            </a:endParaRPr>
          </a:p>
        </p:txBody>
      </p:sp>
      <p:sp>
        <p:nvSpPr>
          <p:cNvPr id="12" name="文本框 7"/>
          <p:cNvSpPr txBox="1"/>
          <p:nvPr/>
        </p:nvSpPr>
        <p:spPr>
          <a:xfrm>
            <a:off x="8784273" y="2316163"/>
            <a:ext cx="2926080" cy="313817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sym typeface="宋体" panose="02010600030101010101" pitchFamily="2" charset="-122"/>
              </a:rPr>
              <a:t>职责要求                   10</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技术难度	 </a:t>
            </a:r>
            <a:r>
              <a:rPr lang="en-US" altLang="zh-CN">
                <a:latin typeface="Calibri" panose="020F0502020204030204" pitchFamily="34" charset="0"/>
                <a:ea typeface="宋体" panose="02010600030101010101" pitchFamily="2" charset="-122"/>
                <a:sym typeface="宋体" panose="02010600030101010101" pitchFamily="2" charset="-122"/>
              </a:rPr>
              <a:t>9</a:t>
            </a:r>
            <a:r>
              <a:rPr lang="zh-CN" altLang="en-US">
                <a:latin typeface="Calibri" panose="020F0502020204030204" pitchFamily="34" charset="0"/>
                <a:ea typeface="宋体" panose="02010600030101010101" pitchFamily="2" charset="-122"/>
                <a:sym typeface="宋体" panose="02010600030101010101" pitchFamily="2" charset="-122"/>
              </a:rPr>
              <a:t>   </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工作的重要性	 </a:t>
            </a:r>
            <a:r>
              <a:rPr lang="en-US" altLang="zh-CN">
                <a:latin typeface="Calibri" panose="020F0502020204030204" pitchFamily="34" charset="0"/>
                <a:ea typeface="宋体" panose="02010600030101010101" pitchFamily="2" charset="-122"/>
                <a:sym typeface="宋体" panose="02010600030101010101" pitchFamily="2" charset="-122"/>
              </a:rPr>
              <a:t>7</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工作强度</a:t>
            </a:r>
            <a:r>
              <a:rPr lang="en-US" altLang="zh-CN">
                <a:latin typeface="Calibri" panose="020F0502020204030204" pitchFamily="34" charset="0"/>
                <a:ea typeface="宋体" panose="02010600030101010101" pitchFamily="2" charset="-122"/>
                <a:sym typeface="宋体" panose="02010600030101010101" pitchFamily="2" charset="-122"/>
              </a:rPr>
              <a:t>	</a:t>
            </a:r>
            <a:r>
              <a:rPr lang="zh-CN" altLang="en-US">
                <a:latin typeface="Calibri" panose="020F0502020204030204" pitchFamily="34" charset="0"/>
                <a:ea typeface="宋体" panose="02010600030101010101" pitchFamily="2" charset="-122"/>
                <a:sym typeface="宋体" panose="02010600030101010101" pitchFamily="2" charset="-122"/>
              </a:rPr>
              <a:t> </a:t>
            </a:r>
            <a:r>
              <a:rPr lang="en-US" altLang="zh-CN">
                <a:latin typeface="Calibri" panose="020F0502020204030204" pitchFamily="34" charset="0"/>
                <a:ea typeface="宋体" panose="02010600030101010101" pitchFamily="2" charset="-122"/>
                <a:sym typeface="宋体" panose="02010600030101010101" pitchFamily="2" charset="-122"/>
              </a:rPr>
              <a:t>8</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实际完成情况：	 </a:t>
            </a:r>
            <a:endParaRPr lang="zh-CN" altLang="en-US">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所承担工作的完成速度7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所承担工作的完成质量7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工作沟通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文档提交的及时程</a:t>
            </a:r>
            <a:r>
              <a:rPr lang="zh-CN" altLang="en-US">
                <a:latin typeface="Calibri" panose="020F0502020204030204" pitchFamily="34" charset="0"/>
                <a:ea typeface="宋体" panose="02010600030101010101" pitchFamily="2" charset="-122"/>
                <a:sym typeface="宋体" panose="02010600030101010101" pitchFamily="2" charset="-122"/>
              </a:rPr>
              <a:t>度</a:t>
            </a:r>
            <a:r>
              <a:rPr lang="en-US" altLang="zh-CN">
                <a:latin typeface="Calibri" panose="020F0502020204030204" pitchFamily="34" charset="0"/>
                <a:ea typeface="宋体" panose="02010600030101010101" pitchFamily="2" charset="-122"/>
                <a:sym typeface="宋体" panose="02010600030101010101" pitchFamily="2" charset="-122"/>
              </a:rPr>
              <a:t>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文档的质量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工作态度                 8	</a:t>
            </a:r>
            <a:endParaRPr lang="zh-CN" altLang="en-US">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绩效评定</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22539" name="文本框 3"/>
          <p:cNvSpPr txBox="1"/>
          <p:nvPr/>
        </p:nvSpPr>
        <p:spPr>
          <a:xfrm>
            <a:off x="2870200" y="1622425"/>
            <a:ext cx="1097280" cy="36830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rPr>
              <a:t>吕政凯：</a:t>
            </a:r>
            <a:endParaRPr lang="zh-CN" altLang="en-US">
              <a:latin typeface="Calibri" panose="020F0502020204030204" pitchFamily="34" charset="0"/>
              <a:ea typeface="宋体" panose="02010600030101010101" pitchFamily="2" charset="-122"/>
            </a:endParaRPr>
          </a:p>
        </p:txBody>
      </p:sp>
      <p:sp>
        <p:nvSpPr>
          <p:cNvPr id="22542" name="文本框 6"/>
          <p:cNvSpPr txBox="1"/>
          <p:nvPr/>
        </p:nvSpPr>
        <p:spPr>
          <a:xfrm>
            <a:off x="7682865" y="1622425"/>
            <a:ext cx="1097280" cy="36830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rPr>
              <a:t>楼静靓：</a:t>
            </a:r>
            <a:endParaRPr lang="zh-CN" altLang="en-US">
              <a:latin typeface="Calibri" panose="020F0502020204030204" pitchFamily="34" charset="0"/>
              <a:ea typeface="宋体" panose="02010600030101010101" pitchFamily="2" charset="-122"/>
            </a:endParaRPr>
          </a:p>
        </p:txBody>
      </p:sp>
      <p:sp>
        <p:nvSpPr>
          <p:cNvPr id="22543" name="文本框 7"/>
          <p:cNvSpPr txBox="1"/>
          <p:nvPr/>
        </p:nvSpPr>
        <p:spPr>
          <a:xfrm>
            <a:off x="6767513" y="2316163"/>
            <a:ext cx="2926080" cy="313817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sym typeface="宋体" panose="02010600030101010101" pitchFamily="2" charset="-122"/>
              </a:rPr>
              <a:t>职责要求                   10</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技术难度	 </a:t>
            </a:r>
            <a:r>
              <a:rPr lang="en-US" altLang="zh-CN">
                <a:latin typeface="Calibri" panose="020F0502020204030204" pitchFamily="34" charset="0"/>
                <a:ea typeface="宋体" panose="02010600030101010101" pitchFamily="2" charset="-122"/>
                <a:sym typeface="宋体" panose="02010600030101010101" pitchFamily="2" charset="-122"/>
              </a:rPr>
              <a:t>8</a:t>
            </a:r>
            <a:r>
              <a:rPr lang="zh-CN" altLang="en-US">
                <a:latin typeface="Calibri" panose="020F0502020204030204" pitchFamily="34" charset="0"/>
                <a:ea typeface="宋体" panose="02010600030101010101" pitchFamily="2" charset="-122"/>
                <a:sym typeface="宋体" panose="02010600030101010101" pitchFamily="2" charset="-122"/>
              </a:rPr>
              <a:t>   </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工作的重要性	 </a:t>
            </a:r>
            <a:r>
              <a:rPr lang="en-US" altLang="zh-CN">
                <a:latin typeface="Calibri" panose="020F0502020204030204" pitchFamily="34" charset="0"/>
                <a:ea typeface="宋体" panose="02010600030101010101" pitchFamily="2" charset="-122"/>
                <a:sym typeface="宋体" panose="02010600030101010101" pitchFamily="2" charset="-122"/>
              </a:rPr>
              <a:t>7</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工作强度</a:t>
            </a:r>
            <a:r>
              <a:rPr lang="en-US" altLang="zh-CN">
                <a:latin typeface="Calibri" panose="020F0502020204030204" pitchFamily="34" charset="0"/>
                <a:ea typeface="宋体" panose="02010600030101010101" pitchFamily="2" charset="-122"/>
                <a:sym typeface="宋体" panose="02010600030101010101" pitchFamily="2" charset="-122"/>
              </a:rPr>
              <a:t>	</a:t>
            </a:r>
            <a:r>
              <a:rPr lang="zh-CN" altLang="en-US">
                <a:latin typeface="Calibri" panose="020F0502020204030204" pitchFamily="34" charset="0"/>
                <a:ea typeface="宋体" panose="02010600030101010101" pitchFamily="2" charset="-122"/>
                <a:sym typeface="宋体" panose="02010600030101010101" pitchFamily="2" charset="-122"/>
              </a:rPr>
              <a:t> </a:t>
            </a:r>
            <a:r>
              <a:rPr lang="en-US" altLang="zh-CN">
                <a:latin typeface="Calibri" panose="020F0502020204030204" pitchFamily="34" charset="0"/>
                <a:ea typeface="宋体" panose="02010600030101010101" pitchFamily="2" charset="-122"/>
                <a:sym typeface="宋体" panose="02010600030101010101" pitchFamily="2" charset="-122"/>
              </a:rPr>
              <a:t>8</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实际完成情况：	 </a:t>
            </a:r>
            <a:endParaRPr lang="zh-CN" altLang="en-US">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所承担工作的完成质量7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工作沟通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文档提交的及时程</a:t>
            </a:r>
            <a:r>
              <a:rPr lang="zh-CN" altLang="en-US">
                <a:latin typeface="Calibri" panose="020F0502020204030204" pitchFamily="34" charset="0"/>
                <a:ea typeface="宋体" panose="02010600030101010101" pitchFamily="2" charset="-122"/>
                <a:sym typeface="宋体" panose="02010600030101010101" pitchFamily="2" charset="-122"/>
              </a:rPr>
              <a:t>度</a:t>
            </a:r>
            <a:r>
              <a:rPr lang="en-US" altLang="zh-CN">
                <a:latin typeface="Calibri" panose="020F0502020204030204" pitchFamily="34" charset="0"/>
                <a:ea typeface="宋体" panose="02010600030101010101" pitchFamily="2" charset="-122"/>
                <a:sym typeface="宋体" panose="02010600030101010101" pitchFamily="2" charset="-122"/>
              </a:rPr>
              <a:t>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文档的质量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工作态度                 8	</a:t>
            </a:r>
            <a:endParaRPr lang="zh-CN" altLang="en-US">
              <a:latin typeface="Calibri" panose="020F0502020204030204" pitchFamily="34" charset="0"/>
              <a:ea typeface="宋体" panose="02010600030101010101" pitchFamily="2" charset="-122"/>
            </a:endParaRPr>
          </a:p>
        </p:txBody>
      </p:sp>
      <p:sp>
        <p:nvSpPr>
          <p:cNvPr id="11" name="文本框 7"/>
          <p:cNvSpPr txBox="1"/>
          <p:nvPr/>
        </p:nvSpPr>
        <p:spPr>
          <a:xfrm>
            <a:off x="1954848" y="2316163"/>
            <a:ext cx="2926080" cy="3138170"/>
          </a:xfrm>
          <a:prstGeom prst="rect">
            <a:avLst/>
          </a:prstGeom>
          <a:noFill/>
          <a:ln w="9525">
            <a:noFill/>
          </a:ln>
        </p:spPr>
        <p:txBody>
          <a:bodyPr wrap="none" anchor="t">
            <a:spAutoFit/>
          </a:bodyPr>
          <a:p>
            <a:r>
              <a:rPr lang="zh-CN" altLang="en-US">
                <a:latin typeface="Calibri" panose="020F0502020204030204" pitchFamily="34" charset="0"/>
                <a:ea typeface="宋体" panose="02010600030101010101" pitchFamily="2" charset="-122"/>
                <a:sym typeface="宋体" panose="02010600030101010101" pitchFamily="2" charset="-122"/>
              </a:rPr>
              <a:t>职责要求                   10</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技术难度	 </a:t>
            </a:r>
            <a:r>
              <a:rPr lang="en-US" altLang="zh-CN">
                <a:latin typeface="Calibri" panose="020F0502020204030204" pitchFamily="34" charset="0"/>
                <a:ea typeface="宋体" panose="02010600030101010101" pitchFamily="2" charset="-122"/>
                <a:sym typeface="宋体" panose="02010600030101010101" pitchFamily="2" charset="-122"/>
              </a:rPr>
              <a:t>7</a:t>
            </a:r>
            <a:r>
              <a:rPr lang="zh-CN" altLang="en-US">
                <a:latin typeface="Calibri" panose="020F0502020204030204" pitchFamily="34" charset="0"/>
                <a:ea typeface="宋体" panose="02010600030101010101" pitchFamily="2" charset="-122"/>
                <a:sym typeface="宋体" panose="02010600030101010101" pitchFamily="2" charset="-122"/>
              </a:rPr>
              <a:t>   </a:t>
            </a:r>
            <a:endParaRPr lang="zh-CN" altLang="en-US">
              <a:latin typeface="Calibri" panose="020F0502020204030204" pitchFamily="34" charset="0"/>
              <a:ea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工作的重要性	 </a:t>
            </a:r>
            <a:r>
              <a:rPr lang="en-US" altLang="zh-CN">
                <a:latin typeface="Calibri" panose="020F0502020204030204" pitchFamily="34" charset="0"/>
                <a:ea typeface="宋体" panose="02010600030101010101" pitchFamily="2" charset="-122"/>
                <a:sym typeface="宋体" panose="02010600030101010101" pitchFamily="2" charset="-122"/>
              </a:rPr>
              <a:t>7</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工作强度</a:t>
            </a:r>
            <a:r>
              <a:rPr lang="en-US" altLang="zh-CN">
                <a:latin typeface="Calibri" panose="020F0502020204030204" pitchFamily="34" charset="0"/>
                <a:ea typeface="宋体" panose="02010600030101010101" pitchFamily="2" charset="-122"/>
                <a:sym typeface="宋体" panose="02010600030101010101" pitchFamily="2" charset="-122"/>
              </a:rPr>
              <a:t>	</a:t>
            </a:r>
            <a:r>
              <a:rPr lang="zh-CN" altLang="en-US">
                <a:latin typeface="Calibri" panose="020F0502020204030204" pitchFamily="34" charset="0"/>
                <a:ea typeface="宋体" panose="02010600030101010101" pitchFamily="2" charset="-122"/>
                <a:sym typeface="宋体" panose="02010600030101010101" pitchFamily="2" charset="-122"/>
              </a:rPr>
              <a:t> </a:t>
            </a:r>
            <a:r>
              <a:rPr lang="en-US" altLang="zh-CN">
                <a:latin typeface="Calibri" panose="020F0502020204030204" pitchFamily="34" charset="0"/>
                <a:ea typeface="宋体" panose="02010600030101010101" pitchFamily="2" charset="-122"/>
                <a:sym typeface="宋体" panose="02010600030101010101" pitchFamily="2" charset="-122"/>
              </a:rPr>
              <a:t>9</a:t>
            </a:r>
            <a:endParaRPr lang="en-US" altLang="zh-CN">
              <a:latin typeface="Calibri" panose="020F0502020204030204" pitchFamily="34" charset="0"/>
              <a:ea typeface="宋体" panose="02010600030101010101" pitchFamily="2" charset="-122"/>
              <a:sym typeface="宋体" panose="02010600030101010101" pitchFamily="2" charset="-122"/>
            </a:endParaRPr>
          </a:p>
          <a:p>
            <a:r>
              <a:rPr lang="zh-CN" altLang="en-US">
                <a:latin typeface="Calibri" panose="020F0502020204030204" pitchFamily="34" charset="0"/>
                <a:ea typeface="宋体" panose="02010600030101010101" pitchFamily="2" charset="-122"/>
                <a:sym typeface="宋体" panose="02010600030101010101" pitchFamily="2" charset="-122"/>
              </a:rPr>
              <a:t>实际完成情况：	 </a:t>
            </a:r>
            <a:endParaRPr lang="zh-CN" altLang="en-US">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所承担工作的完成质量7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工作沟通               9</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文档提交的及时程</a:t>
            </a:r>
            <a:r>
              <a:rPr lang="zh-CN" altLang="en-US">
                <a:latin typeface="Calibri" panose="020F0502020204030204" pitchFamily="34" charset="0"/>
                <a:ea typeface="宋体" panose="02010600030101010101" pitchFamily="2" charset="-122"/>
                <a:sym typeface="宋体" panose="02010600030101010101" pitchFamily="2" charset="-122"/>
              </a:rPr>
              <a:t>度</a:t>
            </a:r>
            <a:r>
              <a:rPr lang="en-US" altLang="zh-CN">
                <a:latin typeface="Calibri" panose="020F0502020204030204" pitchFamily="34" charset="0"/>
                <a:ea typeface="宋体" panose="02010600030101010101" pitchFamily="2" charset="-122"/>
                <a:sym typeface="宋体" panose="02010600030101010101" pitchFamily="2" charset="-122"/>
              </a:rPr>
              <a:t> 8</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文档的质量	         7</a:t>
            </a:r>
            <a:endParaRPr lang="en-US" altLang="zh-CN">
              <a:latin typeface="Calibri" panose="020F0502020204030204" pitchFamily="34" charset="0"/>
              <a:ea typeface="宋体" panose="02010600030101010101" pitchFamily="2" charset="-122"/>
            </a:endParaRPr>
          </a:p>
          <a:p>
            <a:r>
              <a:rPr lang="en-US" altLang="zh-CN">
                <a:latin typeface="Calibri" panose="020F0502020204030204" pitchFamily="34" charset="0"/>
                <a:ea typeface="宋体" panose="02010600030101010101" pitchFamily="2" charset="-122"/>
                <a:sym typeface="宋体" panose="02010600030101010101" pitchFamily="2" charset="-122"/>
              </a:rPr>
              <a:t>工作态度                 9	</a:t>
            </a:r>
            <a:endParaRPr lang="zh-CN" altLang="en-US">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19236"/>
            <a:ext cx="12858750" cy="45719"/>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848573"/>
            <a:ext cx="12858751" cy="1384077"/>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68735" y="0"/>
            <a:ext cx="5455840" cy="7232650"/>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solidFill>
            <a:srgbClr val="E0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 y="0"/>
            <a:ext cx="5455840" cy="7232650"/>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6561903" y="3844140"/>
            <a:ext cx="5472608"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矩形 259"/>
          <p:cNvSpPr>
            <a:spLocks noChangeArrowheads="1"/>
          </p:cNvSpPr>
          <p:nvPr/>
        </p:nvSpPr>
        <p:spPr bwMode="auto">
          <a:xfrm>
            <a:off x="6562343" y="2013172"/>
            <a:ext cx="4392488"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600" b="1" cap="all" dirty="0" smtClean="0">
                <a:solidFill>
                  <a:srgbClr val="0170C1"/>
                </a:solidFill>
                <a:latin typeface="Agency FB" panose="020B0503020202020204" pitchFamily="34" charset="0"/>
                <a:cs typeface="Arial" panose="020B0604020202020204" pitchFamily="34" charset="0"/>
              </a:rPr>
              <a:t>Thanks</a:t>
            </a:r>
            <a:endParaRPr lang="en-US" altLang="zh-CN" sz="6600" b="1" cap="all" dirty="0" smtClean="0">
              <a:solidFill>
                <a:srgbClr val="0170C1"/>
              </a:solidFill>
              <a:latin typeface="Agency FB" panose="020B0503020202020204" pitchFamily="34" charset="0"/>
              <a:cs typeface="Arial" panose="020B0604020202020204" pitchFamily="34" charset="0"/>
            </a:endParaRPr>
          </a:p>
        </p:txBody>
      </p:sp>
      <p:grpSp>
        <p:nvGrpSpPr>
          <p:cNvPr id="24" name="组合 23"/>
          <p:cNvGrpSpPr/>
          <p:nvPr/>
        </p:nvGrpSpPr>
        <p:grpSpPr>
          <a:xfrm>
            <a:off x="6501130" y="4650740"/>
            <a:ext cx="3900170" cy="403327"/>
            <a:chOff x="7400823" y="5264605"/>
            <a:chExt cx="2165124" cy="217176"/>
          </a:xfrm>
          <a:solidFill>
            <a:srgbClr val="0170C1"/>
          </a:solidFill>
        </p:grpSpPr>
        <p:grpSp>
          <p:nvGrpSpPr>
            <p:cNvPr id="25" name="组合 24"/>
            <p:cNvGrpSpPr/>
            <p:nvPr/>
          </p:nvGrpSpPr>
          <p:grpSpPr>
            <a:xfrm>
              <a:off x="7400823" y="5264605"/>
              <a:ext cx="217176" cy="217176"/>
              <a:chOff x="6562677" y="5316612"/>
              <a:chExt cx="458864" cy="458864"/>
            </a:xfrm>
            <a:grpFill/>
          </p:grpSpPr>
          <p:sp>
            <p:nvSpPr>
              <p:cNvPr id="31" name="椭圆 30"/>
              <p:cNvSpPr/>
              <p:nvPr/>
            </p:nvSpPr>
            <p:spPr>
              <a:xfrm>
                <a:off x="6562677" y="5316612"/>
                <a:ext cx="458864" cy="4588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32" name="Freeform 61"/>
              <p:cNvSpPr>
                <a:spLocks noChangeArrowheads="1"/>
              </p:cNvSpPr>
              <p:nvPr/>
            </p:nvSpPr>
            <p:spPr bwMode="auto">
              <a:xfrm>
                <a:off x="6686102" y="5393131"/>
                <a:ext cx="212014" cy="305826"/>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p:spPr>
            <p:txBody>
              <a:bodyPr wrap="none" anchor="ctr"/>
              <a:lstStyle/>
              <a:p>
                <a:endParaRPr lang="en-US" sz="1000" dirty="0">
                  <a:latin typeface="Lato Light"/>
                </a:endParaRPr>
              </a:p>
            </p:txBody>
          </p:sp>
        </p:grpSp>
        <p:grpSp>
          <p:nvGrpSpPr>
            <p:cNvPr id="26" name="组合 25"/>
            <p:cNvGrpSpPr/>
            <p:nvPr/>
          </p:nvGrpSpPr>
          <p:grpSpPr>
            <a:xfrm>
              <a:off x="9348771" y="5264605"/>
              <a:ext cx="217176" cy="217176"/>
              <a:chOff x="8406717" y="5316612"/>
              <a:chExt cx="458864" cy="458864"/>
            </a:xfrm>
            <a:grpFill/>
          </p:grpSpPr>
          <p:sp>
            <p:nvSpPr>
              <p:cNvPr id="29" name="椭圆 28"/>
              <p:cNvSpPr/>
              <p:nvPr/>
            </p:nvSpPr>
            <p:spPr>
              <a:xfrm>
                <a:off x="8406717" y="5316612"/>
                <a:ext cx="458864" cy="4588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66"/>
              <p:cNvSpPr>
                <a:spLocks noChangeArrowheads="1"/>
              </p:cNvSpPr>
              <p:nvPr/>
            </p:nvSpPr>
            <p:spPr bwMode="auto">
              <a:xfrm>
                <a:off x="8483276" y="5393131"/>
                <a:ext cx="305746" cy="305826"/>
              </a:xfrm>
              <a:custGeom>
                <a:avLst/>
                <a:gdLst>
                  <a:gd name="T0" fmla="*/ 43 w 454"/>
                  <a:gd name="T1" fmla="*/ 325 h 453"/>
                  <a:gd name="T2" fmla="*/ 43 w 454"/>
                  <a:gd name="T3" fmla="*/ 325 h 453"/>
                  <a:gd name="T4" fmla="*/ 283 w 454"/>
                  <a:gd name="T5" fmla="*/ 92 h 453"/>
                  <a:gd name="T6" fmla="*/ 361 w 454"/>
                  <a:gd name="T7" fmla="*/ 169 h 453"/>
                  <a:gd name="T8" fmla="*/ 127 w 454"/>
                  <a:gd name="T9" fmla="*/ 410 h 453"/>
                  <a:gd name="T10" fmla="*/ 43 w 454"/>
                  <a:gd name="T11" fmla="*/ 325 h 453"/>
                  <a:gd name="T12" fmla="*/ 361 w 454"/>
                  <a:gd name="T13" fmla="*/ 7 h 453"/>
                  <a:gd name="T14" fmla="*/ 361 w 454"/>
                  <a:gd name="T15" fmla="*/ 7 h 453"/>
                  <a:gd name="T16" fmla="*/ 403 w 454"/>
                  <a:gd name="T17" fmla="*/ 7 h 453"/>
                  <a:gd name="T18" fmla="*/ 446 w 454"/>
                  <a:gd name="T19" fmla="*/ 49 h 453"/>
                  <a:gd name="T20" fmla="*/ 446 w 454"/>
                  <a:gd name="T21" fmla="*/ 92 h 453"/>
                  <a:gd name="T22" fmla="*/ 382 w 454"/>
                  <a:gd name="T23" fmla="*/ 148 h 453"/>
                  <a:gd name="T24" fmla="*/ 304 w 454"/>
                  <a:gd name="T25" fmla="*/ 71 h 453"/>
                  <a:gd name="T26" fmla="*/ 361 w 454"/>
                  <a:gd name="T27" fmla="*/ 7 h 453"/>
                  <a:gd name="T28" fmla="*/ 0 w 454"/>
                  <a:gd name="T29" fmla="*/ 452 h 453"/>
                  <a:gd name="T30" fmla="*/ 0 w 454"/>
                  <a:gd name="T31" fmla="*/ 452 h 453"/>
                  <a:gd name="T32" fmla="*/ 22 w 454"/>
                  <a:gd name="T33" fmla="*/ 346 h 453"/>
                  <a:gd name="T34" fmla="*/ 106 w 454"/>
                  <a:gd name="T35" fmla="*/ 424 h 453"/>
                  <a:gd name="T36" fmla="*/ 0 w 454"/>
                  <a:gd name="T37" fmla="*/ 45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453">
                    <a:moveTo>
                      <a:pt x="43" y="325"/>
                    </a:moveTo>
                    <a:lnTo>
                      <a:pt x="43" y="325"/>
                    </a:lnTo>
                    <a:cubicBezTo>
                      <a:pt x="283" y="92"/>
                      <a:pt x="283" y="92"/>
                      <a:pt x="283" y="92"/>
                    </a:cubicBezTo>
                    <a:cubicBezTo>
                      <a:pt x="361" y="169"/>
                      <a:pt x="361" y="169"/>
                      <a:pt x="361" y="169"/>
                    </a:cubicBezTo>
                    <a:cubicBezTo>
                      <a:pt x="127" y="410"/>
                      <a:pt x="127" y="410"/>
                      <a:pt x="127" y="410"/>
                    </a:cubicBezTo>
                    <a:lnTo>
                      <a:pt x="43" y="325"/>
                    </a:lnTo>
                    <a:close/>
                    <a:moveTo>
                      <a:pt x="361" y="7"/>
                    </a:moveTo>
                    <a:lnTo>
                      <a:pt x="361" y="7"/>
                    </a:lnTo>
                    <a:cubicBezTo>
                      <a:pt x="375" y="0"/>
                      <a:pt x="389" y="0"/>
                      <a:pt x="403" y="7"/>
                    </a:cubicBezTo>
                    <a:cubicBezTo>
                      <a:pt x="446" y="49"/>
                      <a:pt x="446" y="49"/>
                      <a:pt x="446" y="49"/>
                    </a:cubicBezTo>
                    <a:cubicBezTo>
                      <a:pt x="453" y="64"/>
                      <a:pt x="453" y="78"/>
                      <a:pt x="446" y="92"/>
                    </a:cubicBezTo>
                    <a:cubicBezTo>
                      <a:pt x="382" y="148"/>
                      <a:pt x="382" y="148"/>
                      <a:pt x="382" y="148"/>
                    </a:cubicBezTo>
                    <a:cubicBezTo>
                      <a:pt x="304" y="71"/>
                      <a:pt x="304" y="71"/>
                      <a:pt x="304" y="71"/>
                    </a:cubicBezTo>
                    <a:lnTo>
                      <a:pt x="361" y="7"/>
                    </a:lnTo>
                    <a:close/>
                    <a:moveTo>
                      <a:pt x="0" y="452"/>
                    </a:moveTo>
                    <a:lnTo>
                      <a:pt x="0" y="452"/>
                    </a:lnTo>
                    <a:cubicBezTo>
                      <a:pt x="22" y="346"/>
                      <a:pt x="22" y="346"/>
                      <a:pt x="22" y="346"/>
                    </a:cubicBezTo>
                    <a:cubicBezTo>
                      <a:pt x="106" y="424"/>
                      <a:pt x="106" y="424"/>
                      <a:pt x="106" y="424"/>
                    </a:cubicBezTo>
                    <a:lnTo>
                      <a:pt x="0" y="452"/>
                    </a:lnTo>
                    <a:close/>
                  </a:path>
                </a:pathLst>
              </a:custGeom>
              <a:solidFill>
                <a:schemeClr val="bg1"/>
              </a:solidFill>
              <a:ln>
                <a:noFill/>
              </a:ln>
              <a:effectLst/>
            </p:spPr>
            <p:txBody>
              <a:bodyPr wrap="none" anchor="ctr"/>
              <a:lstStyle/>
              <a:p>
                <a:pPr>
                  <a:defRPr/>
                </a:pPr>
                <a:endParaRPr lang="en-US" sz="1000" dirty="0">
                  <a:latin typeface="Lato Light"/>
                </a:endParaRPr>
              </a:p>
            </p:txBody>
          </p:sp>
        </p:grpSp>
        <p:sp>
          <p:nvSpPr>
            <p:cNvPr id="27" name="TextBox 10"/>
            <p:cNvSpPr txBox="1"/>
            <p:nvPr/>
          </p:nvSpPr>
          <p:spPr>
            <a:xfrm>
              <a:off x="7709975" y="5264605"/>
              <a:ext cx="1489007" cy="202418"/>
            </a:xfrm>
            <a:prstGeom prst="rect">
              <a:avLst/>
            </a:prstGeom>
            <a:noFill/>
          </p:spPr>
          <p:txBody>
            <a:bodyPr wrap="square" lIns="68580" tIns="34290" rIns="68580" bIns="34290">
              <a:spAutoFit/>
            </a:bodyPr>
            <a:lstStyle/>
            <a:p>
              <a:pPr>
                <a:buNone/>
              </a:pPr>
              <a:r>
                <a:rPr lang="zh-CN" altLang="en-US" sz="2000" cap="all" dirty="0">
                  <a:solidFill>
                    <a:srgbClr val="0170C1"/>
                  </a:solidFill>
                  <a:latin typeface="微软雅黑" panose="020B0503020204020204" pitchFamily="34" charset="-122"/>
                  <a:ea typeface="微软雅黑" panose="020B0503020204020204" pitchFamily="34" charset="-122"/>
                  <a:cs typeface="Arial" panose="020B0604020202020204" pitchFamily="34" charset="0"/>
                </a:rPr>
                <a:t>汇报</a:t>
              </a:r>
              <a:r>
                <a:rPr lang="zh-CN" altLang="en-US"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rPr>
                <a:t>人：</a:t>
              </a:r>
              <a:r>
                <a:rPr lang="en-US" altLang="zh-CN"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rPr>
                <a:t>PRD-G2</a:t>
              </a:r>
              <a:endParaRPr lang="en-US" altLang="zh-CN" sz="20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3" name="TextBox 10"/>
          <p:cNvSpPr txBox="1"/>
          <p:nvPr/>
        </p:nvSpPr>
        <p:spPr>
          <a:xfrm>
            <a:off x="6501383" y="3120007"/>
            <a:ext cx="5216813" cy="746358"/>
          </a:xfrm>
          <a:prstGeom prst="rect">
            <a:avLst/>
          </a:prstGeom>
          <a:noFill/>
        </p:spPr>
        <p:txBody>
          <a:bodyPr wrap="none" lIns="68580" tIns="34290" rIns="68580" bIns="34290">
            <a:spAutoFit/>
          </a:bodyPr>
          <a:lstStyle/>
          <a:p>
            <a:pPr>
              <a:buNone/>
            </a:pPr>
            <a:r>
              <a:rPr lang="zh-CN" altLang="en-US" sz="4400" cap="all" dirty="0" smtClean="0">
                <a:solidFill>
                  <a:srgbClr val="0170C1"/>
                </a:solidFill>
                <a:latin typeface="微软雅黑" panose="020B0503020204020204" pitchFamily="34" charset="-122"/>
                <a:ea typeface="微软雅黑" panose="020B0503020204020204" pitchFamily="34" charset="-122"/>
                <a:cs typeface="Arial" panose="020B0604020202020204" pitchFamily="34" charset="0"/>
              </a:rPr>
              <a:t>感谢聆听，批评指导</a:t>
            </a:r>
            <a:endParaRPr lang="zh-CN" altLang="en-US" sz="4400" cap="all" dirty="0">
              <a:solidFill>
                <a:srgbClr val="0170C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750"/>
                                        <p:tgtEl>
                                          <p:spTgt spid="19"/>
                                        </p:tgtEl>
                                      </p:cBhvr>
                                    </p:animEffect>
                                  </p:childTnLst>
                                </p:cTn>
                              </p:par>
                            </p:childTnLst>
                          </p:cTn>
                        </p:par>
                        <p:par>
                          <p:cTn id="22" fill="hold">
                            <p:stCondLst>
                              <p:cond delay="2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8"/>
                                        </p:tgtEl>
                                        <p:attrNameLst>
                                          <p:attrName>ppt_y</p:attrName>
                                        </p:attrNameLst>
                                      </p:cBhvr>
                                      <p:tavLst>
                                        <p:tav tm="0">
                                          <p:val>
                                            <p:strVal val="#ppt_y"/>
                                          </p:val>
                                        </p:tav>
                                        <p:tav tm="100000">
                                          <p:val>
                                            <p:strVal val="#ppt_y"/>
                                          </p:val>
                                        </p:tav>
                                      </p:tavLst>
                                    </p:anim>
                                    <p:anim calcmode="lin" valueType="num">
                                      <p:cBhvr>
                                        <p:cTn id="2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8"/>
                                        </p:tgtEl>
                                      </p:cBhvr>
                                    </p:animEffect>
                                  </p:childTnLst>
                                </p:cTn>
                              </p:par>
                            </p:childTnLst>
                          </p:cTn>
                        </p:par>
                        <p:par>
                          <p:cTn id="30" fill="hold">
                            <p:stCondLst>
                              <p:cond delay="30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3500"/>
                            </p:stCondLst>
                            <p:childTnLst>
                              <p:par>
                                <p:cTn id="35" presetID="2" presetClass="entr" presetSubtype="2" fill="hold" grpId="0" nodeType="afterEffect">
                                  <p:stCondLst>
                                    <p:cond delay="0"/>
                                  </p:stCondLst>
                                  <p:iterate type="lt">
                                    <p:tmPct val="10000"/>
                                  </p:iterate>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800" fill="hold"/>
                                        <p:tgtEl>
                                          <p:spTgt spid="33"/>
                                        </p:tgtEl>
                                        <p:attrNameLst>
                                          <p:attrName>ppt_x</p:attrName>
                                        </p:attrNameLst>
                                      </p:cBhvr>
                                      <p:tavLst>
                                        <p:tav tm="0">
                                          <p:val>
                                            <p:strVal val="1+#ppt_w/2"/>
                                          </p:val>
                                        </p:tav>
                                        <p:tav tm="100000">
                                          <p:val>
                                            <p:strVal val="#ppt_x"/>
                                          </p:val>
                                        </p:tav>
                                      </p:tavLst>
                                    </p:anim>
                                    <p:anim calcmode="lin" valueType="num">
                                      <p:cBhvr additive="base">
                                        <p:cTn id="38" dur="800" fill="hold"/>
                                        <p:tgtEl>
                                          <p:spTgt spid="33"/>
                                        </p:tgtEl>
                                        <p:attrNameLst>
                                          <p:attrName>ppt_y</p:attrName>
                                        </p:attrNameLst>
                                      </p:cBhvr>
                                      <p:tavLst>
                                        <p:tav tm="0">
                                          <p:val>
                                            <p:strVal val="#ppt_y"/>
                                          </p:val>
                                        </p:tav>
                                        <p:tav tm="100000">
                                          <p:val>
                                            <p:strVal val="#ppt_y"/>
                                          </p:val>
                                        </p:tav>
                                      </p:tavLst>
                                    </p:anim>
                                  </p:childTnLst>
                                </p:cTn>
                              </p:par>
                            </p:childTnLst>
                          </p:cTn>
                        </p:par>
                        <p:par>
                          <p:cTn id="39" fill="hold">
                            <p:stCondLst>
                              <p:cond delay="4940"/>
                            </p:stCondLst>
                            <p:childTnLst>
                              <p:par>
                                <p:cTn id="40" presetID="22" presetClass="entr" presetSubtype="8"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5440"/>
                            </p:stCondLst>
                            <p:childTnLst>
                              <p:par>
                                <p:cTn id="44" presetID="53" presetClass="entr" presetSubtype="16"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3" grpId="0" animBg="1"/>
      <p:bldP spid="10" grpId="0" animBg="1"/>
      <p:bldP spid="18" grpId="0"/>
      <p:bldP spid="18" grpId="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Block Arc 45"/>
          <p:cNvSpPr/>
          <p:nvPr/>
        </p:nvSpPr>
        <p:spPr>
          <a:xfrm rot="2700000">
            <a:off x="2257245" y="2885796"/>
            <a:ext cx="2279282" cy="2279281"/>
          </a:xfrm>
          <a:prstGeom prst="blockArc">
            <a:avLst>
              <a:gd name="adj1" fmla="val 19782491"/>
              <a:gd name="adj2" fmla="val 13507335"/>
              <a:gd name="adj3" fmla="val 65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10"/>
          <p:cNvGrpSpPr/>
          <p:nvPr/>
        </p:nvGrpSpPr>
        <p:grpSpPr>
          <a:xfrm>
            <a:off x="1263904" y="2496599"/>
            <a:ext cx="3668150" cy="3814224"/>
            <a:chOff x="630206" y="1507089"/>
            <a:chExt cx="2608605" cy="2712486"/>
          </a:xfrm>
        </p:grpSpPr>
        <p:grpSp>
          <p:nvGrpSpPr>
            <p:cNvPr id="5" name="Group 53"/>
            <p:cNvGrpSpPr/>
            <p:nvPr/>
          </p:nvGrpSpPr>
          <p:grpSpPr>
            <a:xfrm rot="21351568">
              <a:off x="630206" y="3582137"/>
              <a:ext cx="1112944" cy="637438"/>
              <a:chOff x="2355915" y="3857572"/>
              <a:chExt cx="1347923" cy="772022"/>
            </a:xfrm>
          </p:grpSpPr>
          <p:sp>
            <p:nvSpPr>
              <p:cNvPr id="31" name="Rectangle 30"/>
              <p:cNvSpPr/>
              <p:nvPr/>
            </p:nvSpPr>
            <p:spPr>
              <a:xfrm rot="2700000">
                <a:off x="3093973" y="3472415"/>
                <a:ext cx="224707" cy="99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ed Rectangle 31"/>
              <p:cNvSpPr/>
              <p:nvPr/>
            </p:nvSpPr>
            <p:spPr>
              <a:xfrm rot="2700000">
                <a:off x="2538069" y="4020237"/>
                <a:ext cx="427203" cy="7915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Block Arc 29"/>
            <p:cNvSpPr/>
            <p:nvPr/>
          </p:nvSpPr>
          <p:spPr>
            <a:xfrm rot="2700000">
              <a:off x="1114680" y="1507089"/>
              <a:ext cx="2124132" cy="2124131"/>
            </a:xfrm>
            <a:prstGeom prst="blockArc">
              <a:avLst>
                <a:gd name="adj1" fmla="val 21433357"/>
                <a:gd name="adj2" fmla="val 13378235"/>
                <a:gd name="adj3" fmla="val 47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Block Arc 48"/>
          <p:cNvSpPr/>
          <p:nvPr/>
        </p:nvSpPr>
        <p:spPr>
          <a:xfrm rot="2700000">
            <a:off x="2570038" y="3198589"/>
            <a:ext cx="1653696" cy="1653694"/>
          </a:xfrm>
          <a:prstGeom prst="blockArc">
            <a:avLst>
              <a:gd name="adj1" fmla="val 17805926"/>
              <a:gd name="adj2" fmla="val 13444767"/>
              <a:gd name="adj3" fmla="val 74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Oval 51"/>
          <p:cNvSpPr/>
          <p:nvPr/>
        </p:nvSpPr>
        <p:spPr>
          <a:xfrm rot="2700000">
            <a:off x="2820270" y="3448822"/>
            <a:ext cx="1153230" cy="11532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73"/>
          <p:cNvGrpSpPr/>
          <p:nvPr/>
        </p:nvGrpSpPr>
        <p:grpSpPr>
          <a:xfrm>
            <a:off x="3451085" y="2578015"/>
            <a:ext cx="3167070" cy="306208"/>
            <a:chOff x="2901397" y="1463917"/>
            <a:chExt cx="2252262" cy="221448"/>
          </a:xfrm>
        </p:grpSpPr>
        <p:cxnSp>
          <p:nvCxnSpPr>
            <p:cNvPr id="60" name="Straight Connector 59"/>
            <p:cNvCxnSpPr/>
            <p:nvPr/>
          </p:nvCxnSpPr>
          <p:spPr>
            <a:xfrm flipH="1" flipV="1">
              <a:off x="4914605" y="1465097"/>
              <a:ext cx="239054" cy="220268"/>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901397" y="1463917"/>
              <a:ext cx="2013208" cy="1615"/>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 name="Group 73"/>
          <p:cNvGrpSpPr/>
          <p:nvPr/>
        </p:nvGrpSpPr>
        <p:grpSpPr>
          <a:xfrm>
            <a:off x="3451086" y="2966276"/>
            <a:ext cx="2646018" cy="306208"/>
            <a:chOff x="2901397" y="1463917"/>
            <a:chExt cx="1881716" cy="221448"/>
          </a:xfrm>
        </p:grpSpPr>
        <p:cxnSp>
          <p:nvCxnSpPr>
            <p:cNvPr id="68" name="Straight Connector 67"/>
            <p:cNvCxnSpPr/>
            <p:nvPr/>
          </p:nvCxnSpPr>
          <p:spPr>
            <a:xfrm flipH="1" flipV="1">
              <a:off x="4544059" y="1465097"/>
              <a:ext cx="239054" cy="220268"/>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2901397" y="1463917"/>
              <a:ext cx="1642662" cy="1615"/>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8" name="Group 73"/>
          <p:cNvGrpSpPr/>
          <p:nvPr/>
        </p:nvGrpSpPr>
        <p:grpSpPr>
          <a:xfrm>
            <a:off x="3451086" y="3263400"/>
            <a:ext cx="2202716" cy="306211"/>
            <a:chOff x="2683251" y="1463915"/>
            <a:chExt cx="1566462" cy="221450"/>
          </a:xfrm>
        </p:grpSpPr>
        <p:cxnSp>
          <p:nvCxnSpPr>
            <p:cNvPr id="82" name="Straight Connector 81"/>
            <p:cNvCxnSpPr/>
            <p:nvPr/>
          </p:nvCxnSpPr>
          <p:spPr>
            <a:xfrm flipH="1" flipV="1">
              <a:off x="4010659" y="1465097"/>
              <a:ext cx="239054" cy="220268"/>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0800000" flipV="1">
              <a:off x="2683251" y="1463915"/>
              <a:ext cx="1325760" cy="1182"/>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9" name="Group 73"/>
          <p:cNvGrpSpPr/>
          <p:nvPr/>
        </p:nvGrpSpPr>
        <p:grpSpPr>
          <a:xfrm>
            <a:off x="3847542" y="3612241"/>
            <a:ext cx="1285208" cy="304577"/>
            <a:chOff x="2683251" y="1465095"/>
            <a:chExt cx="913976" cy="220268"/>
          </a:xfrm>
        </p:grpSpPr>
        <p:cxnSp>
          <p:nvCxnSpPr>
            <p:cNvPr id="88" name="Straight Connector 87"/>
            <p:cNvCxnSpPr/>
            <p:nvPr/>
          </p:nvCxnSpPr>
          <p:spPr>
            <a:xfrm flipH="1" flipV="1">
              <a:off x="3358173" y="1465095"/>
              <a:ext cx="239054" cy="220268"/>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2683251" y="1465097"/>
              <a:ext cx="674922" cy="1615"/>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1" name="Text Placeholder 3"/>
          <p:cNvSpPr txBox="1"/>
          <p:nvPr/>
        </p:nvSpPr>
        <p:spPr>
          <a:xfrm>
            <a:off x="6571569" y="3140601"/>
            <a:ext cx="206788" cy="16183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lnSpc>
                <a:spcPct val="150000"/>
              </a:lnSpc>
              <a:spcBef>
                <a:spcPct val="20000"/>
              </a:spcBef>
              <a:spcAft>
                <a:spcPts val="0"/>
              </a:spcAft>
              <a:defRPr/>
            </a:pPr>
            <a:r>
              <a:rPr lang="en-US" sz="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xt Placeholder 3"/>
          <p:cNvSpPr txBox="1"/>
          <p:nvPr/>
        </p:nvSpPr>
        <p:spPr>
          <a:xfrm>
            <a:off x="6065302" y="3526662"/>
            <a:ext cx="206788" cy="16183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lnSpc>
                <a:spcPct val="150000"/>
              </a:lnSpc>
              <a:spcBef>
                <a:spcPct val="20000"/>
              </a:spcBef>
              <a:spcAft>
                <a:spcPts val="0"/>
              </a:spcAft>
              <a:defRPr/>
            </a:pPr>
            <a:r>
              <a:rPr lang="en-US" sz="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65%</a:t>
            </a:r>
            <a:endParaRPr lang="en-US" sz="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p:nvPr/>
        </p:nvSpPr>
        <p:spPr>
          <a:xfrm>
            <a:off x="5517463" y="3831239"/>
            <a:ext cx="206788" cy="16183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lnSpc>
                <a:spcPct val="150000"/>
              </a:lnSpc>
              <a:spcBef>
                <a:spcPct val="20000"/>
              </a:spcBef>
              <a:spcAft>
                <a:spcPts val="0"/>
              </a:spcAft>
              <a:defRPr/>
            </a:pPr>
            <a:r>
              <a:rPr lang="en-US" sz="8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75%</a:t>
            </a:r>
            <a:endParaRPr lang="en-US" sz="8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Text Placeholder 3"/>
          <p:cNvSpPr txBox="1"/>
          <p:nvPr/>
        </p:nvSpPr>
        <p:spPr>
          <a:xfrm>
            <a:off x="5023148" y="4210451"/>
            <a:ext cx="264496" cy="16183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lnSpc>
                <a:spcPct val="150000"/>
              </a:lnSpc>
              <a:spcBef>
                <a:spcPct val="20000"/>
              </a:spcBef>
              <a:spcAft>
                <a:spcPts val="0"/>
              </a:spcAft>
              <a:defRPr/>
            </a:pPr>
            <a:r>
              <a:rPr lang="en-US" sz="80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100%</a:t>
            </a:r>
            <a:endParaRPr lang="en-US" sz="80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2" name="直接连接符 41"/>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概述</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44" name="组合 43"/>
          <p:cNvGrpSpPr/>
          <p:nvPr/>
        </p:nvGrpSpPr>
        <p:grpSpPr>
          <a:xfrm>
            <a:off x="11125200" y="0"/>
            <a:ext cx="1733550" cy="709542"/>
            <a:chOff x="11125200" y="0"/>
            <a:chExt cx="1733550" cy="709542"/>
          </a:xfrm>
        </p:grpSpPr>
        <p:sp>
          <p:nvSpPr>
            <p:cNvPr id="45" name="矩形 44"/>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2" name="文本框 1"/>
          <p:cNvSpPr txBox="1"/>
          <p:nvPr/>
        </p:nvSpPr>
        <p:spPr>
          <a:xfrm>
            <a:off x="7345680" y="3140710"/>
            <a:ext cx="4234180" cy="1476375"/>
          </a:xfrm>
          <a:prstGeom prst="rect">
            <a:avLst/>
          </a:prstGeom>
          <a:noFill/>
        </p:spPr>
        <p:txBody>
          <a:bodyPr wrap="square" rtlCol="0" anchor="t">
            <a:spAutoFit/>
          </a:bodyPr>
          <a:p>
            <a:r>
              <a:rPr lang="zh-CN" altLang="en-US"/>
              <a:t> </a:t>
            </a:r>
            <a:r>
              <a:rPr lang="zh-CN" altLang="en-US">
                <a:solidFill>
                  <a:srgbClr val="0170C1"/>
                </a:solidFill>
              </a:rPr>
              <a:t>The “4+1” View Modelof Software Architecture.</a:t>
            </a:r>
            <a:endParaRPr lang="zh-CN" altLang="en-US">
              <a:solidFill>
                <a:srgbClr val="0170C1"/>
              </a:solidFill>
            </a:endParaRPr>
          </a:p>
          <a:p>
            <a:r>
              <a:rPr lang="zh-CN" altLang="en-US">
                <a:solidFill>
                  <a:srgbClr val="0170C1"/>
                </a:solidFill>
              </a:rPr>
              <a:t>使用多个并发的视图来组织软件架构的描述，每个视图仅用来描述一个特定的所关注的方面的问题集合。</a:t>
            </a:r>
            <a:endParaRPr lang="zh-CN" altLang="en-US">
              <a:solidFill>
                <a:srgbClr val="0170C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750"/>
                                        <p:tgtEl>
                                          <p:spTgt spid="43"/>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1000"/>
                                        <p:tgtEl>
                                          <p:spTgt spid="3"/>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500"/>
                                        <p:tgtEl>
                                          <p:spTgt spid="6"/>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p:cTn id="19" dur="500" fill="hold"/>
                                        <p:tgtEl>
                                          <p:spTgt spid="91"/>
                                        </p:tgtEl>
                                        <p:attrNameLst>
                                          <p:attrName>ppt_w</p:attrName>
                                        </p:attrNameLst>
                                      </p:cBhvr>
                                      <p:tavLst>
                                        <p:tav tm="0">
                                          <p:val>
                                            <p:fltVal val="0"/>
                                          </p:val>
                                        </p:tav>
                                        <p:tav tm="100000">
                                          <p:val>
                                            <p:strVal val="#ppt_w"/>
                                          </p:val>
                                        </p:tav>
                                      </p:tavLst>
                                    </p:anim>
                                    <p:anim calcmode="lin" valueType="num">
                                      <p:cBhvr>
                                        <p:cTn id="20" dur="500" fill="hold"/>
                                        <p:tgtEl>
                                          <p:spTgt spid="91"/>
                                        </p:tgtEl>
                                        <p:attrNameLst>
                                          <p:attrName>ppt_h</p:attrName>
                                        </p:attrNameLst>
                                      </p:cBhvr>
                                      <p:tavLst>
                                        <p:tav tm="0">
                                          <p:val>
                                            <p:fltVal val="0"/>
                                          </p:val>
                                        </p:tav>
                                        <p:tav tm="100000">
                                          <p:val>
                                            <p:strVal val="#ppt_h"/>
                                          </p:val>
                                        </p:tav>
                                      </p:tavLst>
                                    </p:anim>
                                    <p:animEffect transition="in" filter="fade">
                                      <p:cBhvr>
                                        <p:cTn id="21" dur="500"/>
                                        <p:tgtEl>
                                          <p:spTgt spid="91"/>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Effect transition="in" filter="fade">
                                      <p:cBhvr>
                                        <p:cTn id="27" dur="500"/>
                                        <p:tgtEl>
                                          <p:spTgt spid="46"/>
                                        </p:tgtEl>
                                      </p:cBhvr>
                                    </p:animEffect>
                                  </p:childTnLst>
                                </p:cTn>
                              </p:par>
                            </p:childTnLst>
                          </p:cTn>
                        </p:par>
                        <p:par>
                          <p:cTn id="28" fill="hold">
                            <p:stCondLst>
                              <p:cond delay="3500"/>
                            </p:stCondLst>
                            <p:childTnLst>
                              <p:par>
                                <p:cTn id="29" presetID="18" presetClass="entr" presetSubtype="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Right)">
                                      <p:cBhvr>
                                        <p:cTn id="31" dur="500"/>
                                        <p:tgtEl>
                                          <p:spTgt spid="7"/>
                                        </p:tgtEl>
                                      </p:cBhvr>
                                    </p:animEffect>
                                  </p:childTnLst>
                                </p:cTn>
                              </p:par>
                            </p:childTnLst>
                          </p:cTn>
                        </p:par>
                        <p:par>
                          <p:cTn id="32" fill="hold">
                            <p:stCondLst>
                              <p:cond delay="4000"/>
                            </p:stCondLst>
                            <p:childTnLst>
                              <p:par>
                                <p:cTn id="33" presetID="53" presetClass="entr" presetSubtype="16"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 calcmode="lin" valueType="num">
                                      <p:cBhvr>
                                        <p:cTn id="35" dur="500" fill="hold"/>
                                        <p:tgtEl>
                                          <p:spTgt spid="92"/>
                                        </p:tgtEl>
                                        <p:attrNameLst>
                                          <p:attrName>ppt_w</p:attrName>
                                        </p:attrNameLst>
                                      </p:cBhvr>
                                      <p:tavLst>
                                        <p:tav tm="0">
                                          <p:val>
                                            <p:fltVal val="0"/>
                                          </p:val>
                                        </p:tav>
                                        <p:tav tm="100000">
                                          <p:val>
                                            <p:strVal val="#ppt_w"/>
                                          </p:val>
                                        </p:tav>
                                      </p:tavLst>
                                    </p:anim>
                                    <p:anim calcmode="lin" valueType="num">
                                      <p:cBhvr>
                                        <p:cTn id="36" dur="500" fill="hold"/>
                                        <p:tgtEl>
                                          <p:spTgt spid="92"/>
                                        </p:tgtEl>
                                        <p:attrNameLst>
                                          <p:attrName>ppt_h</p:attrName>
                                        </p:attrNameLst>
                                      </p:cBhvr>
                                      <p:tavLst>
                                        <p:tav tm="0">
                                          <p:val>
                                            <p:fltVal val="0"/>
                                          </p:val>
                                        </p:tav>
                                        <p:tav tm="100000">
                                          <p:val>
                                            <p:strVal val="#ppt_h"/>
                                          </p:val>
                                        </p:tav>
                                      </p:tavLst>
                                    </p:anim>
                                    <p:animEffect transition="in" filter="fade">
                                      <p:cBhvr>
                                        <p:cTn id="37" dur="500"/>
                                        <p:tgtEl>
                                          <p:spTgt spid="92"/>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par>
                          <p:cTn id="44" fill="hold">
                            <p:stCondLst>
                              <p:cond delay="5000"/>
                            </p:stCondLst>
                            <p:childTnLst>
                              <p:par>
                                <p:cTn id="45" presetID="18" presetClass="entr" presetSubtype="6"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trips(downRight)">
                                      <p:cBhvr>
                                        <p:cTn id="47" dur="500"/>
                                        <p:tgtEl>
                                          <p:spTgt spid="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fltVal val="0"/>
                                          </p:val>
                                        </p:tav>
                                        <p:tav tm="100000">
                                          <p:val>
                                            <p:strVal val="#ppt_w"/>
                                          </p:val>
                                        </p:tav>
                                      </p:tavLst>
                                    </p:anim>
                                    <p:anim calcmode="lin" valueType="num">
                                      <p:cBhvr>
                                        <p:cTn id="52" dur="500" fill="hold"/>
                                        <p:tgtEl>
                                          <p:spTgt spid="93"/>
                                        </p:tgtEl>
                                        <p:attrNameLst>
                                          <p:attrName>ppt_h</p:attrName>
                                        </p:attrNameLst>
                                      </p:cBhvr>
                                      <p:tavLst>
                                        <p:tav tm="0">
                                          <p:val>
                                            <p:fltVal val="0"/>
                                          </p:val>
                                        </p:tav>
                                        <p:tav tm="100000">
                                          <p:val>
                                            <p:strVal val="#ppt_h"/>
                                          </p:val>
                                        </p:tav>
                                      </p:tavLst>
                                    </p:anim>
                                    <p:animEffect transition="in" filter="fade">
                                      <p:cBhvr>
                                        <p:cTn id="53" dur="500"/>
                                        <p:tgtEl>
                                          <p:spTgt spid="93"/>
                                        </p:tgtEl>
                                      </p:cBhvr>
                                    </p:animEffect>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p:cTn id="57" dur="500" fill="hold"/>
                                        <p:tgtEl>
                                          <p:spTgt spid="52"/>
                                        </p:tgtEl>
                                        <p:attrNameLst>
                                          <p:attrName>ppt_w</p:attrName>
                                        </p:attrNameLst>
                                      </p:cBhvr>
                                      <p:tavLst>
                                        <p:tav tm="0">
                                          <p:val>
                                            <p:fltVal val="0"/>
                                          </p:val>
                                        </p:tav>
                                        <p:tav tm="100000">
                                          <p:val>
                                            <p:strVal val="#ppt_w"/>
                                          </p:val>
                                        </p:tav>
                                      </p:tavLst>
                                    </p:anim>
                                    <p:anim calcmode="lin" valueType="num">
                                      <p:cBhvr>
                                        <p:cTn id="58" dur="500" fill="hold"/>
                                        <p:tgtEl>
                                          <p:spTgt spid="52"/>
                                        </p:tgtEl>
                                        <p:attrNameLst>
                                          <p:attrName>ppt_h</p:attrName>
                                        </p:attrNameLst>
                                      </p:cBhvr>
                                      <p:tavLst>
                                        <p:tav tm="0">
                                          <p:val>
                                            <p:fltVal val="0"/>
                                          </p:val>
                                        </p:tav>
                                        <p:tav tm="100000">
                                          <p:val>
                                            <p:strVal val="#ppt_h"/>
                                          </p:val>
                                        </p:tav>
                                      </p:tavLst>
                                    </p:anim>
                                    <p:animEffect transition="in" filter="fade">
                                      <p:cBhvr>
                                        <p:cTn id="59" dur="500"/>
                                        <p:tgtEl>
                                          <p:spTgt spid="52"/>
                                        </p:tgtEl>
                                      </p:cBhvr>
                                    </p:animEffect>
                                  </p:childTnLst>
                                </p:cTn>
                              </p:par>
                            </p:childTnLst>
                          </p:cTn>
                        </p:par>
                        <p:par>
                          <p:cTn id="60" fill="hold">
                            <p:stCondLst>
                              <p:cond delay="6500"/>
                            </p:stCondLst>
                            <p:childTnLst>
                              <p:par>
                                <p:cTn id="61" presetID="18" presetClass="entr" presetSubtype="6"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strips(downRight)">
                                      <p:cBhvr>
                                        <p:cTn id="63" dur="500"/>
                                        <p:tgtEl>
                                          <p:spTgt spid="9"/>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p:cTn id="67" dur="500" fill="hold"/>
                                        <p:tgtEl>
                                          <p:spTgt spid="94"/>
                                        </p:tgtEl>
                                        <p:attrNameLst>
                                          <p:attrName>ppt_w</p:attrName>
                                        </p:attrNameLst>
                                      </p:cBhvr>
                                      <p:tavLst>
                                        <p:tav tm="0">
                                          <p:val>
                                            <p:fltVal val="0"/>
                                          </p:val>
                                        </p:tav>
                                        <p:tav tm="100000">
                                          <p:val>
                                            <p:strVal val="#ppt_w"/>
                                          </p:val>
                                        </p:tav>
                                      </p:tavLst>
                                    </p:anim>
                                    <p:anim calcmode="lin" valueType="num">
                                      <p:cBhvr>
                                        <p:cTn id="68" dur="500" fill="hold"/>
                                        <p:tgtEl>
                                          <p:spTgt spid="94"/>
                                        </p:tgtEl>
                                        <p:attrNameLst>
                                          <p:attrName>ppt_h</p:attrName>
                                        </p:attrNameLst>
                                      </p:cBhvr>
                                      <p:tavLst>
                                        <p:tav tm="0">
                                          <p:val>
                                            <p:fltVal val="0"/>
                                          </p:val>
                                        </p:tav>
                                        <p:tav tm="100000">
                                          <p:val>
                                            <p:strVal val="#ppt_h"/>
                                          </p:val>
                                        </p:tav>
                                      </p:tavLst>
                                    </p:anim>
                                    <p:animEffect transition="in" filter="fade">
                                      <p:cBhvr>
                                        <p:cTn id="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52" grpId="0" animBg="1"/>
      <p:bldP spid="91" grpId="0"/>
      <p:bldP spid="92" grpId="0"/>
      <p:bldP spid="93" grpId="0"/>
      <p:bldP spid="94"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0800000">
            <a:off x="807868" y="2657694"/>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5858840" y="2999919"/>
            <a:ext cx="439604" cy="1562338"/>
          </a:xfrm>
          <a:custGeom>
            <a:avLst/>
            <a:gdLst>
              <a:gd name="connsiteX0" fmla="*/ 0 w 530147"/>
              <a:gd name="connsiteY0" fmla="*/ 0 h 1562338"/>
              <a:gd name="connsiteX1" fmla="*/ 530147 w 530147"/>
              <a:gd name="connsiteY1" fmla="*/ 0 h 1562338"/>
              <a:gd name="connsiteX2" fmla="*/ 530147 w 530147"/>
              <a:gd name="connsiteY2" fmla="*/ 1216177 h 1562338"/>
              <a:gd name="connsiteX3" fmla="*/ 0 w 530147"/>
              <a:gd name="connsiteY3" fmla="*/ 1562338 h 1562338"/>
            </a:gdLst>
            <a:ahLst/>
            <a:cxnLst>
              <a:cxn ang="0">
                <a:pos x="connsiteX0" y="connsiteY0"/>
              </a:cxn>
              <a:cxn ang="0">
                <a:pos x="connsiteX1" y="connsiteY1"/>
              </a:cxn>
              <a:cxn ang="0">
                <a:pos x="connsiteX2" y="connsiteY2"/>
              </a:cxn>
              <a:cxn ang="0">
                <a:pos x="connsiteX3" y="connsiteY3"/>
              </a:cxn>
            </a:cxnLst>
            <a:rect l="l" t="t" r="r" b="b"/>
            <a:pathLst>
              <a:path w="530147" h="1562338">
                <a:moveTo>
                  <a:pt x="0" y="0"/>
                </a:moveTo>
                <a:lnTo>
                  <a:pt x="530147" y="0"/>
                </a:lnTo>
                <a:lnTo>
                  <a:pt x="530147" y="1216177"/>
                </a:lnTo>
                <a:lnTo>
                  <a:pt x="0" y="15623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88515" y="-12699"/>
            <a:ext cx="5926586" cy="7245349"/>
          </a:xfrm>
          <a:custGeom>
            <a:avLst/>
            <a:gdLst>
              <a:gd name="connsiteX0" fmla="*/ 756568 w 4593513"/>
              <a:gd name="connsiteY0" fmla="*/ 0 h 7245349"/>
              <a:gd name="connsiteX1" fmla="*/ 4593513 w 4593513"/>
              <a:gd name="connsiteY1" fmla="*/ 0 h 7245349"/>
              <a:gd name="connsiteX2" fmla="*/ 3830873 w 4593513"/>
              <a:gd name="connsiteY2" fmla="*/ 7245349 h 7245349"/>
              <a:gd name="connsiteX3" fmla="*/ 0 w 4593513"/>
              <a:gd name="connsiteY3" fmla="*/ 7245349 h 7245349"/>
              <a:gd name="connsiteX4" fmla="*/ 0 w 4593513"/>
              <a:gd name="connsiteY4" fmla="*/ 7187657 h 724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513" h="7245349">
                <a:moveTo>
                  <a:pt x="756568" y="0"/>
                </a:moveTo>
                <a:lnTo>
                  <a:pt x="4593513" y="0"/>
                </a:lnTo>
                <a:lnTo>
                  <a:pt x="3830873" y="7245349"/>
                </a:lnTo>
                <a:lnTo>
                  <a:pt x="0" y="7245349"/>
                </a:lnTo>
                <a:lnTo>
                  <a:pt x="0" y="7187657"/>
                </a:lnTo>
                <a:close/>
              </a:path>
            </a:pathLst>
          </a:custGeom>
          <a:blipFill dpi="0" rotWithShape="1">
            <a:blip r:embed="rId1" cstate="print">
              <a:extLst>
                <a:ext uri="{28A0092B-C50C-407E-A947-70E740481C1C}">
                  <a14:useLocalDpi xmlns:a14="http://schemas.microsoft.com/office/drawing/2010/main" val="0"/>
                </a:ext>
              </a:extLst>
            </a:blip>
            <a:srcRect/>
            <a:stretch>
              <a:fillRect t="175" b="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5173" y="2999919"/>
            <a:ext cx="5493271" cy="12201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7675622" y="2768442"/>
            <a:ext cx="2246630" cy="706755"/>
          </a:xfrm>
          <a:prstGeom prst="rect">
            <a:avLst/>
          </a:prstGeom>
          <a:noFill/>
        </p:spPr>
        <p:txBody>
          <a:bodyPr wrap="none" rtlCol="0">
            <a:spAutoFit/>
          </a:bodyPr>
          <a:lstStyle/>
          <a:p>
            <a:pPr marL="0" lvl="1" algn="r"/>
            <a:r>
              <a:rPr lang="en-US" altLang="zh-CN" sz="4000" dirty="0" smtClean="0">
                <a:solidFill>
                  <a:srgbClr val="0170C1"/>
                </a:solidFill>
                <a:latin typeface="微软雅黑" panose="020B0503020204020204" pitchFamily="34" charset="-122"/>
                <a:ea typeface="微软雅黑" panose="020B0503020204020204" pitchFamily="34" charset="-122"/>
                <a:cs typeface="+mn-ea"/>
                <a:sym typeface="+mn-lt"/>
              </a:rPr>
              <a:t>4+1view</a:t>
            </a:r>
            <a:endParaRPr lang="en-US" altLang="zh-CN" sz="4000" dirty="0" smtClean="0">
              <a:solidFill>
                <a:srgbClr val="0170C1"/>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2710137" y="2768304"/>
            <a:ext cx="1683342" cy="168334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80808"/>
                </a:solidFill>
                <a:latin typeface="+mj-ea"/>
                <a:ea typeface="+mj-ea"/>
              </a:endParaRPr>
            </a:p>
          </p:txBody>
        </p:sp>
      </p:grpSp>
      <p:sp>
        <p:nvSpPr>
          <p:cNvPr id="18" name="TextBox 13"/>
          <p:cNvSpPr txBox="1"/>
          <p:nvPr/>
        </p:nvSpPr>
        <p:spPr>
          <a:xfrm>
            <a:off x="2917064" y="3068994"/>
            <a:ext cx="1269489" cy="1081963"/>
          </a:xfrm>
          <a:prstGeom prst="rect">
            <a:avLst/>
          </a:prstGeom>
          <a:noFill/>
        </p:spPr>
        <p:txBody>
          <a:bodyPr wrap="square" lIns="0" tIns="0" rIns="0" bIns="0" rtlCol="0">
            <a:spAutoFit/>
          </a:bodyPr>
          <a:lstStyle/>
          <a:p>
            <a:pPr algn="ctr"/>
            <a:r>
              <a:rPr lang="en-US" altLang="zh-CN" sz="7030" b="1" dirty="0" smtClean="0">
                <a:solidFill>
                  <a:srgbClr val="0170C1"/>
                </a:solidFill>
                <a:latin typeface="微软雅黑" panose="020B0503020204020204" pitchFamily="34" charset="-122"/>
                <a:ea typeface="微软雅黑" panose="020B0503020204020204" pitchFamily="34" charset="-122"/>
              </a:rPr>
              <a:t>02</a:t>
            </a:r>
            <a:endParaRPr lang="zh-CN" altLang="en-US" sz="7030" b="1" dirty="0">
              <a:solidFill>
                <a:srgbClr val="0170C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93434" y="3529278"/>
            <a:ext cx="418846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50"/>
                            </p:stCondLst>
                            <p:childTnLst>
                              <p:par>
                                <p:cTn id="17" presetID="22" presetClass="entr" presetSubtype="2" fill="hold" grpId="0" nodeType="afterEffect">
                                  <p:stCondLst>
                                    <p:cond delay="25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500"/>
                            </p:stCondLst>
                            <p:childTnLst>
                              <p:par>
                                <p:cTn id="21" presetID="15"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37" grpId="0" animBg="1"/>
      <p:bldP spid="3" grpId="0" animBg="1"/>
      <p:bldP spid="1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29"/>
          <p:cNvGrpSpPr/>
          <p:nvPr/>
        </p:nvGrpSpPr>
        <p:grpSpPr>
          <a:xfrm>
            <a:off x="3564749" y="4131163"/>
            <a:ext cx="948576" cy="948576"/>
            <a:chOff x="2502224" y="2594793"/>
            <a:chExt cx="905504" cy="905504"/>
          </a:xfrm>
        </p:grpSpPr>
        <p:sp>
          <p:nvSpPr>
            <p:cNvPr id="131" name="Freeform 13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9"/>
            <p:cNvSpPr>
              <a:spLocks noEditPoints="1"/>
            </p:cNvSpPr>
            <p:nvPr/>
          </p:nvSpPr>
          <p:spPr bwMode="auto">
            <a:xfrm>
              <a:off x="2808330" y="2883878"/>
              <a:ext cx="293292" cy="32733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3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57161" rIns="222187" bIns="222187"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34" name="Straight Connector 133"/>
          <p:cNvCxnSpPr/>
          <p:nvPr/>
        </p:nvCxnSpPr>
        <p:spPr>
          <a:xfrm>
            <a:off x="4539212" y="4605451"/>
            <a:ext cx="724166" cy="2233"/>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135"/>
          <p:cNvGrpSpPr/>
          <p:nvPr/>
        </p:nvGrpSpPr>
        <p:grpSpPr>
          <a:xfrm>
            <a:off x="8461613" y="3141272"/>
            <a:ext cx="948576" cy="948576"/>
            <a:chOff x="5714220" y="3605271"/>
            <a:chExt cx="905504" cy="905504"/>
          </a:xfrm>
        </p:grpSpPr>
        <p:sp>
          <p:nvSpPr>
            <p:cNvPr id="137" name="Freeform 136"/>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22187" rIns="222187" bIns="128580"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00"/>
            <p:cNvSpPr>
              <a:spLocks noEditPoints="1"/>
            </p:cNvSpPr>
            <p:nvPr/>
          </p:nvSpPr>
          <p:spPr bwMode="auto">
            <a:xfrm>
              <a:off x="5994749" y="3892925"/>
              <a:ext cx="344447" cy="330196"/>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38"/>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57161" rIns="222187" bIns="222187"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1" name="Straight Connector 140"/>
          <p:cNvCxnSpPr/>
          <p:nvPr/>
        </p:nvCxnSpPr>
        <p:spPr>
          <a:xfrm>
            <a:off x="7465115" y="3615560"/>
            <a:ext cx="984401" cy="2233"/>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512668" y="5106527"/>
            <a:ext cx="984401" cy="2233"/>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148"/>
          <p:cNvGrpSpPr/>
          <p:nvPr/>
        </p:nvGrpSpPr>
        <p:grpSpPr>
          <a:xfrm>
            <a:off x="8509165" y="4632239"/>
            <a:ext cx="948576" cy="948576"/>
            <a:chOff x="6477261" y="3281463"/>
            <a:chExt cx="850954" cy="850954"/>
          </a:xfrm>
        </p:grpSpPr>
        <p:grpSp>
          <p:nvGrpSpPr>
            <p:cNvPr id="10" name="Group 141"/>
            <p:cNvGrpSpPr/>
            <p:nvPr/>
          </p:nvGrpSpPr>
          <p:grpSpPr>
            <a:xfrm>
              <a:off x="6477261" y="3281463"/>
              <a:ext cx="850954" cy="850954"/>
              <a:chOff x="5714220" y="3605271"/>
              <a:chExt cx="905504" cy="905504"/>
            </a:xfrm>
          </p:grpSpPr>
          <p:sp>
            <p:nvSpPr>
              <p:cNvPr id="143" name="Freeform 142"/>
              <p:cNvSpPr/>
              <p:nvPr/>
            </p:nvSpPr>
            <p:spPr>
              <a:xfrm>
                <a:off x="5808060" y="369911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22187" rIns="222187" bIns="128580"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44"/>
              <p:cNvSpPr/>
              <p:nvPr/>
            </p:nvSpPr>
            <p:spPr>
              <a:xfrm>
                <a:off x="5714220" y="360527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57161" rIns="222187" bIns="222187"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8" name="Freeform 62"/>
            <p:cNvSpPr>
              <a:spLocks noEditPoints="1"/>
            </p:cNvSpPr>
            <p:nvPr/>
          </p:nvSpPr>
          <p:spPr bwMode="auto">
            <a:xfrm>
              <a:off x="6747482" y="3550443"/>
              <a:ext cx="310512" cy="312994"/>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8580" tIns="64290" rIns="128580" bIns="64290" numCol="1" anchor="t" anchorCtr="0" compatLnSpc="1"/>
            <a:lstStyle/>
            <a:p>
              <a:pP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54" name="Straight Connector 153"/>
          <p:cNvCxnSpPr/>
          <p:nvPr/>
        </p:nvCxnSpPr>
        <p:spPr>
          <a:xfrm>
            <a:off x="4539212" y="2911959"/>
            <a:ext cx="724166" cy="2233"/>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1" name="Group 156"/>
          <p:cNvGrpSpPr/>
          <p:nvPr/>
        </p:nvGrpSpPr>
        <p:grpSpPr>
          <a:xfrm>
            <a:off x="3564749" y="2437671"/>
            <a:ext cx="948576" cy="948576"/>
            <a:chOff x="1991932" y="1640533"/>
            <a:chExt cx="850954" cy="850954"/>
          </a:xfrm>
        </p:grpSpPr>
        <p:grpSp>
          <p:nvGrpSpPr>
            <p:cNvPr id="12" name="Group 149"/>
            <p:cNvGrpSpPr/>
            <p:nvPr/>
          </p:nvGrpSpPr>
          <p:grpSpPr>
            <a:xfrm>
              <a:off x="1991932" y="1640533"/>
              <a:ext cx="850954" cy="850954"/>
              <a:chOff x="2502224" y="2594793"/>
              <a:chExt cx="905504" cy="905504"/>
            </a:xfrm>
          </p:grpSpPr>
          <p:sp>
            <p:nvSpPr>
              <p:cNvPr id="151" name="Freeform 150"/>
              <p:cNvSpPr/>
              <p:nvPr/>
            </p:nvSpPr>
            <p:spPr>
              <a:xfrm>
                <a:off x="2596064" y="2688633"/>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152"/>
              <p:cNvSpPr/>
              <p:nvPr/>
            </p:nvSpPr>
            <p:spPr>
              <a:xfrm>
                <a:off x="2502224" y="2594793"/>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tx1">
                    <a:lumMod val="75000"/>
                    <a:lumOff val="25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161" tIns="257161" rIns="222187" bIns="222187" numCol="1" spcCol="1270" anchor="ctr" anchorCtr="0">
                <a:noAutofit/>
              </a:bodyPr>
              <a:lstStyle/>
              <a:p>
                <a:pPr algn="ctr" defTabSz="1249680">
                  <a:lnSpc>
                    <a:spcPct val="150000"/>
                  </a:lnSpc>
                  <a:spcAft>
                    <a:spcPct val="3500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6" name="Freeform 187"/>
            <p:cNvSpPr>
              <a:spLocks noEditPoints="1"/>
            </p:cNvSpPr>
            <p:nvPr/>
          </p:nvSpPr>
          <p:spPr bwMode="auto">
            <a:xfrm>
              <a:off x="2249043" y="1957202"/>
              <a:ext cx="336732" cy="21761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8580" tIns="64290" rIns="128580" bIns="64290" numCol="1" anchor="t" anchorCtr="0" compatLnSpc="1"/>
            <a:lstStyle/>
            <a:p>
              <a:pP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9" name="Text Placeholder 3"/>
          <p:cNvSpPr txBox="1"/>
          <p:nvPr/>
        </p:nvSpPr>
        <p:spPr>
          <a:xfrm>
            <a:off x="617220" y="4220210"/>
            <a:ext cx="2813050" cy="95948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nSpc>
                <a:spcPct val="130000"/>
              </a:lnSpc>
              <a:defRPr/>
            </a:pPr>
            <a:r>
              <a:rPr kern="0" dirty="0">
                <a:latin typeface="微软雅黑" panose="020B0503020204020204" pitchFamily="34" charset="-122"/>
                <a:ea typeface="微软雅黑" panose="020B0503020204020204" pitchFamily="34" charset="-122"/>
                <a:cs typeface="微软雅黑" panose="020B0503020204020204" pitchFamily="34" charset="-122"/>
                <a:sym typeface="+mn-ea"/>
              </a:rPr>
              <a:t>逻辑视图从系统的静态结构和动态行为角度显示如何实现系统的功能。</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Text Placeholder 3"/>
          <p:cNvSpPr txBox="1"/>
          <p:nvPr/>
        </p:nvSpPr>
        <p:spPr>
          <a:xfrm>
            <a:off x="617220" y="2555240"/>
            <a:ext cx="2813050" cy="95948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nSpc>
                <a:spcPct val="130000"/>
              </a:lnSpc>
              <a:defRPr/>
            </a:pPr>
            <a:r>
              <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mn-ea"/>
              </a:rPr>
              <a:t>用例视图主要强调从系统的外部参与者（主要是用户）的角度所看到的或需要的系统功能。</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8"/>
          <p:cNvGrpSpPr/>
          <p:nvPr/>
        </p:nvGrpSpPr>
        <p:grpSpPr>
          <a:xfrm>
            <a:off x="5069713" y="2772229"/>
            <a:ext cx="2719324" cy="2764086"/>
            <a:chOff x="3124200" y="1657350"/>
            <a:chExt cx="2700338" cy="2744788"/>
          </a:xfrm>
        </p:grpSpPr>
        <p:sp>
          <p:nvSpPr>
            <p:cNvPr id="3077" name="Freeform 5"/>
            <p:cNvSpPr/>
            <p:nvPr/>
          </p:nvSpPr>
          <p:spPr bwMode="auto">
            <a:xfrm>
              <a:off x="3789363" y="1657350"/>
              <a:ext cx="1874838" cy="738188"/>
            </a:xfrm>
            <a:custGeom>
              <a:avLst/>
              <a:gdLst/>
              <a:ahLst/>
              <a:cxnLst>
                <a:cxn ang="0">
                  <a:pos x="1181" y="465"/>
                </a:cxn>
                <a:cxn ang="0">
                  <a:pos x="12" y="428"/>
                </a:cxn>
                <a:cxn ang="0">
                  <a:pos x="0" y="0"/>
                </a:cxn>
                <a:cxn ang="0">
                  <a:pos x="1172" y="125"/>
                </a:cxn>
                <a:cxn ang="0">
                  <a:pos x="1181" y="465"/>
                </a:cxn>
              </a:cxnLst>
              <a:rect l="0" t="0" r="r" b="b"/>
              <a:pathLst>
                <a:path w="1181" h="465">
                  <a:moveTo>
                    <a:pt x="1181" y="465"/>
                  </a:moveTo>
                  <a:lnTo>
                    <a:pt x="12" y="428"/>
                  </a:lnTo>
                  <a:lnTo>
                    <a:pt x="0" y="0"/>
                  </a:lnTo>
                  <a:lnTo>
                    <a:pt x="1172" y="125"/>
                  </a:lnTo>
                  <a:lnTo>
                    <a:pt x="1181" y="465"/>
                  </a:lnTo>
                  <a:close/>
                </a:path>
              </a:pathLst>
            </a:custGeom>
            <a:solidFill>
              <a:schemeClr val="accent4"/>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78" name="Freeform 6"/>
            <p:cNvSpPr/>
            <p:nvPr/>
          </p:nvSpPr>
          <p:spPr bwMode="auto">
            <a:xfrm>
              <a:off x="3624263" y="1671637"/>
              <a:ext cx="184150" cy="709613"/>
            </a:xfrm>
            <a:custGeom>
              <a:avLst/>
              <a:gdLst/>
              <a:ahLst/>
              <a:cxnLst>
                <a:cxn ang="0">
                  <a:pos x="104" y="0"/>
                </a:cxn>
                <a:cxn ang="0">
                  <a:pos x="116" y="428"/>
                </a:cxn>
                <a:cxn ang="0">
                  <a:pos x="0" y="447"/>
                </a:cxn>
                <a:cxn ang="0">
                  <a:pos x="3" y="80"/>
                </a:cxn>
                <a:cxn ang="0">
                  <a:pos x="104" y="0"/>
                </a:cxn>
              </a:cxnLst>
              <a:rect l="0" t="0" r="r" b="b"/>
              <a:pathLst>
                <a:path w="116" h="447">
                  <a:moveTo>
                    <a:pt x="104" y="0"/>
                  </a:moveTo>
                  <a:lnTo>
                    <a:pt x="116" y="428"/>
                  </a:lnTo>
                  <a:lnTo>
                    <a:pt x="0" y="447"/>
                  </a:lnTo>
                  <a:lnTo>
                    <a:pt x="3" y="80"/>
                  </a:lnTo>
                  <a:lnTo>
                    <a:pt x="104" y="0"/>
                  </a:lnTo>
                  <a:close/>
                </a:path>
              </a:pathLst>
            </a:custGeom>
            <a:solidFill>
              <a:schemeClr val="accent4">
                <a:lumMod val="75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79" name="Freeform 7"/>
            <p:cNvSpPr/>
            <p:nvPr/>
          </p:nvSpPr>
          <p:spPr bwMode="auto">
            <a:xfrm>
              <a:off x="3284538" y="2332037"/>
              <a:ext cx="339725" cy="665163"/>
            </a:xfrm>
            <a:custGeom>
              <a:avLst/>
              <a:gdLst/>
              <a:ahLst/>
              <a:cxnLst>
                <a:cxn ang="0">
                  <a:pos x="0" y="419"/>
                </a:cxn>
                <a:cxn ang="0">
                  <a:pos x="6" y="0"/>
                </a:cxn>
                <a:cxn ang="0">
                  <a:pos x="214" y="22"/>
                </a:cxn>
                <a:cxn ang="0">
                  <a:pos x="208" y="419"/>
                </a:cxn>
                <a:cxn ang="0">
                  <a:pos x="0" y="419"/>
                </a:cxn>
              </a:cxnLst>
              <a:rect l="0" t="0" r="r" b="b"/>
              <a:pathLst>
                <a:path w="214" h="419">
                  <a:moveTo>
                    <a:pt x="0" y="419"/>
                  </a:moveTo>
                  <a:lnTo>
                    <a:pt x="6" y="0"/>
                  </a:lnTo>
                  <a:lnTo>
                    <a:pt x="214" y="22"/>
                  </a:lnTo>
                  <a:lnTo>
                    <a:pt x="208" y="419"/>
                  </a:lnTo>
                  <a:lnTo>
                    <a:pt x="0" y="419"/>
                  </a:lnTo>
                  <a:close/>
                </a:path>
              </a:pathLst>
            </a:custGeom>
            <a:solidFill>
              <a:schemeClr val="accent3">
                <a:lumMod val="50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0" name="Freeform 8"/>
            <p:cNvSpPr/>
            <p:nvPr/>
          </p:nvSpPr>
          <p:spPr bwMode="auto">
            <a:xfrm>
              <a:off x="3124200" y="3633787"/>
              <a:ext cx="485775" cy="681038"/>
            </a:xfrm>
            <a:custGeom>
              <a:avLst/>
              <a:gdLst/>
              <a:ahLst/>
              <a:cxnLst>
                <a:cxn ang="0">
                  <a:pos x="98" y="3"/>
                </a:cxn>
                <a:cxn ang="0">
                  <a:pos x="306" y="0"/>
                </a:cxn>
                <a:cxn ang="0">
                  <a:pos x="303" y="291"/>
                </a:cxn>
                <a:cxn ang="0">
                  <a:pos x="0" y="429"/>
                </a:cxn>
                <a:cxn ang="0">
                  <a:pos x="95" y="138"/>
                </a:cxn>
                <a:cxn ang="0">
                  <a:pos x="98" y="3"/>
                </a:cxn>
              </a:cxnLst>
              <a:rect l="0" t="0" r="r" b="b"/>
              <a:pathLst>
                <a:path w="306" h="429">
                  <a:moveTo>
                    <a:pt x="98" y="3"/>
                  </a:moveTo>
                  <a:lnTo>
                    <a:pt x="306" y="0"/>
                  </a:lnTo>
                  <a:lnTo>
                    <a:pt x="303" y="291"/>
                  </a:lnTo>
                  <a:lnTo>
                    <a:pt x="0" y="429"/>
                  </a:lnTo>
                  <a:lnTo>
                    <a:pt x="95" y="138"/>
                  </a:lnTo>
                  <a:lnTo>
                    <a:pt x="98" y="3"/>
                  </a:lnTo>
                  <a:close/>
                </a:path>
              </a:pathLst>
            </a:custGeom>
            <a:solidFill>
              <a:schemeClr val="accent1">
                <a:lumMod val="50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1" name="Freeform 9"/>
            <p:cNvSpPr/>
            <p:nvPr/>
          </p:nvSpPr>
          <p:spPr bwMode="auto">
            <a:xfrm>
              <a:off x="3614738" y="2336800"/>
              <a:ext cx="207963" cy="660400"/>
            </a:xfrm>
            <a:custGeom>
              <a:avLst/>
              <a:gdLst/>
              <a:ahLst/>
              <a:cxnLst>
                <a:cxn ang="0">
                  <a:pos x="0" y="416"/>
                </a:cxn>
                <a:cxn ang="0">
                  <a:pos x="6" y="19"/>
                </a:cxn>
                <a:cxn ang="0">
                  <a:pos x="122" y="0"/>
                </a:cxn>
                <a:cxn ang="0">
                  <a:pos x="131" y="410"/>
                </a:cxn>
                <a:cxn ang="0">
                  <a:pos x="0" y="416"/>
                </a:cxn>
              </a:cxnLst>
              <a:rect l="0" t="0" r="r" b="b"/>
              <a:pathLst>
                <a:path w="131" h="416">
                  <a:moveTo>
                    <a:pt x="0" y="416"/>
                  </a:moveTo>
                  <a:lnTo>
                    <a:pt x="6" y="19"/>
                  </a:lnTo>
                  <a:lnTo>
                    <a:pt x="122" y="0"/>
                  </a:lnTo>
                  <a:lnTo>
                    <a:pt x="131" y="410"/>
                  </a:lnTo>
                  <a:lnTo>
                    <a:pt x="0" y="416"/>
                  </a:lnTo>
                  <a:close/>
                </a:path>
              </a:pathLst>
            </a:custGeom>
            <a:solidFill>
              <a:schemeClr val="accent3">
                <a:lumMod val="75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2" name="Freeform 10"/>
            <p:cNvSpPr/>
            <p:nvPr/>
          </p:nvSpPr>
          <p:spPr bwMode="auto">
            <a:xfrm>
              <a:off x="3605213" y="3633787"/>
              <a:ext cx="368300" cy="768350"/>
            </a:xfrm>
            <a:custGeom>
              <a:avLst/>
              <a:gdLst/>
              <a:ahLst/>
              <a:cxnLst>
                <a:cxn ang="0">
                  <a:pos x="0" y="291"/>
                </a:cxn>
                <a:cxn ang="0">
                  <a:pos x="3" y="0"/>
                </a:cxn>
                <a:cxn ang="0">
                  <a:pos x="150" y="13"/>
                </a:cxn>
                <a:cxn ang="0">
                  <a:pos x="153" y="159"/>
                </a:cxn>
                <a:cxn ang="0">
                  <a:pos x="232" y="484"/>
                </a:cxn>
                <a:cxn ang="0">
                  <a:pos x="0" y="291"/>
                </a:cxn>
              </a:cxnLst>
              <a:rect l="0" t="0" r="r" b="b"/>
              <a:pathLst>
                <a:path w="232" h="484">
                  <a:moveTo>
                    <a:pt x="0" y="291"/>
                  </a:moveTo>
                  <a:lnTo>
                    <a:pt x="3" y="0"/>
                  </a:lnTo>
                  <a:lnTo>
                    <a:pt x="150" y="13"/>
                  </a:lnTo>
                  <a:lnTo>
                    <a:pt x="153" y="159"/>
                  </a:lnTo>
                  <a:lnTo>
                    <a:pt x="232" y="484"/>
                  </a:lnTo>
                  <a:lnTo>
                    <a:pt x="0" y="291"/>
                  </a:lnTo>
                  <a:close/>
                </a:path>
              </a:pathLst>
            </a:custGeom>
            <a:solidFill>
              <a:schemeClr val="accent1">
                <a:lumMod val="75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3" name="Freeform 11"/>
            <p:cNvSpPr/>
            <p:nvPr/>
          </p:nvSpPr>
          <p:spPr bwMode="auto">
            <a:xfrm>
              <a:off x="3808413" y="2336800"/>
              <a:ext cx="1865313" cy="650875"/>
            </a:xfrm>
            <a:custGeom>
              <a:avLst/>
              <a:gdLst/>
              <a:ahLst/>
              <a:cxnLst>
                <a:cxn ang="0">
                  <a:pos x="1175" y="377"/>
                </a:cxn>
                <a:cxn ang="0">
                  <a:pos x="9" y="410"/>
                </a:cxn>
                <a:cxn ang="0">
                  <a:pos x="0" y="0"/>
                </a:cxn>
                <a:cxn ang="0">
                  <a:pos x="1169" y="37"/>
                </a:cxn>
                <a:cxn ang="0">
                  <a:pos x="1175" y="377"/>
                </a:cxn>
              </a:cxnLst>
              <a:rect l="0" t="0" r="r" b="b"/>
              <a:pathLst>
                <a:path w="1175" h="410">
                  <a:moveTo>
                    <a:pt x="1175" y="377"/>
                  </a:moveTo>
                  <a:lnTo>
                    <a:pt x="9" y="410"/>
                  </a:lnTo>
                  <a:lnTo>
                    <a:pt x="0" y="0"/>
                  </a:lnTo>
                  <a:lnTo>
                    <a:pt x="1169" y="37"/>
                  </a:lnTo>
                  <a:lnTo>
                    <a:pt x="1175" y="377"/>
                  </a:lnTo>
                  <a:close/>
                </a:path>
              </a:pathLst>
            </a:custGeom>
            <a:solidFill>
              <a:schemeClr val="accent3"/>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4" name="Freeform 12"/>
            <p:cNvSpPr/>
            <p:nvPr/>
          </p:nvSpPr>
          <p:spPr bwMode="auto">
            <a:xfrm>
              <a:off x="3822700" y="2935287"/>
              <a:ext cx="1865313" cy="719138"/>
            </a:xfrm>
            <a:custGeom>
              <a:avLst/>
              <a:gdLst/>
              <a:ahLst/>
              <a:cxnLst>
                <a:cxn ang="0">
                  <a:pos x="1175" y="361"/>
                </a:cxn>
                <a:cxn ang="0">
                  <a:pos x="13" y="453"/>
                </a:cxn>
                <a:cxn ang="0">
                  <a:pos x="0" y="33"/>
                </a:cxn>
                <a:cxn ang="0">
                  <a:pos x="1166" y="0"/>
                </a:cxn>
                <a:cxn ang="0">
                  <a:pos x="1175" y="361"/>
                </a:cxn>
              </a:cxnLst>
              <a:rect l="0" t="0" r="r" b="b"/>
              <a:pathLst>
                <a:path w="1175" h="453">
                  <a:moveTo>
                    <a:pt x="1175" y="361"/>
                  </a:moveTo>
                  <a:lnTo>
                    <a:pt x="13" y="453"/>
                  </a:lnTo>
                  <a:lnTo>
                    <a:pt x="0" y="33"/>
                  </a:lnTo>
                  <a:lnTo>
                    <a:pt x="1166" y="0"/>
                  </a:lnTo>
                  <a:lnTo>
                    <a:pt x="1175" y="361"/>
                  </a:lnTo>
                  <a:close/>
                </a:path>
              </a:pathLst>
            </a:custGeom>
            <a:solidFill>
              <a:schemeClr val="accent2"/>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5" name="Freeform 13"/>
            <p:cNvSpPr/>
            <p:nvPr/>
          </p:nvSpPr>
          <p:spPr bwMode="auto">
            <a:xfrm>
              <a:off x="3843338" y="3508375"/>
              <a:ext cx="1981200" cy="893763"/>
            </a:xfrm>
            <a:custGeom>
              <a:avLst/>
              <a:gdLst/>
              <a:ahLst/>
              <a:cxnLst>
                <a:cxn ang="0">
                  <a:pos x="0" y="92"/>
                </a:cxn>
                <a:cxn ang="0">
                  <a:pos x="1162" y="0"/>
                </a:cxn>
                <a:cxn ang="0">
                  <a:pos x="1165" y="116"/>
                </a:cxn>
                <a:cxn ang="0">
                  <a:pos x="1248" y="391"/>
                </a:cxn>
                <a:cxn ang="0">
                  <a:pos x="82" y="563"/>
                </a:cxn>
                <a:cxn ang="0">
                  <a:pos x="3" y="238"/>
                </a:cxn>
                <a:cxn ang="0">
                  <a:pos x="0" y="92"/>
                </a:cxn>
              </a:cxnLst>
              <a:rect l="0" t="0" r="r" b="b"/>
              <a:pathLst>
                <a:path w="1248" h="563">
                  <a:moveTo>
                    <a:pt x="0" y="92"/>
                  </a:moveTo>
                  <a:lnTo>
                    <a:pt x="1162" y="0"/>
                  </a:lnTo>
                  <a:lnTo>
                    <a:pt x="1165" y="116"/>
                  </a:lnTo>
                  <a:lnTo>
                    <a:pt x="1248" y="391"/>
                  </a:lnTo>
                  <a:lnTo>
                    <a:pt x="82" y="563"/>
                  </a:lnTo>
                  <a:lnTo>
                    <a:pt x="3" y="238"/>
                  </a:lnTo>
                  <a:lnTo>
                    <a:pt x="0" y="92"/>
                  </a:lnTo>
                  <a:close/>
                </a:path>
              </a:pathLst>
            </a:custGeom>
            <a:solidFill>
              <a:schemeClr val="accent1"/>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6" name="Freeform 14"/>
            <p:cNvSpPr/>
            <p:nvPr/>
          </p:nvSpPr>
          <p:spPr bwMode="auto">
            <a:xfrm>
              <a:off x="3609975" y="2987675"/>
              <a:ext cx="233363" cy="666750"/>
            </a:xfrm>
            <a:custGeom>
              <a:avLst/>
              <a:gdLst/>
              <a:ahLst/>
              <a:cxnLst>
                <a:cxn ang="0">
                  <a:pos x="134" y="0"/>
                </a:cxn>
                <a:cxn ang="0">
                  <a:pos x="147" y="420"/>
                </a:cxn>
                <a:cxn ang="0">
                  <a:pos x="0" y="407"/>
                </a:cxn>
                <a:cxn ang="0">
                  <a:pos x="3" y="6"/>
                </a:cxn>
                <a:cxn ang="0">
                  <a:pos x="134" y="0"/>
                </a:cxn>
              </a:cxnLst>
              <a:rect l="0" t="0" r="r" b="b"/>
              <a:pathLst>
                <a:path w="147" h="420">
                  <a:moveTo>
                    <a:pt x="134" y="0"/>
                  </a:moveTo>
                  <a:lnTo>
                    <a:pt x="147" y="420"/>
                  </a:lnTo>
                  <a:lnTo>
                    <a:pt x="0" y="407"/>
                  </a:lnTo>
                  <a:lnTo>
                    <a:pt x="3" y="6"/>
                  </a:lnTo>
                  <a:lnTo>
                    <a:pt x="134" y="0"/>
                  </a:lnTo>
                  <a:close/>
                </a:path>
              </a:pathLst>
            </a:custGeom>
            <a:solidFill>
              <a:schemeClr val="accent2">
                <a:lumMod val="75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7" name="Freeform 15"/>
            <p:cNvSpPr/>
            <p:nvPr/>
          </p:nvSpPr>
          <p:spPr bwMode="auto">
            <a:xfrm>
              <a:off x="3279775" y="2997200"/>
              <a:ext cx="334963" cy="641350"/>
            </a:xfrm>
            <a:custGeom>
              <a:avLst/>
              <a:gdLst/>
              <a:ahLst/>
              <a:cxnLst>
                <a:cxn ang="0">
                  <a:pos x="208" y="401"/>
                </a:cxn>
                <a:cxn ang="0">
                  <a:pos x="0" y="404"/>
                </a:cxn>
                <a:cxn ang="0">
                  <a:pos x="3" y="0"/>
                </a:cxn>
                <a:cxn ang="0">
                  <a:pos x="211" y="0"/>
                </a:cxn>
                <a:cxn ang="0">
                  <a:pos x="208" y="401"/>
                </a:cxn>
              </a:cxnLst>
              <a:rect l="0" t="0" r="r" b="b"/>
              <a:pathLst>
                <a:path w="211" h="404">
                  <a:moveTo>
                    <a:pt x="208" y="401"/>
                  </a:moveTo>
                  <a:lnTo>
                    <a:pt x="0" y="404"/>
                  </a:lnTo>
                  <a:lnTo>
                    <a:pt x="3" y="0"/>
                  </a:lnTo>
                  <a:lnTo>
                    <a:pt x="211" y="0"/>
                  </a:lnTo>
                  <a:lnTo>
                    <a:pt x="208" y="401"/>
                  </a:lnTo>
                  <a:close/>
                </a:path>
              </a:pathLst>
            </a:custGeom>
            <a:solidFill>
              <a:schemeClr val="accent2">
                <a:lumMod val="50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8" name="Freeform 16"/>
            <p:cNvSpPr/>
            <p:nvPr/>
          </p:nvSpPr>
          <p:spPr bwMode="auto">
            <a:xfrm>
              <a:off x="3124200" y="4095750"/>
              <a:ext cx="849313" cy="306388"/>
            </a:xfrm>
            <a:custGeom>
              <a:avLst/>
              <a:gdLst/>
              <a:ahLst/>
              <a:cxnLst>
                <a:cxn ang="0">
                  <a:pos x="0" y="138"/>
                </a:cxn>
                <a:cxn ang="0">
                  <a:pos x="303" y="0"/>
                </a:cxn>
                <a:cxn ang="0">
                  <a:pos x="535" y="193"/>
                </a:cxn>
                <a:cxn ang="0">
                  <a:pos x="0" y="138"/>
                </a:cxn>
              </a:cxnLst>
              <a:rect l="0" t="0" r="r" b="b"/>
              <a:pathLst>
                <a:path w="535" h="193">
                  <a:moveTo>
                    <a:pt x="0" y="138"/>
                  </a:moveTo>
                  <a:lnTo>
                    <a:pt x="303" y="0"/>
                  </a:lnTo>
                  <a:lnTo>
                    <a:pt x="535" y="193"/>
                  </a:lnTo>
                  <a:lnTo>
                    <a:pt x="0" y="138"/>
                  </a:lnTo>
                  <a:close/>
                </a:path>
              </a:pathLst>
            </a:custGeom>
            <a:solidFill>
              <a:schemeClr val="accent1"/>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89" name="Freeform 17"/>
            <p:cNvSpPr/>
            <p:nvPr/>
          </p:nvSpPr>
          <p:spPr bwMode="auto">
            <a:xfrm>
              <a:off x="3294063" y="1685925"/>
              <a:ext cx="334963" cy="681038"/>
            </a:xfrm>
            <a:custGeom>
              <a:avLst/>
              <a:gdLst/>
              <a:ahLst/>
              <a:cxnLst>
                <a:cxn ang="0">
                  <a:pos x="208" y="429"/>
                </a:cxn>
                <a:cxn ang="0">
                  <a:pos x="0" y="407"/>
                </a:cxn>
                <a:cxn ang="0">
                  <a:pos x="3" y="0"/>
                </a:cxn>
                <a:cxn ang="0">
                  <a:pos x="211" y="61"/>
                </a:cxn>
                <a:cxn ang="0">
                  <a:pos x="208" y="429"/>
                </a:cxn>
              </a:cxnLst>
              <a:rect l="0" t="0" r="r" b="b"/>
              <a:pathLst>
                <a:path w="211" h="429">
                  <a:moveTo>
                    <a:pt x="208" y="429"/>
                  </a:moveTo>
                  <a:lnTo>
                    <a:pt x="0" y="407"/>
                  </a:lnTo>
                  <a:lnTo>
                    <a:pt x="3" y="0"/>
                  </a:lnTo>
                  <a:lnTo>
                    <a:pt x="211" y="61"/>
                  </a:lnTo>
                  <a:lnTo>
                    <a:pt x="208" y="429"/>
                  </a:lnTo>
                  <a:close/>
                </a:path>
              </a:pathLst>
            </a:custGeom>
            <a:solidFill>
              <a:schemeClr val="accent4">
                <a:lumMod val="50000"/>
              </a:schemeClr>
            </a:solidFill>
            <a:ln w="9525">
              <a:noFill/>
              <a:round/>
            </a:ln>
          </p:spPr>
          <p:txBody>
            <a:bodyPr vert="horz" wrap="square" lIns="128580" tIns="64290" rIns="128580" bIns="64290" numCol="1" anchor="t" anchorCtr="0" compatLnSpc="1"/>
            <a:lstStyle/>
            <a:p>
              <a:pPr>
                <a:lnSpc>
                  <a:spcPct val="15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80"/>
            <p:cNvGrpSpPr/>
            <p:nvPr/>
          </p:nvGrpSpPr>
          <p:grpSpPr>
            <a:xfrm rot="364498">
              <a:off x="4089643" y="1872450"/>
              <a:ext cx="1244431" cy="1867007"/>
              <a:chOff x="2616022" y="2850356"/>
              <a:chExt cx="635178" cy="952952"/>
            </a:xfrm>
          </p:grpSpPr>
          <p:grpSp>
            <p:nvGrpSpPr>
              <p:cNvPr id="4" name="Group 81"/>
              <p:cNvGrpSpPr/>
              <p:nvPr/>
            </p:nvGrpSpPr>
            <p:grpSpPr>
              <a:xfrm>
                <a:off x="2616022" y="2850356"/>
                <a:ext cx="635178" cy="166118"/>
                <a:chOff x="2616022" y="2850356"/>
                <a:chExt cx="635178" cy="166118"/>
              </a:xfrm>
            </p:grpSpPr>
            <p:sp>
              <p:nvSpPr>
                <p:cNvPr id="125" name="Freeform 39"/>
                <p:cNvSpPr/>
                <p:nvPr/>
              </p:nvSpPr>
              <p:spPr bwMode="auto">
                <a:xfrm>
                  <a:off x="3171825" y="2850356"/>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8580" tIns="64290" rIns="128580" bIns="64290" numCol="1" anchor="t" anchorCtr="0" compatLnSpc="1"/>
                <a:lstStyle/>
                <a:p>
                  <a:pPr>
                    <a:lnSpc>
                      <a:spcPct val="150000"/>
                    </a:lnSpc>
                  </a:pPr>
                  <a:endParaRPr lang="en-US" sz="800" baseline="-25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40"/>
                <p:cNvSpPr/>
                <p:nvPr/>
              </p:nvSpPr>
              <p:spPr bwMode="auto">
                <a:xfrm>
                  <a:off x="3190875" y="2877344"/>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8580" tIns="64290" rIns="128580" bIns="64290" numCol="1" anchor="t" anchorCtr="0" compatLnSpc="1"/>
                <a:lstStyle/>
                <a:p>
                  <a:pPr>
                    <a:lnSpc>
                      <a:spcPct val="150000"/>
                    </a:lnSpc>
                  </a:pPr>
                  <a:endParaRPr lang="en-US" sz="800" baseline="-25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39"/>
                <p:cNvSpPr/>
                <p:nvPr/>
              </p:nvSpPr>
              <p:spPr bwMode="auto">
                <a:xfrm>
                  <a:off x="2616022" y="2902174"/>
                  <a:ext cx="79375" cy="114300"/>
                </a:xfrm>
                <a:custGeom>
                  <a:avLst/>
                  <a:gdLst/>
                  <a:ahLst/>
                  <a:cxnLst>
                    <a:cxn ang="0">
                      <a:pos x="51" y="37"/>
                    </a:cxn>
                    <a:cxn ang="0">
                      <a:pos x="26" y="75"/>
                    </a:cxn>
                    <a:cxn ang="0">
                      <a:pos x="0" y="38"/>
                    </a:cxn>
                    <a:cxn ang="0">
                      <a:pos x="25" y="0"/>
                    </a:cxn>
                    <a:cxn ang="0">
                      <a:pos x="51" y="37"/>
                    </a:cxn>
                  </a:cxnLst>
                  <a:rect l="0" t="0"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525">
                  <a:noFill/>
                  <a:round/>
                </a:ln>
              </p:spPr>
              <p:txBody>
                <a:bodyPr vert="horz" wrap="square" lIns="128580" tIns="64290" rIns="128580" bIns="64290" numCol="1" anchor="t" anchorCtr="0" compatLnSpc="1"/>
                <a:lstStyle/>
                <a:p>
                  <a:pPr>
                    <a:lnSpc>
                      <a:spcPct val="150000"/>
                    </a:lnSpc>
                  </a:pPr>
                  <a:endParaRPr lang="en-US" sz="800" baseline="-25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40"/>
                <p:cNvSpPr/>
                <p:nvPr/>
              </p:nvSpPr>
              <p:spPr bwMode="auto">
                <a:xfrm>
                  <a:off x="2635071" y="2929161"/>
                  <a:ext cx="39688" cy="58738"/>
                </a:xfrm>
                <a:custGeom>
                  <a:avLst/>
                  <a:gdLst/>
                  <a:ahLst/>
                  <a:cxnLst>
                    <a:cxn ang="0">
                      <a:pos x="27" y="19"/>
                    </a:cxn>
                    <a:cxn ang="0">
                      <a:pos x="14" y="39"/>
                    </a:cxn>
                    <a:cxn ang="0">
                      <a:pos x="1" y="20"/>
                    </a:cxn>
                    <a:cxn ang="0">
                      <a:pos x="13" y="0"/>
                    </a:cxn>
                    <a:cxn ang="0">
                      <a:pos x="27" y="19"/>
                    </a:cxn>
                  </a:cxnLst>
                  <a:rect l="0" t="0"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525">
                  <a:noFill/>
                  <a:round/>
                </a:ln>
              </p:spPr>
              <p:txBody>
                <a:bodyPr vert="horz" wrap="square" lIns="128580" tIns="64290" rIns="128580" bIns="64290" numCol="1" anchor="t" anchorCtr="0" compatLnSpc="1"/>
                <a:lstStyle/>
                <a:p>
                  <a:pPr>
                    <a:lnSpc>
                      <a:spcPct val="150000"/>
                    </a:lnSpc>
                  </a:pPr>
                  <a:endParaRPr lang="en-US" sz="800" baseline="-250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2" name="Freeform 41"/>
              <p:cNvSpPr/>
              <p:nvPr/>
            </p:nvSpPr>
            <p:spPr bwMode="auto">
              <a:xfrm>
                <a:off x="2641600" y="2900019"/>
                <a:ext cx="585788" cy="903289"/>
              </a:xfrm>
              <a:custGeom>
                <a:avLst/>
                <a:gdLst/>
                <a:ahLst/>
                <a:cxnLst>
                  <a:cxn ang="0">
                    <a:pos x="176" y="595"/>
                  </a:cxn>
                  <a:cxn ang="0">
                    <a:pos x="149" y="589"/>
                  </a:cxn>
                  <a:cxn ang="0">
                    <a:pos x="0" y="35"/>
                  </a:cxn>
                  <a:cxn ang="0">
                    <a:pos x="8" y="25"/>
                  </a:cxn>
                  <a:cxn ang="0">
                    <a:pos x="8" y="25"/>
                  </a:cxn>
                  <a:cxn ang="0">
                    <a:pos x="17" y="35"/>
                  </a:cxn>
                  <a:cxn ang="0">
                    <a:pos x="156" y="573"/>
                  </a:cxn>
                  <a:cxn ang="0">
                    <a:pos x="207" y="567"/>
                  </a:cxn>
                  <a:cxn ang="0">
                    <a:pos x="365" y="10"/>
                  </a:cxn>
                  <a:cxn ang="0">
                    <a:pos x="373" y="1"/>
                  </a:cxn>
                  <a:cxn ang="0">
                    <a:pos x="382" y="8"/>
                  </a:cxn>
                  <a:cxn ang="0">
                    <a:pos x="345" y="290"/>
                  </a:cxn>
                  <a:cxn ang="0">
                    <a:pos x="217" y="581"/>
                  </a:cxn>
                  <a:cxn ang="0">
                    <a:pos x="176" y="595"/>
                  </a:cxn>
                </a:cxnLst>
                <a:rect l="0" t="0" r="r" b="b"/>
                <a:pathLst>
                  <a:path w="386" h="595">
                    <a:moveTo>
                      <a:pt x="176" y="595"/>
                    </a:moveTo>
                    <a:cubicBezTo>
                      <a:pt x="167" y="595"/>
                      <a:pt x="158" y="593"/>
                      <a:pt x="149" y="589"/>
                    </a:cubicBezTo>
                    <a:cubicBezTo>
                      <a:pt x="1" y="523"/>
                      <a:pt x="0" y="55"/>
                      <a:pt x="0" y="35"/>
                    </a:cubicBezTo>
                    <a:cubicBezTo>
                      <a:pt x="0" y="30"/>
                      <a:pt x="4" y="25"/>
                      <a:pt x="8" y="25"/>
                    </a:cubicBezTo>
                    <a:cubicBezTo>
                      <a:pt x="8" y="25"/>
                      <a:pt x="8" y="25"/>
                      <a:pt x="8" y="25"/>
                    </a:cubicBezTo>
                    <a:cubicBezTo>
                      <a:pt x="13" y="25"/>
                      <a:pt x="17" y="30"/>
                      <a:pt x="17" y="35"/>
                    </a:cubicBezTo>
                    <a:cubicBezTo>
                      <a:pt x="17" y="40"/>
                      <a:pt x="18" y="511"/>
                      <a:pt x="156" y="573"/>
                    </a:cubicBezTo>
                    <a:cubicBezTo>
                      <a:pt x="173" y="581"/>
                      <a:pt x="190" y="579"/>
                      <a:pt x="207" y="567"/>
                    </a:cubicBezTo>
                    <a:cubicBezTo>
                      <a:pt x="311" y="491"/>
                      <a:pt x="373" y="83"/>
                      <a:pt x="365" y="10"/>
                    </a:cubicBezTo>
                    <a:cubicBezTo>
                      <a:pt x="365" y="5"/>
                      <a:pt x="368" y="1"/>
                      <a:pt x="373" y="1"/>
                    </a:cubicBezTo>
                    <a:cubicBezTo>
                      <a:pt x="377" y="0"/>
                      <a:pt x="382" y="4"/>
                      <a:pt x="382" y="8"/>
                    </a:cubicBezTo>
                    <a:cubicBezTo>
                      <a:pt x="386" y="46"/>
                      <a:pt x="372" y="171"/>
                      <a:pt x="345" y="290"/>
                    </a:cubicBezTo>
                    <a:cubicBezTo>
                      <a:pt x="320" y="398"/>
                      <a:pt x="278" y="536"/>
                      <a:pt x="217" y="581"/>
                    </a:cubicBezTo>
                    <a:cubicBezTo>
                      <a:pt x="204" y="590"/>
                      <a:pt x="190" y="595"/>
                      <a:pt x="176" y="595"/>
                    </a:cubicBezTo>
                    <a:close/>
                  </a:path>
                </a:pathLst>
              </a:custGeom>
              <a:solidFill>
                <a:srgbClr val="F2F2F2"/>
              </a:solidFill>
              <a:ln w="9525">
                <a:noFill/>
                <a:round/>
              </a:ln>
            </p:spPr>
            <p:txBody>
              <a:bodyPr vert="horz" wrap="square" lIns="128580" tIns="64290" rIns="128580" bIns="64290" numCol="1" anchor="t" anchorCtr="0" compatLnSpc="1"/>
              <a:lstStyle/>
              <a:p>
                <a:pPr>
                  <a:lnSpc>
                    <a:spcPct val="150000"/>
                  </a:lnSpc>
                </a:pPr>
                <a:endParaRPr lang="en-US" sz="800" baseline="-25000">
                  <a:latin typeface="Arial" panose="020B0604020202020204" pitchFamily="34" charset="0"/>
                  <a:ea typeface="微软雅黑" panose="020B0503020204020204" pitchFamily="34" charset="-122"/>
                  <a:cs typeface="+mn-ea"/>
                  <a:sym typeface="Arial" panose="020B0604020202020204" pitchFamily="34" charset="0"/>
                </a:endParaRPr>
              </a:p>
            </p:txBody>
          </p:sp>
        </p:grpSp>
      </p:grpSp>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7" name="文本框 6"/>
          <p:cNvSpPr txBox="1"/>
          <p:nvPr/>
        </p:nvSpPr>
        <p:spPr>
          <a:xfrm>
            <a:off x="2111375" y="2089785"/>
            <a:ext cx="1453515" cy="368300"/>
          </a:xfrm>
          <a:prstGeom prst="rect">
            <a:avLst/>
          </a:prstGeom>
          <a:noFill/>
        </p:spPr>
        <p:txBody>
          <a:bodyPr wrap="square" rtlCol="0">
            <a:spAutoFit/>
          </a:bodyPr>
          <a:p>
            <a:r>
              <a:rPr lang="zh-CN" altLang="en-US" b="1">
                <a:solidFill>
                  <a:schemeClr val="accent1"/>
                </a:solidFill>
              </a:rPr>
              <a:t>用例视图</a:t>
            </a:r>
            <a:endParaRPr lang="zh-CN" altLang="en-US" b="1">
              <a:solidFill>
                <a:schemeClr val="accent1"/>
              </a:solidFill>
            </a:endParaRPr>
          </a:p>
        </p:txBody>
      </p:sp>
      <p:sp>
        <p:nvSpPr>
          <p:cNvPr id="8" name="文本框 7"/>
          <p:cNvSpPr txBox="1"/>
          <p:nvPr/>
        </p:nvSpPr>
        <p:spPr>
          <a:xfrm>
            <a:off x="2111375" y="3743325"/>
            <a:ext cx="1453515" cy="368300"/>
          </a:xfrm>
          <a:prstGeom prst="rect">
            <a:avLst/>
          </a:prstGeom>
          <a:noFill/>
        </p:spPr>
        <p:txBody>
          <a:bodyPr wrap="square" rtlCol="0">
            <a:spAutoFit/>
          </a:bodyPr>
          <a:p>
            <a:r>
              <a:rPr lang="zh-CN" altLang="en-US" b="1">
                <a:solidFill>
                  <a:schemeClr val="accent1"/>
                </a:solidFill>
              </a:rPr>
              <a:t>逻辑视图</a:t>
            </a:r>
            <a:endParaRPr lang="zh-CN" altLang="en-US" b="1">
              <a:solidFill>
                <a:schemeClr val="accent1"/>
              </a:solidFill>
            </a:endParaRPr>
          </a:p>
        </p:txBody>
      </p:sp>
      <p:sp>
        <p:nvSpPr>
          <p:cNvPr id="13" name="文本框 12"/>
          <p:cNvSpPr txBox="1"/>
          <p:nvPr/>
        </p:nvSpPr>
        <p:spPr>
          <a:xfrm>
            <a:off x="9563735" y="2661285"/>
            <a:ext cx="1453515" cy="368300"/>
          </a:xfrm>
          <a:prstGeom prst="rect">
            <a:avLst/>
          </a:prstGeom>
          <a:noFill/>
        </p:spPr>
        <p:txBody>
          <a:bodyPr wrap="square" rtlCol="0">
            <a:spAutoFit/>
          </a:bodyPr>
          <a:p>
            <a:r>
              <a:rPr lang="zh-CN" altLang="en-US" b="1">
                <a:solidFill>
                  <a:schemeClr val="accent1"/>
                </a:solidFill>
              </a:rPr>
              <a:t>并发视图</a:t>
            </a:r>
            <a:endParaRPr lang="zh-CN" altLang="en-US" b="1">
              <a:solidFill>
                <a:schemeClr val="accent1"/>
              </a:solidFill>
            </a:endParaRPr>
          </a:p>
        </p:txBody>
      </p:sp>
      <p:sp>
        <p:nvSpPr>
          <p:cNvPr id="14" name="文本框 13"/>
          <p:cNvSpPr txBox="1"/>
          <p:nvPr/>
        </p:nvSpPr>
        <p:spPr>
          <a:xfrm>
            <a:off x="9671685" y="4515485"/>
            <a:ext cx="1453515" cy="368300"/>
          </a:xfrm>
          <a:prstGeom prst="rect">
            <a:avLst/>
          </a:prstGeom>
          <a:noFill/>
        </p:spPr>
        <p:txBody>
          <a:bodyPr wrap="square" rtlCol="0">
            <a:spAutoFit/>
          </a:bodyPr>
          <a:p>
            <a:r>
              <a:rPr lang="zh-CN" altLang="en-US" b="1">
                <a:solidFill>
                  <a:schemeClr val="accent1"/>
                </a:solidFill>
              </a:rPr>
              <a:t>组件视图</a:t>
            </a:r>
            <a:endParaRPr lang="zh-CN" altLang="en-US" b="1">
              <a:solidFill>
                <a:schemeClr val="accent1"/>
              </a:solidFill>
            </a:endParaRPr>
          </a:p>
        </p:txBody>
      </p:sp>
      <p:sp>
        <p:nvSpPr>
          <p:cNvPr id="19" name="文本框 18"/>
          <p:cNvSpPr txBox="1"/>
          <p:nvPr/>
        </p:nvSpPr>
        <p:spPr>
          <a:xfrm>
            <a:off x="5702300" y="965200"/>
            <a:ext cx="1453515" cy="368300"/>
          </a:xfrm>
          <a:prstGeom prst="rect">
            <a:avLst/>
          </a:prstGeom>
          <a:noFill/>
        </p:spPr>
        <p:txBody>
          <a:bodyPr wrap="square" rtlCol="0">
            <a:spAutoFit/>
          </a:bodyPr>
          <a:p>
            <a:r>
              <a:rPr lang="zh-CN" altLang="en-US" b="1">
                <a:solidFill>
                  <a:schemeClr val="accent1"/>
                </a:solidFill>
              </a:rPr>
              <a:t>配置视图</a:t>
            </a:r>
            <a:endParaRPr lang="zh-CN" altLang="en-US" b="1">
              <a:solidFill>
                <a:schemeClr val="accent1"/>
              </a:solidFill>
            </a:endParaRPr>
          </a:p>
        </p:txBody>
      </p:sp>
      <p:sp>
        <p:nvSpPr>
          <p:cNvPr id="20" name="Text Placeholder 3"/>
          <p:cNvSpPr txBox="1"/>
          <p:nvPr/>
        </p:nvSpPr>
        <p:spPr>
          <a:xfrm>
            <a:off x="9563735" y="3152140"/>
            <a:ext cx="2813050" cy="95948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nSpc>
                <a:spcPct val="130000"/>
              </a:lnSpc>
              <a:defRPr/>
            </a:pPr>
            <a:r>
              <a:rPr kern="0" dirty="0">
                <a:latin typeface="微软雅黑" panose="020B0503020204020204" pitchFamily="34" charset="-122"/>
                <a:ea typeface="微软雅黑" panose="020B0503020204020204" pitchFamily="34" charset="-122"/>
                <a:cs typeface="微软雅黑" panose="020B0503020204020204" pitchFamily="34" charset="-122"/>
                <a:sym typeface="+mn-ea"/>
              </a:rPr>
              <a:t>并发视图显示系统的并发性，解决在并发系统中存在的</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通信和同步</a:t>
            </a:r>
            <a:r>
              <a:rPr kern="0" dirty="0">
                <a:latin typeface="微软雅黑" panose="020B0503020204020204" pitchFamily="34" charset="-122"/>
                <a:ea typeface="微软雅黑" panose="020B0503020204020204" pitchFamily="34" charset="-122"/>
                <a:cs typeface="微软雅黑" panose="020B0503020204020204" pitchFamily="34" charset="-122"/>
                <a:sym typeface="+mn-ea"/>
              </a:rPr>
              <a:t>问题。</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 Placeholder 3"/>
          <p:cNvSpPr txBox="1"/>
          <p:nvPr/>
        </p:nvSpPr>
        <p:spPr>
          <a:xfrm>
            <a:off x="9671685" y="4981575"/>
            <a:ext cx="2813050" cy="6394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nSpc>
                <a:spcPct val="130000"/>
              </a:lnSpc>
              <a:defRPr/>
            </a:pPr>
            <a:r>
              <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mn-ea"/>
              </a:rPr>
              <a:t>组件视图显示代码组件的组织结构。</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3"/>
          <p:cNvSpPr txBox="1"/>
          <p:nvPr/>
        </p:nvSpPr>
        <p:spPr>
          <a:xfrm>
            <a:off x="5069840" y="1333500"/>
            <a:ext cx="2813050" cy="95948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nSpc>
                <a:spcPct val="130000"/>
              </a:lnSpc>
              <a:defRPr/>
            </a:pPr>
            <a:r>
              <a:rPr kern="0" dirty="0">
                <a:latin typeface="微软雅黑" panose="020B0503020204020204" pitchFamily="34" charset="-122"/>
                <a:ea typeface="微软雅黑" panose="020B0503020204020204" pitchFamily="34" charset="-122"/>
                <a:cs typeface="微软雅黑" panose="020B0503020204020204" pitchFamily="34" charset="-122"/>
                <a:sym typeface="+mn-ea"/>
              </a:rPr>
              <a:t>配置视图显示系统的</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具体部署</a:t>
            </a:r>
            <a:r>
              <a:rPr kern="0" dirty="0">
                <a:latin typeface="微软雅黑" panose="020B0503020204020204" pitchFamily="34" charset="-122"/>
                <a:ea typeface="微软雅黑" panose="020B0503020204020204" pitchFamily="34" charset="-122"/>
                <a:cs typeface="微软雅黑" panose="020B0503020204020204" pitchFamily="34" charset="-122"/>
                <a:sym typeface="+mn-ea"/>
              </a:rPr>
              <a:t>。部署是指将系统配置到由计算机和设备组成的物理结构上。</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Straight Connector 140"/>
          <p:cNvCxnSpPr>
            <a:endCxn id="22" idx="2"/>
          </p:cNvCxnSpPr>
          <p:nvPr/>
        </p:nvCxnSpPr>
        <p:spPr>
          <a:xfrm flipH="1" flipV="1">
            <a:off x="6476365" y="2292985"/>
            <a:ext cx="168910" cy="53086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par>
                          <p:cTn id="8" fill="hold">
                            <p:stCondLst>
                              <p:cond delay="1000"/>
                            </p:stCondLst>
                            <p:childTnLst>
                              <p:par>
                                <p:cTn id="9" presetID="2" presetClass="entr" presetSubtype="4" accel="50000" decel="5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wipe(left)">
                                      <p:cBhvr>
                                        <p:cTn id="16" dur="500"/>
                                        <p:tgtEl>
                                          <p:spTgt spid="147"/>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134"/>
                                        </p:tgtEl>
                                        <p:attrNameLst>
                                          <p:attrName>style.visibility</p:attrName>
                                        </p:attrNameLst>
                                      </p:cBhvr>
                                      <p:to>
                                        <p:strVal val="visible"/>
                                      </p:to>
                                    </p:set>
                                    <p:animEffect transition="in" filter="wipe(right)">
                                      <p:cBhvr>
                                        <p:cTn id="26" dur="500"/>
                                        <p:tgtEl>
                                          <p:spTgt spid="134"/>
                                        </p:tgtEl>
                                      </p:cBhvr>
                                    </p:animEffect>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3500"/>
                            </p:stCondLst>
                            <p:childTnLst>
                              <p:par>
                                <p:cTn id="34" presetID="22" presetClass="entr" presetSubtype="2" fill="hold" grpId="0" nodeType="afterEffect">
                                  <p:stCondLst>
                                    <p:cond delay="0"/>
                                  </p:stCondLst>
                                  <p:childTnLst>
                                    <p:set>
                                      <p:cBhvr>
                                        <p:cTn id="35" dur="1" fill="hold">
                                          <p:stCondLst>
                                            <p:cond delay="0"/>
                                          </p:stCondLst>
                                        </p:cTn>
                                        <p:tgtEl>
                                          <p:spTgt spid="159"/>
                                        </p:tgtEl>
                                        <p:attrNameLst>
                                          <p:attrName>style.visibility</p:attrName>
                                        </p:attrNameLst>
                                      </p:cBhvr>
                                      <p:to>
                                        <p:strVal val="visible"/>
                                      </p:to>
                                    </p:set>
                                    <p:animEffect transition="in" filter="wipe(right)">
                                      <p:cBhvr>
                                        <p:cTn id="36" dur="500"/>
                                        <p:tgtEl>
                                          <p:spTgt spid="159"/>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wipe(left)">
                                      <p:cBhvr>
                                        <p:cTn id="40" dur="500"/>
                                        <p:tgtEl>
                                          <p:spTgt spid="141"/>
                                        </p:tgtEl>
                                      </p:cBhvr>
                                    </p:animEffect>
                                  </p:childTnLst>
                                </p:cTn>
                              </p:par>
                            </p:childTnLst>
                          </p:cTn>
                        </p:par>
                        <p:par>
                          <p:cTn id="41" fill="hold">
                            <p:stCondLst>
                              <p:cond delay="4500"/>
                            </p:stCondLst>
                            <p:childTnLst>
                              <p:par>
                                <p:cTn id="42" presetID="53" presetClass="entr" presetSubtype="16"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childTnLst>
                          </p:cTn>
                        </p:par>
                        <p:par>
                          <p:cTn id="47" fill="hold">
                            <p:stCondLst>
                              <p:cond delay="5000"/>
                            </p:stCondLst>
                            <p:childTnLst>
                              <p:par>
                                <p:cTn id="48" presetID="22" presetClass="entr" presetSubtype="2" fill="hold" nodeType="after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wipe(right)">
                                      <p:cBhvr>
                                        <p:cTn id="50" dur="500"/>
                                        <p:tgtEl>
                                          <p:spTgt spid="154"/>
                                        </p:tgtEl>
                                      </p:cBhvr>
                                    </p:animEffect>
                                  </p:childTnLst>
                                </p:cTn>
                              </p:par>
                            </p:childTnLst>
                          </p:cTn>
                        </p:par>
                        <p:par>
                          <p:cTn id="51" fill="hold">
                            <p:stCondLst>
                              <p:cond delay="5500"/>
                            </p:stCondLst>
                            <p:childTnLst>
                              <p:par>
                                <p:cTn id="52" presetID="53" presetClass="entr" presetSubtype="16"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childTnLst>
                          </p:cTn>
                        </p:par>
                        <p:par>
                          <p:cTn id="57" fill="hold">
                            <p:stCondLst>
                              <p:cond delay="6000"/>
                            </p:stCondLst>
                            <p:childTnLst>
                              <p:par>
                                <p:cTn id="58" presetID="22" presetClass="entr" presetSubtype="2" fill="hold" grpId="0" nodeType="afterEffect">
                                  <p:stCondLst>
                                    <p:cond delay="0"/>
                                  </p:stCondLst>
                                  <p:childTnLst>
                                    <p:set>
                                      <p:cBhvr>
                                        <p:cTn id="59" dur="1" fill="hold">
                                          <p:stCondLst>
                                            <p:cond delay="0"/>
                                          </p:stCondLst>
                                        </p:cTn>
                                        <p:tgtEl>
                                          <p:spTgt spid="161"/>
                                        </p:tgtEl>
                                        <p:attrNameLst>
                                          <p:attrName>style.visibility</p:attrName>
                                        </p:attrNameLst>
                                      </p:cBhvr>
                                      <p:to>
                                        <p:strVal val="visible"/>
                                      </p:to>
                                    </p:set>
                                    <p:animEffect transition="in" filter="wipe(right)">
                                      <p:cBhvr>
                                        <p:cTn id="60" dur="500"/>
                                        <p:tgtEl>
                                          <p:spTgt spid="161"/>
                                        </p:tgtEl>
                                      </p:cBhvr>
                                    </p:animEffect>
                                  </p:childTnLst>
                                </p:cTn>
                              </p:par>
                            </p:childTnLst>
                          </p:cTn>
                        </p:par>
                        <p:par>
                          <p:cTn id="61" fill="hold">
                            <p:stCondLst>
                              <p:cond delay="6500"/>
                            </p:stCondLst>
                            <p:childTnLst>
                              <p:par>
                                <p:cTn id="62" presetID="22" presetClass="entr" presetSubtype="2"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right)">
                                      <p:cBhvr>
                                        <p:cTn id="64" dur="500"/>
                                        <p:tgtEl>
                                          <p:spTgt spid="20"/>
                                        </p:tgtEl>
                                      </p:cBhvr>
                                    </p:animEffect>
                                  </p:childTnLst>
                                </p:cTn>
                              </p:par>
                            </p:childTnLst>
                          </p:cTn>
                        </p:par>
                        <p:par>
                          <p:cTn id="65" fill="hold">
                            <p:stCondLst>
                              <p:cond delay="7000"/>
                            </p:stCondLst>
                            <p:childTnLst>
                              <p:par>
                                <p:cTn id="66" presetID="22" presetClass="entr" presetSubtype="2"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right)">
                                      <p:cBhvr>
                                        <p:cTn id="68" dur="500"/>
                                        <p:tgtEl>
                                          <p:spTgt spid="21"/>
                                        </p:tgtEl>
                                      </p:cBhvr>
                                    </p:animEffect>
                                  </p:childTnLst>
                                </p:cTn>
                              </p:par>
                            </p:childTnLst>
                          </p:cTn>
                        </p:par>
                        <p:par>
                          <p:cTn id="69" fill="hold">
                            <p:stCondLst>
                              <p:cond delay="7500"/>
                            </p:stCondLst>
                            <p:childTnLst>
                              <p:par>
                                <p:cTn id="70" presetID="22" presetClass="entr" presetSubtype="2"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right)">
                                      <p:cBhvr>
                                        <p:cTn id="72" dur="500"/>
                                        <p:tgtEl>
                                          <p:spTgt spid="22"/>
                                        </p:tgtEl>
                                      </p:cBhvr>
                                    </p:animEffect>
                                  </p:childTnLst>
                                </p:cTn>
                              </p:par>
                            </p:childTnLst>
                          </p:cTn>
                        </p:par>
                        <p:par>
                          <p:cTn id="73" fill="hold">
                            <p:stCondLst>
                              <p:cond delay="8000"/>
                            </p:stCondLst>
                            <p:childTnLst>
                              <p:par>
                                <p:cTn id="74" presetID="22" presetClass="entr" presetSubtype="8" fill="hold"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1" grpId="0"/>
      <p:bldP spid="50"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用例视图</a:t>
            </a:r>
            <a:endParaRPr lang="zh-CN" altLang="en-US" sz="2400" b="1">
              <a:solidFill>
                <a:schemeClr val="accent1"/>
              </a:solidFill>
            </a:endParaRPr>
          </a:p>
        </p:txBody>
      </p:sp>
      <p:sp>
        <p:nvSpPr>
          <p:cNvPr id="23" name="矩形 22"/>
          <p:cNvSpPr/>
          <p:nvPr/>
        </p:nvSpPr>
        <p:spPr>
          <a:xfrm>
            <a:off x="1723631" y="2161405"/>
            <a:ext cx="8191018" cy="2609215"/>
          </a:xfrm>
          <a:prstGeom prst="rect">
            <a:avLst/>
          </a:prstGeom>
        </p:spPr>
        <p:txBody>
          <a:bodyPr wrap="square" anchor="ctr">
            <a:spAutoFit/>
          </a:bodyPr>
          <a:p>
            <a:pPr>
              <a:lnSpc>
                <a:spcPct val="130000"/>
              </a:lnSpc>
            </a:pPr>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       </a:t>
            </a:r>
            <a:r>
              <a:rPr kern="0" dirty="0">
                <a:latin typeface="微软雅黑" panose="020B0503020204020204" pitchFamily="34" charset="-122"/>
                <a:ea typeface="微软雅黑" panose="020B0503020204020204" pitchFamily="34" charset="-122"/>
                <a:cs typeface="微软雅黑" panose="020B0503020204020204" pitchFamily="34" charset="-122"/>
              </a:rPr>
              <a:t>UML语言中的用例视图描述系统应具备的功能，也就是被</a:t>
            </a:r>
            <a:r>
              <a:rPr lang="zh-CN" kern="0" dirty="0">
                <a:latin typeface="微软雅黑" panose="020B0503020204020204" pitchFamily="34" charset="-122"/>
                <a:ea typeface="微软雅黑" panose="020B0503020204020204" pitchFamily="34" charset="-122"/>
                <a:cs typeface="微软雅黑" panose="020B0503020204020204" pitchFamily="34" charset="-122"/>
              </a:rPr>
              <a:t>称</a:t>
            </a:r>
            <a:r>
              <a:rPr kern="0" dirty="0">
                <a:latin typeface="微软雅黑" panose="020B0503020204020204" pitchFamily="34" charset="-122"/>
                <a:ea typeface="微软雅黑" panose="020B0503020204020204" pitchFamily="34" charset="-122"/>
                <a:cs typeface="微软雅黑" panose="020B0503020204020204" pitchFamily="34" charset="-122"/>
              </a:rPr>
              <a:t>为参与者的外部用户所能观察到的功能。用例是</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系统的一个功能单元</a:t>
            </a:r>
            <a:r>
              <a:rPr kern="0" dirty="0">
                <a:latin typeface="微软雅黑" panose="020B0503020204020204" pitchFamily="34" charset="-122"/>
                <a:ea typeface="微软雅黑" panose="020B0503020204020204" pitchFamily="34" charset="-122"/>
                <a:cs typeface="微软雅黑" panose="020B0503020204020204" pitchFamily="34" charset="-122"/>
              </a:rPr>
              <a:t>，</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可以被描述为参与者与系统之间的一次交互作用</a:t>
            </a:r>
            <a:r>
              <a:rPr kern="0" dirty="0">
                <a:latin typeface="微软雅黑" panose="020B0503020204020204" pitchFamily="34" charset="-122"/>
                <a:ea typeface="微软雅黑" panose="020B0503020204020204" pitchFamily="34" charset="-122"/>
                <a:cs typeface="微软雅黑" panose="020B0503020204020204" pitchFamily="34" charset="-122"/>
              </a:rPr>
              <a:t>。参与者可以是一个用户或者另外一个系统。客户对系统要求的功能被当作多个用例在用例视图中进行描述，一个用例就是对系统的一个用法的通用描述。用例模型的</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用途</a:t>
            </a:r>
            <a:r>
              <a:rPr kern="0" dirty="0">
                <a:latin typeface="微软雅黑" panose="020B0503020204020204" pitchFamily="34" charset="-122"/>
                <a:ea typeface="微软雅黑" panose="020B0503020204020204" pitchFamily="34" charset="-122"/>
                <a:cs typeface="微软雅黑" panose="020B0503020204020204" pitchFamily="34" charset="-122"/>
              </a:rPr>
              <a:t>就是</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列出系统中的用例和参与者，并显示哪个参与者参与了哪个用例的执行</a:t>
            </a:r>
            <a:r>
              <a:rPr kern="0" dirty="0">
                <a:latin typeface="微软雅黑" panose="020B0503020204020204" pitchFamily="34" charset="-122"/>
                <a:ea typeface="微软雅黑" panose="020B0503020204020204" pitchFamily="34" charset="-122"/>
                <a:cs typeface="微软雅黑" panose="020B0503020204020204" pitchFamily="34" charset="-122"/>
              </a:rPr>
              <a:t>。用例视图是其他视图的</a:t>
            </a:r>
            <a:r>
              <a:rPr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核心</a:t>
            </a:r>
            <a:r>
              <a:rPr kern="0" dirty="0">
                <a:latin typeface="微软雅黑" panose="020B0503020204020204" pitchFamily="34" charset="-122"/>
                <a:ea typeface="微软雅黑" panose="020B0503020204020204" pitchFamily="34" charset="-122"/>
                <a:cs typeface="微软雅黑" panose="020B0503020204020204" pitchFamily="34" charset="-122"/>
              </a:rPr>
              <a:t>，它的内容直接驱动其他视图的开发。</a:t>
            </a:r>
            <a:endParaRPr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1603600" y="245110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2368550" cy="460375"/>
          </a:xfrm>
          <a:prstGeom prst="rect">
            <a:avLst/>
          </a:prstGeom>
          <a:noFill/>
        </p:spPr>
        <p:txBody>
          <a:bodyPr wrap="square" rtlCol="0">
            <a:spAutoFit/>
          </a:bodyPr>
          <a:p>
            <a:r>
              <a:rPr lang="zh-CN" altLang="en-US" sz="2400" b="1">
                <a:solidFill>
                  <a:schemeClr val="accent1"/>
                </a:solidFill>
              </a:rPr>
              <a:t>管理员用例图</a:t>
            </a:r>
            <a:endParaRPr lang="zh-CN" altLang="en-US" sz="2400" b="1">
              <a:solidFill>
                <a:schemeClr val="accent1"/>
              </a:solidFill>
            </a:endParaRPr>
          </a:p>
        </p:txBody>
      </p:sp>
      <p:pic>
        <p:nvPicPr>
          <p:cNvPr id="4" name="图片 3"/>
          <p:cNvPicPr>
            <a:picLocks noChangeAspect="1"/>
          </p:cNvPicPr>
          <p:nvPr/>
        </p:nvPicPr>
        <p:blipFill>
          <a:blip r:embed="rId1"/>
          <a:stretch>
            <a:fillRect/>
          </a:stretch>
        </p:blipFill>
        <p:spPr>
          <a:xfrm>
            <a:off x="1837055" y="1610360"/>
            <a:ext cx="8437880" cy="5276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455289" y="709542"/>
            <a:ext cx="10530592"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Content Placeholder 2"/>
          <p:cNvSpPr txBox="1"/>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4+1view</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11125200" y="0"/>
            <a:ext cx="1733550" cy="709542"/>
            <a:chOff x="11125200" y="0"/>
            <a:chExt cx="1733550" cy="709542"/>
          </a:xfrm>
        </p:grpSpPr>
        <p:sp>
          <p:nvSpPr>
            <p:cNvPr id="52" name="矩形 51"/>
            <p:cNvSpPr/>
            <p:nvPr/>
          </p:nvSpPr>
          <p:spPr>
            <a:xfrm>
              <a:off x="11125200" y="0"/>
              <a:ext cx="1733550" cy="709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Content Placeholder 2"/>
            <p:cNvSpPr txBox="1"/>
            <p:nvPr/>
          </p:nvSpPr>
          <p:spPr>
            <a:xfrm>
              <a:off x="11579981" y="64770"/>
              <a:ext cx="931937" cy="52736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sz="3200" dirty="0" smtClean="0">
                  <a:solidFill>
                    <a:schemeClr val="bg1"/>
                  </a:solidFill>
                  <a:latin typeface="Agency FB" panose="020B0503020202020204" pitchFamily="34" charset="0"/>
                  <a:ea typeface="微软雅黑" panose="020B0503020204020204" pitchFamily="34" charset="-122"/>
                  <a:cs typeface="+mn-ea"/>
                  <a:sym typeface="+mn-lt"/>
                </a:rPr>
                <a:t>LOGO</a:t>
              </a:r>
              <a:endParaRPr lang="en-US" sz="3200" dirty="0">
                <a:solidFill>
                  <a:schemeClr val="bg1"/>
                </a:solidFill>
                <a:latin typeface="Agency FB" panose="020B0503020202020204" pitchFamily="34" charset="0"/>
                <a:ea typeface="微软雅黑" panose="020B0503020204020204" pitchFamily="34" charset="-122"/>
                <a:cs typeface="+mn-ea"/>
                <a:sym typeface="+mn-lt"/>
              </a:endParaRPr>
            </a:p>
          </p:txBody>
        </p:sp>
      </p:grpSp>
      <p:sp>
        <p:nvSpPr>
          <p:cNvPr id="16" name="文本框 15"/>
          <p:cNvSpPr txBox="1"/>
          <p:nvPr/>
        </p:nvSpPr>
        <p:spPr>
          <a:xfrm>
            <a:off x="681990" y="1021080"/>
            <a:ext cx="1453515" cy="460375"/>
          </a:xfrm>
          <a:prstGeom prst="rect">
            <a:avLst/>
          </a:prstGeom>
          <a:noFill/>
        </p:spPr>
        <p:txBody>
          <a:bodyPr wrap="square" rtlCol="0">
            <a:spAutoFit/>
          </a:bodyPr>
          <a:p>
            <a:r>
              <a:rPr lang="zh-CN" altLang="en-US" sz="2400" b="1">
                <a:solidFill>
                  <a:schemeClr val="accent1"/>
                </a:solidFill>
              </a:rPr>
              <a:t>组件视图</a:t>
            </a:r>
            <a:endParaRPr lang="zh-CN" altLang="en-US" sz="2400" b="1">
              <a:solidFill>
                <a:schemeClr val="accent1"/>
              </a:solidFill>
            </a:endParaRPr>
          </a:p>
        </p:txBody>
      </p:sp>
      <p:sp>
        <p:nvSpPr>
          <p:cNvPr id="24" name="矩形 23"/>
          <p:cNvSpPr/>
          <p:nvPr/>
        </p:nvSpPr>
        <p:spPr>
          <a:xfrm>
            <a:off x="2814320" y="2792730"/>
            <a:ext cx="6299200" cy="1476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组件是不同类型的代码模块，它是构造应用的软件单元。组件视图</a:t>
            </a:r>
            <a:r>
              <a:rPr kumimoji="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描述系统的实现模块以及它们之间的依赖关系</a:t>
            </a:r>
            <a:r>
              <a:rPr kumimoji="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。组件视图中也可以添加组件的其他附加信息，例如资源分配或者其他管理信息。组件视图主要由组件图构成，它的使用者主要是</a:t>
            </a:r>
            <a:r>
              <a:rPr kumimoji="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开发人员</a:t>
            </a:r>
            <a:r>
              <a:rPr kumimoji="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2491965" y="251587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6000">
        <p14:prism/>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p="http://schemas.openxmlformats.org/presentationml/2006/main">
  <p:tag name="KSO_WM_TEMPLATE_TOPIC_ID" val="2803846"/>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3849</Words>
  <Application>WPS 演示</Application>
  <PresentationFormat>自定义</PresentationFormat>
  <Paragraphs>368</Paragraphs>
  <Slides>32</Slides>
  <Notes>26</Notes>
  <HiddenSlides>0</HiddenSlides>
  <MMClips>1</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32</vt:i4>
      </vt:variant>
    </vt:vector>
  </HeadingPairs>
  <TitlesOfParts>
    <vt:vector size="51" baseType="lpstr">
      <vt:lpstr>Arial</vt:lpstr>
      <vt:lpstr>宋体</vt:lpstr>
      <vt:lpstr>Wingdings</vt:lpstr>
      <vt:lpstr>Calibri</vt:lpstr>
      <vt:lpstr>微软雅黑</vt:lpstr>
      <vt:lpstr>Agency FB</vt:lpstr>
      <vt:lpstr>Lato Light</vt:lpstr>
      <vt:lpstr>Kozuka Gothic Pro M</vt:lpstr>
      <vt:lpstr>Impact</vt:lpstr>
      <vt:lpstr>Franklin Gothic Medium</vt:lpstr>
      <vt:lpstr>Arial</vt:lpstr>
      <vt:lpstr>Yu Gothic UI</vt:lpstr>
      <vt:lpstr>Segoe Print</vt:lpstr>
      <vt:lpstr>Arial Unicode MS</vt:lpstr>
      <vt:lpstr>等线</vt:lpstr>
      <vt:lpstr>Yu Gothic UI Semibold</vt:lpstr>
      <vt:lpstr>等线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bt026</dc:title>
  <dc:creator/>
  <cp:lastModifiedBy>hasee</cp:lastModifiedBy>
  <cp:revision>35</cp:revision>
  <dcterms:created xsi:type="dcterms:W3CDTF">2016-09-19T10:52:00Z</dcterms:created>
  <dcterms:modified xsi:type="dcterms:W3CDTF">2017-12-31T13:21:00Z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2052-10.1.0.7023</vt:lpwstr>
  </property>
</Properties>
</file>