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794500" cy="992505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qOCcZorG0PqDJMIwbEZy48EGL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 txBox="1"/>
          <p:nvPr/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Algoritmos, Datos y Programas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e16896efc_1_11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e16896efc_1_1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e16896efc_1_11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16896efc_1_1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16896efc_1_1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e16896efc_1_16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16896efc_1_21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16896efc_1_2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de16896efc_1_21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16896efc_1_2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16896efc_1_2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de16896efc_1_26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16896efc_1_31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16896efc_1_3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de16896efc_1_31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e16896efc_1_3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e16896efc_1_3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e16896efc_1_36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16896efc_1_41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16896efc_1_4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e16896efc_1_41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16896efc_1_4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16896efc_1_4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de16896efc_1_46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16896efc_1_0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16896efc_1_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de16896efc_1_0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9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ahoma"/>
              <a:buNone/>
              <a:defRPr b="1" i="1" sz="1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0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559100" y="1357750"/>
            <a:ext cx="75438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es-AR" sz="4400">
                <a:latin typeface="Arial"/>
                <a:ea typeface="Arial"/>
                <a:cs typeface="Arial"/>
                <a:sym typeface="Arial"/>
              </a:rPr>
              <a:t>MÓDULO CONCURRENTE</a:t>
            </a:r>
            <a:endParaRPr sz="70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825500" y="445611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s-AR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EJERCICIO COMBINAD</a:t>
            </a:r>
            <a:r>
              <a:rPr lang="es-AR"/>
              <a:t>O </a:t>
            </a:r>
            <a:r>
              <a:rPr b="0" i="0" lang="es-AR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RESUELTO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234884" y="109594"/>
            <a:ext cx="4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3A3F50"/>
                </a:solidFill>
                <a:latin typeface="Arial"/>
                <a:ea typeface="Arial"/>
                <a:cs typeface="Arial"/>
                <a:sym typeface="Arial"/>
              </a:rPr>
              <a:t>Programación II </a:t>
            </a:r>
            <a:endParaRPr b="0" i="0" sz="1800" u="none" cap="none" strike="noStrike">
              <a:solidFill>
                <a:srgbClr val="3A3F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313850" y="5134200"/>
            <a:ext cx="410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A3F50"/>
                </a:solidFill>
              </a:rPr>
              <a:t>Autores:</a:t>
            </a:r>
            <a:endParaRPr sz="2000"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A3F50"/>
                </a:solidFill>
              </a:rPr>
              <a:t>Silvana Lis Gallo</a:t>
            </a:r>
            <a:endParaRPr sz="2000"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000">
                <a:solidFill>
                  <a:srgbClr val="3A3F50"/>
                </a:solidFill>
              </a:rPr>
              <a:t>Alejandro Héctor Gonzalez</a:t>
            </a:r>
            <a:endParaRPr sz="2000"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rgbClr val="3A3F50"/>
                </a:solidFill>
              </a:rPr>
              <a:t>Junio 2021</a:t>
            </a:r>
            <a:endParaRPr sz="2000">
              <a:solidFill>
                <a:srgbClr val="3A3F50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33725" y="6457800"/>
            <a:ext cx="4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A3F50"/>
                </a:solidFill>
              </a:rPr>
              <a:t>Este trabajo tiene licencia CC BY-NC 2.5 AR</a:t>
            </a:r>
            <a:endParaRPr>
              <a:solidFill>
                <a:srgbClr val="3A3F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16896efc_1_11"/>
          <p:cNvSpPr txBox="1"/>
          <p:nvPr/>
        </p:nvSpPr>
        <p:spPr>
          <a:xfrm>
            <a:off x="0" y="0"/>
            <a:ext cx="9144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proceso maximo(E id: numero; E flores:numero; ES max1:numero; ES max2:numero; ES ganador1:numero; ES ganador2:numero)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comenzar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si(flores &gt; max1)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max2:= max1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max1:= flores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ganador2:= ganador1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ganador1:= 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sino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 (flores &gt; max2)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max2:= flores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ganador2:= 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fin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areas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avenidas: AreaC(97,1,100,100)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areaAdm: AreaP(1,1,1,1)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areaEj1: AreaP(1,2,1,2)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areaEj2: AreaP(1,3,1,3)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areaEj3: AreaP(1,4,1,4)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areaEj4: AreaP(1,5,1,5)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area50: AreaPC(50,1,50,100)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area60: AreaPC(60,1,60,100)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16896efc_1_16"/>
          <p:cNvSpPr txBox="1"/>
          <p:nvPr/>
        </p:nvSpPr>
        <p:spPr>
          <a:xfrm>
            <a:off x="0" y="0"/>
            <a:ext cx="91440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robots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robot ejecutor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variables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flores, avenida, ganador1,ganador2: numero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id: numero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dato:numero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ok:numero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comenzar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flores:=0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{Recibir el identificador de robot del administrador}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RecibirMensaje(id,a1)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{Pedir una avenida al administrador}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EnviarMensaje(id,a1)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{Recibir avenida a recorrer}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RecibirMensaje(avenida,a1)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{Recorrer la avenida}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recorrerAvenida(avenida, flores)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{Sincronizar con administrador}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EnviarMensaje(id,a1)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{Enviar cantidad de flores juntadas}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EnviarMensaje(flores,a1)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{Esperar resultado de ganadores}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RecibirMensaje(ganador1,a1)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RecibirMensaje(ganador2,a1)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Informar('GanadoresRecibidos', ganador1, ganador2)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e16896efc_1_21"/>
          <p:cNvSpPr txBox="1"/>
          <p:nvPr/>
        </p:nvSpPr>
        <p:spPr>
          <a:xfrm>
            <a:off x="0" y="0"/>
            <a:ext cx="91440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{Verificar si ganó}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 (ganador1=id)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competencia(1)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EnviarMensaje(id,a1)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 (ganador2=id)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competencia(2)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EnviarMensaje(id,a1)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sino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Informar('TermineTrabajo_NoGane',V)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{Volver al inicio}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Pos(1,id+1)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fin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robot administrador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variables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avenida,id: numero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flores,totalFlores:numero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ganador1,ganador2,max1,max2:numero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comenzar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{Inicializar máximos y total de flores}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max1:= 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max2:= 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{Enviar id a los ejecutores}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EnviarMensaje(1,e1)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EnviarMensaje(2,e2)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EnviarMensaje(3,e3)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EnviarMensaje(4,e4)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avenida:=97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16896efc_1_26"/>
          <p:cNvSpPr txBox="1"/>
          <p:nvPr/>
        </p:nvSpPr>
        <p:spPr>
          <a:xfrm>
            <a:off x="0" y="0"/>
            <a:ext cx="914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</a:t>
            </a:r>
            <a:r>
              <a:rPr lang="es-AR">
                <a:solidFill>
                  <a:schemeClr val="dk1"/>
                </a:solidFill>
              </a:rPr>
              <a:t>repetir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{Recepcion y envio de avenida al ejecutor que solicite}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RecibirMensaje(id,*)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Informar('PideAvenida',id)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si(id=1)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EnviarMensaje(avenida,e1)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sino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si(id=2)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EnviarMensaje(avenida,e2)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sino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si(id=3)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EnviarMensaje(avenida,e3)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si(id=4)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  EnviarMensaje(avenida,e4)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  Informar('error',00)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avenida:= avenida+1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Informar('TerminoRepartoDeAvenidas',V)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6896efc_1_31"/>
          <p:cNvSpPr txBox="1"/>
          <p:nvPr/>
        </p:nvSpPr>
        <p:spPr>
          <a:xfrm>
            <a:off x="0" y="0"/>
            <a:ext cx="9144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</a:t>
            </a:r>
            <a:r>
              <a:rPr lang="es-AR">
                <a:solidFill>
                  <a:schemeClr val="dk1"/>
                </a:solidFill>
              </a:rPr>
              <a:t>{Recibir las flores juntadas de los ejecutores}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totalFlores:=0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repetir 4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{Envio de número de avenida a cada ejecutor}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RecibirMensaje(id,*)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Informar('RecepcionFlores',id)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 (id=1)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RecibirMensaje(flores,e1)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si(id=2)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RecibirMensaje(flores,e2)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si(id=3)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RecibirMensaje(flores,e3)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RecibirMensaje(flores,e4)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maximo(id,flores,max1,max2,ganador1,ganador2)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totalFlores:= totalFlores + flores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Informar('TotalDeFlores', totalFlores)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Informar('Ganadores', ganador1, ganador2)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16896efc_1_36"/>
          <p:cNvSpPr txBox="1"/>
          <p:nvPr/>
        </p:nvSpPr>
        <p:spPr>
          <a:xfrm>
            <a:off x="0" y="0"/>
            <a:ext cx="9144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</a:t>
            </a:r>
            <a:r>
              <a:rPr lang="es-AR">
                <a:solidFill>
                  <a:schemeClr val="dk1"/>
                </a:solidFill>
              </a:rPr>
              <a:t> {Enviar resultado a los ejecutores}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EnviarMensaje(ganador1,e1)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EnviarMensaje(ganador2,e1)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EnviarMensaje(ganador1,e2)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EnviarMensaje(ganador2,e2)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EnviarMensaje(ganador1,e3)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EnviarMensaje(ganador2,e3)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EnviarMensaje(ganador1,e4)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EnviarMensaje(ganador2,e4)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Informar('Ganador1',ganador1)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Informar('Ganador2',ganador2)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{Esperar respuesta del supercampeon}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RecibirMensaje(id,*)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{Informar supercampeon}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si(id=1)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Informar('Supercampeon_e1', 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sino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si(id=2)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Informar('Supercampeon_e2', 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sino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si(id=3)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Informar('Supercampeon_e3', V)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sino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si(id=4)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        Informar('Supercampeon_e4', V)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fin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e16896efc_1_41"/>
          <p:cNvSpPr txBox="1"/>
          <p:nvPr/>
        </p:nvSpPr>
        <p:spPr>
          <a:xfrm>
            <a:off x="0" y="0"/>
            <a:ext cx="91440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</a:t>
            </a:r>
            <a:r>
              <a:rPr lang="es-AR">
                <a:solidFill>
                  <a:schemeClr val="dk1"/>
                </a:solidFill>
              </a:rPr>
              <a:t>variables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e1,e2,e3,e4: ejecutor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a1: administrador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comenzar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AsignarArea(e1,avenidas)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AsignarArea(e2,avenidas)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AsignarArea(e3,avenidas)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AsignarArea(e4,avenidas)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AsignarArea(a1,avenidas)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AsignarArea(a1, areaAdm)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AsignarArea(e1,areaEj1)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AsignarArea(e2,areaEj2)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AsignarArea(e3,areaEj3)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AsignarArea(e4,areaEj4)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AsignarArea(e1,area50)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AsignarArea(e1,area60)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AsignarArea(e2,area50)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AsignarArea(e2,area60)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AsignarArea(e3,area50)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AsignarArea(e3,area60)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AsignarArea(e4,area50)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AsignarArea(e4,area60)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Iniciar(a1,1,1)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Iniciar(e1,1,2)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Iniciar(e2,1,3)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Iniciar(e3,1,4)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Iniciar(e4,1,5)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fin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16896efc_1_46"/>
          <p:cNvSpPr txBox="1"/>
          <p:nvPr>
            <p:ph type="ctrTitle"/>
          </p:nvPr>
        </p:nvSpPr>
        <p:spPr>
          <a:xfrm>
            <a:off x="130225" y="360226"/>
            <a:ext cx="7543800" cy="127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700"/>
              <a:t>RESUMEN</a:t>
            </a:r>
            <a:endParaRPr sz="5700"/>
          </a:p>
        </p:txBody>
      </p:sp>
      <p:sp>
        <p:nvSpPr>
          <p:cNvPr id="83" name="Google Shape;83;gde16896efc_1_46"/>
          <p:cNvSpPr txBox="1"/>
          <p:nvPr>
            <p:ph idx="1" type="subTitle"/>
          </p:nvPr>
        </p:nvSpPr>
        <p:spPr>
          <a:xfrm>
            <a:off x="423238" y="2058771"/>
            <a:ext cx="75438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AR"/>
              <a:t>Se presenta un ejercicio combinado de </a:t>
            </a:r>
            <a:r>
              <a:rPr lang="es-AR"/>
              <a:t>áreas</a:t>
            </a:r>
            <a:r>
              <a:rPr lang="es-AR"/>
              <a:t>  y de memoria distribuida. Se explica un </a:t>
            </a:r>
            <a:r>
              <a:rPr lang="es-AR"/>
              <a:t>pseudocodigo</a:t>
            </a:r>
            <a:r>
              <a:rPr lang="es-AR"/>
              <a:t> y al final se muestra el </a:t>
            </a:r>
            <a:r>
              <a:rPr lang="es-AR"/>
              <a:t>código</a:t>
            </a:r>
            <a:r>
              <a:rPr lang="es-AR"/>
              <a:t> del problema para ser probado en RINFO. Se </a:t>
            </a:r>
            <a:r>
              <a:rPr lang="es-AR"/>
              <a:t>calculan</a:t>
            </a:r>
            <a:r>
              <a:rPr lang="es-AR"/>
              <a:t> dos </a:t>
            </a:r>
            <a:r>
              <a:rPr lang="es-AR"/>
              <a:t>máximos</a:t>
            </a:r>
            <a:r>
              <a:rPr lang="es-AR"/>
              <a:t> y se </a:t>
            </a:r>
            <a:r>
              <a:rPr lang="es-AR"/>
              <a:t>muestra</a:t>
            </a:r>
            <a:r>
              <a:rPr lang="es-AR"/>
              <a:t> el mecanismo general para saber </a:t>
            </a:r>
            <a:r>
              <a:rPr lang="es-AR"/>
              <a:t>qué número de </a:t>
            </a:r>
            <a:r>
              <a:rPr lang="es-AR"/>
              <a:t> robot va terminando e informando</a:t>
            </a:r>
            <a:endParaRPr/>
          </a:p>
        </p:txBody>
      </p:sp>
      <p:sp>
        <p:nvSpPr>
          <p:cNvPr id="84" name="Google Shape;84;gde16896efc_1_46"/>
          <p:cNvSpPr txBox="1"/>
          <p:nvPr>
            <p:ph type="ctrTitle"/>
          </p:nvPr>
        </p:nvSpPr>
        <p:spPr>
          <a:xfrm>
            <a:off x="-16287" y="3948551"/>
            <a:ext cx="7543800" cy="127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300"/>
              <a:t>Palabras clave</a:t>
            </a:r>
            <a:endParaRPr sz="4300"/>
          </a:p>
        </p:txBody>
      </p:sp>
      <p:sp>
        <p:nvSpPr>
          <p:cNvPr id="85" name="Google Shape;85;gde16896efc_1_46"/>
          <p:cNvSpPr txBox="1"/>
          <p:nvPr>
            <p:ph idx="1" type="subTitle"/>
          </p:nvPr>
        </p:nvSpPr>
        <p:spPr>
          <a:xfrm>
            <a:off x="423250" y="5225646"/>
            <a:ext cx="75438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AR"/>
              <a:t>áreas, memoria distribuida, pseudocodigo, RINFO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2" y="852487"/>
            <a:ext cx="70326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>
            <p:ph type="title"/>
          </p:nvPr>
        </p:nvSpPr>
        <p:spPr>
          <a:xfrm>
            <a:off x="827087" y="333375"/>
            <a:ext cx="75438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s-AR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42875" y="1125537"/>
            <a:ext cx="8858250" cy="4832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robots ejecutores y un robot administrador.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robots ejecutores deben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juntar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flores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últimas 4 avenidas (de manera cooperativa). Para esto, cada ejecutor debe recorrer la próxima avenida sin analizar. El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el encargado de comunicarle cuál es la avenida que debe recorrer.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los ejecutores terminan el recorrido de todas las avenidas, el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informar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cantidad de flores que han juntado todos los ejecutores.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último, el administrador elije los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ejecutores 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mayor cantidad de flores juntadas. Los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ganadores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realizarán una carrera para coronar al </a:t>
            </a:r>
            <a:r>
              <a:rPr b="1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supercampeón</a:t>
            </a: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El ganador 1 recorrerá toda la avenida 50 y el ganador 2 toda la avenida 60. El primero que termina su recorrido es el ganador. Al finalizar, el administrador informa el supercampeón.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El robot administrador comienza en la esquina (1,1).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A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Los robots ejecutores comienzan en la esquina (1,2), (1,3), (1,4) y (1,5).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relacionada" id="93" name="Google Shape;93;p2"/>
          <p:cNvPicPr preferRelativeResize="0"/>
          <p:nvPr/>
        </p:nvPicPr>
        <p:blipFill rotWithShape="1">
          <a:blip r:embed="rId4">
            <a:alphaModFix/>
          </a:blip>
          <a:srcRect b="22754" l="12211" r="68015" t="30320"/>
          <a:stretch/>
        </p:blipFill>
        <p:spPr>
          <a:xfrm>
            <a:off x="7805737" y="192087"/>
            <a:ext cx="798512" cy="127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¿Qué áreas necesitamos?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925" y="2687637"/>
            <a:ext cx="1036637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950" y="2493962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4837" y="4065587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862" y="4310062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" y="2609850"/>
            <a:ext cx="1035050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4572000" y="1989137"/>
            <a:ext cx="3794125" cy="374332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472550" y="3513125"/>
            <a:ext cx="19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77875" y="2220912"/>
            <a:ext cx="20748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>
            <a:off x="512762" y="4124325"/>
            <a:ext cx="3411537" cy="1731962"/>
          </a:xfrm>
          <a:prstGeom prst="flowChartPunchedCard">
            <a:avLst/>
          </a:prstGeom>
          <a:solidFill>
            <a:srgbClr val="7DD4A9"/>
          </a:solidFill>
          <a:ln cap="flat" cmpd="sng" w="15875">
            <a:solidFill>
              <a:srgbClr val="7DD4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Área inicial de cada robot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Avenidas a recorrer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A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Avenidas de carrera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¿Qué datos necesitamos comunicar?</a:t>
            </a: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AR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Desde el administrador a los ejecutores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925" y="2687637"/>
            <a:ext cx="1036637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950" y="2493962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4837" y="4065587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862" y="4310062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" y="2609850"/>
            <a:ext cx="1035050" cy="10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4572000" y="1989137"/>
            <a:ext cx="3794125" cy="374332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relacionada" id="119" name="Google Shape;11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60000">
            <a:off x="3059112" y="2193925"/>
            <a:ext cx="738187" cy="36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 rot="-360000">
            <a:off x="2238375" y="2541587"/>
            <a:ext cx="2427287" cy="336550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278575" y="3513125"/>
            <a:ext cx="216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77875" y="2220912"/>
            <a:ext cx="20748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512762" y="4124325"/>
            <a:ext cx="3051175" cy="1731962"/>
          </a:xfrm>
          <a:prstGeom prst="flowChartPunchedCard">
            <a:avLst/>
          </a:prstGeom>
          <a:solidFill>
            <a:srgbClr val="7DD4A9"/>
          </a:solidFill>
          <a:ln cap="flat" cmpd="sng" w="15875">
            <a:solidFill>
              <a:srgbClr val="7DD4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Identificadores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Avenida a recorrer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Máximos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¿Qué datos necesitamos comunicar?</a:t>
            </a: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AR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Desde cada ejecutor al administrador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4572000" y="1989137"/>
            <a:ext cx="3794125" cy="3743325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relacionada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20000">
            <a:off x="3419475" y="2322512"/>
            <a:ext cx="738187" cy="369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 rot="360000">
            <a:off x="2312987" y="2711450"/>
            <a:ext cx="2251075" cy="420687"/>
          </a:xfrm>
          <a:custGeom>
            <a:rect b="b" l="l" r="r" t="t"/>
            <a:pathLst>
              <a:path extrusionOk="0" h="374991" w="457200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811837" y="3513137"/>
            <a:ext cx="16303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1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777875" y="2220912"/>
            <a:ext cx="20748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 flipH="1">
            <a:off x="233362" y="3860800"/>
            <a:ext cx="3905250" cy="2376487"/>
          </a:xfrm>
          <a:prstGeom prst="flowChartPunchedCard">
            <a:avLst/>
          </a:prstGeom>
          <a:solidFill>
            <a:srgbClr val="7DD4A9"/>
          </a:solidFill>
          <a:ln cap="flat" cmpd="sng" w="15875">
            <a:solidFill>
              <a:srgbClr val="7DD4A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flores juntadas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Ganadores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¿algo más?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flipH="1" rot="-888351">
            <a:off x="2705100" y="4984750"/>
            <a:ext cx="2782888" cy="1331913"/>
          </a:xfrm>
          <a:custGeom>
            <a:rect b="b" l="l" r="r" t="t"/>
            <a:pathLst>
              <a:path extrusionOk="0" h="9507" w="10000">
                <a:moveTo>
                  <a:pt x="0" y="132"/>
                </a:moveTo>
                <a:lnTo>
                  <a:pt x="8981" y="0"/>
                </a:lnTo>
                <a:lnTo>
                  <a:pt x="9861" y="37"/>
                </a:lnTo>
                <a:cubicBezTo>
                  <a:pt x="9907" y="3194"/>
                  <a:pt x="9954" y="6350"/>
                  <a:pt x="10000" y="9507"/>
                </a:cubicBezTo>
                <a:lnTo>
                  <a:pt x="0" y="9507"/>
                </a:lnTo>
                <a:lnTo>
                  <a:pt x="0" y="132"/>
                </a:lnTo>
                <a:close/>
              </a:path>
            </a:pathLst>
          </a:custGeom>
          <a:gradFill>
            <a:gsLst>
              <a:gs pos="0">
                <a:srgbClr val="94D01F"/>
              </a:gs>
              <a:gs pos="34000">
                <a:srgbClr val="94CF22"/>
              </a:gs>
              <a:gs pos="70000">
                <a:srgbClr val="97D61F"/>
              </a:gs>
              <a:gs pos="100000">
                <a:srgbClr val="9BD23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1" lang="es-A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Si! Necesitaremos mensajes para saber quién envía o solicita información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relacionada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20000">
            <a:off x="4000500" y="2239962"/>
            <a:ext cx="739775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20000">
            <a:off x="3336925" y="2863850"/>
            <a:ext cx="739775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720000">
            <a:off x="3675062" y="3297237"/>
            <a:ext cx="739775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250" y="2609850"/>
            <a:ext cx="1035050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4925" y="2687637"/>
            <a:ext cx="1036637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11950" y="2493962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4837" y="4065587"/>
            <a:ext cx="1036637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76862" y="4310062"/>
            <a:ext cx="1036637" cy="102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254000" y="282575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libri"/>
              <a:buNone/>
            </a:pPr>
            <a:br>
              <a:rPr b="0" i="0" lang="es-AR" sz="3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Robot Administrador</a:t>
            </a: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288925" y="792162"/>
            <a:ext cx="8261350" cy="5330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{Inicializar máximos}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{Enviar id a los ejecutores}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repetir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{Esperar que un robot pida una avenida}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{Enviar una avenida para recorrer al robot que la pidió}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repetir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{Esperar que un robot avise que terminó su conteo}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{Recibir el conteo del robot anterior}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{Calcular el máximo y total de flores}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{Informar valores}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{Avisar quienes ganaron a los ejecutores}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{Esperar a que el supercampeón se comunique}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{Informar supercampeón}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 rot="-840000">
            <a:off x="6935787" y="284162"/>
            <a:ext cx="20748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62" y="590550"/>
            <a:ext cx="1036637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254000" y="282575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libri"/>
              <a:buNone/>
            </a:pPr>
            <a:br>
              <a:rPr b="0" i="0" lang="es-AR" sz="3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Robot Ejecutor</a:t>
            </a: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AR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288925" y="792162"/>
            <a:ext cx="8261350" cy="5330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b="0" i="0" lang="es-A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ejecutor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{Inicializar contador de flores}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{Recibir el identificador de robot del administrador}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{Pedir una avenida al administrador}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{Recibir avenida a recorrer}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{Recorrer la avenida contando flores}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{Avisar al administrador que terminó el conteo}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{Enviar el conteo al robot administrador}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{Recibir al 1er y 2do máximo}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{Verificar si ganó}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si (ganó algún puesto)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{Competir con rival}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onsolas"/>
              <a:buNone/>
            </a:pPr>
            <a:r>
              <a:rPr b="0" i="0" lang="es-AR" sz="18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{Avisarle al administrador que finalizó el recorrido}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1" i="0" lang="es-AR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 rot="-840000">
            <a:off x="6935787" y="284162"/>
            <a:ext cx="20748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6512" y="669925"/>
            <a:ext cx="1036637" cy="10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 flipH="1" rot="-603133">
            <a:off x="5926138" y="3344863"/>
            <a:ext cx="2846387" cy="1014412"/>
          </a:xfrm>
          <a:custGeom>
            <a:rect b="b" l="l" r="r" t="t"/>
            <a:pathLst>
              <a:path extrusionOk="0" h="9507" w="10000">
                <a:moveTo>
                  <a:pt x="0" y="132"/>
                </a:moveTo>
                <a:lnTo>
                  <a:pt x="8981" y="0"/>
                </a:lnTo>
                <a:lnTo>
                  <a:pt x="9861" y="37"/>
                </a:lnTo>
                <a:cubicBezTo>
                  <a:pt x="9907" y="3194"/>
                  <a:pt x="9954" y="6350"/>
                  <a:pt x="10000" y="9507"/>
                </a:cubicBezTo>
                <a:lnTo>
                  <a:pt x="0" y="9507"/>
                </a:lnTo>
                <a:lnTo>
                  <a:pt x="0" y="132"/>
                </a:lnTo>
                <a:close/>
              </a:path>
            </a:pathLst>
          </a:custGeom>
          <a:gradFill>
            <a:gsLst>
              <a:gs pos="0">
                <a:srgbClr val="94D01F"/>
              </a:gs>
              <a:gs pos="34000">
                <a:srgbClr val="94CF22"/>
              </a:gs>
              <a:gs pos="70000">
                <a:srgbClr val="97D61F"/>
              </a:gs>
              <a:gs pos="100000">
                <a:srgbClr val="9BD23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1" lang="es-A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 el ejercicio resuelto y probar diferentes escenarios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 flipH="1" rot="-581050">
            <a:off x="4683125" y="4530894"/>
            <a:ext cx="4325938" cy="1015663"/>
          </a:xfrm>
          <a:custGeom>
            <a:rect b="b" l="l" r="r" t="t"/>
            <a:pathLst>
              <a:path extrusionOk="0" h="9507" w="10000">
                <a:moveTo>
                  <a:pt x="0" y="132"/>
                </a:moveTo>
                <a:lnTo>
                  <a:pt x="8981" y="0"/>
                </a:lnTo>
                <a:lnTo>
                  <a:pt x="9861" y="37"/>
                </a:lnTo>
                <a:cubicBezTo>
                  <a:pt x="9907" y="3194"/>
                  <a:pt x="9954" y="6350"/>
                  <a:pt x="10000" y="9507"/>
                </a:cubicBezTo>
                <a:lnTo>
                  <a:pt x="0" y="9507"/>
                </a:lnTo>
                <a:lnTo>
                  <a:pt x="0" y="132"/>
                </a:lnTo>
                <a:close/>
              </a:path>
            </a:pathLst>
          </a:custGeom>
          <a:gradFill>
            <a:gsLst>
              <a:gs pos="0">
                <a:srgbClr val="94D01F"/>
              </a:gs>
              <a:gs pos="34000">
                <a:srgbClr val="94CF22"/>
              </a:gs>
              <a:gs pos="70000">
                <a:srgbClr val="97D61F"/>
              </a:gs>
              <a:gs pos="100000">
                <a:srgbClr val="9BD23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1" lang="es-A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¿Qué modificarían?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1" lang="es-AR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¿Y si necesitamos que se recorran 10 avenidas?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16896efc_1_0"/>
          <p:cNvSpPr txBox="1"/>
          <p:nvPr/>
        </p:nvSpPr>
        <p:spPr>
          <a:xfrm>
            <a:off x="83125" y="429500"/>
            <a:ext cx="91440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programa ejResuelto</a:t>
            </a:r>
            <a:r>
              <a:rPr lang="es-A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procesos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proceso JuntarFlores(ES flores:numero)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comenzar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mientras(HayFlorEnLaEsquina)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tomarFlor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flores:= flores + 1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fin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proceso recorrerAvenida(E avenida:numero; ES flores:numero)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comenzar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Pos(avenida,1)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repetir 99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JuntarFlores(flores)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mover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JuntarFlores(flores)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fin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proceso competencia(E ganador:numero)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comenzar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si (ganador=1)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Pos(50,1)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sino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Pos(60,1)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repetir 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    mover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fin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ción">
  <a:themeElements>
    <a:clrScheme name="Verde amarillo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ción">
  <a:themeElements>
    <a:clrScheme name="Verde amarillo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2010-04-05T18:23:31Z</dcterms:created>
  <dc:creator>Admin</dc:creator>
</cp:coreProperties>
</file>