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3" r:id="rId1"/>
  </p:sldMasterIdLst>
  <p:notesMasterIdLst>
    <p:notesMasterId r:id="rId11"/>
  </p:notesMasterIdLst>
  <p:sldIdLst>
    <p:sldId id="256" r:id="rId2"/>
    <p:sldId id="259" r:id="rId3"/>
    <p:sldId id="257" r:id="rId4"/>
    <p:sldId id="263" r:id="rId5"/>
    <p:sldId id="260" r:id="rId6"/>
    <p:sldId id="262" r:id="rId7"/>
    <p:sldId id="265"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C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94671"/>
  </p:normalViewPr>
  <p:slideViewPr>
    <p:cSldViewPr snapToGrid="0">
      <p:cViewPr varScale="1">
        <p:scale>
          <a:sx n="104" d="100"/>
          <a:sy n="104" d="100"/>
        </p:scale>
        <p:origin x="8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14C0E0-59ED-4868-A1DC-8F123DA1666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A3E2BE9-EEA7-4C5D-9699-EFC53FA28572}">
      <dgm:prSet custT="1"/>
      <dgm:spPr>
        <a:solidFill>
          <a:srgbClr val="5B9CD5"/>
        </a:solidFill>
      </dgm:spPr>
      <dgm:t>
        <a:bodyPr/>
        <a:lstStyle/>
        <a:p>
          <a:r>
            <a:rPr lang="en-US" sz="1800" kern="1200" dirty="0">
              <a:solidFill>
                <a:prstClr val="white"/>
              </a:solidFill>
              <a:latin typeface="Open Sans" panose="020B0606030504020204" pitchFamily="34" charset="0"/>
              <a:ea typeface="Open Sans" panose="020B0606030504020204" pitchFamily="34" charset="0"/>
              <a:cs typeface="Open Sans" panose="020B0606030504020204" pitchFamily="34" charset="0"/>
            </a:rPr>
            <a:t>The</a:t>
          </a:r>
          <a:r>
            <a:rPr lang="en-US" sz="1800" kern="1200" dirty="0">
              <a:latin typeface="Open Sans" panose="020B0606030504020204" pitchFamily="34" charset="0"/>
              <a:ea typeface="Open Sans" panose="020B0606030504020204" pitchFamily="34" charset="0"/>
              <a:cs typeface="Open Sans" panose="020B0606030504020204" pitchFamily="34" charset="0"/>
            </a:rPr>
            <a:t> research is </a:t>
          </a:r>
          <a:r>
            <a:rPr lang="en-IE" sz="1800" kern="1200" dirty="0">
              <a:latin typeface="Open Sans" panose="020B0606030504020204" pitchFamily="34" charset="0"/>
              <a:ea typeface="Open Sans" panose="020B0606030504020204" pitchFamily="34" charset="0"/>
              <a:cs typeface="Open Sans" panose="020B0606030504020204" pitchFamily="34" charset="0"/>
            </a:rPr>
            <a:t>regarding educational performance information and electoral accountability, relying on two different research designs. </a:t>
          </a:r>
          <a:endParaRPr lang="en-US" sz="1800" kern="1200" dirty="0">
            <a:latin typeface="Open Sans" panose="020B0606030504020204" pitchFamily="34" charset="0"/>
            <a:ea typeface="Open Sans" panose="020B0606030504020204" pitchFamily="34" charset="0"/>
            <a:cs typeface="Open Sans" panose="020B0606030504020204" pitchFamily="34" charset="0"/>
          </a:endParaRPr>
        </a:p>
      </dgm:t>
    </dgm:pt>
    <dgm:pt modelId="{FC76EA41-6D42-426C-8A1E-F73E513824B3}" type="parTrans" cxnId="{80D38835-21FD-4B42-92AD-34AA756A0930}">
      <dgm:prSet/>
      <dgm:spPr/>
      <dgm:t>
        <a:bodyPr/>
        <a:lstStyle/>
        <a:p>
          <a:endParaRPr lang="en-US"/>
        </a:p>
      </dgm:t>
    </dgm:pt>
    <dgm:pt modelId="{AD21B0F2-D26E-4C20-9D35-506E51530DF9}" type="sibTrans" cxnId="{80D38835-21FD-4B42-92AD-34AA756A0930}">
      <dgm:prSet/>
      <dgm:spPr/>
      <dgm:t>
        <a:bodyPr/>
        <a:lstStyle/>
        <a:p>
          <a:endParaRPr lang="en-US"/>
        </a:p>
      </dgm:t>
    </dgm:pt>
    <dgm:pt modelId="{4E4661A9-C14C-4EA3-92CC-B3351983443D}">
      <dgm:prSet custT="1"/>
      <dgm:spPr/>
      <dgm:t>
        <a:bodyPr/>
        <a:lstStyle/>
        <a:p>
          <a:r>
            <a:rPr lang="en-IE" sz="1800" dirty="0">
              <a:latin typeface="Open Sans" panose="020B0606030504020204" pitchFamily="34" charset="0"/>
              <a:ea typeface="Open Sans" panose="020B0606030504020204" pitchFamily="34" charset="0"/>
              <a:cs typeface="Open Sans" panose="020B0606030504020204" pitchFamily="34" charset="0"/>
            </a:rPr>
            <a:t>First, a regression discontinuity design is employed to compare municipalities across Brazil that barely met a school quality target and those that barely missed it </a:t>
          </a:r>
          <a:endParaRPr lang="en-US" sz="1800" dirty="0">
            <a:latin typeface="Open Sans" panose="020B0606030504020204" pitchFamily="34" charset="0"/>
            <a:ea typeface="Open Sans" panose="020B0606030504020204" pitchFamily="34" charset="0"/>
            <a:cs typeface="Open Sans" panose="020B0606030504020204" pitchFamily="34" charset="0"/>
          </a:endParaRPr>
        </a:p>
      </dgm:t>
    </dgm:pt>
    <dgm:pt modelId="{5172E905-6EE4-4BC7-9E84-598E3DC38036}" type="parTrans" cxnId="{955B0277-1D8E-4AC1-A912-E404D190ECC2}">
      <dgm:prSet/>
      <dgm:spPr/>
      <dgm:t>
        <a:bodyPr/>
        <a:lstStyle/>
        <a:p>
          <a:endParaRPr lang="en-US"/>
        </a:p>
      </dgm:t>
    </dgm:pt>
    <dgm:pt modelId="{DD3FBA94-DC50-4421-9A95-51FE8152EC4B}" type="sibTrans" cxnId="{955B0277-1D8E-4AC1-A912-E404D190ECC2}">
      <dgm:prSet/>
      <dgm:spPr/>
      <dgm:t>
        <a:bodyPr/>
        <a:lstStyle/>
        <a:p>
          <a:endParaRPr lang="en-US"/>
        </a:p>
      </dgm:t>
    </dgm:pt>
    <dgm:pt modelId="{97617EB7-2AD7-4510-82FF-DF0C5E2F0175}">
      <dgm:prSet custT="1"/>
      <dgm:spPr/>
      <dgm:t>
        <a:bodyPr/>
        <a:lstStyle/>
        <a:p>
          <a:r>
            <a:rPr lang="en-IE" sz="1800" dirty="0">
              <a:latin typeface="Open Sans" panose="020B0606030504020204" pitchFamily="34" charset="0"/>
              <a:ea typeface="Open Sans" panose="020B0606030504020204" pitchFamily="34" charset="0"/>
              <a:cs typeface="Open Sans" panose="020B0606030504020204" pitchFamily="34" charset="0"/>
            </a:rPr>
            <a:t>Second, a field experiment in the state of Pernambuco that examines the effect of providing information about a municipality’s ANA performance on votes for the incumbent mayor’s re-election is analysed. </a:t>
          </a:r>
          <a:endParaRPr lang="en-US" sz="1800" dirty="0">
            <a:latin typeface="Open Sans" panose="020B0606030504020204" pitchFamily="34" charset="0"/>
            <a:ea typeface="Open Sans" panose="020B0606030504020204" pitchFamily="34" charset="0"/>
            <a:cs typeface="Open Sans" panose="020B0606030504020204" pitchFamily="34" charset="0"/>
          </a:endParaRPr>
        </a:p>
      </dgm:t>
    </dgm:pt>
    <dgm:pt modelId="{6E3E03D3-7923-4427-9846-4575427C15FA}" type="parTrans" cxnId="{9B357C3F-669D-4CE7-814D-DF16A9BF09E9}">
      <dgm:prSet/>
      <dgm:spPr/>
      <dgm:t>
        <a:bodyPr/>
        <a:lstStyle/>
        <a:p>
          <a:endParaRPr lang="en-US"/>
        </a:p>
      </dgm:t>
    </dgm:pt>
    <dgm:pt modelId="{84B2F9EC-BA69-4F8E-A836-203775ED984A}" type="sibTrans" cxnId="{9B357C3F-669D-4CE7-814D-DF16A9BF09E9}">
      <dgm:prSet/>
      <dgm:spPr/>
      <dgm:t>
        <a:bodyPr/>
        <a:lstStyle/>
        <a:p>
          <a:endParaRPr lang="en-US"/>
        </a:p>
      </dgm:t>
    </dgm:pt>
    <dgm:pt modelId="{829B39E7-0E62-4594-B4C1-4B6B68528FD2}">
      <dgm:prSet custT="1"/>
      <dgm:spPr/>
      <dgm:t>
        <a:bodyPr/>
        <a:lstStyle/>
        <a:p>
          <a:r>
            <a:rPr lang="en-IE" sz="1800" dirty="0">
              <a:latin typeface="Open Sans" panose="020B0606030504020204" pitchFamily="34" charset="0"/>
              <a:ea typeface="Open Sans" panose="020B0606030504020204" pitchFamily="34" charset="0"/>
              <a:cs typeface="Open Sans" panose="020B0606030504020204" pitchFamily="34" charset="0"/>
            </a:rPr>
            <a:t>The main goal is the measure education quality to study whether and how voters respond to signals of public education quality.</a:t>
          </a:r>
          <a:endParaRPr lang="en-US" sz="1800" dirty="0">
            <a:latin typeface="Open Sans" panose="020B0606030504020204" pitchFamily="34" charset="0"/>
            <a:ea typeface="Open Sans" panose="020B0606030504020204" pitchFamily="34" charset="0"/>
            <a:cs typeface="Open Sans" panose="020B0606030504020204" pitchFamily="34" charset="0"/>
          </a:endParaRPr>
        </a:p>
      </dgm:t>
    </dgm:pt>
    <dgm:pt modelId="{DA0724AB-3581-4628-90D8-BA4ED5A339BD}" type="parTrans" cxnId="{5AFB3DD2-52D2-4AE2-8250-14860E50B8DE}">
      <dgm:prSet/>
      <dgm:spPr/>
      <dgm:t>
        <a:bodyPr/>
        <a:lstStyle/>
        <a:p>
          <a:endParaRPr lang="en-US"/>
        </a:p>
      </dgm:t>
    </dgm:pt>
    <dgm:pt modelId="{B3E9E483-78EA-43F8-A1C7-92DF9A66E42F}" type="sibTrans" cxnId="{5AFB3DD2-52D2-4AE2-8250-14860E50B8DE}">
      <dgm:prSet/>
      <dgm:spPr/>
      <dgm:t>
        <a:bodyPr/>
        <a:lstStyle/>
        <a:p>
          <a:endParaRPr lang="en-US"/>
        </a:p>
      </dgm:t>
    </dgm:pt>
    <dgm:pt modelId="{7739D523-57D1-4849-A4F4-EFBD90549693}" type="pres">
      <dgm:prSet presAssocID="{EB14C0E0-59ED-4868-A1DC-8F123DA16667}" presName="linear" presStyleCnt="0">
        <dgm:presLayoutVars>
          <dgm:animLvl val="lvl"/>
          <dgm:resizeHandles val="exact"/>
        </dgm:presLayoutVars>
      </dgm:prSet>
      <dgm:spPr/>
    </dgm:pt>
    <dgm:pt modelId="{50103E3E-D1C0-DA41-9141-05E09BE0F8A8}" type="pres">
      <dgm:prSet presAssocID="{CA3E2BE9-EEA7-4C5D-9699-EFC53FA28572}" presName="parentText" presStyleLbl="node1" presStyleIdx="0" presStyleCnt="2" custLinFactNeighborX="-15" custLinFactNeighborY="-12383">
        <dgm:presLayoutVars>
          <dgm:chMax val="0"/>
          <dgm:bulletEnabled val="1"/>
        </dgm:presLayoutVars>
      </dgm:prSet>
      <dgm:spPr/>
    </dgm:pt>
    <dgm:pt modelId="{5ED56C60-76D1-FF4A-96E2-3A230B04BC08}" type="pres">
      <dgm:prSet presAssocID="{CA3E2BE9-EEA7-4C5D-9699-EFC53FA28572}" presName="childText" presStyleLbl="revTx" presStyleIdx="0" presStyleCnt="1">
        <dgm:presLayoutVars>
          <dgm:bulletEnabled val="1"/>
        </dgm:presLayoutVars>
      </dgm:prSet>
      <dgm:spPr/>
    </dgm:pt>
    <dgm:pt modelId="{84FE6D4E-939D-FF4D-97CF-95132924F142}" type="pres">
      <dgm:prSet presAssocID="{829B39E7-0E62-4594-B4C1-4B6B68528FD2}" presName="parentText" presStyleLbl="node1" presStyleIdx="1" presStyleCnt="2" custLinFactNeighborX="-15" custLinFactNeighborY="7949">
        <dgm:presLayoutVars>
          <dgm:chMax val="0"/>
          <dgm:bulletEnabled val="1"/>
        </dgm:presLayoutVars>
      </dgm:prSet>
      <dgm:spPr/>
    </dgm:pt>
  </dgm:ptLst>
  <dgm:cxnLst>
    <dgm:cxn modelId="{4A68B01A-E320-D045-AB3F-72D735D76166}" type="presOf" srcId="{829B39E7-0E62-4594-B4C1-4B6B68528FD2}" destId="{84FE6D4E-939D-FF4D-97CF-95132924F142}" srcOrd="0" destOrd="0" presId="urn:microsoft.com/office/officeart/2005/8/layout/vList2"/>
    <dgm:cxn modelId="{80D38835-21FD-4B42-92AD-34AA756A0930}" srcId="{EB14C0E0-59ED-4868-A1DC-8F123DA16667}" destId="{CA3E2BE9-EEA7-4C5D-9699-EFC53FA28572}" srcOrd="0" destOrd="0" parTransId="{FC76EA41-6D42-426C-8A1E-F73E513824B3}" sibTransId="{AD21B0F2-D26E-4C20-9D35-506E51530DF9}"/>
    <dgm:cxn modelId="{9B357C3F-669D-4CE7-814D-DF16A9BF09E9}" srcId="{CA3E2BE9-EEA7-4C5D-9699-EFC53FA28572}" destId="{97617EB7-2AD7-4510-82FF-DF0C5E2F0175}" srcOrd="1" destOrd="0" parTransId="{6E3E03D3-7923-4427-9846-4575427C15FA}" sibTransId="{84B2F9EC-BA69-4F8E-A836-203775ED984A}"/>
    <dgm:cxn modelId="{454A3275-FAF0-704D-AC37-D3C448D11E68}" type="presOf" srcId="{CA3E2BE9-EEA7-4C5D-9699-EFC53FA28572}" destId="{50103E3E-D1C0-DA41-9141-05E09BE0F8A8}" srcOrd="0" destOrd="0" presId="urn:microsoft.com/office/officeart/2005/8/layout/vList2"/>
    <dgm:cxn modelId="{955B0277-1D8E-4AC1-A912-E404D190ECC2}" srcId="{CA3E2BE9-EEA7-4C5D-9699-EFC53FA28572}" destId="{4E4661A9-C14C-4EA3-92CC-B3351983443D}" srcOrd="0" destOrd="0" parTransId="{5172E905-6EE4-4BC7-9E84-598E3DC38036}" sibTransId="{DD3FBA94-DC50-4421-9A95-51FE8152EC4B}"/>
    <dgm:cxn modelId="{119645A1-3B25-C24F-BBA3-D9553B27153A}" type="presOf" srcId="{EB14C0E0-59ED-4868-A1DC-8F123DA16667}" destId="{7739D523-57D1-4849-A4F4-EFBD90549693}" srcOrd="0" destOrd="0" presId="urn:microsoft.com/office/officeart/2005/8/layout/vList2"/>
    <dgm:cxn modelId="{167BBBA3-A599-7543-A136-EDAAA7A7887B}" type="presOf" srcId="{97617EB7-2AD7-4510-82FF-DF0C5E2F0175}" destId="{5ED56C60-76D1-FF4A-96E2-3A230B04BC08}" srcOrd="0" destOrd="1" presId="urn:microsoft.com/office/officeart/2005/8/layout/vList2"/>
    <dgm:cxn modelId="{2D88C5CD-DAA0-C044-8E47-8053F8A9F703}" type="presOf" srcId="{4E4661A9-C14C-4EA3-92CC-B3351983443D}" destId="{5ED56C60-76D1-FF4A-96E2-3A230B04BC08}" srcOrd="0" destOrd="0" presId="urn:microsoft.com/office/officeart/2005/8/layout/vList2"/>
    <dgm:cxn modelId="{5AFB3DD2-52D2-4AE2-8250-14860E50B8DE}" srcId="{EB14C0E0-59ED-4868-A1DC-8F123DA16667}" destId="{829B39E7-0E62-4594-B4C1-4B6B68528FD2}" srcOrd="1" destOrd="0" parTransId="{DA0724AB-3581-4628-90D8-BA4ED5A339BD}" sibTransId="{B3E9E483-78EA-43F8-A1C7-92DF9A66E42F}"/>
    <dgm:cxn modelId="{5646E25C-FEBE-B046-A36A-08307C36C2EB}" type="presParOf" srcId="{7739D523-57D1-4849-A4F4-EFBD90549693}" destId="{50103E3E-D1C0-DA41-9141-05E09BE0F8A8}" srcOrd="0" destOrd="0" presId="urn:microsoft.com/office/officeart/2005/8/layout/vList2"/>
    <dgm:cxn modelId="{495AB12A-0E76-364D-8BB0-C725B645BFE4}" type="presParOf" srcId="{7739D523-57D1-4849-A4F4-EFBD90549693}" destId="{5ED56C60-76D1-FF4A-96E2-3A230B04BC08}" srcOrd="1" destOrd="0" presId="urn:microsoft.com/office/officeart/2005/8/layout/vList2"/>
    <dgm:cxn modelId="{90E8D248-1332-2541-B4B2-5FD1349E509B}" type="presParOf" srcId="{7739D523-57D1-4849-A4F4-EFBD90549693}" destId="{84FE6D4E-939D-FF4D-97CF-95132924F14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03E3E-D1C0-DA41-9141-05E09BE0F8A8}">
      <dsp:nvSpPr>
        <dsp:cNvPr id="0" name=""/>
        <dsp:cNvSpPr/>
      </dsp:nvSpPr>
      <dsp:spPr>
        <a:xfrm>
          <a:off x="0" y="190307"/>
          <a:ext cx="11123141" cy="1216800"/>
        </a:xfrm>
        <a:prstGeom prst="roundRect">
          <a:avLst/>
        </a:prstGeom>
        <a:solidFill>
          <a:srgbClr val="5B9CD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solidFill>
                <a:prstClr val="white"/>
              </a:solidFill>
              <a:latin typeface="Open Sans" panose="020B0606030504020204" pitchFamily="34" charset="0"/>
              <a:ea typeface="Open Sans" panose="020B0606030504020204" pitchFamily="34" charset="0"/>
              <a:cs typeface="Open Sans" panose="020B0606030504020204" pitchFamily="34" charset="0"/>
            </a:rPr>
            <a:t>The</a:t>
          </a:r>
          <a:r>
            <a:rPr lang="en-US" sz="1800" kern="1200" dirty="0">
              <a:latin typeface="Open Sans" panose="020B0606030504020204" pitchFamily="34" charset="0"/>
              <a:ea typeface="Open Sans" panose="020B0606030504020204" pitchFamily="34" charset="0"/>
              <a:cs typeface="Open Sans" panose="020B0606030504020204" pitchFamily="34" charset="0"/>
            </a:rPr>
            <a:t> research is </a:t>
          </a:r>
          <a:r>
            <a:rPr lang="en-IE" sz="1800" kern="1200" dirty="0">
              <a:latin typeface="Open Sans" panose="020B0606030504020204" pitchFamily="34" charset="0"/>
              <a:ea typeface="Open Sans" panose="020B0606030504020204" pitchFamily="34" charset="0"/>
              <a:cs typeface="Open Sans" panose="020B0606030504020204" pitchFamily="34" charset="0"/>
            </a:rPr>
            <a:t>regarding educational performance information and electoral accountability, relying on two different research designs. </a:t>
          </a:r>
          <a:endParaRPr lang="en-US" sz="1800" kern="1200" dirty="0">
            <a:latin typeface="Open Sans" panose="020B0606030504020204" pitchFamily="34" charset="0"/>
            <a:ea typeface="Open Sans" panose="020B0606030504020204" pitchFamily="34" charset="0"/>
            <a:cs typeface="Open Sans" panose="020B0606030504020204" pitchFamily="34" charset="0"/>
          </a:endParaRPr>
        </a:p>
      </dsp:txBody>
      <dsp:txXfrm>
        <a:off x="59399" y="249706"/>
        <a:ext cx="11004343" cy="1098002"/>
      </dsp:txXfrm>
    </dsp:sp>
    <dsp:sp modelId="{5ED56C60-76D1-FF4A-96E2-3A230B04BC08}">
      <dsp:nvSpPr>
        <dsp:cNvPr id="0" name=""/>
        <dsp:cNvSpPr/>
      </dsp:nvSpPr>
      <dsp:spPr>
        <a:xfrm>
          <a:off x="0" y="1594547"/>
          <a:ext cx="11123141" cy="1513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160"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IE" sz="1800" kern="1200" dirty="0">
              <a:latin typeface="Open Sans" panose="020B0606030504020204" pitchFamily="34" charset="0"/>
              <a:ea typeface="Open Sans" panose="020B0606030504020204" pitchFamily="34" charset="0"/>
              <a:cs typeface="Open Sans" panose="020B0606030504020204" pitchFamily="34" charset="0"/>
            </a:rPr>
            <a:t>First, a regression discontinuity design is employed to compare municipalities across Brazil that barely met a school quality target and those that barely missed it </a:t>
          </a:r>
          <a:endParaRPr lang="en-US" sz="1800" kern="1200" dirty="0">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800100">
            <a:lnSpc>
              <a:spcPct val="90000"/>
            </a:lnSpc>
            <a:spcBef>
              <a:spcPct val="0"/>
            </a:spcBef>
            <a:spcAft>
              <a:spcPct val="20000"/>
            </a:spcAft>
            <a:buChar char="•"/>
          </a:pPr>
          <a:r>
            <a:rPr lang="en-IE" sz="1800" kern="1200" dirty="0">
              <a:latin typeface="Open Sans" panose="020B0606030504020204" pitchFamily="34" charset="0"/>
              <a:ea typeface="Open Sans" panose="020B0606030504020204" pitchFamily="34" charset="0"/>
              <a:cs typeface="Open Sans" panose="020B0606030504020204" pitchFamily="34" charset="0"/>
            </a:rPr>
            <a:t>Second, a field experiment in the state of Pernambuco that examines the effect of providing information about a municipality’s ANA performance on votes for the incumbent mayor’s re-election is analysed. </a:t>
          </a:r>
          <a:endParaRPr lang="en-US" sz="1800" kern="1200" dirty="0">
            <a:latin typeface="Open Sans" panose="020B0606030504020204" pitchFamily="34" charset="0"/>
            <a:ea typeface="Open Sans" panose="020B0606030504020204" pitchFamily="34" charset="0"/>
            <a:cs typeface="Open Sans" panose="020B0606030504020204" pitchFamily="34" charset="0"/>
          </a:endParaRPr>
        </a:p>
      </dsp:txBody>
      <dsp:txXfrm>
        <a:off x="0" y="1594547"/>
        <a:ext cx="11123141" cy="1513687"/>
      </dsp:txXfrm>
    </dsp:sp>
    <dsp:sp modelId="{84FE6D4E-939D-FF4D-97CF-95132924F142}">
      <dsp:nvSpPr>
        <dsp:cNvPr id="0" name=""/>
        <dsp:cNvSpPr/>
      </dsp:nvSpPr>
      <dsp:spPr>
        <a:xfrm>
          <a:off x="0" y="3228557"/>
          <a:ext cx="11123141" cy="12168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E" sz="1800" kern="1200" dirty="0">
              <a:latin typeface="Open Sans" panose="020B0606030504020204" pitchFamily="34" charset="0"/>
              <a:ea typeface="Open Sans" panose="020B0606030504020204" pitchFamily="34" charset="0"/>
              <a:cs typeface="Open Sans" panose="020B0606030504020204" pitchFamily="34" charset="0"/>
            </a:rPr>
            <a:t>The main goal is the measure education quality to study whether and how voters respond to signals of public education quality.</a:t>
          </a:r>
          <a:endParaRPr lang="en-US" sz="1800" kern="1200" dirty="0">
            <a:latin typeface="Open Sans" panose="020B0606030504020204" pitchFamily="34" charset="0"/>
            <a:ea typeface="Open Sans" panose="020B0606030504020204" pitchFamily="34" charset="0"/>
            <a:cs typeface="Open Sans" panose="020B0606030504020204" pitchFamily="34" charset="0"/>
          </a:endParaRPr>
        </a:p>
      </dsp:txBody>
      <dsp:txXfrm>
        <a:off x="59399" y="3287956"/>
        <a:ext cx="11004343"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C7AB35-4686-DE45-8ACF-E5D548DC973D}" type="datetimeFigureOut">
              <a:rPr lang="en-US" smtClean="0"/>
              <a:t>4/2/23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2C4B6-025B-2A44-AC66-C39C486AAE69}" type="slidenum">
              <a:rPr lang="en-US" smtClean="0"/>
              <a:t>‹#›</a:t>
            </a:fld>
            <a:endParaRPr lang="en-US"/>
          </a:p>
        </p:txBody>
      </p:sp>
    </p:spTree>
    <p:extLst>
      <p:ext uri="{BB962C8B-B14F-4D97-AF65-F5344CB8AC3E}">
        <p14:creationId xmlns:p14="http://schemas.microsoft.com/office/powerpoint/2010/main" val="274077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646C03F-121F-7642-9C97-1A2F6636B0D9}" type="datetime1">
              <a:rPr lang="en-IE" smtClean="0"/>
              <a:t>02/04/2023</a:t>
            </a:fld>
            <a:endParaRPr lang="en-US"/>
          </a:p>
        </p:txBody>
      </p:sp>
      <p:sp>
        <p:nvSpPr>
          <p:cNvPr id="5" name="Footer Placeholder 4"/>
          <p:cNvSpPr>
            <a:spLocks noGrp="1"/>
          </p:cNvSpPr>
          <p:nvPr>
            <p:ph type="ftr" sz="quarter" idx="11"/>
          </p:nvPr>
        </p:nvSpPr>
        <p:spPr/>
        <p:txBody>
          <a:bodyPr/>
          <a:lstStyle/>
          <a:p>
            <a:r>
              <a:rPr lang="en-US"/>
              <a:t>Replication Paper </a:t>
            </a:r>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6891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6A7B35-4454-AA45-885B-1A2C94806763}" type="datetime1">
              <a:rPr lang="en-IE" smtClean="0"/>
              <a:t>02/04/2023</a:t>
            </a:fld>
            <a:endParaRPr lang="en-US"/>
          </a:p>
        </p:txBody>
      </p:sp>
      <p:sp>
        <p:nvSpPr>
          <p:cNvPr id="5" name="Footer Placeholder 4"/>
          <p:cNvSpPr>
            <a:spLocks noGrp="1"/>
          </p:cNvSpPr>
          <p:nvPr>
            <p:ph type="ftr" sz="quarter" idx="11"/>
          </p:nvPr>
        </p:nvSpPr>
        <p:spPr/>
        <p:txBody>
          <a:bodyPr/>
          <a:lstStyle/>
          <a:p>
            <a:r>
              <a:rPr lang="en-US"/>
              <a:t>Replication Paper </a:t>
            </a:r>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63687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19CAAC1-6DD7-1248-B603-DD82ECE98462}" type="datetime1">
              <a:rPr lang="en-IE" smtClean="0"/>
              <a:t>02/04/2023</a:t>
            </a:fld>
            <a:endParaRPr lang="en-US"/>
          </a:p>
        </p:txBody>
      </p:sp>
      <p:sp>
        <p:nvSpPr>
          <p:cNvPr id="5" name="Footer Placeholder 4"/>
          <p:cNvSpPr>
            <a:spLocks noGrp="1"/>
          </p:cNvSpPr>
          <p:nvPr>
            <p:ph type="ftr" sz="quarter" idx="11"/>
          </p:nvPr>
        </p:nvSpPr>
        <p:spPr/>
        <p:txBody>
          <a:bodyPr/>
          <a:lstStyle/>
          <a:p>
            <a:r>
              <a:rPr lang="en-US"/>
              <a:t>Replication Paper </a:t>
            </a:r>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0255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2734446-44DE-E14E-A469-CDAE2A035320}" type="datetime1">
              <a:rPr lang="en-IE" smtClean="0"/>
              <a:t>02/04/2023</a:t>
            </a:fld>
            <a:endParaRPr lang="en-US"/>
          </a:p>
        </p:txBody>
      </p:sp>
      <p:sp>
        <p:nvSpPr>
          <p:cNvPr id="5" name="Footer Placeholder 4"/>
          <p:cNvSpPr>
            <a:spLocks noGrp="1"/>
          </p:cNvSpPr>
          <p:nvPr>
            <p:ph type="ftr" sz="quarter" idx="11"/>
          </p:nvPr>
        </p:nvSpPr>
        <p:spPr/>
        <p:txBody>
          <a:bodyPr/>
          <a:lstStyle/>
          <a:p>
            <a:r>
              <a:rPr lang="en-US"/>
              <a:t>Replication Paper </a:t>
            </a:r>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7245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98CBC4A-F07E-E448-9EE0-D9BC115520F3}" type="datetime1">
              <a:rPr lang="en-IE" smtClean="0"/>
              <a:t>02/04/2023</a:t>
            </a:fld>
            <a:endParaRPr lang="en-US"/>
          </a:p>
        </p:txBody>
      </p:sp>
      <p:sp>
        <p:nvSpPr>
          <p:cNvPr id="5" name="Footer Placeholder 4"/>
          <p:cNvSpPr>
            <a:spLocks noGrp="1"/>
          </p:cNvSpPr>
          <p:nvPr>
            <p:ph type="ftr" sz="quarter" idx="11"/>
          </p:nvPr>
        </p:nvSpPr>
        <p:spPr/>
        <p:txBody>
          <a:bodyPr/>
          <a:lstStyle/>
          <a:p>
            <a:r>
              <a:rPr lang="en-US"/>
              <a:t>Replication Paper </a:t>
            </a:r>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6358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17DD060-C525-954B-9A6C-FC7C2B444C3E}" type="datetime1">
              <a:rPr lang="en-IE" smtClean="0"/>
              <a:t>02/04/2023</a:t>
            </a:fld>
            <a:endParaRPr lang="en-US"/>
          </a:p>
        </p:txBody>
      </p:sp>
      <p:sp>
        <p:nvSpPr>
          <p:cNvPr id="6" name="Footer Placeholder 5"/>
          <p:cNvSpPr>
            <a:spLocks noGrp="1"/>
          </p:cNvSpPr>
          <p:nvPr>
            <p:ph type="ftr" sz="quarter" idx="11"/>
          </p:nvPr>
        </p:nvSpPr>
        <p:spPr/>
        <p:txBody>
          <a:bodyPr/>
          <a:lstStyle/>
          <a:p>
            <a:r>
              <a:rPr lang="en-US"/>
              <a:t>Replication Paper </a:t>
            </a:r>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378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8A07613-F268-AC42-B3DF-4E670D83F993}" type="datetime1">
              <a:rPr lang="en-IE" smtClean="0"/>
              <a:t>02/04/2023</a:t>
            </a:fld>
            <a:endParaRPr lang="en-US"/>
          </a:p>
        </p:txBody>
      </p:sp>
      <p:sp>
        <p:nvSpPr>
          <p:cNvPr id="8" name="Footer Placeholder 7"/>
          <p:cNvSpPr>
            <a:spLocks noGrp="1"/>
          </p:cNvSpPr>
          <p:nvPr>
            <p:ph type="ftr" sz="quarter" idx="11"/>
          </p:nvPr>
        </p:nvSpPr>
        <p:spPr/>
        <p:txBody>
          <a:bodyPr/>
          <a:lstStyle/>
          <a:p>
            <a:r>
              <a:rPr lang="en-US"/>
              <a:t>Replication Paper </a:t>
            </a:r>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6797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C16BB32-591F-5543-A676-5FEF67D3BEEB}" type="datetime1">
              <a:rPr lang="en-IE" smtClean="0"/>
              <a:t>02/04/2023</a:t>
            </a:fld>
            <a:endParaRPr lang="en-US"/>
          </a:p>
        </p:txBody>
      </p:sp>
      <p:sp>
        <p:nvSpPr>
          <p:cNvPr id="4" name="Footer Placeholder 3"/>
          <p:cNvSpPr>
            <a:spLocks noGrp="1"/>
          </p:cNvSpPr>
          <p:nvPr>
            <p:ph type="ftr" sz="quarter" idx="11"/>
          </p:nvPr>
        </p:nvSpPr>
        <p:spPr/>
        <p:txBody>
          <a:bodyPr/>
          <a:lstStyle/>
          <a:p>
            <a:r>
              <a:rPr lang="en-US"/>
              <a:t>Replication Paper </a:t>
            </a:r>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1795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03EAA-53CF-8541-81CD-5547502CE2FB}" type="datetime1">
              <a:rPr lang="en-IE" smtClean="0"/>
              <a:t>02/04/2023</a:t>
            </a:fld>
            <a:endParaRPr lang="en-US"/>
          </a:p>
        </p:txBody>
      </p:sp>
      <p:sp>
        <p:nvSpPr>
          <p:cNvPr id="3" name="Footer Placeholder 2"/>
          <p:cNvSpPr>
            <a:spLocks noGrp="1"/>
          </p:cNvSpPr>
          <p:nvPr>
            <p:ph type="ftr" sz="quarter" idx="11"/>
          </p:nvPr>
        </p:nvSpPr>
        <p:spPr/>
        <p:txBody>
          <a:bodyPr/>
          <a:lstStyle/>
          <a:p>
            <a:r>
              <a:rPr lang="en-US"/>
              <a:t>Replication Paper </a:t>
            </a:r>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9266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E46E1CC-6B1A-8743-8E30-D97E4652745F}" type="datetime1">
              <a:rPr lang="en-IE" smtClean="0"/>
              <a:t>02/04/2023</a:t>
            </a:fld>
            <a:endParaRPr lang="en-US"/>
          </a:p>
        </p:txBody>
      </p:sp>
      <p:sp>
        <p:nvSpPr>
          <p:cNvPr id="6" name="Footer Placeholder 5"/>
          <p:cNvSpPr>
            <a:spLocks noGrp="1"/>
          </p:cNvSpPr>
          <p:nvPr>
            <p:ph type="ftr" sz="quarter" idx="11"/>
          </p:nvPr>
        </p:nvSpPr>
        <p:spPr/>
        <p:txBody>
          <a:bodyPr/>
          <a:lstStyle/>
          <a:p>
            <a:r>
              <a:rPr lang="en-US"/>
              <a:t>Replication Paper </a:t>
            </a:r>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6392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E5BB21E-74BF-CB4F-8D60-E56BA3682C9B}" type="datetime1">
              <a:rPr lang="en-IE" smtClean="0"/>
              <a:t>02/04/2023</a:t>
            </a:fld>
            <a:endParaRPr lang="en-US"/>
          </a:p>
        </p:txBody>
      </p:sp>
      <p:sp>
        <p:nvSpPr>
          <p:cNvPr id="6" name="Footer Placeholder 5"/>
          <p:cNvSpPr>
            <a:spLocks noGrp="1"/>
          </p:cNvSpPr>
          <p:nvPr>
            <p:ph type="ftr" sz="quarter" idx="11"/>
          </p:nvPr>
        </p:nvSpPr>
        <p:spPr/>
        <p:txBody>
          <a:bodyPr/>
          <a:lstStyle/>
          <a:p>
            <a:r>
              <a:rPr lang="en-US"/>
              <a:t>Replication Paper </a:t>
            </a:r>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7999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CC08D1-FA58-F34D-B8C2-81DAE84D5900}" type="datetime1">
              <a:rPr lang="en-IE" smtClean="0"/>
              <a:t>02/04/2023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Replication Paper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576631467"/>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i.org/10.7910/DVN/YILXB4"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0A253B-FDBC-7FF8-599A-D3C765A07BAF}"/>
              </a:ext>
            </a:extLst>
          </p:cNvPr>
          <p:cNvSpPr>
            <a:spLocks noGrp="1"/>
          </p:cNvSpPr>
          <p:nvPr>
            <p:ph type="ctrTitle"/>
          </p:nvPr>
        </p:nvSpPr>
        <p:spPr>
          <a:xfrm>
            <a:off x="497113" y="1710946"/>
            <a:ext cx="5334930" cy="3004145"/>
          </a:xfrm>
        </p:spPr>
        <p:txBody>
          <a:bodyPr>
            <a:normAutofit/>
          </a:bodyPr>
          <a:lstStyle/>
          <a:p>
            <a:r>
              <a:rPr lang="en-US" sz="5600" dirty="0"/>
              <a:t>Replication Study </a:t>
            </a:r>
            <a:br>
              <a:rPr lang="en-US" sz="5600" dirty="0"/>
            </a:br>
            <a:r>
              <a:rPr lang="en-US" sz="5600" dirty="0"/>
              <a:t>Ariana Alves Antunes</a:t>
            </a:r>
          </a:p>
        </p:txBody>
      </p:sp>
      <p:sp>
        <p:nvSpPr>
          <p:cNvPr id="3" name="Subtitle 2">
            <a:extLst>
              <a:ext uri="{FF2B5EF4-FFF2-40B4-BE49-F238E27FC236}">
                <a16:creationId xmlns:a16="http://schemas.microsoft.com/office/drawing/2014/main" id="{FEB44453-8B40-E463-5994-70DDF72C8C02}"/>
              </a:ext>
            </a:extLst>
          </p:cNvPr>
          <p:cNvSpPr>
            <a:spLocks noGrp="1"/>
          </p:cNvSpPr>
          <p:nvPr>
            <p:ph type="subTitle" idx="1"/>
          </p:nvPr>
        </p:nvSpPr>
        <p:spPr>
          <a:xfrm>
            <a:off x="6329156" y="2525877"/>
            <a:ext cx="5334931" cy="2189214"/>
          </a:xfrm>
        </p:spPr>
        <p:txBody>
          <a:bodyPr>
            <a:normAutofit/>
          </a:bodyPr>
          <a:lstStyle/>
          <a:p>
            <a:r>
              <a:rPr lang="en-IE" sz="1700" b="1" i="0" dirty="0">
                <a:effectLst/>
                <a:latin typeface="Helvetica Neue" panose="02000503000000020004" pitchFamily="2" charset="0"/>
              </a:rPr>
              <a:t>Competence versus Priorities: Negative Electoral Responses to Education Quality in Brazil</a:t>
            </a:r>
          </a:p>
          <a:p>
            <a:r>
              <a:rPr lang="en-IE" sz="1700" b="0" i="0" dirty="0">
                <a:effectLst/>
                <a:latin typeface="Helvetica Neue" panose="02000503000000020004" pitchFamily="2" charset="0"/>
              </a:rPr>
              <a:t>Hidalgo, F. Daniel; Boas, Taylor; Toral, Guillermo, 2021, "Replication Data for: Competence versus Priorities: Negative Electoral Responses to Education Quality in Brazil", </a:t>
            </a:r>
            <a:r>
              <a:rPr lang="en-IE" sz="1700" b="0" i="0" u="none" strike="noStrike" dirty="0">
                <a:effectLst/>
                <a:latin typeface="Helvetica Neue" panose="02000503000000020004" pitchFamily="2" charset="0"/>
                <a:hlinkClick r:id="rId2"/>
              </a:rPr>
              <a:t>https://doi.org/10.7910/DVN/YILXB4</a:t>
            </a:r>
            <a:r>
              <a:rPr lang="en-IE" sz="1700" b="0" i="0" dirty="0">
                <a:effectLst/>
                <a:latin typeface="Helvetica Neue" panose="02000503000000020004" pitchFamily="2" charset="0"/>
              </a:rPr>
              <a:t>, Harvard </a:t>
            </a:r>
            <a:r>
              <a:rPr lang="en-IE" sz="1700" b="0" i="0" dirty="0" err="1">
                <a:effectLst/>
                <a:latin typeface="Helvetica Neue" panose="02000503000000020004" pitchFamily="2" charset="0"/>
              </a:rPr>
              <a:t>Dataverse</a:t>
            </a:r>
            <a:r>
              <a:rPr lang="en-IE" sz="1700" b="0" i="0" dirty="0">
                <a:effectLst/>
                <a:latin typeface="Helvetica Neue" panose="02000503000000020004" pitchFamily="2" charset="0"/>
              </a:rPr>
              <a:t>, V1, </a:t>
            </a:r>
            <a:endParaRPr lang="en-US" sz="1700" dirty="0"/>
          </a:p>
        </p:txBody>
      </p:sp>
      <p:sp>
        <p:nvSpPr>
          <p:cNvPr id="11" name="Freeform: Shape 10">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A4C9951A-12DE-F39E-3F20-89DFD0E0FBC2}"/>
              </a:ext>
            </a:extLst>
          </p:cNvPr>
          <p:cNvSpPr txBox="1"/>
          <p:nvPr/>
        </p:nvSpPr>
        <p:spPr>
          <a:xfrm>
            <a:off x="7253416" y="5232547"/>
            <a:ext cx="3731741" cy="369332"/>
          </a:xfrm>
          <a:prstGeom prst="rect">
            <a:avLst/>
          </a:prstGeom>
          <a:noFill/>
        </p:spPr>
        <p:txBody>
          <a:bodyPr wrap="square" rtlCol="0">
            <a:spAutoFit/>
          </a:bodyPr>
          <a:lstStyle/>
          <a:p>
            <a:r>
              <a:rPr lang="en-US" dirty="0"/>
              <a:t>Applied Statistics II – 4 April, 2023 </a:t>
            </a:r>
          </a:p>
        </p:txBody>
      </p:sp>
    </p:spTree>
    <p:extLst>
      <p:ext uri="{BB962C8B-B14F-4D97-AF65-F5344CB8AC3E}">
        <p14:creationId xmlns:p14="http://schemas.microsoft.com/office/powerpoint/2010/main" val="666000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8E07-5869-7A4B-28FA-86D686222A06}"/>
              </a:ext>
            </a:extLst>
          </p:cNvPr>
          <p:cNvSpPr>
            <a:spLocks noGrp="1"/>
          </p:cNvSpPr>
          <p:nvPr>
            <p:ph type="title"/>
          </p:nvPr>
        </p:nvSpPr>
        <p:spPr>
          <a:xfrm>
            <a:off x="838199" y="248269"/>
            <a:ext cx="10515600" cy="1133499"/>
          </a:xfrm>
        </p:spPr>
        <p:txBody>
          <a:bodyPr>
            <a:normAutofit/>
          </a:bodyPr>
          <a:lstStyle/>
          <a:p>
            <a:pPr algn="ctr"/>
            <a:r>
              <a:rPr lang="en-US" sz="5200" dirty="0"/>
              <a:t>What is the paper about? </a:t>
            </a:r>
          </a:p>
        </p:txBody>
      </p:sp>
      <p:graphicFrame>
        <p:nvGraphicFramePr>
          <p:cNvPr id="11" name="Content Placeholder 8">
            <a:extLst>
              <a:ext uri="{FF2B5EF4-FFF2-40B4-BE49-F238E27FC236}">
                <a16:creationId xmlns:a16="http://schemas.microsoft.com/office/drawing/2014/main" id="{E8C01AD2-8359-1363-45B1-45B1C8301FEC}"/>
              </a:ext>
            </a:extLst>
          </p:cNvPr>
          <p:cNvGraphicFramePr>
            <a:graphicFrameLocks noGrp="1"/>
          </p:cNvGraphicFramePr>
          <p:nvPr>
            <p:ph idx="1"/>
            <p:extLst>
              <p:ext uri="{D42A27DB-BD31-4B8C-83A1-F6EECF244321}">
                <p14:modId xmlns:p14="http://schemas.microsoft.com/office/powerpoint/2010/main" val="1851046022"/>
              </p:ext>
            </p:extLst>
          </p:nvPr>
        </p:nvGraphicFramePr>
        <p:xfrm>
          <a:off x="838199" y="1594023"/>
          <a:ext cx="11123142" cy="4702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703236EF-DFF4-674C-9EA9-589E9501B9EB}"/>
              </a:ext>
            </a:extLst>
          </p:cNvPr>
          <p:cNvSpPr txBox="1"/>
          <p:nvPr/>
        </p:nvSpPr>
        <p:spPr>
          <a:xfrm>
            <a:off x="961768" y="6216672"/>
            <a:ext cx="7191632" cy="584775"/>
          </a:xfrm>
          <a:prstGeom prst="rect">
            <a:avLst/>
          </a:prstGeom>
          <a:noFill/>
        </p:spPr>
        <p:txBody>
          <a:bodyPr wrap="square" rtlCol="0">
            <a:spAutoFit/>
          </a:bodyPr>
          <a:lstStyle/>
          <a:p>
            <a:r>
              <a:rPr lang="en-US" sz="1600" dirty="0">
                <a:latin typeface="Open Sans" panose="020B0606030504020204" pitchFamily="34" charset="0"/>
                <a:ea typeface="Open Sans" panose="020B0606030504020204" pitchFamily="34" charset="0"/>
                <a:cs typeface="Open Sans" panose="020B0606030504020204" pitchFamily="34" charset="0"/>
              </a:rPr>
              <a:t>1. IDEB* Basic Education Development index</a:t>
            </a:r>
          </a:p>
          <a:p>
            <a:r>
              <a:rPr lang="en-US" sz="1600" dirty="0">
                <a:latin typeface="Open Sans" panose="020B0606030504020204" pitchFamily="34" charset="0"/>
                <a:ea typeface="Open Sans" panose="020B0606030504020204" pitchFamily="34" charset="0"/>
                <a:cs typeface="Open Sans" panose="020B0606030504020204" pitchFamily="34" charset="0"/>
              </a:rPr>
              <a:t>2. ANA National Literacy Assessment </a:t>
            </a:r>
          </a:p>
        </p:txBody>
      </p:sp>
      <p:sp>
        <p:nvSpPr>
          <p:cNvPr id="4" name="Footer Placeholder 3">
            <a:extLst>
              <a:ext uri="{FF2B5EF4-FFF2-40B4-BE49-F238E27FC236}">
                <a16:creationId xmlns:a16="http://schemas.microsoft.com/office/drawing/2014/main" id="{30B7B031-30CA-342B-3BCC-C2FF4BF249AD}"/>
              </a:ext>
            </a:extLst>
          </p:cNvPr>
          <p:cNvSpPr>
            <a:spLocks noGrp="1"/>
          </p:cNvSpPr>
          <p:nvPr>
            <p:ph type="ftr" sz="quarter" idx="11"/>
          </p:nvPr>
        </p:nvSpPr>
        <p:spPr/>
        <p:txBody>
          <a:bodyPr/>
          <a:lstStyle/>
          <a:p>
            <a:r>
              <a:rPr lang="en-US"/>
              <a:t>Replication Paper </a:t>
            </a:r>
          </a:p>
        </p:txBody>
      </p:sp>
      <p:sp>
        <p:nvSpPr>
          <p:cNvPr id="5" name="Slide Number Placeholder 4">
            <a:extLst>
              <a:ext uri="{FF2B5EF4-FFF2-40B4-BE49-F238E27FC236}">
                <a16:creationId xmlns:a16="http://schemas.microsoft.com/office/drawing/2014/main" id="{519620A2-E88D-2D3B-0DBC-E572D81663C3}"/>
              </a:ext>
            </a:extLst>
          </p:cNvPr>
          <p:cNvSpPr>
            <a:spLocks noGrp="1"/>
          </p:cNvSpPr>
          <p:nvPr>
            <p:ph type="sldNum" sz="quarter" idx="12"/>
          </p:nvPr>
        </p:nvSpPr>
        <p:spPr/>
        <p:txBody>
          <a:bodyPr/>
          <a:lstStyle/>
          <a:p>
            <a:fld id="{1F646F3F-274D-499B-ABBE-824EB4ABDC3D}" type="slidenum">
              <a:rPr lang="en-US" smtClean="0"/>
              <a:t>2</a:t>
            </a:fld>
            <a:endParaRPr lang="en-US"/>
          </a:p>
        </p:txBody>
      </p:sp>
    </p:spTree>
    <p:extLst>
      <p:ext uri="{BB962C8B-B14F-4D97-AF65-F5344CB8AC3E}">
        <p14:creationId xmlns:p14="http://schemas.microsoft.com/office/powerpoint/2010/main" val="245899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9D97-FCD3-512E-E5E7-2183EBCC3B7C}"/>
              </a:ext>
            </a:extLst>
          </p:cNvPr>
          <p:cNvSpPr>
            <a:spLocks noGrp="1"/>
          </p:cNvSpPr>
          <p:nvPr>
            <p:ph type="title"/>
          </p:nvPr>
        </p:nvSpPr>
        <p:spPr>
          <a:xfrm>
            <a:off x="743182" y="112234"/>
            <a:ext cx="5558489" cy="1325563"/>
          </a:xfrm>
        </p:spPr>
        <p:txBody>
          <a:bodyPr>
            <a:normAutofit/>
          </a:bodyPr>
          <a:lstStyle/>
          <a:p>
            <a:r>
              <a:rPr lang="en-US"/>
              <a:t>Model</a:t>
            </a:r>
            <a:endParaRPr lang="en-US" dirty="0"/>
          </a:p>
        </p:txBody>
      </p:sp>
      <p:sp>
        <p:nvSpPr>
          <p:cNvPr id="3" name="Content Placeholder 2">
            <a:extLst>
              <a:ext uri="{FF2B5EF4-FFF2-40B4-BE49-F238E27FC236}">
                <a16:creationId xmlns:a16="http://schemas.microsoft.com/office/drawing/2014/main" id="{8B6DEC7A-DF32-BD5B-2453-F58FF3F5E4E3}"/>
              </a:ext>
            </a:extLst>
          </p:cNvPr>
          <p:cNvSpPr>
            <a:spLocks noGrp="1"/>
          </p:cNvSpPr>
          <p:nvPr>
            <p:ph idx="1"/>
          </p:nvPr>
        </p:nvSpPr>
        <p:spPr>
          <a:xfrm>
            <a:off x="537511" y="1690688"/>
            <a:ext cx="5558489" cy="4351338"/>
          </a:xfrm>
        </p:spPr>
        <p:txBody>
          <a:bodyPr>
            <a:normAutofit/>
          </a:bodyPr>
          <a:lstStyle/>
          <a:p>
            <a:pPr marL="0" indent="0">
              <a:lnSpc>
                <a:spcPct val="100000"/>
              </a:lnSpc>
              <a:buNone/>
            </a:pPr>
            <a:r>
              <a:rPr lang="en-US" sz="1800" dirty="0">
                <a:latin typeface="Open Sans" panose="020B0606030504020204" pitchFamily="34" charset="0"/>
                <a:ea typeface="Open Sans" panose="020B0606030504020204" pitchFamily="34" charset="0"/>
                <a:cs typeface="Open Sans" panose="020B0606030504020204" pitchFamily="34" charset="0"/>
              </a:rPr>
              <a:t>The project has two different parts, this paper is focusing only on the regression model (RDD*) </a:t>
            </a:r>
            <a:r>
              <a:rPr lang="en-IE" sz="1800" dirty="0">
                <a:latin typeface="Open Sans" panose="020B0606030504020204" pitchFamily="34" charset="0"/>
                <a:ea typeface="Open Sans" panose="020B0606030504020204" pitchFamily="34" charset="0"/>
                <a:cs typeface="Open Sans" panose="020B0606030504020204" pitchFamily="34" charset="0"/>
              </a:rPr>
              <a:t>used to identify the effect of meeting the IDEB target on electoral outcomes in municipalities across Brazil. Which I was able to replicate as followed  </a:t>
            </a:r>
          </a:p>
          <a:p>
            <a:pPr marL="0" indent="0">
              <a:buNone/>
            </a:pPr>
            <a:endParaRPr lang="en-IE" sz="1800" dirty="0">
              <a:latin typeface="Open Sans" panose="020B0606030504020204" pitchFamily="34" charset="0"/>
              <a:ea typeface="Open Sans" panose="020B0606030504020204" pitchFamily="34" charset="0"/>
              <a:cs typeface="Open Sans" panose="020B0606030504020204" pitchFamily="34" charset="0"/>
            </a:endParaRPr>
          </a:p>
          <a:p>
            <a:pPr>
              <a:buFont typeface="Courier New" panose="02070309020205020404" pitchFamily="49" charset="0"/>
              <a:buChar char="o"/>
            </a:pPr>
            <a:r>
              <a:rPr lang="en-IE" sz="1800" dirty="0">
                <a:latin typeface="Open Sans" panose="020B0606030504020204" pitchFamily="34" charset="0"/>
                <a:ea typeface="Open Sans" panose="020B0606030504020204" pitchFamily="34" charset="0"/>
                <a:cs typeface="Open Sans" panose="020B0606030504020204" pitchFamily="34" charset="0"/>
              </a:rPr>
              <a:t>Model: </a:t>
            </a:r>
          </a:p>
          <a:p>
            <a:pPr>
              <a:buFont typeface="Courier New" panose="02070309020205020404" pitchFamily="49" charset="0"/>
              <a:buChar char="o"/>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descr="Text&#10;&#10;Description automatically generated with medium confidence">
            <a:extLst>
              <a:ext uri="{FF2B5EF4-FFF2-40B4-BE49-F238E27FC236}">
                <a16:creationId xmlns:a16="http://schemas.microsoft.com/office/drawing/2014/main" id="{A7338508-FDEA-D6DC-2AD5-C6969FD6C73D}"/>
              </a:ext>
            </a:extLst>
          </p:cNvPr>
          <p:cNvPicPr>
            <a:picLocks noChangeAspect="1"/>
          </p:cNvPicPr>
          <p:nvPr/>
        </p:nvPicPr>
        <p:blipFill>
          <a:blip r:embed="rId2"/>
          <a:stretch>
            <a:fillRect/>
          </a:stretch>
        </p:blipFill>
        <p:spPr>
          <a:xfrm>
            <a:off x="838200" y="4105698"/>
            <a:ext cx="5368454" cy="652039"/>
          </a:xfrm>
          <a:prstGeom prst="rect">
            <a:avLst/>
          </a:prstGeom>
        </p:spPr>
      </p:pic>
      <p:sp>
        <p:nvSpPr>
          <p:cNvPr id="23" name="Rounded Rectangle 22">
            <a:extLst>
              <a:ext uri="{FF2B5EF4-FFF2-40B4-BE49-F238E27FC236}">
                <a16:creationId xmlns:a16="http://schemas.microsoft.com/office/drawing/2014/main" id="{9B2EC682-AB8E-CAFA-0FA3-2C9AAB1DE7D0}"/>
              </a:ext>
            </a:extLst>
          </p:cNvPr>
          <p:cNvSpPr/>
          <p:nvPr/>
        </p:nvSpPr>
        <p:spPr>
          <a:xfrm>
            <a:off x="6301671" y="165372"/>
            <a:ext cx="5558488" cy="3417799"/>
          </a:xfrm>
          <a:prstGeom prst="roundRect">
            <a:avLst/>
          </a:prstGeom>
          <a:solidFill>
            <a:srgbClr val="5B9CD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E" dirty="0">
                <a:solidFill>
                  <a:schemeClr val="bg1"/>
                </a:solidFill>
                <a:latin typeface="Open Sans" panose="020B0606030504020204" pitchFamily="34" charset="0"/>
                <a:ea typeface="Open Sans" panose="020B0606030504020204" pitchFamily="34" charset="0"/>
                <a:cs typeface="Open Sans" panose="020B0606030504020204" pitchFamily="34" charset="0"/>
              </a:rPr>
              <a:t>RDD*: Regression-discontinuity (RD) designs are quasi-experimental research designs popular in social, behavioural and natural sciences. The RD design is usually employed to study the (local) causal effect of a treatment, intervention or policy. </a:t>
            </a:r>
          </a:p>
          <a:p>
            <a:pPr algn="ctr"/>
            <a:r>
              <a:rPr lang="en-IE" dirty="0">
                <a:solidFill>
                  <a:schemeClr val="bg1"/>
                </a:solidFill>
                <a:latin typeface="Open Sans" panose="020B0606030504020204" pitchFamily="34" charset="0"/>
                <a:ea typeface="Open Sans" panose="020B0606030504020204" pitchFamily="34" charset="0"/>
                <a:cs typeface="Open Sans" panose="020B0606030504020204" pitchFamily="34" charset="0"/>
              </a:rPr>
              <a:t>In this study, is was mainly comparing the difference in means - specificizing what compromises the groups - clearly municipalities that could miss the targets or get it on reasons being behind corruption. </a:t>
            </a:r>
          </a:p>
          <a:p>
            <a:pPr algn="ctr"/>
            <a:endParaRPr lang="en-IE"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5" name="Picture 24" descr="Chart&#10;&#10;Description automatically generated with low confidence">
            <a:extLst>
              <a:ext uri="{FF2B5EF4-FFF2-40B4-BE49-F238E27FC236}">
                <a16:creationId xmlns:a16="http://schemas.microsoft.com/office/drawing/2014/main" id="{201B887D-D4FB-0BEC-CF98-FB9541C56BE6}"/>
              </a:ext>
            </a:extLst>
          </p:cNvPr>
          <p:cNvPicPr>
            <a:picLocks noChangeAspect="1"/>
          </p:cNvPicPr>
          <p:nvPr/>
        </p:nvPicPr>
        <p:blipFill>
          <a:blip r:embed="rId3"/>
          <a:stretch>
            <a:fillRect/>
          </a:stretch>
        </p:blipFill>
        <p:spPr>
          <a:xfrm>
            <a:off x="838200" y="5263519"/>
            <a:ext cx="5234456" cy="1181974"/>
          </a:xfrm>
          <a:prstGeom prst="rect">
            <a:avLst/>
          </a:prstGeom>
        </p:spPr>
      </p:pic>
      <p:sp>
        <p:nvSpPr>
          <p:cNvPr id="7" name="Footer Placeholder 6">
            <a:extLst>
              <a:ext uri="{FF2B5EF4-FFF2-40B4-BE49-F238E27FC236}">
                <a16:creationId xmlns:a16="http://schemas.microsoft.com/office/drawing/2014/main" id="{169F24F3-1C9F-EC21-0B7C-C227BE38CB89}"/>
              </a:ext>
            </a:extLst>
          </p:cNvPr>
          <p:cNvSpPr>
            <a:spLocks noGrp="1"/>
          </p:cNvSpPr>
          <p:nvPr>
            <p:ph type="ftr" sz="quarter" idx="11"/>
          </p:nvPr>
        </p:nvSpPr>
        <p:spPr/>
        <p:txBody>
          <a:bodyPr/>
          <a:lstStyle/>
          <a:p>
            <a:r>
              <a:rPr lang="en-US"/>
              <a:t>Replication Paper </a:t>
            </a:r>
          </a:p>
        </p:txBody>
      </p:sp>
      <p:sp>
        <p:nvSpPr>
          <p:cNvPr id="8" name="Slide Number Placeholder 7">
            <a:extLst>
              <a:ext uri="{FF2B5EF4-FFF2-40B4-BE49-F238E27FC236}">
                <a16:creationId xmlns:a16="http://schemas.microsoft.com/office/drawing/2014/main" id="{D4F7FC19-D3AD-3E1B-FFE6-38C915475B47}"/>
              </a:ext>
            </a:extLst>
          </p:cNvPr>
          <p:cNvSpPr>
            <a:spLocks noGrp="1"/>
          </p:cNvSpPr>
          <p:nvPr>
            <p:ph type="sldNum" sz="quarter" idx="12"/>
          </p:nvPr>
        </p:nvSpPr>
        <p:spPr/>
        <p:txBody>
          <a:bodyPr/>
          <a:lstStyle/>
          <a:p>
            <a:fld id="{1F646F3F-274D-499B-ABBE-824EB4ABDC3D}" type="slidenum">
              <a:rPr lang="en-US" smtClean="0"/>
              <a:t>3</a:t>
            </a:fld>
            <a:endParaRPr lang="en-US"/>
          </a:p>
        </p:txBody>
      </p:sp>
      <p:sp>
        <p:nvSpPr>
          <p:cNvPr id="11" name="TextBox 10">
            <a:extLst>
              <a:ext uri="{FF2B5EF4-FFF2-40B4-BE49-F238E27FC236}">
                <a16:creationId xmlns:a16="http://schemas.microsoft.com/office/drawing/2014/main" id="{431057F8-A86C-13D8-8248-F2512F5D10EC}"/>
              </a:ext>
            </a:extLst>
          </p:cNvPr>
          <p:cNvSpPr txBox="1"/>
          <p:nvPr/>
        </p:nvSpPr>
        <p:spPr>
          <a:xfrm>
            <a:off x="6663854" y="3909563"/>
            <a:ext cx="4990635" cy="2400657"/>
          </a:xfrm>
          <a:prstGeom prst="rect">
            <a:avLst/>
          </a:prstGeom>
          <a:noFill/>
        </p:spPr>
        <p:txBody>
          <a:bodyPr wrap="square" rtlCol="0">
            <a:spAutoFit/>
          </a:bodyPr>
          <a:lstStyle/>
          <a:p>
            <a:r>
              <a:rPr lang="en-IE" sz="1500" dirty="0">
                <a:latin typeface="Open Sans" panose="020B0606030504020204" pitchFamily="34" charset="0"/>
                <a:ea typeface="Open Sans" panose="020B0606030504020204" pitchFamily="34" charset="0"/>
                <a:cs typeface="Open Sans" panose="020B0606030504020204" pitchFamily="34" charset="0"/>
              </a:rPr>
              <a:t>“Where Y1i,j and Y0i,j represent the potential outcome of interest (vote share or re-election of the mayor) under treatment (having met the IDEB target) and under control (having missed it).</a:t>
            </a:r>
          </a:p>
          <a:p>
            <a:r>
              <a:rPr lang="en-IE" sz="1500" dirty="0">
                <a:latin typeface="Open Sans" panose="020B0606030504020204" pitchFamily="34" charset="0"/>
                <a:ea typeface="Open Sans" panose="020B0606030504020204" pitchFamily="34" charset="0"/>
                <a:cs typeface="Open Sans" panose="020B0606030504020204" pitchFamily="34" charset="0"/>
              </a:rPr>
              <a:t>If average potential outcomes are continuous, we can estimate the local average treatment effect (LATE) around the cut-off: </a:t>
            </a:r>
          </a:p>
          <a:p>
            <a:r>
              <a:rPr lang="en-IE" sz="1500" dirty="0">
                <a:latin typeface="Open Sans" panose="020B0606030504020204" pitchFamily="34" charset="0"/>
                <a:ea typeface="Open Sans" panose="020B0606030504020204" pitchFamily="34" charset="0"/>
                <a:cs typeface="Open Sans" panose="020B0606030504020204" pitchFamily="34" charset="0"/>
              </a:rPr>
              <a:t>c = -.05 by taking the difference in means above and below the threshold”</a:t>
            </a:r>
            <a:endParaRPr lang="en-US" sz="1500" dirty="0">
              <a:latin typeface="Open Sans" panose="020B0606030504020204" pitchFamily="34" charset="0"/>
              <a:ea typeface="Open Sans" panose="020B0606030504020204" pitchFamily="34" charset="0"/>
              <a:cs typeface="Open Sans" panose="020B0606030504020204" pitchFamily="34" charset="0"/>
            </a:endParaRPr>
          </a:p>
          <a:p>
            <a:endParaRPr lang="en-US" sz="1500" dirty="0"/>
          </a:p>
        </p:txBody>
      </p:sp>
    </p:spTree>
    <p:extLst>
      <p:ext uri="{BB962C8B-B14F-4D97-AF65-F5344CB8AC3E}">
        <p14:creationId xmlns:p14="http://schemas.microsoft.com/office/powerpoint/2010/main" val="421367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2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2A3E0-1008-84FE-A6C3-D1F15BEDDF68}"/>
              </a:ext>
            </a:extLst>
          </p:cNvPr>
          <p:cNvSpPr>
            <a:spLocks noGrp="1"/>
          </p:cNvSpPr>
          <p:nvPr>
            <p:ph type="title"/>
          </p:nvPr>
        </p:nvSpPr>
        <p:spPr>
          <a:xfrm>
            <a:off x="2254397" y="1674758"/>
            <a:ext cx="1525930" cy="2965622"/>
          </a:xfrm>
        </p:spPr>
        <p:txBody>
          <a:bodyPr>
            <a:normAutofit/>
          </a:bodyPr>
          <a:lstStyle/>
          <a:p>
            <a:r>
              <a:rPr lang="en-US" dirty="0">
                <a:solidFill>
                  <a:srgbClr val="FFFFFF"/>
                </a:solidFill>
              </a:rPr>
              <a:t>Data</a:t>
            </a:r>
          </a:p>
        </p:txBody>
      </p:sp>
      <p:sp>
        <p:nvSpPr>
          <p:cNvPr id="33" name="Freeform: Shape 2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9802587-10F7-2469-8EBC-D5139FC05EB9}"/>
              </a:ext>
            </a:extLst>
          </p:cNvPr>
          <p:cNvSpPr>
            <a:spLocks noGrp="1"/>
          </p:cNvSpPr>
          <p:nvPr>
            <p:ph idx="1"/>
          </p:nvPr>
        </p:nvSpPr>
        <p:spPr>
          <a:xfrm>
            <a:off x="5810209" y="479767"/>
            <a:ext cx="5785695" cy="6203091"/>
          </a:xfrm>
        </p:spPr>
        <p:txBody>
          <a:bodyPr anchor="t">
            <a:noAutofit/>
          </a:bodyPr>
          <a:lstStyle/>
          <a:p>
            <a:pPr marL="0" indent="0" algn="just">
              <a:lnSpc>
                <a:spcPct val="100000"/>
              </a:lnSpc>
              <a:buNone/>
            </a:pPr>
            <a:r>
              <a:rPr lang="en-IE" sz="1600" dirty="0">
                <a:latin typeface="Open Sans" panose="020B0606030504020204" pitchFamily="34" charset="0"/>
                <a:ea typeface="Open Sans" panose="020B0606030504020204" pitchFamily="34" charset="0"/>
                <a:cs typeface="Open Sans" panose="020B0606030504020204" pitchFamily="34" charset="0"/>
              </a:rPr>
              <a:t>For election outcomes, data from Brazil’s Superior Electoral Court was used. </a:t>
            </a:r>
          </a:p>
          <a:p>
            <a:pPr marL="0" indent="0" algn="just">
              <a:lnSpc>
                <a:spcPct val="100000"/>
              </a:lnSpc>
              <a:buNone/>
            </a:pPr>
            <a:r>
              <a:rPr lang="en-IE" sz="1600" dirty="0">
                <a:latin typeface="Open Sans" panose="020B0606030504020204" pitchFamily="34" charset="0"/>
                <a:ea typeface="Open Sans" panose="020B0606030504020204" pitchFamily="34" charset="0"/>
                <a:cs typeface="Open Sans" panose="020B0606030504020204" pitchFamily="34" charset="0"/>
              </a:rPr>
              <a:t>For IDEB scores and targets, the Ministry of Education’s IDEB results for primary education at the level of the municipality.</a:t>
            </a:r>
          </a:p>
          <a:p>
            <a:pPr marL="0" indent="0" algn="just">
              <a:lnSpc>
                <a:spcPct val="100000"/>
              </a:lnSpc>
              <a:buNone/>
            </a:pPr>
            <a:r>
              <a:rPr lang="en-IE" sz="1600" dirty="0">
                <a:latin typeface="Open Sans" panose="020B0606030504020204" pitchFamily="34" charset="0"/>
                <a:ea typeface="Open Sans" panose="020B0606030504020204" pitchFamily="34" charset="0"/>
                <a:cs typeface="Open Sans" panose="020B0606030504020204" pitchFamily="34" charset="0"/>
              </a:rPr>
              <a:t>For balance checks and further specifications, we use data from the 2010 census and from the Basic Municipal Information data set for 2009, both administered by Brazil’s official statistics agency (IBGE, Instituto </a:t>
            </a:r>
            <a:r>
              <a:rPr lang="en-IE" sz="1600" dirty="0" err="1">
                <a:latin typeface="Open Sans" panose="020B0606030504020204" pitchFamily="34" charset="0"/>
                <a:ea typeface="Open Sans" panose="020B0606030504020204" pitchFamily="34" charset="0"/>
                <a:cs typeface="Open Sans" panose="020B0606030504020204" pitchFamily="34" charset="0"/>
              </a:rPr>
              <a:t>Brasileiro</a:t>
            </a:r>
            <a:r>
              <a:rPr lang="en-IE" sz="1600" dirty="0">
                <a:latin typeface="Open Sans" panose="020B0606030504020204" pitchFamily="34" charset="0"/>
                <a:ea typeface="Open Sans" panose="020B0606030504020204" pitchFamily="34" charset="0"/>
                <a:cs typeface="Open Sans" panose="020B0606030504020204" pitchFamily="34" charset="0"/>
              </a:rPr>
              <a:t> de Geografia e </a:t>
            </a:r>
            <a:r>
              <a:rPr lang="en-IE" sz="1600" dirty="0" err="1">
                <a:latin typeface="Open Sans" panose="020B0606030504020204" pitchFamily="34" charset="0"/>
                <a:ea typeface="Open Sans" panose="020B0606030504020204" pitchFamily="34" charset="0"/>
                <a:cs typeface="Open Sans" panose="020B0606030504020204" pitchFamily="34" charset="0"/>
              </a:rPr>
              <a:t>Estatística</a:t>
            </a:r>
            <a:r>
              <a:rPr lang="en-IE" sz="1600" dirty="0">
                <a:latin typeface="Open Sans" panose="020B0606030504020204" pitchFamily="34" charset="0"/>
                <a:ea typeface="Open Sans" panose="020B0606030504020204" pitchFamily="34" charset="0"/>
                <a:cs typeface="Open Sans" panose="020B0606030504020204" pitchFamily="34" charset="0"/>
              </a:rPr>
              <a:t>), as well from the Ministry of Education’s yearly school census. </a:t>
            </a:r>
          </a:p>
          <a:p>
            <a:pPr marL="0" indent="0" algn="just">
              <a:lnSpc>
                <a:spcPct val="100000"/>
              </a:lnSpc>
              <a:buNone/>
            </a:pPr>
            <a:r>
              <a:rPr lang="en-IE" sz="1600" dirty="0">
                <a:latin typeface="Open Sans" panose="020B0606030504020204" pitchFamily="34" charset="0"/>
                <a:ea typeface="Open Sans" panose="020B0606030504020204" pitchFamily="34" charset="0"/>
                <a:cs typeface="Open Sans" panose="020B0606030504020204" pitchFamily="34" charset="0"/>
              </a:rPr>
              <a:t>Three IDEB waves (2007, 2011, and 2015) was used, the results of which were published before the municipal elections of 2008, 2012, and 2016.</a:t>
            </a:r>
          </a:p>
          <a:p>
            <a:pPr marL="0" indent="0" algn="just">
              <a:lnSpc>
                <a:spcPct val="100000"/>
              </a:lnSpc>
              <a:buNone/>
            </a:pPr>
            <a:r>
              <a:rPr lang="en-IE" sz="1600" dirty="0">
                <a:latin typeface="Open Sans" panose="020B0606030504020204" pitchFamily="34" charset="0"/>
                <a:ea typeface="Open Sans" panose="020B0606030504020204" pitchFamily="34" charset="0"/>
                <a:cs typeface="Open Sans" panose="020B0606030504020204" pitchFamily="34" charset="0"/>
              </a:rPr>
              <a:t>The effective sample excludes municipality-period observations (1) where the mayor is not eligible to run for re-election because of term limits. </a:t>
            </a:r>
          </a:p>
          <a:p>
            <a:pPr marL="0" indent="0" algn="just">
              <a:lnSpc>
                <a:spcPct val="100000"/>
              </a:lnSpc>
              <a:buNone/>
            </a:pPr>
            <a:r>
              <a:rPr lang="en-IE" sz="1600" dirty="0">
                <a:latin typeface="Open Sans" panose="020B0606030504020204" pitchFamily="34" charset="0"/>
                <a:ea typeface="Open Sans" panose="020B0606030504020204" pitchFamily="34" charset="0"/>
                <a:cs typeface="Open Sans" panose="020B0606030504020204" pitchFamily="34" charset="0"/>
              </a:rPr>
              <a:t>When using vote share as the dependent variable, we also exclude observations where eligible mayors choose not to run. </a:t>
            </a:r>
          </a:p>
          <a:p>
            <a:pPr marL="0" indent="0" algn="just">
              <a:lnSpc>
                <a:spcPct val="100000"/>
              </a:lnSpc>
              <a:buNone/>
            </a:pPr>
            <a:endParaRPr lang="en-IE" sz="1600" dirty="0">
              <a:latin typeface="Open Sans" panose="020B0606030504020204" pitchFamily="34" charset="0"/>
              <a:ea typeface="Open Sans" panose="020B0606030504020204" pitchFamily="34" charset="0"/>
              <a:cs typeface="Open Sans" panose="020B0606030504020204" pitchFamily="34" charset="0"/>
            </a:endParaRPr>
          </a:p>
          <a:p>
            <a:pPr marL="0" indent="0" algn="just">
              <a:lnSpc>
                <a:spcPct val="100000"/>
              </a:lnSpc>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Shape 3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ooter Placeholder 3">
            <a:extLst>
              <a:ext uri="{FF2B5EF4-FFF2-40B4-BE49-F238E27FC236}">
                <a16:creationId xmlns:a16="http://schemas.microsoft.com/office/drawing/2014/main" id="{6F60F3B9-22ED-DB8C-4F24-076A7032699E}"/>
              </a:ext>
            </a:extLst>
          </p:cNvPr>
          <p:cNvSpPr>
            <a:spLocks noGrp="1"/>
          </p:cNvSpPr>
          <p:nvPr>
            <p:ph type="ftr" sz="quarter" idx="11"/>
          </p:nvPr>
        </p:nvSpPr>
        <p:spPr/>
        <p:txBody>
          <a:bodyPr/>
          <a:lstStyle/>
          <a:p>
            <a:r>
              <a:rPr lang="en-US"/>
              <a:t>Replication Paper </a:t>
            </a:r>
          </a:p>
        </p:txBody>
      </p:sp>
      <p:sp>
        <p:nvSpPr>
          <p:cNvPr id="5" name="Slide Number Placeholder 4">
            <a:extLst>
              <a:ext uri="{FF2B5EF4-FFF2-40B4-BE49-F238E27FC236}">
                <a16:creationId xmlns:a16="http://schemas.microsoft.com/office/drawing/2014/main" id="{53B3D916-546C-61F7-EEA0-BC3C8ABCB04C}"/>
              </a:ext>
            </a:extLst>
          </p:cNvPr>
          <p:cNvSpPr>
            <a:spLocks noGrp="1"/>
          </p:cNvSpPr>
          <p:nvPr>
            <p:ph type="sldNum" sz="quarter" idx="12"/>
          </p:nvPr>
        </p:nvSpPr>
        <p:spPr/>
        <p:txBody>
          <a:bodyPr/>
          <a:lstStyle/>
          <a:p>
            <a:fld id="{1F646F3F-274D-499B-ABBE-824EB4ABDC3D}" type="slidenum">
              <a:rPr lang="en-US" smtClean="0"/>
              <a:t>4</a:t>
            </a:fld>
            <a:endParaRPr lang="en-US"/>
          </a:p>
        </p:txBody>
      </p:sp>
    </p:spTree>
    <p:extLst>
      <p:ext uri="{BB962C8B-B14F-4D97-AF65-F5344CB8AC3E}">
        <p14:creationId xmlns:p14="http://schemas.microsoft.com/office/powerpoint/2010/main" val="401670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A66B-94A7-8278-E954-1A8306AAC6D1}"/>
              </a:ext>
            </a:extLst>
          </p:cNvPr>
          <p:cNvSpPr>
            <a:spLocks noGrp="1"/>
          </p:cNvSpPr>
          <p:nvPr>
            <p:ph type="title"/>
          </p:nvPr>
        </p:nvSpPr>
        <p:spPr/>
        <p:txBody>
          <a:bodyPr/>
          <a:lstStyle/>
          <a:p>
            <a:r>
              <a:rPr lang="en-US" dirty="0"/>
              <a:t>Data Replication </a:t>
            </a:r>
          </a:p>
        </p:txBody>
      </p:sp>
      <p:sp>
        <p:nvSpPr>
          <p:cNvPr id="6" name="Text Placeholder 5">
            <a:extLst>
              <a:ext uri="{FF2B5EF4-FFF2-40B4-BE49-F238E27FC236}">
                <a16:creationId xmlns:a16="http://schemas.microsoft.com/office/drawing/2014/main" id="{55139EFC-E54E-C2BE-14BA-E9C6EE231202}"/>
              </a:ext>
            </a:extLst>
          </p:cNvPr>
          <p:cNvSpPr>
            <a:spLocks noGrp="1"/>
          </p:cNvSpPr>
          <p:nvPr>
            <p:ph type="body" idx="1"/>
          </p:nvPr>
        </p:nvSpPr>
        <p:spPr>
          <a:xfrm>
            <a:off x="485468" y="1681163"/>
            <a:ext cx="5157787" cy="823912"/>
          </a:xfrm>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Data 2020 replicated 2023</a:t>
            </a:r>
          </a:p>
        </p:txBody>
      </p:sp>
      <p:sp>
        <p:nvSpPr>
          <p:cNvPr id="7" name="Content Placeholder 6">
            <a:extLst>
              <a:ext uri="{FF2B5EF4-FFF2-40B4-BE49-F238E27FC236}">
                <a16:creationId xmlns:a16="http://schemas.microsoft.com/office/drawing/2014/main" id="{88C37054-37EF-1FED-1739-3E8CBA98D422}"/>
              </a:ext>
            </a:extLst>
          </p:cNvPr>
          <p:cNvSpPr>
            <a:spLocks noGrp="1"/>
          </p:cNvSpPr>
          <p:nvPr>
            <p:ph sz="half" idx="2"/>
          </p:nvPr>
        </p:nvSpPr>
        <p:spPr>
          <a:xfrm>
            <a:off x="448283" y="2767870"/>
            <a:ext cx="11018787" cy="3684588"/>
          </a:xfrm>
        </p:spPr>
        <p:txBody>
          <a:bodyPr>
            <a:norm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RDD analysis – replicate the data on the </a:t>
            </a:r>
            <a:r>
              <a:rPr lang="en-IE" sz="2000" dirty="0">
                <a:latin typeface="Open Sans" panose="020B0606030504020204" pitchFamily="34" charset="0"/>
                <a:ea typeface="Open Sans" panose="020B0606030504020204" pitchFamily="34" charset="0"/>
                <a:cs typeface="Open Sans" panose="020B0606030504020204" pitchFamily="34" charset="0"/>
              </a:rPr>
              <a:t>Table 1. Effect of Meeting the IDEB Target on Re-election of the Mayor</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1" name="Content Placeholder 10" descr="Table&#10;&#10;Description automatically generated with medium confidence">
            <a:extLst>
              <a:ext uri="{FF2B5EF4-FFF2-40B4-BE49-F238E27FC236}">
                <a16:creationId xmlns:a16="http://schemas.microsoft.com/office/drawing/2014/main" id="{7DB1D59F-6874-1808-13D4-283C4C42C1FA}"/>
              </a:ext>
            </a:extLst>
          </p:cNvPr>
          <p:cNvPicPr>
            <a:picLocks noGrp="1" noChangeAspect="1"/>
          </p:cNvPicPr>
          <p:nvPr>
            <p:ph sz="quarter" idx="4"/>
          </p:nvPr>
        </p:nvPicPr>
        <p:blipFill>
          <a:blip r:embed="rId2"/>
          <a:stretch>
            <a:fillRect/>
          </a:stretch>
        </p:blipFill>
        <p:spPr>
          <a:xfrm>
            <a:off x="2071154" y="4004038"/>
            <a:ext cx="7406478" cy="1954049"/>
          </a:xfrm>
        </p:spPr>
      </p:pic>
      <p:sp>
        <p:nvSpPr>
          <p:cNvPr id="10" name="Footer Placeholder 9">
            <a:extLst>
              <a:ext uri="{FF2B5EF4-FFF2-40B4-BE49-F238E27FC236}">
                <a16:creationId xmlns:a16="http://schemas.microsoft.com/office/drawing/2014/main" id="{8B6B9631-B2AD-7024-E5DA-AC3DC719BE5A}"/>
              </a:ext>
            </a:extLst>
          </p:cNvPr>
          <p:cNvSpPr>
            <a:spLocks noGrp="1"/>
          </p:cNvSpPr>
          <p:nvPr>
            <p:ph type="ftr" sz="quarter" idx="11"/>
          </p:nvPr>
        </p:nvSpPr>
        <p:spPr/>
        <p:txBody>
          <a:bodyPr/>
          <a:lstStyle/>
          <a:p>
            <a:r>
              <a:rPr lang="en-US"/>
              <a:t>Replication Paper </a:t>
            </a:r>
          </a:p>
        </p:txBody>
      </p:sp>
      <p:sp>
        <p:nvSpPr>
          <p:cNvPr id="12" name="Slide Number Placeholder 11">
            <a:extLst>
              <a:ext uri="{FF2B5EF4-FFF2-40B4-BE49-F238E27FC236}">
                <a16:creationId xmlns:a16="http://schemas.microsoft.com/office/drawing/2014/main" id="{A6AF85BB-6247-9E52-0C81-DE76069E7DEE}"/>
              </a:ext>
            </a:extLst>
          </p:cNvPr>
          <p:cNvSpPr>
            <a:spLocks noGrp="1"/>
          </p:cNvSpPr>
          <p:nvPr>
            <p:ph type="sldNum" sz="quarter" idx="12"/>
          </p:nvPr>
        </p:nvSpPr>
        <p:spPr/>
        <p:txBody>
          <a:bodyPr/>
          <a:lstStyle/>
          <a:p>
            <a:fld id="{1F646F3F-274D-499B-ABBE-824EB4ABDC3D}" type="slidenum">
              <a:rPr lang="en-US" smtClean="0"/>
              <a:t>5</a:t>
            </a:fld>
            <a:endParaRPr lang="en-US"/>
          </a:p>
        </p:txBody>
      </p:sp>
    </p:spTree>
    <p:extLst>
      <p:ext uri="{BB962C8B-B14F-4D97-AF65-F5344CB8AC3E}">
        <p14:creationId xmlns:p14="http://schemas.microsoft.com/office/powerpoint/2010/main" val="15106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0F3F7-BBDB-9994-8B43-DEDC048D5A31}"/>
              </a:ext>
            </a:extLst>
          </p:cNvPr>
          <p:cNvSpPr>
            <a:spLocks noGrp="1"/>
          </p:cNvSpPr>
          <p:nvPr>
            <p:ph type="title"/>
          </p:nvPr>
        </p:nvSpPr>
        <p:spPr>
          <a:xfrm>
            <a:off x="686834" y="1153572"/>
            <a:ext cx="3200400" cy="4461163"/>
          </a:xfrm>
        </p:spPr>
        <p:txBody>
          <a:bodyPr>
            <a:normAutofit/>
          </a:bodyPr>
          <a:lstStyle/>
          <a:p>
            <a:r>
              <a:rPr lang="en-US" dirty="0">
                <a:solidFill>
                  <a:schemeClr val="bg1"/>
                </a:solidFill>
              </a:rPr>
              <a:t>Main Findings / Output comparison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85C16486-F9BF-524F-E905-46694392A23C}"/>
              </a:ext>
            </a:extLst>
          </p:cNvPr>
          <p:cNvSpPr>
            <a:spLocks noGrp="1"/>
          </p:cNvSpPr>
          <p:nvPr>
            <p:ph idx="1"/>
          </p:nvPr>
        </p:nvSpPr>
        <p:spPr>
          <a:xfrm>
            <a:off x="4299027" y="319088"/>
            <a:ext cx="6968275" cy="4782837"/>
          </a:xfrm>
        </p:spPr>
        <p:txBody>
          <a:bodyPr>
            <a:noAutofit/>
          </a:bodyPr>
          <a:lstStyle/>
          <a:p>
            <a:pPr marL="0" indent="0">
              <a:lnSpc>
                <a:spcPct val="120000"/>
              </a:lnSpc>
              <a:buNone/>
            </a:pPr>
            <a:r>
              <a:rPr lang="en-US" sz="1800" dirty="0">
                <a:latin typeface="Open Sans" panose="020B0606030504020204" pitchFamily="34" charset="0"/>
                <a:ea typeface="Open Sans" panose="020B0606030504020204" pitchFamily="34" charset="0"/>
                <a:cs typeface="Open Sans" panose="020B0606030504020204" pitchFamily="34" charset="0"/>
              </a:rPr>
              <a:t>What could have been added?</a:t>
            </a:r>
          </a:p>
          <a:p>
            <a:pPr marL="0" indent="0">
              <a:lnSpc>
                <a:spcPct val="120000"/>
              </a:lnSpc>
              <a:buNone/>
            </a:pPr>
            <a:r>
              <a:rPr lang="en-IE" sz="1800" dirty="0">
                <a:effectLst/>
                <a:latin typeface="Open Sans" panose="020B0606030504020204" pitchFamily="34" charset="0"/>
                <a:ea typeface="Open Sans" panose="020B0606030504020204" pitchFamily="34" charset="0"/>
                <a:cs typeface="Open Sans" panose="020B0606030504020204" pitchFamily="34" charset="0"/>
              </a:rPr>
              <a:t>Observational research designs such as RDDs are subject to concerns about statistical modelling assumptions. RDD analysis of the effect of meeting IDEB targets relies on aggregate data, limiting the ability to test mechanisms about how voters process information generated by standardized tests. </a:t>
            </a:r>
            <a:endParaRPr lang="en-IE" sz="1800"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20000"/>
              </a:lnSpc>
              <a:buNone/>
            </a:pPr>
            <a:r>
              <a:rPr lang="en-US" sz="1800" dirty="0">
                <a:latin typeface="Open Sans" panose="020B0606030504020204" pitchFamily="34" charset="0"/>
                <a:ea typeface="Open Sans" panose="020B0606030504020204" pitchFamily="34" charset="0"/>
                <a:cs typeface="Open Sans" panose="020B0606030504020204" pitchFamily="34" charset="0"/>
              </a:rPr>
              <a:t>A better approach could have been to run an OLS with municipalities elections from two years and look within municipalities at the effect of increases in the log of municipality spending on public education on whether the incumbent party was re-elected for mayor’s office. </a:t>
            </a:r>
          </a:p>
          <a:p>
            <a:pPr marL="0" indent="0">
              <a:lnSpc>
                <a:spcPct val="120000"/>
              </a:lnSpc>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20000"/>
              </a:lnSpc>
              <a:buNone/>
            </a:pPr>
            <a:r>
              <a:rPr lang="en-US" sz="1800" dirty="0">
                <a:latin typeface="Open Sans" panose="020B0606030504020204" pitchFamily="34" charset="0"/>
                <a:ea typeface="Open Sans" panose="020B0606030504020204" pitchFamily="34" charset="0"/>
                <a:cs typeface="Open Sans" panose="020B0606030504020204" pitchFamily="34" charset="0"/>
              </a:rPr>
              <a:t> </a:t>
            </a:r>
          </a:p>
        </p:txBody>
      </p:sp>
      <p:pic>
        <p:nvPicPr>
          <p:cNvPr id="9" name="Picture 8" descr="Diagram&#10;&#10;Description automatically generated">
            <a:extLst>
              <a:ext uri="{FF2B5EF4-FFF2-40B4-BE49-F238E27FC236}">
                <a16:creationId xmlns:a16="http://schemas.microsoft.com/office/drawing/2014/main" id="{312BC7DD-CF53-A9E0-CC12-9E6F7305A965}"/>
              </a:ext>
            </a:extLst>
          </p:cNvPr>
          <p:cNvPicPr>
            <a:picLocks noChangeAspect="1"/>
          </p:cNvPicPr>
          <p:nvPr/>
        </p:nvPicPr>
        <p:blipFill>
          <a:blip r:embed="rId2"/>
          <a:stretch>
            <a:fillRect/>
          </a:stretch>
        </p:blipFill>
        <p:spPr>
          <a:xfrm>
            <a:off x="4122823" y="4923245"/>
            <a:ext cx="6295081" cy="1278688"/>
          </a:xfrm>
          <a:prstGeom prst="rect">
            <a:avLst/>
          </a:prstGeom>
        </p:spPr>
      </p:pic>
      <p:sp>
        <p:nvSpPr>
          <p:cNvPr id="11" name="TextBox 10">
            <a:extLst>
              <a:ext uri="{FF2B5EF4-FFF2-40B4-BE49-F238E27FC236}">
                <a16:creationId xmlns:a16="http://schemas.microsoft.com/office/drawing/2014/main" id="{4BF0F3A1-2DCF-30D5-64F1-C58CAF6508B9}"/>
              </a:ext>
            </a:extLst>
          </p:cNvPr>
          <p:cNvSpPr txBox="1"/>
          <p:nvPr/>
        </p:nvSpPr>
        <p:spPr>
          <a:xfrm>
            <a:off x="4299027" y="4707471"/>
            <a:ext cx="4552431" cy="369332"/>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For municipality </a:t>
            </a:r>
            <a:r>
              <a:rPr lang="en-US" i="1" dirty="0" err="1">
                <a:latin typeface="Open Sans" panose="020B0606030504020204" pitchFamily="34" charset="0"/>
                <a:ea typeface="Open Sans" panose="020B0606030504020204" pitchFamily="34" charset="0"/>
                <a:cs typeface="Open Sans" panose="020B0606030504020204" pitchFamily="34" charset="0"/>
              </a:rPr>
              <a:t>i</a:t>
            </a:r>
            <a:r>
              <a:rPr lang="en-US" i="1" dirty="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in election year</a:t>
            </a:r>
            <a:r>
              <a:rPr lang="en-US" i="1" dirty="0">
                <a:latin typeface="Open Sans" panose="020B0606030504020204" pitchFamily="34" charset="0"/>
                <a:ea typeface="Open Sans" panose="020B0606030504020204" pitchFamily="34" charset="0"/>
                <a:cs typeface="Open Sans" panose="020B0606030504020204" pitchFamily="34" charset="0"/>
              </a:rPr>
              <a:t> t</a:t>
            </a:r>
            <a:r>
              <a:rPr lang="en-US" dirty="0">
                <a:latin typeface="Open Sans" panose="020B0606030504020204" pitchFamily="34" charset="0"/>
                <a:ea typeface="Open Sans" panose="020B0606030504020204" pitchFamily="34" charset="0"/>
                <a:cs typeface="Open Sans" panose="020B0606030504020204" pitchFamily="34" charset="0"/>
              </a:rPr>
              <a:t>: </a:t>
            </a:r>
          </a:p>
        </p:txBody>
      </p:sp>
      <p:sp>
        <p:nvSpPr>
          <p:cNvPr id="13" name="Footer Placeholder 12">
            <a:extLst>
              <a:ext uri="{FF2B5EF4-FFF2-40B4-BE49-F238E27FC236}">
                <a16:creationId xmlns:a16="http://schemas.microsoft.com/office/drawing/2014/main" id="{21CC19CB-8B58-347C-9E14-1E0AF19ABBB2}"/>
              </a:ext>
            </a:extLst>
          </p:cNvPr>
          <p:cNvSpPr>
            <a:spLocks noGrp="1"/>
          </p:cNvSpPr>
          <p:nvPr>
            <p:ph type="ftr" sz="quarter" idx="11"/>
          </p:nvPr>
        </p:nvSpPr>
        <p:spPr/>
        <p:txBody>
          <a:bodyPr/>
          <a:lstStyle/>
          <a:p>
            <a:r>
              <a:rPr lang="en-US"/>
              <a:t>Replication Paper </a:t>
            </a:r>
          </a:p>
        </p:txBody>
      </p:sp>
      <p:sp>
        <p:nvSpPr>
          <p:cNvPr id="14" name="Slide Number Placeholder 13">
            <a:extLst>
              <a:ext uri="{FF2B5EF4-FFF2-40B4-BE49-F238E27FC236}">
                <a16:creationId xmlns:a16="http://schemas.microsoft.com/office/drawing/2014/main" id="{B6B78DFA-5C99-8CE4-8104-0F4EFC67F34E}"/>
              </a:ext>
            </a:extLst>
          </p:cNvPr>
          <p:cNvSpPr>
            <a:spLocks noGrp="1"/>
          </p:cNvSpPr>
          <p:nvPr>
            <p:ph type="sldNum" sz="quarter" idx="12"/>
          </p:nvPr>
        </p:nvSpPr>
        <p:spPr/>
        <p:txBody>
          <a:bodyPr/>
          <a:lstStyle/>
          <a:p>
            <a:fld id="{1F646F3F-274D-499B-ABBE-824EB4ABDC3D}" type="slidenum">
              <a:rPr lang="en-US" smtClean="0"/>
              <a:t>6</a:t>
            </a:fld>
            <a:endParaRPr lang="en-US"/>
          </a:p>
        </p:txBody>
      </p:sp>
    </p:spTree>
    <p:extLst>
      <p:ext uri="{BB962C8B-B14F-4D97-AF65-F5344CB8AC3E}">
        <p14:creationId xmlns:p14="http://schemas.microsoft.com/office/powerpoint/2010/main" val="4170010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A0F3F7-BBDB-9994-8B43-DEDC048D5A31}"/>
              </a:ext>
            </a:extLst>
          </p:cNvPr>
          <p:cNvSpPr>
            <a:spLocks noGrp="1"/>
          </p:cNvSpPr>
          <p:nvPr>
            <p:ph type="title"/>
          </p:nvPr>
        </p:nvSpPr>
        <p:spPr>
          <a:xfrm>
            <a:off x="371094" y="1161288"/>
            <a:ext cx="3438144" cy="1239012"/>
          </a:xfrm>
        </p:spPr>
        <p:txBody>
          <a:bodyPr anchor="ctr">
            <a:normAutofit/>
          </a:bodyPr>
          <a:lstStyle/>
          <a:p>
            <a:r>
              <a:rPr lang="en-US" sz="2800" dirty="0"/>
              <a:t>Main Findings / Output comparison  </a:t>
            </a:r>
          </a:p>
        </p:txBody>
      </p:sp>
      <p:sp>
        <p:nvSpPr>
          <p:cNvPr id="23" name="Rectangle 2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85C16486-F9BF-524F-E905-46694392A23C}"/>
              </a:ext>
            </a:extLst>
          </p:cNvPr>
          <p:cNvSpPr>
            <a:spLocks noGrp="1"/>
          </p:cNvSpPr>
          <p:nvPr>
            <p:ph idx="1"/>
          </p:nvPr>
        </p:nvSpPr>
        <p:spPr>
          <a:xfrm>
            <a:off x="371094" y="2718054"/>
            <a:ext cx="3438906" cy="3207258"/>
          </a:xfrm>
        </p:spPr>
        <p:txBody>
          <a:bodyPr anchor="t">
            <a:normAutofit/>
          </a:bodyPr>
          <a:lstStyle/>
          <a:p>
            <a:pPr marL="0" indent="0">
              <a:lnSpc>
                <a:spcPct val="100000"/>
              </a:lnSpc>
              <a:buNone/>
            </a:pPr>
            <a:r>
              <a:rPr lang="en-US" sz="1700" dirty="0">
                <a:latin typeface="Open Sans" panose="020B0606030504020204" pitchFamily="34" charset="0"/>
                <a:ea typeface="Open Sans" panose="020B0606030504020204" pitchFamily="34" charset="0"/>
                <a:cs typeface="Open Sans" panose="020B0606030504020204" pitchFamily="34" charset="0"/>
              </a:rPr>
              <a:t>What could have been added?</a:t>
            </a:r>
          </a:p>
          <a:p>
            <a:pPr marL="0" indent="0">
              <a:lnSpc>
                <a:spcPct val="100000"/>
              </a:lnSpc>
              <a:buNone/>
            </a:pPr>
            <a:r>
              <a:rPr lang="en-IE" sz="1700" b="0" i="0" dirty="0">
                <a:effectLst/>
                <a:latin typeface="Open Sans" panose="020B0606030504020204" pitchFamily="34" charset="0"/>
                <a:ea typeface="Open Sans" panose="020B0606030504020204" pitchFamily="34" charset="0"/>
                <a:cs typeface="Open Sans" panose="020B0606030504020204" pitchFamily="34" charset="0"/>
              </a:rPr>
              <a:t>Ordinary Least Squares regression (OLS) is a common technique for estimating coefficients of linear regression equations which describe the relationship between one or more independent quantitative variables and a dependent variable (simple or multiple linear regression).</a:t>
            </a:r>
          </a:p>
          <a:p>
            <a:pPr marL="0" indent="0">
              <a:lnSpc>
                <a:spcPct val="100000"/>
              </a:lnSpc>
              <a:buNone/>
            </a:pPr>
            <a:endParaRPr lang="en-IE" sz="1700" dirty="0">
              <a:latin typeface="Open Sans" panose="020B0606030504020204" pitchFamily="34" charset="0"/>
              <a:ea typeface="Open Sans" panose="020B0606030504020204" pitchFamily="34" charset="0"/>
              <a:cs typeface="Open Sans" panose="020B0606030504020204" pitchFamily="34" charset="0"/>
            </a:endParaRPr>
          </a:p>
          <a:p>
            <a:pPr marL="0" indent="0">
              <a:lnSpc>
                <a:spcPct val="100000"/>
              </a:lnSpc>
              <a:buNone/>
            </a:pPr>
            <a:endParaRPr lang="en-US" sz="17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Text&#10;&#10;Description automatically generated">
            <a:extLst>
              <a:ext uri="{FF2B5EF4-FFF2-40B4-BE49-F238E27FC236}">
                <a16:creationId xmlns:a16="http://schemas.microsoft.com/office/drawing/2014/main" id="{875A90A2-6615-1D0F-FB8D-43AB36038829}"/>
              </a:ext>
            </a:extLst>
          </p:cNvPr>
          <p:cNvPicPr>
            <a:picLocks noChangeAspect="1"/>
          </p:cNvPicPr>
          <p:nvPr/>
        </p:nvPicPr>
        <p:blipFill rotWithShape="1">
          <a:blip r:embed="rId2"/>
          <a:srcRect t="1113"/>
          <a:stretch/>
        </p:blipFill>
        <p:spPr>
          <a:xfrm>
            <a:off x="4627739" y="1161288"/>
            <a:ext cx="7392194" cy="5007283"/>
          </a:xfrm>
          <a:prstGeom prst="rect">
            <a:avLst/>
          </a:prstGeom>
        </p:spPr>
      </p:pic>
      <p:sp>
        <p:nvSpPr>
          <p:cNvPr id="4" name="Footer Placeholder 3">
            <a:extLst>
              <a:ext uri="{FF2B5EF4-FFF2-40B4-BE49-F238E27FC236}">
                <a16:creationId xmlns:a16="http://schemas.microsoft.com/office/drawing/2014/main" id="{9B66C068-4E16-F06A-7E05-EEDB9F0D75C6}"/>
              </a:ext>
            </a:extLst>
          </p:cNvPr>
          <p:cNvSpPr>
            <a:spLocks noGrp="1"/>
          </p:cNvSpPr>
          <p:nvPr>
            <p:ph type="ftr" sz="quarter" idx="11"/>
          </p:nvPr>
        </p:nvSpPr>
        <p:spPr/>
        <p:txBody>
          <a:bodyPr/>
          <a:lstStyle/>
          <a:p>
            <a:r>
              <a:rPr lang="en-US"/>
              <a:t>Replication Paper </a:t>
            </a:r>
          </a:p>
        </p:txBody>
      </p:sp>
      <p:sp>
        <p:nvSpPr>
          <p:cNvPr id="5" name="Slide Number Placeholder 4">
            <a:extLst>
              <a:ext uri="{FF2B5EF4-FFF2-40B4-BE49-F238E27FC236}">
                <a16:creationId xmlns:a16="http://schemas.microsoft.com/office/drawing/2014/main" id="{8445D8EB-BE02-223E-1551-69D15A1BCFBA}"/>
              </a:ext>
            </a:extLst>
          </p:cNvPr>
          <p:cNvSpPr>
            <a:spLocks noGrp="1"/>
          </p:cNvSpPr>
          <p:nvPr>
            <p:ph type="sldNum" sz="quarter" idx="12"/>
          </p:nvPr>
        </p:nvSpPr>
        <p:spPr/>
        <p:txBody>
          <a:bodyPr/>
          <a:lstStyle/>
          <a:p>
            <a:fld id="{1F646F3F-274D-499B-ABBE-824EB4ABDC3D}" type="slidenum">
              <a:rPr lang="en-US" smtClean="0"/>
              <a:t>7</a:t>
            </a:fld>
            <a:endParaRPr lang="en-US"/>
          </a:p>
        </p:txBody>
      </p:sp>
    </p:spTree>
    <p:extLst>
      <p:ext uri="{BB962C8B-B14F-4D97-AF65-F5344CB8AC3E}">
        <p14:creationId xmlns:p14="http://schemas.microsoft.com/office/powerpoint/2010/main" val="378190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0F3F7-BBDB-9994-8B43-DEDC048D5A31}"/>
              </a:ext>
            </a:extLst>
          </p:cNvPr>
          <p:cNvSpPr>
            <a:spLocks noGrp="1"/>
          </p:cNvSpPr>
          <p:nvPr>
            <p:ph type="title"/>
          </p:nvPr>
        </p:nvSpPr>
        <p:spPr>
          <a:xfrm>
            <a:off x="956826" y="1112969"/>
            <a:ext cx="3937298" cy="4166010"/>
          </a:xfrm>
        </p:spPr>
        <p:txBody>
          <a:bodyPr>
            <a:normAutofit/>
          </a:bodyPr>
          <a:lstStyle/>
          <a:p>
            <a:r>
              <a:rPr lang="en-US" dirty="0">
                <a:solidFill>
                  <a:srgbClr val="FFFFFF"/>
                </a:solidFill>
              </a:rPr>
              <a:t>     Conclusion </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FEFAD88-95F5-3B5D-79BA-029F93402C93}"/>
              </a:ext>
            </a:extLst>
          </p:cNvPr>
          <p:cNvSpPr>
            <a:spLocks noGrp="1"/>
          </p:cNvSpPr>
          <p:nvPr>
            <p:ph idx="1"/>
          </p:nvPr>
        </p:nvSpPr>
        <p:spPr>
          <a:xfrm>
            <a:off x="6096000" y="820880"/>
            <a:ext cx="5257799" cy="4889350"/>
          </a:xfrm>
        </p:spPr>
        <p:txBody>
          <a:bodyPr anchor="t">
            <a:normAutofit fontScale="92500"/>
          </a:bodyPr>
          <a:lstStyle/>
          <a:p>
            <a:pPr marL="0" indent="0">
              <a:buNone/>
            </a:pPr>
            <a:r>
              <a:rPr lang="en-IE" b="1" i="0" dirty="0">
                <a:solidFill>
                  <a:srgbClr val="000000"/>
                </a:solidFill>
                <a:effectLst/>
                <a:latin typeface="Open Sans" panose="020B0606030504020204" pitchFamily="34" charset="0"/>
              </a:rPr>
              <a:t>Conceptual replications</a:t>
            </a:r>
            <a:endParaRPr lang="en-IE" dirty="0">
              <a:solidFill>
                <a:srgbClr val="000000"/>
              </a:solidFill>
              <a:latin typeface="Open Sans" panose="020B0606030504020204" pitchFamily="34" charset="0"/>
            </a:endParaRPr>
          </a:p>
          <a:p>
            <a:pPr marL="0" indent="0">
              <a:buNone/>
            </a:pPr>
            <a:endParaRPr lang="en-IE" b="0" i="0" dirty="0">
              <a:solidFill>
                <a:srgbClr val="000000"/>
              </a:solidFill>
              <a:effectLst/>
              <a:latin typeface="Open Sans" panose="020B0606030504020204" pitchFamily="34" charset="0"/>
            </a:endParaRPr>
          </a:p>
          <a:p>
            <a:pPr marL="0" indent="0">
              <a:lnSpc>
                <a:spcPct val="150000"/>
              </a:lnSpc>
              <a:buNone/>
            </a:pPr>
            <a:r>
              <a:rPr lang="en-IE" sz="2000" b="0" i="0" dirty="0">
                <a:solidFill>
                  <a:srgbClr val="000000"/>
                </a:solidFill>
                <a:effectLst/>
                <a:latin typeface="Open Sans" panose="020B0606030504020204" pitchFamily="34" charset="0"/>
              </a:rPr>
              <a:t>Conceptual replication is when research is conducted by using different methods to repeat the original study. </a:t>
            </a:r>
          </a:p>
          <a:p>
            <a:pPr marL="0" indent="0">
              <a:lnSpc>
                <a:spcPct val="150000"/>
              </a:lnSpc>
              <a:buNone/>
            </a:pPr>
            <a:r>
              <a:rPr lang="en-IE" sz="2000" b="0" i="0" dirty="0">
                <a:solidFill>
                  <a:srgbClr val="000000"/>
                </a:solidFill>
                <a:effectLst/>
                <a:latin typeface="Open Sans" panose="020B0606030504020204" pitchFamily="34" charset="0"/>
              </a:rPr>
              <a:t>Despite difference in methods, the new data is similar to the original study findings, by trying a different approach it can be observed the same results as per original paper but with high statistical evidence. </a:t>
            </a:r>
          </a:p>
          <a:p>
            <a:endParaRPr lang="en-US"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ooter Placeholder 3">
            <a:extLst>
              <a:ext uri="{FF2B5EF4-FFF2-40B4-BE49-F238E27FC236}">
                <a16:creationId xmlns:a16="http://schemas.microsoft.com/office/drawing/2014/main" id="{1275E7D7-015F-DCF5-49B5-E708B8DF8D2E}"/>
              </a:ext>
            </a:extLst>
          </p:cNvPr>
          <p:cNvSpPr>
            <a:spLocks noGrp="1"/>
          </p:cNvSpPr>
          <p:nvPr>
            <p:ph type="ftr" sz="quarter" idx="11"/>
          </p:nvPr>
        </p:nvSpPr>
        <p:spPr/>
        <p:txBody>
          <a:bodyPr/>
          <a:lstStyle/>
          <a:p>
            <a:r>
              <a:rPr lang="en-US"/>
              <a:t>Replication Paper </a:t>
            </a:r>
          </a:p>
        </p:txBody>
      </p:sp>
      <p:sp>
        <p:nvSpPr>
          <p:cNvPr id="5" name="Slide Number Placeholder 4">
            <a:extLst>
              <a:ext uri="{FF2B5EF4-FFF2-40B4-BE49-F238E27FC236}">
                <a16:creationId xmlns:a16="http://schemas.microsoft.com/office/drawing/2014/main" id="{27A696DA-E8E7-C4CA-3698-299C5A5118A3}"/>
              </a:ext>
            </a:extLst>
          </p:cNvPr>
          <p:cNvSpPr>
            <a:spLocks noGrp="1"/>
          </p:cNvSpPr>
          <p:nvPr>
            <p:ph type="sldNum" sz="quarter" idx="12"/>
          </p:nvPr>
        </p:nvSpPr>
        <p:spPr/>
        <p:txBody>
          <a:bodyPr/>
          <a:lstStyle/>
          <a:p>
            <a:fld id="{1F646F3F-274D-499B-ABBE-824EB4ABDC3D}" type="slidenum">
              <a:rPr lang="en-US" smtClean="0"/>
              <a:t>8</a:t>
            </a:fld>
            <a:endParaRPr lang="en-US"/>
          </a:p>
        </p:txBody>
      </p:sp>
    </p:spTree>
    <p:extLst>
      <p:ext uri="{BB962C8B-B14F-4D97-AF65-F5344CB8AC3E}">
        <p14:creationId xmlns:p14="http://schemas.microsoft.com/office/powerpoint/2010/main" val="1864848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37">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5" name="Freeform: Shape 39">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Content Placeholder 13">
            <a:extLst>
              <a:ext uri="{FF2B5EF4-FFF2-40B4-BE49-F238E27FC236}">
                <a16:creationId xmlns:a16="http://schemas.microsoft.com/office/drawing/2014/main" id="{1851E84A-12C5-875E-67B5-737C42A543E5}"/>
              </a:ext>
            </a:extLst>
          </p:cNvPr>
          <p:cNvSpPr>
            <a:spLocks noGrp="1"/>
          </p:cNvSpPr>
          <p:nvPr>
            <p:ph idx="1"/>
          </p:nvPr>
        </p:nvSpPr>
        <p:spPr>
          <a:xfrm>
            <a:off x="2121428" y="2369322"/>
            <a:ext cx="5393361" cy="4351338"/>
          </a:xfrm>
        </p:spPr>
        <p:txBody>
          <a:bodyPr>
            <a:normAutofit/>
          </a:bodyPr>
          <a:lstStyle/>
          <a:p>
            <a:pPr marL="0" indent="0">
              <a:buNone/>
            </a:pPr>
            <a:endParaRPr lang="en-US" sz="4400" dirty="0"/>
          </a:p>
          <a:p>
            <a:pPr marL="0" indent="0">
              <a:buNone/>
            </a:pPr>
            <a:r>
              <a:rPr lang="en-US" sz="4400" dirty="0"/>
              <a:t>Questions </a:t>
            </a:r>
          </a:p>
        </p:txBody>
      </p:sp>
      <p:sp>
        <p:nvSpPr>
          <p:cNvPr id="56" name="Oval 41">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34" descr="Help">
            <a:extLst>
              <a:ext uri="{FF2B5EF4-FFF2-40B4-BE49-F238E27FC236}">
                <a16:creationId xmlns:a16="http://schemas.microsoft.com/office/drawing/2014/main" id="{8D0D6E00-8E74-1870-08A7-1EAC6FEE79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8" name="Freeform: Shape 43">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59" name="Straight Connector 4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0" name="Freeform: Shape 47">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61" name="Freeform: Shape 49">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Shape 51">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6" name="TextBox 5">
            <a:extLst>
              <a:ext uri="{FF2B5EF4-FFF2-40B4-BE49-F238E27FC236}">
                <a16:creationId xmlns:a16="http://schemas.microsoft.com/office/drawing/2014/main" id="{F8B35167-0044-CFA9-2618-2BCF591D5301}"/>
              </a:ext>
            </a:extLst>
          </p:cNvPr>
          <p:cNvSpPr txBox="1"/>
          <p:nvPr/>
        </p:nvSpPr>
        <p:spPr>
          <a:xfrm>
            <a:off x="3608173" y="5696465"/>
            <a:ext cx="2487827" cy="369332"/>
          </a:xfrm>
          <a:prstGeom prst="rect">
            <a:avLst/>
          </a:prstGeom>
          <a:noFill/>
        </p:spPr>
        <p:txBody>
          <a:bodyPr wrap="square" rtlCol="0">
            <a:spAutoFit/>
          </a:bodyPr>
          <a:lstStyle/>
          <a:p>
            <a:r>
              <a:rPr lang="en-US" dirty="0"/>
              <a:t>Thank you for your time! </a:t>
            </a:r>
          </a:p>
        </p:txBody>
      </p:sp>
      <p:sp>
        <p:nvSpPr>
          <p:cNvPr id="2" name="Footer Placeholder 1">
            <a:extLst>
              <a:ext uri="{FF2B5EF4-FFF2-40B4-BE49-F238E27FC236}">
                <a16:creationId xmlns:a16="http://schemas.microsoft.com/office/drawing/2014/main" id="{D3A07C27-2962-2F71-F6B8-28D6CEC0FE58}"/>
              </a:ext>
            </a:extLst>
          </p:cNvPr>
          <p:cNvSpPr>
            <a:spLocks noGrp="1"/>
          </p:cNvSpPr>
          <p:nvPr>
            <p:ph type="ftr" sz="quarter" idx="11"/>
          </p:nvPr>
        </p:nvSpPr>
        <p:spPr/>
        <p:txBody>
          <a:bodyPr/>
          <a:lstStyle/>
          <a:p>
            <a:r>
              <a:rPr lang="en-US"/>
              <a:t>Replication Paper </a:t>
            </a:r>
          </a:p>
        </p:txBody>
      </p:sp>
      <p:sp>
        <p:nvSpPr>
          <p:cNvPr id="3" name="Slide Number Placeholder 2">
            <a:extLst>
              <a:ext uri="{FF2B5EF4-FFF2-40B4-BE49-F238E27FC236}">
                <a16:creationId xmlns:a16="http://schemas.microsoft.com/office/drawing/2014/main" id="{5AB33C22-203E-3934-5908-BE592DCFDBD6}"/>
              </a:ext>
            </a:extLst>
          </p:cNvPr>
          <p:cNvSpPr>
            <a:spLocks noGrp="1"/>
          </p:cNvSpPr>
          <p:nvPr>
            <p:ph type="sldNum" sz="quarter" idx="12"/>
          </p:nvPr>
        </p:nvSpPr>
        <p:spPr/>
        <p:txBody>
          <a:bodyPr/>
          <a:lstStyle/>
          <a:p>
            <a:fld id="{1F646F3F-274D-499B-ABBE-824EB4ABDC3D}" type="slidenum">
              <a:rPr lang="en-US" smtClean="0"/>
              <a:t>9</a:t>
            </a:fld>
            <a:endParaRPr lang="en-US"/>
          </a:p>
        </p:txBody>
      </p:sp>
    </p:spTree>
    <p:extLst>
      <p:ext uri="{BB962C8B-B14F-4D97-AF65-F5344CB8AC3E}">
        <p14:creationId xmlns:p14="http://schemas.microsoft.com/office/powerpoint/2010/main" val="2164810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484</TotalTime>
  <Words>844</Words>
  <Application>Microsoft Macintosh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Courier New</vt:lpstr>
      <vt:lpstr>Helvetica Neue</vt:lpstr>
      <vt:lpstr>Open Sans</vt:lpstr>
      <vt:lpstr>Office Theme</vt:lpstr>
      <vt:lpstr>Replication Study  Ariana Alves Antunes</vt:lpstr>
      <vt:lpstr>What is the paper about? </vt:lpstr>
      <vt:lpstr>Model</vt:lpstr>
      <vt:lpstr>Data</vt:lpstr>
      <vt:lpstr>Data Replication </vt:lpstr>
      <vt:lpstr>Main Findings / Output comparison  </vt:lpstr>
      <vt:lpstr>Main Findings / Output comparison  </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Study  Ariana Alves Antunes</dc:title>
  <dc:creator>Ariana Alves Antunes</dc:creator>
  <cp:lastModifiedBy>Ariana Alves Antunes</cp:lastModifiedBy>
  <cp:revision>11</cp:revision>
  <dcterms:created xsi:type="dcterms:W3CDTF">2023-03-26T14:16:48Z</dcterms:created>
  <dcterms:modified xsi:type="dcterms:W3CDTF">2023-04-02T16:17:35Z</dcterms:modified>
</cp:coreProperties>
</file>