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03" r:id="rId3"/>
    <p:sldId id="313" r:id="rId4"/>
    <p:sldId id="315" r:id="rId5"/>
    <p:sldId id="310" r:id="rId6"/>
    <p:sldId id="314" r:id="rId7"/>
    <p:sldId id="271" r:id="rId8"/>
    <p:sldId id="268" r:id="rId9"/>
    <p:sldId id="269" r:id="rId10"/>
    <p:sldId id="304" r:id="rId11"/>
    <p:sldId id="276" r:id="rId12"/>
    <p:sldId id="316" r:id="rId13"/>
    <p:sldId id="309" r:id="rId14"/>
    <p:sldId id="306" r:id="rId15"/>
    <p:sldId id="312" r:id="rId16"/>
    <p:sldId id="307" r:id="rId17"/>
    <p:sldId id="308" r:id="rId18"/>
    <p:sldId id="26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4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9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85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6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96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527" y="3133146"/>
            <a:ext cx="3831772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Ariane Aerospace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Стратосферная лига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2203" y="4533908"/>
            <a:ext cx="264042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Самарский национальный исследовательский университет им.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С.П.Королёва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4631A-8A2F-4296-98BF-B408C9F5579D}"/>
              </a:ext>
            </a:extLst>
          </p:cNvPr>
          <p:cNvSpPr txBox="1"/>
          <p:nvPr/>
        </p:nvSpPr>
        <p:spPr>
          <a:xfrm>
            <a:off x="5242203" y="6064725"/>
            <a:ext cx="2640420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2022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Солнечная панель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092" y="1069781"/>
            <a:ext cx="4252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Позволяет устанавливать солнечные панели напряжением от 2.5В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Имеет на борту фотодатчик для определения освещенности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*Наличии системы раскрытия антенны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Крепеж напрямую на корпус аппарата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алгоритма заряда </a:t>
            </a:r>
            <a:r>
              <a:rPr lang="en-US" dirty="0"/>
              <a:t>MPPT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781F7E-F53D-463B-A670-CD2D7FBE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86" y="810924"/>
            <a:ext cx="2341443" cy="55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6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Бортовая камера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179" y="1514901"/>
            <a:ext cx="3413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получать уже сжатые фотографии, что избавляет от необходимости реализовывать собственные алгоритмы сжатия.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Ударопрочная рама, защищающая оптику при посадке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Настраиваемый фокус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Picture 2" descr="main product photo">
            <a:extLst>
              <a:ext uri="{FF2B5EF4-FFF2-40B4-BE49-F238E27FC236}">
                <a16:creationId xmlns:a16="http://schemas.microsoft.com/office/drawing/2014/main" id="{0A3C7290-92FA-451E-83FB-6EA94BE9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83" y="1233718"/>
            <a:ext cx="4085763" cy="40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3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Система радиопередачи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A0B57-1618-418A-94EE-43AAAE09D9F0}"/>
              </a:ext>
            </a:extLst>
          </p:cNvPr>
          <p:cNvSpPr txBox="1"/>
          <p:nvPr/>
        </p:nvSpPr>
        <p:spPr>
          <a:xfrm>
            <a:off x="383178" y="1514901"/>
            <a:ext cx="7464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Общая площадь солнечных панелей: 40мм </a:t>
            </a:r>
            <a:r>
              <a:rPr lang="en-US" dirty="0"/>
              <a:t>X </a:t>
            </a:r>
            <a:r>
              <a:rPr lang="ru-RU" dirty="0"/>
              <a:t>80мм </a:t>
            </a:r>
            <a:r>
              <a:rPr lang="en-US" dirty="0"/>
              <a:t>X 4</a:t>
            </a:r>
            <a:r>
              <a:rPr lang="ru-RU" dirty="0" err="1"/>
              <a:t>шт</a:t>
            </a:r>
            <a:r>
              <a:rPr lang="ru-RU" dirty="0"/>
              <a:t> = 128 </a:t>
            </a:r>
            <a:r>
              <a:rPr lang="ru-RU" dirty="0" err="1"/>
              <a:t>кв.см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Примем эффективную площадь = 0.4 от номинальной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Примем мощность падающей энергии 1000кВт</a:t>
            </a:r>
            <a:r>
              <a:rPr lang="en-US" dirty="0"/>
              <a:t>/</a:t>
            </a:r>
            <a:r>
              <a:rPr lang="ru-RU" dirty="0" err="1"/>
              <a:t>кв.метр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Примем КПД панели =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Примем угол падения в 45 гр.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Итоговая мощность: 537мВт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Т.е. средний ток на 3.3В линии должен быть 150мА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48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Антенны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7170" name="Picture 2" descr="1004259 – GPS / GLONASS / GNSS Ceramic Patch Antenna (Active) | KYOCERA AVX">
            <a:extLst>
              <a:ext uri="{FF2B5EF4-FFF2-40B4-BE49-F238E27FC236}">
                <a16:creationId xmlns:a16="http://schemas.microsoft.com/office/drawing/2014/main" id="{3D81BE31-AD27-4973-8EE2-AD7CEC713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2" y="1651246"/>
            <a:ext cx="3555506" cy="35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.3GHz Диполь коаксиальной Direct Connect четвертьволновой антенны (RP-SMA)">
            <a:extLst>
              <a:ext uri="{FF2B5EF4-FFF2-40B4-BE49-F238E27FC236}">
                <a16:creationId xmlns:a16="http://schemas.microsoft.com/office/drawing/2014/main" id="{B6955D07-9BE8-4D14-BC28-4ED7458A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22" y="1812198"/>
            <a:ext cx="4410167" cy="323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Приёмная станция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3074" name="Picture 2" descr="SatNOGS - Global Network of Ground Stations | Ceiling lights, Networking,  Station">
            <a:extLst>
              <a:ext uri="{FF2B5EF4-FFF2-40B4-BE49-F238E27FC236}">
                <a16:creationId xmlns:a16="http://schemas.microsoft.com/office/drawing/2014/main" id="{EEA25533-69F5-4ED5-A400-DAB62FB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84" y="958788"/>
            <a:ext cx="6587231" cy="494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Перепрограммирование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4460D-AB3F-4481-9B18-F0E5A4BF15B0}"/>
              </a:ext>
            </a:extLst>
          </p:cNvPr>
          <p:cNvSpPr txBox="1"/>
          <p:nvPr/>
        </p:nvSpPr>
        <p:spPr>
          <a:xfrm>
            <a:off x="319948" y="1570899"/>
            <a:ext cx="4252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сигналов сброса и </a:t>
            </a:r>
            <a:r>
              <a:rPr lang="en-US" dirty="0"/>
              <a:t>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Применяемый протокол – </a:t>
            </a:r>
            <a:r>
              <a:rPr lang="en-US" dirty="0"/>
              <a:t>I2</a:t>
            </a:r>
            <a:r>
              <a:rPr lang="ru-RU" dirty="0"/>
              <a:t>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перепрограммирования обязателен другой контроллер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Обязательно наличие временного хранилища для файлов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Передача прошивки будет происходить в формате </a:t>
            </a:r>
            <a:r>
              <a:rPr lang="en-US" dirty="0"/>
              <a:t>hex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всех этапах должна быть проверка контрольной суммы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 использование встроенного </a:t>
            </a:r>
            <a:r>
              <a:rPr lang="en-US" dirty="0"/>
              <a:t>bootloader`</a:t>
            </a:r>
            <a:r>
              <a:rPr lang="ru-RU" dirty="0"/>
              <a:t>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8EC227C-E2B5-4D44-A037-BBC6A595F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552" y="1570899"/>
            <a:ext cx="4699448" cy="37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6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Оценка энергопитания аппарата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A0B57-1618-418A-94EE-43AAAE09D9F0}"/>
              </a:ext>
            </a:extLst>
          </p:cNvPr>
          <p:cNvSpPr txBox="1"/>
          <p:nvPr/>
        </p:nvSpPr>
        <p:spPr>
          <a:xfrm>
            <a:off x="383178" y="1514901"/>
            <a:ext cx="7464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Общая площадь солнечных панелей: 40мм </a:t>
            </a:r>
            <a:r>
              <a:rPr lang="en-US" dirty="0"/>
              <a:t>X </a:t>
            </a:r>
            <a:r>
              <a:rPr lang="ru-RU" dirty="0"/>
              <a:t>80мм </a:t>
            </a:r>
            <a:r>
              <a:rPr lang="en-US" dirty="0"/>
              <a:t>X 4</a:t>
            </a:r>
            <a:r>
              <a:rPr lang="ru-RU" dirty="0" err="1"/>
              <a:t>шт</a:t>
            </a:r>
            <a:r>
              <a:rPr lang="ru-RU" dirty="0"/>
              <a:t> = 128 </a:t>
            </a:r>
            <a:r>
              <a:rPr lang="ru-RU" dirty="0" err="1"/>
              <a:t>кв.см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Примем эффективную площадь = 0.4 от номинальной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Примем мощность падающей энергии 1000кВт</a:t>
            </a:r>
            <a:r>
              <a:rPr lang="en-US" dirty="0"/>
              <a:t>/</a:t>
            </a:r>
            <a:r>
              <a:rPr lang="ru-RU" dirty="0" err="1"/>
              <a:t>кв.метр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Примем КПД панели =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Примем угол падения в 45 гр.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Итоговая мощность: 537мВт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Т.е. средний ток на 3.3В линии должен быть 150мА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80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Оценка скорости передачи по радиоканалу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A0B57-1618-418A-94EE-43AAAE09D9F0}"/>
              </a:ext>
            </a:extLst>
          </p:cNvPr>
          <p:cNvSpPr txBox="1"/>
          <p:nvPr/>
        </p:nvSpPr>
        <p:spPr>
          <a:xfrm>
            <a:off x="267769" y="1062139"/>
            <a:ext cx="7464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Формат фотографии: 640х480, </a:t>
            </a:r>
            <a:r>
              <a:rPr lang="en-US" dirty="0"/>
              <a:t>16bit, JPEG.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Размер приведенной фотографии: 42 </a:t>
            </a:r>
            <a:r>
              <a:rPr lang="ru-RU" dirty="0" err="1"/>
              <a:t>кБайт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передачи </a:t>
            </a:r>
            <a:r>
              <a:rPr lang="en-US" dirty="0"/>
              <a:t>Lora: </a:t>
            </a:r>
            <a:r>
              <a:rPr lang="ru-RU" dirty="0"/>
              <a:t>5 Кбит </a:t>
            </a:r>
            <a:r>
              <a:rPr lang="en-US" dirty="0"/>
              <a:t>/</a:t>
            </a:r>
            <a:r>
              <a:rPr lang="ru-RU" dirty="0"/>
              <a:t> 70 секунд на фотографию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передачи </a:t>
            </a:r>
            <a:r>
              <a:rPr lang="en-US" dirty="0"/>
              <a:t>GFSK: </a:t>
            </a:r>
            <a:r>
              <a:rPr lang="ru-RU" dirty="0"/>
              <a:t>100 Кбит </a:t>
            </a:r>
            <a:r>
              <a:rPr lang="en-US" dirty="0"/>
              <a:t>/</a:t>
            </a:r>
            <a:r>
              <a:rPr lang="ru-RU" dirty="0"/>
              <a:t> 3 секунды на фотографию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D81249-CBE9-408C-829F-895BD7A8A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04334" y="2721402"/>
            <a:ext cx="4259019" cy="31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BA7A0-FA47-42FE-AF84-66F37C01854F}"/>
              </a:ext>
            </a:extLst>
          </p:cNvPr>
          <p:cNvSpPr txBox="1"/>
          <p:nvPr/>
        </p:nvSpPr>
        <p:spPr>
          <a:xfrm>
            <a:off x="274785" y="1028343"/>
            <a:ext cx="61082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lektra Text Pro" panose="02000503030000020004"/>
              </a:rPr>
              <a:t>Цели: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Спроектировать бортовое оборудование в соответствии с положением чемпионата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Спроектировать корпус аппарата в соответствии с требованиями по креплению аппаратов на общий носитель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Организовать передачу данных с борта аппарата на собственную приёмную станцию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Фотофиксация в момент разрыва оболочки зонда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Реализовать обработку принятой телеметрии в реальном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Передача по радиоканалу нескольких фотографий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Измерение зависимости количества энергии, вырабатываемой солнечными батареями в зависимости от высоты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Перепрограммирование основного микроконтроллера в процессе полёта</a:t>
            </a:r>
          </a:p>
        </p:txBody>
      </p:sp>
    </p:spTree>
    <p:extLst>
      <p:ext uri="{BB962C8B-B14F-4D97-AF65-F5344CB8AC3E}">
        <p14:creationId xmlns:p14="http://schemas.microsoft.com/office/powerpoint/2010/main" val="54328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Архитектура(3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D 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модель аппарата)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54B1DA-1D47-4D94-8D74-C17E0F2394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8" y="1044927"/>
            <a:ext cx="8476704" cy="47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Архитектура(3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D 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модель аппарата)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CF8D9E-8AC2-4A0B-8D33-2F9486DC96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5" y="1000499"/>
            <a:ext cx="8634669" cy="48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2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Архитектура(3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D 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модель аппарата)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3AEF56-E556-4519-906E-29004D0E94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1081246"/>
            <a:ext cx="8901571" cy="50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Структурно-функциональная схема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21B4E3-7267-4EFE-A42E-B004470EC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02" y="857761"/>
            <a:ext cx="5289195" cy="51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6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Бортовой компьютер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463" y="881558"/>
            <a:ext cx="4607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Бортовой компьютер на основе популярного микроконтроллера </a:t>
            </a:r>
            <a:r>
              <a:rPr lang="en-US" dirty="0"/>
              <a:t>STM32F</a:t>
            </a:r>
            <a:r>
              <a:rPr lang="ru-RU" dirty="0"/>
              <a:t>401</a:t>
            </a:r>
            <a:r>
              <a:rPr lang="en-US" dirty="0"/>
              <a:t> </a:t>
            </a:r>
            <a:r>
              <a:rPr lang="ru-RU" dirty="0">
                <a:latin typeface="Elektra Text Pro" panose="02000503030000020004"/>
              </a:rPr>
              <a:t>с возможность отладки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 </a:t>
            </a:r>
            <a:r>
              <a:rPr lang="ru-RU" dirty="0">
                <a:latin typeface="Elektra Text Pro" panose="02000503030000020004"/>
              </a:rPr>
              <a:t>для обмена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Наличие всех необходимых популярных интерфейсов</a:t>
            </a:r>
            <a:endParaRPr lang="en-US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Возможно перепрограммирования в полёте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Наличие разъёма для подключения датчика отделения от носителя(датчика освещенности)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Наличие карты памяти для записи фотографий с камеры и полётной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Высотный барометр </a:t>
            </a:r>
            <a:r>
              <a:rPr lang="en-US" dirty="0">
                <a:latin typeface="Elektra Text Pro" panose="02000503030000020004"/>
              </a:rPr>
              <a:t>MS5611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Термометр </a:t>
            </a:r>
            <a:r>
              <a:rPr lang="en-US" dirty="0">
                <a:latin typeface="Elektra Text Pro" panose="02000503030000020004"/>
              </a:rPr>
              <a:t>DS18B20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Elektra Text Pro" panose="02000503030000020004"/>
              </a:rPr>
              <a:t>Акселерометр+гироскоп</a:t>
            </a:r>
            <a:r>
              <a:rPr lang="ru-RU" dirty="0">
                <a:latin typeface="Elektra Text Pro" panose="02000503030000020004"/>
              </a:rPr>
              <a:t> </a:t>
            </a:r>
            <a:r>
              <a:rPr lang="en-US" dirty="0">
                <a:latin typeface="Elektra Text Pro" panose="02000503030000020004"/>
              </a:rPr>
              <a:t>LSM6DS3</a:t>
            </a:r>
            <a:endParaRPr lang="ru-RU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Elektra Text Pro" panose="02000503030000020004"/>
              </a:rPr>
              <a:t>Магнитометр </a:t>
            </a:r>
            <a:r>
              <a:rPr lang="en-US" dirty="0">
                <a:latin typeface="Elektra Text Pro" panose="02000503030000020004"/>
              </a:rPr>
              <a:t>LIS3MDL</a:t>
            </a:r>
            <a:endParaRPr lang="ru-RU" dirty="0">
              <a:latin typeface="Elektra Text Pro" panose="02000503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Elektra Text Pro" panose="02000503030000020004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A93547-7837-4513-A07C-059F1986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208" y="1191385"/>
            <a:ext cx="4173752" cy="41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0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Система радиосвязи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179" y="1514901"/>
            <a:ext cx="4393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Приёмо</a:t>
            </a:r>
            <a:r>
              <a:rPr lang="ru-RU" dirty="0"/>
              <a:t>-передатчик </a:t>
            </a:r>
            <a:r>
              <a:rPr lang="en-US" dirty="0"/>
              <a:t>SX1276</a:t>
            </a:r>
            <a:r>
              <a:rPr lang="ru-RU" dirty="0"/>
              <a:t> на частоте </a:t>
            </a:r>
            <a:r>
              <a:rPr lang="en-US" dirty="0"/>
              <a:t>433</a:t>
            </a:r>
            <a:r>
              <a:rPr lang="ru-RU" dirty="0"/>
              <a:t> МГц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Модуль спутниковой навигации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перепрограммирования бортового компьютера в полёте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*Реализация алгоритмов сжатия и обработки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A20B43-0065-4B4E-BC89-3E9B1971F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651" y="2040357"/>
            <a:ext cx="4038319" cy="29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Система питания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092" y="1069781"/>
            <a:ext cx="41899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Позволяет питать спутник как от батареи, так и от </a:t>
            </a:r>
            <a:r>
              <a:rPr lang="en-US" dirty="0"/>
              <a:t>USB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Формирует всех необходимые каналы питания для бортовой электроники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Наличии системы защиты батареи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зарядки батареи на земле, и «в поле» в том числе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Наличие светодиодов индикации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отключения преобразователей при хранении или транспортировке, наличие защитной перемычки </a:t>
            </a:r>
            <a:r>
              <a:rPr lang="en-US" dirty="0"/>
              <a:t>Remove</a:t>
            </a:r>
            <a:r>
              <a:rPr lang="ru-RU" dirty="0"/>
              <a:t> </a:t>
            </a:r>
            <a:r>
              <a:rPr lang="en-US" dirty="0"/>
              <a:t>Before</a:t>
            </a:r>
            <a:r>
              <a:rPr lang="ru-RU" dirty="0"/>
              <a:t> </a:t>
            </a:r>
            <a:r>
              <a:rPr lang="en-US" dirty="0"/>
              <a:t>Flight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Имеет возможность установки контроллеров зарядки от солнечных панелей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Позволяет измерять текущий уровень заряда батареи и потребляемый ток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A13884-76A0-403E-AC68-9952508B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23" y="1194170"/>
            <a:ext cx="4516299" cy="44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75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</TotalTime>
  <Words>570</Words>
  <Application>Microsoft Office PowerPoint</Application>
  <PresentationFormat>Экран (4:3)</PresentationFormat>
  <Paragraphs>109</Paragraphs>
  <Slides>18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Sergey</cp:lastModifiedBy>
  <cp:revision>40</cp:revision>
  <dcterms:created xsi:type="dcterms:W3CDTF">2016-03-09T10:31:39Z</dcterms:created>
  <dcterms:modified xsi:type="dcterms:W3CDTF">2022-04-08T20:01:50Z</dcterms:modified>
</cp:coreProperties>
</file>