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A9A83-FA6D-4E7B-A2B3-D309CCF55183}">
          <p14:sldIdLst>
            <p14:sldId id="256"/>
          </p14:sldIdLst>
        </p14:section>
        <p14:section name="Original slide P.5" id="{7B0ACBF2-53E6-4B1E-B681-ED84493FE0EA}">
          <p14:sldIdLst>
            <p14:sldId id="257"/>
          </p14:sldIdLst>
        </p14:section>
        <p14:section name="Redesigned slide" id="{3D81C6B3-3ED7-4B96-ADAF-1F8280689E76}">
          <p14:sldIdLst>
            <p14:sldId id="258"/>
          </p14:sldIdLst>
        </p14:section>
        <p14:section name="Original slide P.73" id="{03D96E96-4027-4572-8070-6DEEA33B1A65}">
          <p14:sldIdLst>
            <p14:sldId id="261"/>
          </p14:sldIdLst>
        </p14:section>
        <p14:section name="Redesigned slide" id="{60156142-5573-47F7-9E34-B81F68902B50}">
          <p14:sldIdLst>
            <p14:sldId id="262"/>
          </p14:sldIdLst>
        </p14:section>
        <p14:section name="Original slide P.104" id="{5F87AC5B-8D40-42F5-9736-5A93202EFD50}">
          <p14:sldIdLst>
            <p14:sldId id="259"/>
          </p14:sldIdLst>
        </p14:section>
        <p14:section name="Redesigned slide" id="{1B462951-F514-4945-8F38-DB4ABB351B1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86"/>
    <a:srgbClr val="ECF3FA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B987-3FFB-3C08-99AD-FA25B08E7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6F0B1-0E71-0C97-7442-ADD8A34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4A89-7397-AFE7-1A14-D35FECD3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3755-3120-6250-F204-69A919D4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9B95-6B7C-F5BF-9A81-0923A8B1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3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D1B0-38E9-FE0D-6F1E-E004653F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F85B-FD22-EC91-9F35-A312C38F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232D-9E26-CABE-CA8C-0089DA31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167E-0C5E-229C-3C98-2A6244F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57F2-8291-70F7-766C-AB8D71F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416F4-8D57-415A-8654-C3C7AE3D8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70DE5-8D6D-D1CB-48BB-DA81C640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F49F3-BAAC-4438-E1BA-5350E40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E82B-0D7C-2873-DE6D-BFE46A62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7C7A-BCA2-6380-A0A2-219175D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53F-4FEF-4EAF-8019-ED66A35B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B635-A95E-82E9-B266-80129DF6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A0FA-1044-961A-5668-403B01B6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1489-B191-D42A-1D02-BC3F3578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C63F-EF78-1D7C-CF3D-950860F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85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76B-2289-734E-B5DD-DE210D2F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21584-0E7D-D3A9-9EDE-05C70745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F31D-DAD3-2437-C424-6FCFA1E0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7922-8BD7-30F8-DAF3-8A7EB1C2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2EC8-924A-15C4-D758-2E8222B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4058-BDBB-5809-B713-F426990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65AA-C3B9-36BE-1C13-157312008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6CC3-633D-F5F9-C6C9-0AAD3414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1D256-D6DF-8135-4D67-CC4847DD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95711-C513-0465-1FA3-9676132F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7E3A-5803-7DF2-83CB-E778A788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6DED-8BD8-2742-C74A-9A3C43C7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DC98-7BA0-C5BE-69D9-C5EA831E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CB0D-5F77-C293-4FB0-29F703970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D0783-340B-BB29-0486-F8E07295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96BA0-A2C6-CFAA-4CBE-177E31E99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945FA-85AC-FA66-DAA7-35981B49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BCF6-A15C-0385-16A3-277C7DEE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158AF-DB76-6780-3E1A-C8871BFD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5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BC1E-DE7B-53DC-EFD5-1C8CF757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740C4-3E2F-73CC-9744-36932468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6DDD-E98D-E3FB-7BE5-646D90E9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51C22-91C0-5531-CBBD-7090E5DC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8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06584-4212-7BCE-7656-AF65F7F5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BB5A8-2E2E-9336-A842-5FDFB12D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6A1DA-17E8-50FE-723C-DD476091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5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F17A-F38C-F252-FECC-44E69F2A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BEF9-96C8-AC8A-41F6-DFF88F20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7B01-B0EA-CED9-561D-CA6BBDFC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C500F-137E-A531-9FF8-857EB1C8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09A5B-83BC-15F3-685F-629DF117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43AEA-12CE-026B-4E2C-A6081AD0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1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5174-9225-846C-F76C-BB1E51E1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3837B-571E-CA80-9814-028F8B84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50AAC-5C4C-677F-4513-872FE9BA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26C-5C3B-0B96-012C-2EAF985C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4A197-F58A-1690-2DC7-ED735E7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86F05-BF94-3D50-9EFC-F2B70B6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9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9B31-BEB5-2621-6499-E9611A0A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12E9-56BF-EF19-71EF-EEDDC86AE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9AF1-65F9-5DBB-7F45-DD026C146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18C5-7E37-4ED4-AED0-0BD36F9332C0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400F-3351-FA5E-CF33-4DE37E1E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EFBC2-72BB-74B0-53A4-0ED656732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421B-86DA-4F97-BF04-5AF68FE3D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4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E22-5F5F-DDB7-9862-717BFB750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89337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Amasis MT Pro Black" panose="02040A04050005020304" pitchFamily="18" charset="0"/>
              </a:rPr>
              <a:t>Redesigned</a:t>
            </a:r>
            <a:r>
              <a:rPr lang="fr-FR" dirty="0">
                <a:latin typeface="Amasis MT Pro Black" panose="02040A04050005020304" pitchFamily="18" charset="0"/>
              </a:rPr>
              <a:t> </a:t>
            </a:r>
            <a:r>
              <a:rPr lang="fr-FR" dirty="0" err="1">
                <a:latin typeface="Amasis MT Pro Black" panose="02040A04050005020304" pitchFamily="18" charset="0"/>
              </a:rPr>
              <a:t>presentation</a:t>
            </a:r>
            <a:endParaRPr lang="fr-FR" dirty="0"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2A713-4E71-F010-1BD8-1142E12FB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8116"/>
            <a:ext cx="9144000" cy="599367"/>
          </a:xfrm>
        </p:spPr>
        <p:txBody>
          <a:bodyPr anchor="ctr">
            <a:normAutofit fontScale="70000" lnSpcReduction="20000"/>
          </a:bodyPr>
          <a:lstStyle/>
          <a:p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</a:p>
          <a:p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TransformingDarden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RestaurantsSeptember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11, 2014 (</a:t>
            </a:r>
            <a:r>
              <a:rPr lang="fr-FR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Starboard</a:t>
            </a:r>
            <a:r>
              <a:rPr lang="fr-FR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A47293-32C4-8A9C-28FB-A837E39CD7B3}"/>
              </a:ext>
            </a:extLst>
          </p:cNvPr>
          <p:cNvSpPr txBox="1">
            <a:spLocks/>
          </p:cNvSpPr>
          <p:nvPr/>
        </p:nvSpPr>
        <p:spPr>
          <a:xfrm>
            <a:off x="2903806" y="2829633"/>
            <a:ext cx="6384388" cy="599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By Ariane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Tiomou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0B2CB-FF70-8481-6337-D1E80F2F81C9}"/>
              </a:ext>
            </a:extLst>
          </p:cNvPr>
          <p:cNvSpPr/>
          <p:nvPr/>
        </p:nvSpPr>
        <p:spPr>
          <a:xfrm>
            <a:off x="0" y="0"/>
            <a:ext cx="407963" cy="6858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6EB13-C0C7-6C8D-1E49-A97F2806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2575-31A1-4B08-CB50-71BBB68A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We invested in Darden because of the substantial opportunity to unlock value with the right plan and right leadership</a:t>
            </a:r>
            <a:endParaRPr lang="fr-FR" sz="28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589-DB1A-54F6-D54B-BC6F1E02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134"/>
            <a:ext cx="10515600" cy="60681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goal is to dramatically improve Darden for the benefit of its customers, employees, and shareholders</a:t>
            </a:r>
            <a:endParaRPr lang="fr-FR" sz="17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16BF0-5B40-C458-0AF9-B32188BCC50A}"/>
              </a:ext>
            </a:extLst>
          </p:cNvPr>
          <p:cNvCxnSpPr/>
          <p:nvPr/>
        </p:nvCxnSpPr>
        <p:spPr>
          <a:xfrm>
            <a:off x="838200" y="1673445"/>
            <a:ext cx="10515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1A112-48A2-BE6C-BB9C-CE636C3E8ED8}"/>
              </a:ext>
            </a:extLst>
          </p:cNvPr>
          <p:cNvSpPr txBox="1">
            <a:spLocks/>
          </p:cNvSpPr>
          <p:nvPr/>
        </p:nvSpPr>
        <p:spPr>
          <a:xfrm>
            <a:off x="838200" y="2684415"/>
            <a:ext cx="4183966" cy="45268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Darden is compelling</a:t>
            </a:r>
            <a:endParaRPr lang="fr-FR" sz="1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42BE4F-C6DB-D1C2-8829-48E8988F624E}"/>
              </a:ext>
            </a:extLst>
          </p:cNvPr>
          <p:cNvSpPr txBox="1">
            <a:spLocks/>
          </p:cNvSpPr>
          <p:nvPr/>
        </p:nvSpPr>
        <p:spPr>
          <a:xfrm>
            <a:off x="838200" y="4366744"/>
            <a:ext cx="4183966" cy="45268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plan</a:t>
            </a:r>
            <a:endParaRPr lang="fr-FR" sz="1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47E95-E33F-AE9F-74C8-1B6FA697C795}"/>
              </a:ext>
            </a:extLst>
          </p:cNvPr>
          <p:cNvSpPr txBox="1">
            <a:spLocks/>
          </p:cNvSpPr>
          <p:nvPr/>
        </p:nvSpPr>
        <p:spPr>
          <a:xfrm>
            <a:off x="6096000" y="2684415"/>
            <a:ext cx="5257800" cy="45268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priorities</a:t>
            </a:r>
            <a:endParaRPr lang="fr-FR" sz="15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0FAA17-C0D7-9CA0-E27E-5BE393A9B4B1}"/>
              </a:ext>
            </a:extLst>
          </p:cNvPr>
          <p:cNvSpPr txBox="1">
            <a:spLocks/>
          </p:cNvSpPr>
          <p:nvPr/>
        </p:nvSpPr>
        <p:spPr>
          <a:xfrm>
            <a:off x="950742" y="3189587"/>
            <a:ext cx="4071424" cy="110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Great brands, valuable assets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Tremendous opportunity to improve operating performance and returns-on-capital</a:t>
            </a:r>
            <a:endParaRPr lang="fr-F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9F5E8CC-F489-175D-BAB1-BEDC53262940}"/>
              </a:ext>
            </a:extLst>
          </p:cNvPr>
          <p:cNvSpPr txBox="1">
            <a:spLocks/>
          </p:cNvSpPr>
          <p:nvPr/>
        </p:nvSpPr>
        <p:spPr>
          <a:xfrm>
            <a:off x="838200" y="4892661"/>
            <a:ext cx="4183966" cy="1845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comprehensive operational improvement plan.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value enhancing strategy for Darden’s real estate assets.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separation of concepts into the most logical groupings.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AF7D9C-F9A3-C754-D2BD-D942DC2FFDE3}"/>
              </a:ext>
            </a:extLst>
          </p:cNvPr>
          <p:cNvSpPr txBox="1">
            <a:spLocks/>
          </p:cNvSpPr>
          <p:nvPr/>
        </p:nvSpPr>
        <p:spPr>
          <a:xfrm>
            <a:off x="6265988" y="3350373"/>
            <a:ext cx="5087815" cy="3247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Fixing the culture so employees are once again excited to serve guests.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Infusing a major upgrade in the leadership at Darden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Substantially improving the value proposition and experience at Olive Garden to increase guest counts.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Solidifying the investment grade rating and dividend, making both safer.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Establishing capital discipline and a focus on return-on-capital.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Reducing bureaucracy and costs through a renewed focus on operations and a decentralized organization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D3A3B-237B-C088-131D-B6358160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D37-4989-8DB2-E8B7-AEDFC17D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939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We believe our nominees can lead Darden to future success (cont’d)</a:t>
            </a:r>
            <a:endParaRPr lang="fr-FR" sz="28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4B99-DD66-E805-26B9-8ABF6EAF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9" y="1752770"/>
            <a:ext cx="9032631" cy="19304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Ms. Jamison brings vast board experience, including her most recent success as Chairman of the Board of Tractor Supply Co., which has outperformed the S&amp;P by over 1,300% since she joined the Board in 2002.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Ms. Jamison also serves on the board of Office Depot and B&amp;G Foods.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She has served on five Audit Committees (three as Chair), four Compensation Committees (one as Chair), and three Governance Committees (one as Chair) throughout her career.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Ms. Jamison has experience as CFO and COO of several public companies.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She is both a frequent keynote speaker on CFO and boardroom topics, and quoted as a financial/economic “expert” in Forbes, the Wall Street Journal, Newsweek, CFO Magazine, and the Economist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CFD4D0-BC72-6F1F-4F49-48C2A23174CD}"/>
              </a:ext>
            </a:extLst>
          </p:cNvPr>
          <p:cNvCxnSpPr/>
          <p:nvPr/>
        </p:nvCxnSpPr>
        <p:spPr>
          <a:xfrm>
            <a:off x="851095" y="1259059"/>
            <a:ext cx="1052849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9E2EA8-648E-00C1-42B6-5F4C1AEB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" t="16514" r="84543" b="61149"/>
          <a:stretch/>
        </p:blipFill>
        <p:spPr>
          <a:xfrm>
            <a:off x="1046871" y="1752770"/>
            <a:ext cx="1159412" cy="123346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12147B-BDD8-A5B0-FFE0-81BFA15BEE8A}"/>
              </a:ext>
            </a:extLst>
          </p:cNvPr>
          <p:cNvSpPr txBox="1">
            <a:spLocks/>
          </p:cNvSpPr>
          <p:nvPr/>
        </p:nvSpPr>
        <p:spPr>
          <a:xfrm>
            <a:off x="1046869" y="3143244"/>
            <a:ext cx="1159413" cy="539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Cynthia </a:t>
            </a:r>
          </a:p>
          <a:p>
            <a:pPr marL="0" indent="0" algn="ctr">
              <a:buNone/>
            </a:pPr>
            <a:r>
              <a:rPr lang="fr-FR" sz="1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 Jamison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AC16B-05FF-BA0D-6C68-813A31A91CC1}"/>
              </a:ext>
            </a:extLst>
          </p:cNvPr>
          <p:cNvSpPr txBox="1">
            <a:spLocks/>
          </p:cNvSpPr>
          <p:nvPr/>
        </p:nvSpPr>
        <p:spPr>
          <a:xfrm>
            <a:off x="2284828" y="4228485"/>
            <a:ext cx="9032631" cy="2492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Mr.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Lenehan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significant expertise in the real estate industry.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 served as CEO of MI Developments, now named Granite REIT, an owner of net leased industrial and manufacturing real estate, where he was a member of their Strategic Review Committee and was a Director.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 is Chair of the Investment Committee, Member of the Nominating and Corporate Governance Committee, and a Director of Gramercy Property Trust, a publicly traded industrial and office property net lease REIT.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 is Chair of the Corporate Governance Committee, Member of the Audit Committee, and a Director of Stratus Properties, owner of commercial real estate and residential land in Austin, Texas.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 has assembled, in joint venture with private equity funds and public REITs, nearly 100 triple net leased properties in the last year.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 was formerly an investment professional at Farallon Capital Management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F8229E-B8A6-DBDC-AE83-0B8F4624E789}"/>
              </a:ext>
            </a:extLst>
          </p:cNvPr>
          <p:cNvSpPr txBox="1">
            <a:spLocks/>
          </p:cNvSpPr>
          <p:nvPr/>
        </p:nvSpPr>
        <p:spPr>
          <a:xfrm>
            <a:off x="1021081" y="5618817"/>
            <a:ext cx="1159412" cy="539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</a:t>
            </a:r>
          </a:p>
          <a:p>
            <a:pPr marL="0" indent="0" algn="ctr">
              <a:buNone/>
            </a:pPr>
            <a:r>
              <a:rPr lang="fr-FR" sz="13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fr-FR" sz="13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Lenehan</a:t>
            </a:r>
            <a:endParaRPr lang="fr-FR" sz="13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98B8E8-059D-6BFE-1B10-755FA1A7F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5" t="50000" r="84543" b="27169"/>
          <a:stretch/>
        </p:blipFill>
        <p:spPr>
          <a:xfrm>
            <a:off x="1033978" y="4270688"/>
            <a:ext cx="1159411" cy="119111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7CFFF5-2CA9-51D2-6E9F-F6A37DAE901C}"/>
              </a:ext>
            </a:extLst>
          </p:cNvPr>
          <p:cNvSpPr/>
          <p:nvPr/>
        </p:nvSpPr>
        <p:spPr>
          <a:xfrm>
            <a:off x="851095" y="1553555"/>
            <a:ext cx="10655105" cy="237487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6B57C7-4F4E-5FAE-3DD5-9E02B0234AF4}"/>
              </a:ext>
            </a:extLst>
          </p:cNvPr>
          <p:cNvSpPr/>
          <p:nvPr/>
        </p:nvSpPr>
        <p:spPr>
          <a:xfrm>
            <a:off x="838200" y="4085439"/>
            <a:ext cx="10655105" cy="263542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3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F81D74-3C0F-252C-0D69-89A6C0A7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E5BC-5B2A-5FEB-160D-E803608C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Georgia" panose="02040502050405020303" pitchFamily="18" charset="0"/>
              </a:rPr>
              <a:t>Breadsticks: just one example of food waste</a:t>
            </a:r>
            <a:endParaRPr lang="fr-FR" sz="28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16E2-A19F-78B9-DCC9-E7BC2E25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221" y="2173463"/>
            <a:ext cx="4459458" cy="94253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Servers placed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one breadstick per guest plus one breadstick for the table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For example, if you had 4 guests, 5 breadsticks were served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4724A-A462-5255-DE91-0B411591D12F}"/>
              </a:ext>
            </a:extLst>
          </p:cNvPr>
          <p:cNvSpPr txBox="1">
            <a:spLocks/>
          </p:cNvSpPr>
          <p:nvPr/>
        </p:nvSpPr>
        <p:spPr>
          <a:xfrm>
            <a:off x="2652931" y="1498210"/>
            <a:ext cx="2912012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years ago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03B918-F3B8-7FE6-7BB4-2D1C5B4370F1}"/>
              </a:ext>
            </a:extLst>
          </p:cNvPr>
          <p:cNvSpPr txBox="1">
            <a:spLocks/>
          </p:cNvSpPr>
          <p:nvPr/>
        </p:nvSpPr>
        <p:spPr>
          <a:xfrm>
            <a:off x="7729023" y="1498210"/>
            <a:ext cx="2912012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 Garden today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3C6A07-13ED-6473-839F-D3397D443B4D}"/>
              </a:ext>
            </a:extLst>
          </p:cNvPr>
          <p:cNvSpPr txBox="1">
            <a:spLocks/>
          </p:cNvSpPr>
          <p:nvPr/>
        </p:nvSpPr>
        <p:spPr>
          <a:xfrm>
            <a:off x="838202" y="2356340"/>
            <a:ext cx="1075005" cy="47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0EBD2C-4AA4-03A0-592A-6DFE36BF76A8}"/>
              </a:ext>
            </a:extLst>
          </p:cNvPr>
          <p:cNvSpPr txBox="1">
            <a:spLocks/>
          </p:cNvSpPr>
          <p:nvPr/>
        </p:nvSpPr>
        <p:spPr>
          <a:xfrm>
            <a:off x="838202" y="3316459"/>
            <a:ext cx="1075005" cy="47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AB1291-3538-E050-3185-69BCE09B6B14}"/>
              </a:ext>
            </a:extLst>
          </p:cNvPr>
          <p:cNvCxnSpPr/>
          <p:nvPr/>
        </p:nvCxnSpPr>
        <p:spPr>
          <a:xfrm>
            <a:off x="838203" y="1167618"/>
            <a:ext cx="1052849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37EE8E-CC08-6ABB-536B-B33DE238A89A}"/>
              </a:ext>
            </a:extLst>
          </p:cNvPr>
          <p:cNvSpPr txBox="1">
            <a:spLocks/>
          </p:cNvSpPr>
          <p:nvPr/>
        </p:nvSpPr>
        <p:spPr>
          <a:xfrm>
            <a:off x="2124221" y="3316458"/>
            <a:ext cx="4459458" cy="226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228600" indent="-2286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300" dirty="0"/>
              <a:t>If guests wanted more breadsticks, </a:t>
            </a:r>
            <a:r>
              <a:rPr lang="en-US" sz="1300" b="1" dirty="0"/>
              <a:t>fresh ones were served hot –enhancing the guest experience </a:t>
            </a:r>
            <a:r>
              <a:rPr lang="en-US" sz="1300" dirty="0"/>
              <a:t>with many server touch points.</a:t>
            </a:r>
          </a:p>
          <a:p>
            <a:r>
              <a:rPr lang="en-US" sz="1300" dirty="0"/>
              <a:t>This method minimized food waste and focused on the guest experience.</a:t>
            </a:r>
          </a:p>
          <a:p>
            <a:r>
              <a:rPr lang="en-US" sz="1300" dirty="0"/>
              <a:t>With fewer breadsticks on the table, guests inherently consumed less and ordered more appetizers and desserts.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72BAC4-F145-CB7B-373C-4456E1CE0B63}"/>
              </a:ext>
            </a:extLst>
          </p:cNvPr>
          <p:cNvSpPr txBox="1">
            <a:spLocks/>
          </p:cNvSpPr>
          <p:nvPr/>
        </p:nvSpPr>
        <p:spPr>
          <a:xfrm>
            <a:off x="6977574" y="2173463"/>
            <a:ext cx="4459458" cy="942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fr-FR"/>
            </a:defPPr>
            <a:lvl1pPr marL="228600" indent="-2286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The same rule exists as 10 years ago, but </a:t>
            </a:r>
            <a:r>
              <a:rPr lang="en-US" b="1" dirty="0"/>
              <a:t>restaurants lack training and discipline to deliver</a:t>
            </a:r>
            <a:r>
              <a:rPr lang="en-US" dirty="0"/>
              <a:t>. Now, servers will bring an excess of breadsticks significantly outnumbering the number of guests,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E2AD73-FAC8-4A87-722E-8CA8D56ED8A6}"/>
              </a:ext>
            </a:extLst>
          </p:cNvPr>
          <p:cNvSpPr txBox="1">
            <a:spLocks/>
          </p:cNvSpPr>
          <p:nvPr/>
        </p:nvSpPr>
        <p:spPr>
          <a:xfrm>
            <a:off x="6977574" y="3316457"/>
            <a:ext cx="4459458" cy="22613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customers will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not eat all the breadsticks, creating an enormous amount of waste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.(1)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Breadsticks get cold as they sit stale on the table.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Darden management readily admits that after sitting just 7 minutes, the breadsticks deteriorate in quality.(2)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Server will not return to the table as often, detracting from the customer experience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E97CB-9990-2A09-B94D-360D5CCBC602}"/>
              </a:ext>
            </a:extLst>
          </p:cNvPr>
          <p:cNvSpPr/>
          <p:nvPr/>
        </p:nvSpPr>
        <p:spPr>
          <a:xfrm>
            <a:off x="851098" y="5521570"/>
            <a:ext cx="10515600" cy="949566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FC9BF6-B336-D7BF-931D-3E2385859869}"/>
              </a:ext>
            </a:extLst>
          </p:cNvPr>
          <p:cNvSpPr txBox="1">
            <a:spLocks/>
          </p:cNvSpPr>
          <p:nvPr/>
        </p:nvSpPr>
        <p:spPr>
          <a:xfrm>
            <a:off x="838200" y="5690382"/>
            <a:ext cx="1075005" cy="6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takeaway</a:t>
            </a:r>
            <a:endParaRPr lang="fr-FR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D390421-2A36-1DB7-730A-C12E71B2D676}"/>
              </a:ext>
            </a:extLst>
          </p:cNvPr>
          <p:cNvSpPr txBox="1">
            <a:spLocks/>
          </p:cNvSpPr>
          <p:nvPr/>
        </p:nvSpPr>
        <p:spPr>
          <a:xfrm>
            <a:off x="3133575" y="5658726"/>
            <a:ext cx="3397348" cy="731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margins and profitability.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guest experience.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136145-B00A-64AB-A709-25C32C632A53}"/>
              </a:ext>
            </a:extLst>
          </p:cNvPr>
          <p:cNvSpPr txBox="1">
            <a:spLocks/>
          </p:cNvSpPr>
          <p:nvPr/>
        </p:nvSpPr>
        <p:spPr>
          <a:xfrm>
            <a:off x="7943554" y="5658726"/>
            <a:ext cx="3397348" cy="731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margins and profitability.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Harms guest experience</a:t>
            </a:r>
          </a:p>
        </p:txBody>
      </p:sp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8C085411-C4DC-C1F2-74EB-82BFD082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957" y="5809086"/>
            <a:ext cx="458365" cy="458365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9DF12B5D-7CCB-DA9D-F980-9CA55A83C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0658" y="5779193"/>
            <a:ext cx="458365" cy="4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8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706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Black</vt:lpstr>
      <vt:lpstr>Arial</vt:lpstr>
      <vt:lpstr>Calibri</vt:lpstr>
      <vt:lpstr>Calibri Light</vt:lpstr>
      <vt:lpstr>Georgia</vt:lpstr>
      <vt:lpstr>Wingdings</vt:lpstr>
      <vt:lpstr>Office Theme</vt:lpstr>
      <vt:lpstr>Redesigned presentation</vt:lpstr>
      <vt:lpstr>PowerPoint Presentation</vt:lpstr>
      <vt:lpstr>We invested in Darden because of the substantial opportunity to unlock value with the right plan and right leadership</vt:lpstr>
      <vt:lpstr>PowerPoint Presentation</vt:lpstr>
      <vt:lpstr>We believe our nominees can lead Darden to future success (cont’d)</vt:lpstr>
      <vt:lpstr>PowerPoint Presentation</vt:lpstr>
      <vt:lpstr>Breadsticks: just one example of food waste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Re-design a presentation</dc:title>
  <dc:creator>Hana fuyuaki</dc:creator>
  <cp:lastModifiedBy>Hana fuyuaki</cp:lastModifiedBy>
  <cp:revision>7</cp:revision>
  <dcterms:created xsi:type="dcterms:W3CDTF">2022-12-24T19:39:57Z</dcterms:created>
  <dcterms:modified xsi:type="dcterms:W3CDTF">2022-12-25T07:33:06Z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2022-12-24T20:17:27Z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5fb5e476-1697-492a-b296-aae172138a50</vt:lpwstr>
  </property>
  <property fmtid="{D5CDD505-2E9C-101B-9397-08002B2CF9AE}" pid="7" name="MSIP_Label_defa4170-0d19-0005-0004-bc88714345d2_ActionId">
    <vt:lpwstr>74169982-3f1b-48a0-b7f9-45ecd2501c38</vt:lpwstr>
  </property>
  <property fmtid="{D5CDD505-2E9C-101B-9397-08002B2CF9AE}" pid="8" name="MSIP_Label_defa4170-0d19-0005-0004-bc88714345d2_ContentBits">
    <vt:lpwstr>0</vt:lpwstr>
  </property>
</Properties>
</file>