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4" roundtripDataSignature="AMtx7mjjqfDQtj0IZ35SCK/1onMSYGWC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54eed4d1d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54eed4d1d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2454eed4d1d_0_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54eed4d1d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454eed4d1d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2454eed4d1d_0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489fc4664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489fc46640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2489fc46640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89fc46640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489fc46640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2489fc46640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489fc46640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489fc46640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2489fc46640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89fc46640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489fc46640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2489fc46640_0_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489fc46640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489fc46640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2489fc46640_0_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48b148e7f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48b148e7ff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248b148e7ff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4" name="Google Shape;24;p4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5" name="Google Shape;25;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1" name="Google Shape;31;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4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4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4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4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50" name="Google Shape;50;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4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9"/>
          <p:cNvSpPr/>
          <p:nvPr>
            <p:ph idx="2" type="pic"/>
          </p:nvPr>
        </p:nvSpPr>
        <p:spPr>
          <a:xfrm>
            <a:off x="1792288" y="612775"/>
            <a:ext cx="5486400" cy="4114800"/>
          </a:xfrm>
          <a:prstGeom prst="rect">
            <a:avLst/>
          </a:prstGeom>
          <a:noFill/>
          <a:ln>
            <a:noFill/>
          </a:ln>
        </p:spPr>
      </p:sp>
      <p:sp>
        <p:nvSpPr>
          <p:cNvPr id="68" name="Google Shape;68;p4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pts.washington.edu/uwdr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registrar.washington.edu/staffandfaculty/religious-accommodations-policy/" TargetMode="External"/><Relationship Id="rId4" Type="http://schemas.openxmlformats.org/officeDocument/2006/relationships/hyperlink" Target="https://registrar.washington.edu/students/religious-accommodations-reques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Introduction</a:t>
            </a:r>
            <a:endParaRPr/>
          </a:p>
        </p:txBody>
      </p:sp>
      <p:sp>
        <p:nvSpPr>
          <p:cNvPr id="89" name="Google Shape;89;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88888"/>
              </a:buClr>
              <a:buSzPts val="3200"/>
              <a:buNone/>
            </a:pPr>
            <a:r>
              <a:rPr lang="en-US"/>
              <a:t>STAT 451 VISUALIZING DATA</a:t>
            </a:r>
            <a:endParaRPr/>
          </a:p>
          <a:p>
            <a:pPr indent="0" lvl="0" marL="0" rtl="0" algn="ctr">
              <a:lnSpc>
                <a:spcPct val="100000"/>
              </a:lnSpc>
              <a:spcBef>
                <a:spcPts val="640"/>
              </a:spcBef>
              <a:spcAft>
                <a:spcPts val="0"/>
              </a:spcAft>
              <a:buClr>
                <a:srgbClr val="888888"/>
              </a:buClr>
              <a:buSzPts val="3200"/>
              <a:buNone/>
            </a:pPr>
            <a:r>
              <a:rPr lang="en-US"/>
              <a:t>Fall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Attendance</a:t>
            </a:r>
            <a:endParaRPr/>
          </a:p>
        </p:txBody>
      </p:sp>
      <p:sp>
        <p:nvSpPr>
          <p:cNvPr id="143" name="Google Shape;143;p10"/>
          <p:cNvSpPr txBox="1"/>
          <p:nvPr>
            <p:ph idx="1" type="body"/>
          </p:nvPr>
        </p:nvSpPr>
        <p:spPr>
          <a:xfrm>
            <a:off x="457200" y="1417638"/>
            <a:ext cx="8229600" cy="49728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None/>
            </a:pPr>
            <a:r>
              <a:rPr lang="en-US" sz="3000"/>
              <a:t>In-class attendance is highly recommended as we are going to take the quizzes, make the peer feedback and the final project presentations in class. If you cannot come to a class, please let me know via a message on Canvas as soon as possible, so that we can arrange for make-up.</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454eed4d1d_0_4"/>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Disability resources</a:t>
            </a:r>
            <a:endParaRPr/>
          </a:p>
        </p:txBody>
      </p:sp>
      <p:sp>
        <p:nvSpPr>
          <p:cNvPr id="150" name="Google Shape;150;g2454eed4d1d_0_4"/>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2800"/>
              <a:t>If you have already established accommodations with Disability Resources for Students (DRS), please activate your accommodations via myDRS so we can discuss how they will be implemented in this course.</a:t>
            </a:r>
            <a:endParaRPr sz="2800"/>
          </a:p>
          <a:p>
            <a:pPr indent="0" lvl="0" marL="0" rtl="0" algn="just">
              <a:lnSpc>
                <a:spcPct val="115000"/>
              </a:lnSpc>
              <a:spcBef>
                <a:spcPts val="0"/>
              </a:spcBef>
              <a:spcAft>
                <a:spcPts val="0"/>
              </a:spcAft>
              <a:buClr>
                <a:schemeClr val="dk1"/>
              </a:buClr>
              <a:buSzPts val="1100"/>
              <a:buFont typeface="Arial"/>
              <a:buNone/>
            </a:pPr>
            <a:r>
              <a:t/>
            </a:r>
            <a:endParaRPr sz="2800"/>
          </a:p>
          <a:p>
            <a:pPr indent="0" lvl="0" marL="0" rtl="0" algn="just">
              <a:lnSpc>
                <a:spcPct val="115000"/>
              </a:lnSpc>
              <a:spcBef>
                <a:spcPts val="0"/>
              </a:spcBef>
              <a:spcAft>
                <a:spcPts val="0"/>
              </a:spcAft>
              <a:buClr>
                <a:schemeClr val="dk1"/>
              </a:buClr>
              <a:buSzPts val="1100"/>
              <a:buFont typeface="Arial"/>
              <a:buNone/>
            </a:pPr>
            <a:r>
              <a:rPr lang="en-US" sz="2800"/>
              <a:t>If you have not yet established services through DRS, but have a temporary health condition or permanent disability that requires accommodations, contact DRS </a:t>
            </a:r>
            <a:r>
              <a:rPr lang="en-US" sz="2800"/>
              <a:t>at </a:t>
            </a:r>
            <a:r>
              <a:rPr lang="en-US" sz="2800" u="sng">
                <a:solidFill>
                  <a:srgbClr val="1155CC"/>
                </a:solidFill>
                <a:hlinkClick r:id="rId3">
                  <a:extLst>
                    <a:ext uri="{A12FA001-AC4F-418D-AE19-62706E023703}">
                      <ahyp:hlinkClr val="tx"/>
                    </a:ext>
                  </a:extLst>
                </a:hlinkClick>
              </a:rPr>
              <a:t>disability.uw.edu</a:t>
            </a:r>
            <a:r>
              <a:rPr lang="en-US" sz="2800"/>
              <a:t> </a:t>
            </a:r>
            <a:r>
              <a:rPr lang="en-US" sz="2800"/>
              <a:t>to set up an Access Plan.</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454eed4d1d_0_1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Religious accommodations</a:t>
            </a:r>
            <a:endParaRPr/>
          </a:p>
        </p:txBody>
      </p:sp>
      <p:sp>
        <p:nvSpPr>
          <p:cNvPr id="157" name="Google Shape;157;g2454eed4d1d_0_10"/>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2000"/>
              <a:t>Washington state law requires that UW develop a policy for accommodation of student absences or significant hardship due to reasons of faith or conscience, or for organized religious activities. The UW’s policy, including more information about how to request an accommodation, is available at:</a:t>
            </a:r>
            <a:endParaRPr sz="2000"/>
          </a:p>
          <a:p>
            <a:pPr indent="0" lvl="0" marL="0" rtl="0" algn="l">
              <a:lnSpc>
                <a:spcPct val="115000"/>
              </a:lnSpc>
              <a:spcBef>
                <a:spcPts val="0"/>
              </a:spcBef>
              <a:spcAft>
                <a:spcPts val="0"/>
              </a:spcAft>
              <a:buClr>
                <a:schemeClr val="dk1"/>
              </a:buClr>
              <a:buSzPts val="1100"/>
              <a:buFont typeface="Arial"/>
              <a:buNone/>
            </a:pPr>
            <a:r>
              <a:rPr lang="en-US" sz="2000" u="sng">
                <a:solidFill>
                  <a:srgbClr val="1155CC"/>
                </a:solidFill>
                <a:hlinkClick r:id="rId3">
                  <a:extLst>
                    <a:ext uri="{A12FA001-AC4F-418D-AE19-62706E023703}">
                      <ahyp:hlinkClr val="tx"/>
                    </a:ext>
                  </a:extLst>
                </a:hlinkClick>
              </a:rPr>
              <a:t> Religious Accommodations Policy (https://registrar.washington.edu/staffandfaculty/religious-accommodations-policy/)</a:t>
            </a:r>
            <a:r>
              <a:rPr lang="en-US" sz="2000"/>
              <a:t>. </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0" lvl="0" marL="0" rtl="0" algn="l">
              <a:lnSpc>
                <a:spcPct val="115000"/>
              </a:lnSpc>
              <a:spcBef>
                <a:spcPts val="0"/>
              </a:spcBef>
              <a:spcAft>
                <a:spcPts val="0"/>
              </a:spcAft>
              <a:buClr>
                <a:schemeClr val="dk1"/>
              </a:buClr>
              <a:buSzPts val="1100"/>
              <a:buFont typeface="Arial"/>
              <a:buNone/>
            </a:pPr>
            <a:r>
              <a:rPr lang="en-US" sz="2000"/>
              <a:t>Accommodations must be requested within the first two weeks of this course using the:</a:t>
            </a:r>
            <a:endParaRPr sz="2000"/>
          </a:p>
          <a:p>
            <a:pPr indent="0" lvl="0" marL="0" rtl="0" algn="l">
              <a:lnSpc>
                <a:spcPct val="115000"/>
              </a:lnSpc>
              <a:spcBef>
                <a:spcPts val="0"/>
              </a:spcBef>
              <a:spcAft>
                <a:spcPts val="0"/>
              </a:spcAft>
              <a:buClr>
                <a:schemeClr val="dk1"/>
              </a:buClr>
              <a:buSzPts val="1100"/>
              <a:buFont typeface="Arial"/>
              <a:buNone/>
            </a:pPr>
            <a:r>
              <a:rPr lang="en-US" sz="2000" u="sng">
                <a:solidFill>
                  <a:srgbClr val="1155CC"/>
                </a:solidFill>
                <a:hlinkClick r:id="rId4">
                  <a:extLst>
                    <a:ext uri="{A12FA001-AC4F-418D-AE19-62706E023703}">
                      <ahyp:hlinkClr val="tx"/>
                    </a:ext>
                  </a:extLst>
                </a:hlinkClick>
              </a:rPr>
              <a:t> Religious Accommodations Request form (https://registrar.washington.edu/students/religious-accommodations-request/)</a:t>
            </a:r>
            <a:r>
              <a:rPr lang="en-US" sz="2000"/>
              <a:t>.</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489fc46640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Course content</a:t>
            </a:r>
            <a:endParaRPr/>
          </a:p>
        </p:txBody>
      </p:sp>
      <p:sp>
        <p:nvSpPr>
          <p:cNvPr id="164" name="Google Shape;164;g2489fc46640_0_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419100" lvl="0" marL="457200" rtl="0" algn="l">
              <a:spcBef>
                <a:spcPts val="360"/>
              </a:spcBef>
              <a:spcAft>
                <a:spcPts val="0"/>
              </a:spcAft>
              <a:buSzPts val="3000"/>
              <a:buChar char="•"/>
            </a:pPr>
            <a:r>
              <a:rPr lang="en-US" sz="3000"/>
              <a:t>Lectures on general principles of data visualization</a:t>
            </a:r>
            <a:endParaRPr sz="3000"/>
          </a:p>
          <a:p>
            <a:pPr indent="0" lvl="0" marL="0" rtl="0" algn="l">
              <a:spcBef>
                <a:spcPts val="360"/>
              </a:spcBef>
              <a:spcAft>
                <a:spcPts val="0"/>
              </a:spcAft>
              <a:buNone/>
            </a:pPr>
            <a:r>
              <a:t/>
            </a:r>
            <a:endParaRPr sz="3000"/>
          </a:p>
          <a:p>
            <a:pPr indent="-419100" lvl="0" marL="457200" rtl="0" algn="l">
              <a:spcBef>
                <a:spcPts val="360"/>
              </a:spcBef>
              <a:spcAft>
                <a:spcPts val="0"/>
              </a:spcAft>
              <a:buSzPts val="3000"/>
              <a:buChar char="•"/>
            </a:pPr>
            <a:r>
              <a:rPr lang="en-US" sz="3000"/>
              <a:t>Tutorials: Ggplot, Shiny, Dash R, R packages for geospatial data, texts and networks</a:t>
            </a:r>
            <a:endParaRPr sz="3000"/>
          </a:p>
          <a:p>
            <a:pPr indent="0" lvl="0" marL="0" rtl="0" algn="l">
              <a:spcBef>
                <a:spcPts val="360"/>
              </a:spcBef>
              <a:spcAft>
                <a:spcPts val="0"/>
              </a:spcAft>
              <a:buNone/>
            </a:pPr>
            <a:r>
              <a:t/>
            </a:r>
            <a:endParaRPr sz="3000"/>
          </a:p>
          <a:p>
            <a:pPr indent="-419100" lvl="0" marL="457200" rtl="0" algn="l">
              <a:spcBef>
                <a:spcPts val="360"/>
              </a:spcBef>
              <a:spcAft>
                <a:spcPts val="0"/>
              </a:spcAft>
              <a:buSzPts val="3000"/>
              <a:buChar char="•"/>
            </a:pPr>
            <a:r>
              <a:rPr lang="en-US" sz="3000"/>
              <a:t>Labs (Tuesdays 11:30-12:20)</a:t>
            </a:r>
            <a:endParaRPr sz="3000"/>
          </a:p>
          <a:p>
            <a:pPr indent="0" lvl="0" marL="457200" rtl="0" algn="l">
              <a:spcBef>
                <a:spcPts val="36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489fc46640_0_6"/>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Quizzes</a:t>
            </a:r>
            <a:endParaRPr/>
          </a:p>
        </p:txBody>
      </p:sp>
      <p:sp>
        <p:nvSpPr>
          <p:cNvPr id="171" name="Google Shape;171;g2489fc46640_0_6"/>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419100" lvl="0" marL="457200" rtl="0" algn="l">
              <a:spcBef>
                <a:spcPts val="360"/>
              </a:spcBef>
              <a:spcAft>
                <a:spcPts val="0"/>
              </a:spcAft>
              <a:buSzPts val="3000"/>
              <a:buChar char="•"/>
            </a:pPr>
            <a:r>
              <a:rPr lang="en-US" sz="3000"/>
              <a:t>In-class quizzes at the </a:t>
            </a:r>
            <a:r>
              <a:rPr lang="en-US" sz="3000"/>
              <a:t>beginning</a:t>
            </a:r>
            <a:r>
              <a:rPr lang="en-US" sz="3000"/>
              <a:t> of class on 10/19, 11/02 and 11/16.</a:t>
            </a:r>
            <a:endParaRPr sz="3000"/>
          </a:p>
          <a:p>
            <a:pPr indent="0" lvl="0" marL="0" rtl="0" algn="l">
              <a:spcBef>
                <a:spcPts val="360"/>
              </a:spcBef>
              <a:spcAft>
                <a:spcPts val="0"/>
              </a:spcAft>
              <a:buNone/>
            </a:pPr>
            <a:r>
              <a:t/>
            </a:r>
            <a:endParaRPr sz="3000"/>
          </a:p>
          <a:p>
            <a:pPr indent="-419100" lvl="0" marL="457200" rtl="0" algn="l">
              <a:spcBef>
                <a:spcPts val="360"/>
              </a:spcBef>
              <a:spcAft>
                <a:spcPts val="0"/>
              </a:spcAft>
              <a:buSzPts val="3000"/>
              <a:buChar char="•"/>
            </a:pPr>
            <a:r>
              <a:rPr lang="en-US" sz="3000"/>
              <a:t>About 10-15 minutes.</a:t>
            </a:r>
            <a:endParaRPr sz="3000"/>
          </a:p>
          <a:p>
            <a:pPr indent="0" lvl="0" marL="0" rtl="0" algn="l">
              <a:spcBef>
                <a:spcPts val="360"/>
              </a:spcBef>
              <a:spcAft>
                <a:spcPts val="0"/>
              </a:spcAft>
              <a:buNone/>
            </a:pPr>
            <a:r>
              <a:t/>
            </a:r>
            <a:endParaRPr sz="3000"/>
          </a:p>
          <a:p>
            <a:pPr indent="-419100" lvl="0" marL="457200" rtl="0" algn="l">
              <a:spcBef>
                <a:spcPts val="360"/>
              </a:spcBef>
              <a:spcAft>
                <a:spcPts val="0"/>
              </a:spcAft>
              <a:buSzPts val="3000"/>
              <a:buChar char="•"/>
            </a:pPr>
            <a:r>
              <a:rPr lang="en-US" sz="3000"/>
              <a:t>General questions about data visualization </a:t>
            </a:r>
            <a:r>
              <a:rPr lang="en-US" sz="3000"/>
              <a:t>principles</a:t>
            </a:r>
            <a:r>
              <a:rPr lang="en-US" sz="3000"/>
              <a:t> from the lectures.</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489fc46640_0_12"/>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Homework assignments</a:t>
            </a:r>
            <a:endParaRPr/>
          </a:p>
        </p:txBody>
      </p:sp>
      <p:sp>
        <p:nvSpPr>
          <p:cNvPr id="178" name="Google Shape;178;g2489fc46640_0_12"/>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419100" lvl="0" marL="457200" rtl="0" algn="l">
              <a:spcBef>
                <a:spcPts val="360"/>
              </a:spcBef>
              <a:spcAft>
                <a:spcPts val="0"/>
              </a:spcAft>
              <a:buSzPts val="3000"/>
              <a:buChar char="•"/>
            </a:pPr>
            <a:r>
              <a:rPr lang="en-US" sz="3000"/>
              <a:t>Two homeworks due on 10/19 and 11/02.</a:t>
            </a:r>
            <a:endParaRPr sz="3000"/>
          </a:p>
          <a:p>
            <a:pPr indent="-419100" lvl="0" marL="457200" rtl="0" algn="l">
              <a:spcBef>
                <a:spcPts val="0"/>
              </a:spcBef>
              <a:spcAft>
                <a:spcPts val="0"/>
              </a:spcAft>
              <a:buSzPts val="3000"/>
              <a:buChar char="•"/>
            </a:pPr>
            <a:r>
              <a:rPr lang="en-US" sz="3000"/>
              <a:t>You will be given a dataset and you will choose a question that you want to answer about this dataset.</a:t>
            </a:r>
            <a:endParaRPr sz="3000"/>
          </a:p>
          <a:p>
            <a:pPr indent="-419100" lvl="0" marL="457200" rtl="0" algn="l">
              <a:spcBef>
                <a:spcPts val="0"/>
              </a:spcBef>
              <a:spcAft>
                <a:spcPts val="0"/>
              </a:spcAft>
              <a:buSzPts val="3000"/>
              <a:buChar char="•"/>
            </a:pPr>
            <a:r>
              <a:rPr lang="en-US" sz="3000"/>
              <a:t>Then you will make a visual that </a:t>
            </a:r>
            <a:r>
              <a:rPr lang="en-US" sz="3000"/>
              <a:t>helps</a:t>
            </a:r>
            <a:r>
              <a:rPr lang="en-US" sz="3000"/>
              <a:t> answering your question.</a:t>
            </a:r>
            <a:endParaRPr sz="3000"/>
          </a:p>
          <a:p>
            <a:pPr indent="-419100" lvl="0" marL="457200" rtl="0" algn="l">
              <a:spcBef>
                <a:spcPts val="0"/>
              </a:spcBef>
              <a:spcAft>
                <a:spcPts val="0"/>
              </a:spcAft>
              <a:buSzPts val="3000"/>
              <a:buChar char="•"/>
            </a:pPr>
            <a:r>
              <a:rPr lang="en-US" sz="3000"/>
              <a:t>You will also write a few </a:t>
            </a:r>
            <a:r>
              <a:rPr lang="en-US" sz="3000"/>
              <a:t>paragraphs</a:t>
            </a:r>
            <a:r>
              <a:rPr lang="en-US" sz="3000"/>
              <a:t> </a:t>
            </a:r>
            <a:r>
              <a:rPr lang="en-US" sz="3000"/>
              <a:t>describing</a:t>
            </a:r>
            <a:r>
              <a:rPr lang="en-US" sz="3000"/>
              <a:t> your question and your design.</a:t>
            </a: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489fc46640_0_18"/>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Peer feedback</a:t>
            </a:r>
            <a:endParaRPr/>
          </a:p>
        </p:txBody>
      </p:sp>
      <p:sp>
        <p:nvSpPr>
          <p:cNvPr id="185" name="Google Shape;185;g2489fc46640_0_18"/>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419100" lvl="0" marL="457200" rtl="0" algn="l">
              <a:spcBef>
                <a:spcPts val="360"/>
              </a:spcBef>
              <a:spcAft>
                <a:spcPts val="0"/>
              </a:spcAft>
              <a:buSzPts val="3000"/>
              <a:buChar char="•"/>
            </a:pPr>
            <a:r>
              <a:rPr lang="en-US" sz="3000"/>
              <a:t>We will review together the submissions of the student.</a:t>
            </a:r>
            <a:endParaRPr sz="3000"/>
          </a:p>
          <a:p>
            <a:pPr indent="-419100" lvl="0" marL="457200" rtl="0" algn="l">
              <a:spcBef>
                <a:spcPts val="0"/>
              </a:spcBef>
              <a:spcAft>
                <a:spcPts val="0"/>
              </a:spcAft>
              <a:buSzPts val="3000"/>
              <a:buChar char="•"/>
            </a:pPr>
            <a:r>
              <a:rPr lang="en-US" sz="3000"/>
              <a:t>I will </a:t>
            </a:r>
            <a:r>
              <a:rPr lang="en-US" sz="3000"/>
              <a:t>divide</a:t>
            </a:r>
            <a:r>
              <a:rPr lang="en-US" sz="3000"/>
              <a:t> the class into 2 to 3 groups and will fill a feedback form for each of the submissions from your group.</a:t>
            </a:r>
            <a:endParaRPr sz="3000"/>
          </a:p>
          <a:p>
            <a:pPr indent="-419100" lvl="0" marL="457200" rtl="0" algn="l">
              <a:spcBef>
                <a:spcPts val="0"/>
              </a:spcBef>
              <a:spcAft>
                <a:spcPts val="0"/>
              </a:spcAft>
              <a:buSzPts val="3000"/>
              <a:buChar char="•"/>
            </a:pPr>
            <a:r>
              <a:rPr lang="en-US" sz="3000"/>
              <a:t>I will gather the feedback forms and give them to the student who submitted the visuals.</a:t>
            </a:r>
            <a:endParaRPr sz="3000"/>
          </a:p>
          <a:p>
            <a:pPr indent="-419100" lvl="0" marL="457200" rtl="0" algn="l">
              <a:spcBef>
                <a:spcPts val="0"/>
              </a:spcBef>
              <a:spcAft>
                <a:spcPts val="0"/>
              </a:spcAft>
              <a:buSzPts val="3000"/>
              <a:buChar char="•"/>
            </a:pPr>
            <a:r>
              <a:rPr lang="en-US" sz="3000"/>
              <a:t>3 feedbacks for homework 1, homework 2 and the first part of the final project.</a:t>
            </a:r>
            <a:endParaRPr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489fc46640_0_24"/>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Final project</a:t>
            </a:r>
            <a:endParaRPr/>
          </a:p>
        </p:txBody>
      </p:sp>
      <p:sp>
        <p:nvSpPr>
          <p:cNvPr id="192" name="Google Shape;192;g2489fc46640_0_24"/>
          <p:cNvSpPr txBox="1"/>
          <p:nvPr>
            <p:ph idx="1" type="body"/>
          </p:nvPr>
        </p:nvSpPr>
        <p:spPr>
          <a:xfrm>
            <a:off x="457200" y="1600200"/>
            <a:ext cx="8229600" cy="4526100"/>
          </a:xfrm>
          <a:prstGeom prst="rect">
            <a:avLst/>
          </a:prstGeom>
        </p:spPr>
        <p:txBody>
          <a:bodyPr anchorCtr="0" anchor="t" bIns="45700" lIns="91425" spcFirstLastPara="1" rIns="91425" wrap="square" tIns="45700">
            <a:normAutofit lnSpcReduction="10000"/>
          </a:bodyPr>
          <a:lstStyle/>
          <a:p>
            <a:pPr indent="-419100" lvl="0" marL="457200" rtl="0" algn="l">
              <a:spcBef>
                <a:spcPts val="360"/>
              </a:spcBef>
              <a:spcAft>
                <a:spcPts val="0"/>
              </a:spcAft>
              <a:buSzPts val="3000"/>
              <a:buChar char="•"/>
            </a:pPr>
            <a:r>
              <a:rPr lang="en-US" sz="3000"/>
              <a:t>In-class presentations on 12/07 (last day of class) and 12/11 (final exam time slot).</a:t>
            </a:r>
            <a:endParaRPr sz="3000"/>
          </a:p>
          <a:p>
            <a:pPr indent="0" lvl="0" marL="0" rtl="0" algn="l">
              <a:spcBef>
                <a:spcPts val="360"/>
              </a:spcBef>
              <a:spcAft>
                <a:spcPts val="0"/>
              </a:spcAft>
              <a:buNone/>
            </a:pPr>
            <a:r>
              <a:t/>
            </a:r>
            <a:endParaRPr sz="3000"/>
          </a:p>
          <a:p>
            <a:pPr indent="-419100" lvl="0" marL="457200" rtl="0" algn="l">
              <a:spcBef>
                <a:spcPts val="360"/>
              </a:spcBef>
              <a:spcAft>
                <a:spcPts val="0"/>
              </a:spcAft>
              <a:buSzPts val="3000"/>
              <a:buChar char="•"/>
            </a:pPr>
            <a:r>
              <a:rPr lang="en-US" sz="3000"/>
              <a:t>The objective of the final project is to start building your own visualization portfolio.</a:t>
            </a:r>
            <a:endParaRPr sz="3000"/>
          </a:p>
          <a:p>
            <a:pPr indent="0" lvl="0" marL="0" rtl="0" algn="l">
              <a:spcBef>
                <a:spcPts val="360"/>
              </a:spcBef>
              <a:spcAft>
                <a:spcPts val="0"/>
              </a:spcAft>
              <a:buNone/>
            </a:pPr>
            <a:r>
              <a:t/>
            </a:r>
            <a:endParaRPr sz="3000"/>
          </a:p>
          <a:p>
            <a:pPr indent="-419100" lvl="0" marL="457200" rtl="0" algn="l">
              <a:spcBef>
                <a:spcPts val="360"/>
              </a:spcBef>
              <a:spcAft>
                <a:spcPts val="0"/>
              </a:spcAft>
              <a:buSzPts val="3000"/>
              <a:buChar char="•"/>
            </a:pPr>
            <a:r>
              <a:rPr lang="en-US" sz="3000"/>
              <a:t>Depending on the number of students registered for the class, you may be allowed to work in teams of 2 students.</a:t>
            </a:r>
            <a:endParaRPr sz="3000"/>
          </a:p>
          <a:p>
            <a:pPr indent="0" lvl="0" marL="457200" rtl="0" algn="l">
              <a:spcBef>
                <a:spcPts val="36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48b148e7ff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Final project</a:t>
            </a:r>
            <a:endParaRPr/>
          </a:p>
        </p:txBody>
      </p:sp>
      <p:sp>
        <p:nvSpPr>
          <p:cNvPr id="199" name="Google Shape;199;g248b148e7ff_0_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lnSpcReduction="10000"/>
          </a:bodyPr>
          <a:lstStyle/>
          <a:p>
            <a:pPr indent="-419100" lvl="0" marL="457200" rtl="0" algn="l">
              <a:spcBef>
                <a:spcPts val="360"/>
              </a:spcBef>
              <a:spcAft>
                <a:spcPts val="0"/>
              </a:spcAft>
              <a:buSzPts val="3000"/>
              <a:buChar char="•"/>
            </a:pPr>
            <a:r>
              <a:rPr lang="en-US" sz="3000"/>
              <a:t>Part 1 due 11/16: Find the idea, find the data, create some preliminary visuals, get feedback from peers.</a:t>
            </a:r>
            <a:endParaRPr sz="3000"/>
          </a:p>
          <a:p>
            <a:pPr indent="0" lvl="0" marL="0" rtl="0" algn="l">
              <a:spcBef>
                <a:spcPts val="360"/>
              </a:spcBef>
              <a:spcAft>
                <a:spcPts val="0"/>
              </a:spcAft>
              <a:buNone/>
            </a:pPr>
            <a:r>
              <a:t/>
            </a:r>
            <a:endParaRPr sz="3000"/>
          </a:p>
          <a:p>
            <a:pPr indent="-419100" lvl="0" marL="457200" rtl="0" algn="l">
              <a:spcBef>
                <a:spcPts val="360"/>
              </a:spcBef>
              <a:spcAft>
                <a:spcPts val="0"/>
              </a:spcAft>
              <a:buSzPts val="3000"/>
              <a:buChar char="•"/>
            </a:pPr>
            <a:r>
              <a:rPr lang="en-US" sz="3000"/>
              <a:t>Part 2 due 12/07: Create an interactive dashboard and present the project to the class.</a:t>
            </a:r>
            <a:endParaRPr sz="3000"/>
          </a:p>
          <a:p>
            <a:pPr indent="0" lvl="0" marL="0" rtl="0" algn="l">
              <a:spcBef>
                <a:spcPts val="360"/>
              </a:spcBef>
              <a:spcAft>
                <a:spcPts val="0"/>
              </a:spcAft>
              <a:buNone/>
            </a:pPr>
            <a:r>
              <a:t/>
            </a:r>
            <a:endParaRPr sz="3000"/>
          </a:p>
          <a:p>
            <a:pPr indent="-419100" lvl="0" marL="457200" rtl="0" algn="l">
              <a:spcBef>
                <a:spcPts val="360"/>
              </a:spcBef>
              <a:spcAft>
                <a:spcPts val="0"/>
              </a:spcAft>
              <a:buSzPts val="3000"/>
              <a:buChar char="•"/>
            </a:pPr>
            <a:r>
              <a:rPr lang="en-US" sz="3000"/>
              <a:t>Your code and your data should be available on a GitHUb repository so that anybody can run your dashboard on their own laptop.</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Instructor: Ariane Ducellier</a:t>
            </a:r>
            <a:endParaRPr/>
          </a:p>
        </p:txBody>
      </p:sp>
      <p:sp>
        <p:nvSpPr>
          <p:cNvPr id="95" name="Google Shape;95;p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lnSpcReduction="10000"/>
          </a:bodyPr>
          <a:lstStyle/>
          <a:p>
            <a:pPr indent="-355600" lvl="0" marL="342900" rtl="0" algn="l">
              <a:lnSpc>
                <a:spcPct val="100000"/>
              </a:lnSpc>
              <a:spcBef>
                <a:spcPts val="0"/>
              </a:spcBef>
              <a:spcAft>
                <a:spcPts val="0"/>
              </a:spcAft>
              <a:buClr>
                <a:schemeClr val="dk1"/>
              </a:buClr>
              <a:buSzPts val="3000"/>
              <a:buChar char="•"/>
            </a:pPr>
            <a:r>
              <a:rPr lang="en-US" sz="3000"/>
              <a:t>M</a:t>
            </a:r>
            <a:r>
              <a:rPr lang="en-US" sz="3000"/>
              <a:t>aster in Statistics from University of Washington.</a:t>
            </a:r>
            <a:endParaRPr sz="3000"/>
          </a:p>
          <a:p>
            <a:pPr indent="0" lvl="0" marL="0" rtl="0" algn="l">
              <a:lnSpc>
                <a:spcPct val="100000"/>
              </a:lnSpc>
              <a:spcBef>
                <a:spcPts val="0"/>
              </a:spcBef>
              <a:spcAft>
                <a:spcPts val="0"/>
              </a:spcAft>
              <a:buNone/>
            </a:pPr>
            <a:r>
              <a:t/>
            </a:r>
            <a:endParaRPr sz="3000"/>
          </a:p>
          <a:p>
            <a:pPr indent="-355600" lvl="0" marL="342900" rtl="0" algn="l">
              <a:lnSpc>
                <a:spcPct val="100000"/>
              </a:lnSpc>
              <a:spcBef>
                <a:spcPts val="0"/>
              </a:spcBef>
              <a:spcAft>
                <a:spcPts val="0"/>
              </a:spcAft>
              <a:buClr>
                <a:schemeClr val="dk1"/>
              </a:buClr>
              <a:buSzPts val="3000"/>
              <a:buChar char="•"/>
            </a:pPr>
            <a:r>
              <a:rPr lang="en-US" sz="3000"/>
              <a:t>PhD in Earth &amp; Space Sciences: Data Science from University of Washington.</a:t>
            </a:r>
            <a:endParaRPr sz="3000"/>
          </a:p>
          <a:p>
            <a:pPr indent="0" lvl="0" marL="0" rtl="0" algn="l">
              <a:lnSpc>
                <a:spcPct val="100000"/>
              </a:lnSpc>
              <a:spcBef>
                <a:spcPts val="0"/>
              </a:spcBef>
              <a:spcAft>
                <a:spcPts val="0"/>
              </a:spcAft>
              <a:buNone/>
            </a:pPr>
            <a:r>
              <a:t/>
            </a:r>
            <a:endParaRPr sz="3000"/>
          </a:p>
          <a:p>
            <a:pPr indent="-355600" lvl="0" marL="342900" rtl="0" algn="l">
              <a:lnSpc>
                <a:spcPct val="100000"/>
              </a:lnSpc>
              <a:spcBef>
                <a:spcPts val="0"/>
              </a:spcBef>
              <a:spcAft>
                <a:spcPts val="0"/>
              </a:spcAft>
              <a:buSzPts val="3000"/>
              <a:buChar char="•"/>
            </a:pPr>
            <a:r>
              <a:rPr lang="en-US" sz="3000"/>
              <a:t>Starting a postdoc in October at the Institute for Health Metrics and Evaluation.</a:t>
            </a:r>
            <a:endParaRPr sz="3000"/>
          </a:p>
          <a:p>
            <a:pPr indent="0" lvl="0" marL="0" rtl="0" algn="l">
              <a:lnSpc>
                <a:spcPct val="100000"/>
              </a:lnSpc>
              <a:spcBef>
                <a:spcPts val="0"/>
              </a:spcBef>
              <a:spcAft>
                <a:spcPts val="0"/>
              </a:spcAft>
              <a:buNone/>
            </a:pPr>
            <a:r>
              <a:t/>
            </a:r>
            <a:endParaRPr sz="3000"/>
          </a:p>
          <a:p>
            <a:pPr indent="-355600" lvl="0" marL="342900" rtl="0" algn="l">
              <a:lnSpc>
                <a:spcPct val="100000"/>
              </a:lnSpc>
              <a:spcBef>
                <a:spcPts val="0"/>
              </a:spcBef>
              <a:spcAft>
                <a:spcPts val="0"/>
              </a:spcAft>
              <a:buSzPts val="3000"/>
              <a:buChar char="•"/>
            </a:pPr>
            <a:r>
              <a:rPr lang="en-US" sz="3000"/>
              <a:t>Interested in all things data and visualization.</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TA: Trinity Fan</a:t>
            </a:r>
            <a:endParaRPr/>
          </a:p>
        </p:txBody>
      </p:sp>
      <p:sp>
        <p:nvSpPr>
          <p:cNvPr id="101" name="Google Shape;101;p3"/>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92500" lnSpcReduction="20000"/>
          </a:bodyPr>
          <a:lstStyle/>
          <a:p>
            <a:pPr indent="-334327" lvl="0" marL="457200" rtl="0" algn="l">
              <a:spcBef>
                <a:spcPts val="360"/>
              </a:spcBef>
              <a:spcAft>
                <a:spcPts val="0"/>
              </a:spcAft>
              <a:buSzPct val="56250"/>
              <a:buChar char="•"/>
            </a:pPr>
            <a:r>
              <a:rPr lang="en-US"/>
              <a:t>4th year PhD student in Statistics at the University of Washington</a:t>
            </a:r>
            <a:endParaRPr/>
          </a:p>
          <a:p>
            <a:pPr indent="0" lvl="0" marL="0" rtl="0" algn="l">
              <a:spcBef>
                <a:spcPts val="360"/>
              </a:spcBef>
              <a:spcAft>
                <a:spcPts val="0"/>
              </a:spcAft>
              <a:buNone/>
            </a:pPr>
            <a:r>
              <a:t/>
            </a:r>
            <a:endParaRPr/>
          </a:p>
          <a:p>
            <a:pPr indent="-334327" lvl="0" marL="457200" rtl="0" algn="l">
              <a:spcBef>
                <a:spcPts val="360"/>
              </a:spcBef>
              <a:spcAft>
                <a:spcPts val="0"/>
              </a:spcAft>
              <a:buSzPct val="56250"/>
              <a:buChar char="•"/>
            </a:pPr>
            <a:r>
              <a:rPr lang="en-US"/>
              <a:t>Research in active learning under domain shift and designing efficient data strategies.</a:t>
            </a:r>
            <a:endParaRPr/>
          </a:p>
          <a:p>
            <a:pPr indent="0" lvl="0" marL="0" rtl="0" algn="l">
              <a:spcBef>
                <a:spcPts val="360"/>
              </a:spcBef>
              <a:spcAft>
                <a:spcPts val="0"/>
              </a:spcAft>
              <a:buNone/>
            </a:pPr>
            <a:r>
              <a:t/>
            </a:r>
            <a:endParaRPr/>
          </a:p>
          <a:p>
            <a:pPr indent="-334327" lvl="0" marL="457200" rtl="0" algn="l">
              <a:spcBef>
                <a:spcPts val="360"/>
              </a:spcBef>
              <a:spcAft>
                <a:spcPts val="0"/>
              </a:spcAft>
              <a:buSzPct val="56250"/>
              <a:buChar char="•"/>
            </a:pPr>
            <a:r>
              <a:rPr lang="en-US"/>
              <a:t>Love photography (data visualization is like taking meaningful photos of the data!)</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Learning objectives</a:t>
            </a:r>
            <a:endParaRPr/>
          </a:p>
        </p:txBody>
      </p:sp>
      <p:sp>
        <p:nvSpPr>
          <p:cNvPr id="107" name="Google Shape;107;p4"/>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419100" lvl="0" marL="457200" rtl="0" algn="l">
              <a:spcBef>
                <a:spcPts val="360"/>
              </a:spcBef>
              <a:spcAft>
                <a:spcPts val="0"/>
              </a:spcAft>
              <a:buSzPts val="3000"/>
              <a:buChar char="•"/>
            </a:pPr>
            <a:r>
              <a:rPr lang="en-US" sz="3000"/>
              <a:t>Data visualization principles.</a:t>
            </a:r>
            <a:endParaRPr sz="3000"/>
          </a:p>
          <a:p>
            <a:pPr indent="0" lvl="0" marL="0" rtl="0" algn="l">
              <a:spcBef>
                <a:spcPts val="360"/>
              </a:spcBef>
              <a:spcAft>
                <a:spcPts val="0"/>
              </a:spcAft>
              <a:buNone/>
            </a:pPr>
            <a:r>
              <a:t/>
            </a:r>
            <a:endParaRPr sz="3000"/>
          </a:p>
          <a:p>
            <a:pPr indent="-419100" lvl="0" marL="457200" rtl="0" algn="l">
              <a:spcBef>
                <a:spcPts val="360"/>
              </a:spcBef>
              <a:spcAft>
                <a:spcPts val="0"/>
              </a:spcAft>
              <a:buSzPts val="3000"/>
              <a:buChar char="•"/>
            </a:pPr>
            <a:r>
              <a:rPr lang="en-US" sz="3000"/>
              <a:t>Practical data visualization with R: Mostly ggplot, but some other packages too.</a:t>
            </a:r>
            <a:endParaRPr sz="3000"/>
          </a:p>
          <a:p>
            <a:pPr indent="0" lvl="0" marL="0" rtl="0" algn="l">
              <a:spcBef>
                <a:spcPts val="360"/>
              </a:spcBef>
              <a:spcAft>
                <a:spcPts val="0"/>
              </a:spcAft>
              <a:buNone/>
            </a:pPr>
            <a:r>
              <a:t/>
            </a:r>
            <a:endParaRPr sz="3000"/>
          </a:p>
          <a:p>
            <a:pPr indent="-419100" lvl="0" marL="457200" rtl="0" algn="l">
              <a:spcBef>
                <a:spcPts val="360"/>
              </a:spcBef>
              <a:spcAft>
                <a:spcPts val="0"/>
              </a:spcAft>
              <a:buSzPts val="3000"/>
              <a:buChar char="•"/>
            </a:pPr>
            <a:r>
              <a:rPr lang="en-US" sz="3000"/>
              <a:t>Dashboards: Mainly Shiny, but some Dash R too.</a:t>
            </a:r>
            <a:endParaRPr sz="3000"/>
          </a:p>
          <a:p>
            <a:pPr indent="0" lvl="0" marL="0" rtl="0" algn="l">
              <a:spcBef>
                <a:spcPts val="360"/>
              </a:spcBef>
              <a:spcAft>
                <a:spcPts val="0"/>
              </a:spcAft>
              <a:buNone/>
            </a:pPr>
            <a:r>
              <a:t/>
            </a:r>
            <a:endParaRPr sz="3000"/>
          </a:p>
          <a:p>
            <a:pPr indent="-419100" lvl="0" marL="457200" rtl="0" algn="l">
              <a:spcBef>
                <a:spcPts val="360"/>
              </a:spcBef>
              <a:spcAft>
                <a:spcPts val="0"/>
              </a:spcAft>
              <a:buSzPts val="3000"/>
              <a:buChar char="•"/>
            </a:pPr>
            <a:r>
              <a:rPr lang="en-US" sz="3000"/>
              <a:t>A mix of lectures, tutorial and labs.</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Tools</a:t>
            </a:r>
            <a:endParaRPr/>
          </a:p>
        </p:txBody>
      </p:sp>
      <p:sp>
        <p:nvSpPr>
          <p:cNvPr id="113" name="Google Shape;113;p5"/>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419100" lvl="0" marL="457200" rtl="0" algn="l">
              <a:spcBef>
                <a:spcPts val="360"/>
              </a:spcBef>
              <a:spcAft>
                <a:spcPts val="0"/>
              </a:spcAft>
              <a:buSzPts val="3000"/>
              <a:buChar char="•"/>
            </a:pPr>
            <a:r>
              <a:rPr lang="en-US" sz="3000"/>
              <a:t>R</a:t>
            </a:r>
            <a:endParaRPr sz="3000"/>
          </a:p>
          <a:p>
            <a:pPr indent="0" lvl="0" marL="0" rtl="0" algn="l">
              <a:spcBef>
                <a:spcPts val="360"/>
              </a:spcBef>
              <a:spcAft>
                <a:spcPts val="0"/>
              </a:spcAft>
              <a:buNone/>
            </a:pPr>
            <a:r>
              <a:t/>
            </a:r>
            <a:endParaRPr sz="3000"/>
          </a:p>
          <a:p>
            <a:pPr indent="-419100" lvl="0" marL="457200" rtl="0" algn="l">
              <a:spcBef>
                <a:spcPts val="360"/>
              </a:spcBef>
              <a:spcAft>
                <a:spcPts val="0"/>
              </a:spcAft>
              <a:buSzPts val="3000"/>
              <a:buChar char="•"/>
            </a:pPr>
            <a:r>
              <a:rPr lang="en-US" sz="3000"/>
              <a:t>RStudio</a:t>
            </a:r>
            <a:endParaRPr sz="3000"/>
          </a:p>
          <a:p>
            <a:pPr indent="0" lvl="0" marL="0" rtl="0" algn="l">
              <a:spcBef>
                <a:spcPts val="360"/>
              </a:spcBef>
              <a:spcAft>
                <a:spcPts val="0"/>
              </a:spcAft>
              <a:buNone/>
            </a:pPr>
            <a:r>
              <a:t/>
            </a:r>
            <a:endParaRPr sz="3000"/>
          </a:p>
          <a:p>
            <a:pPr indent="-419100" lvl="0" marL="457200" rtl="0" algn="l">
              <a:spcBef>
                <a:spcPts val="360"/>
              </a:spcBef>
              <a:spcAft>
                <a:spcPts val="0"/>
              </a:spcAft>
              <a:buSzPts val="3000"/>
              <a:buChar char="•"/>
            </a:pPr>
            <a:r>
              <a:rPr lang="en-US" sz="3000"/>
              <a:t>Recommended textbook for optional readings:</a:t>
            </a:r>
            <a:endParaRPr sz="3000"/>
          </a:p>
          <a:p>
            <a:pPr indent="0" lvl="0" marL="0" rtl="0" algn="l">
              <a:spcBef>
                <a:spcPts val="360"/>
              </a:spcBef>
              <a:spcAft>
                <a:spcPts val="0"/>
              </a:spcAft>
              <a:buNone/>
            </a:pPr>
            <a:r>
              <a:t/>
            </a:r>
            <a:endParaRPr sz="3000"/>
          </a:p>
          <a:p>
            <a:pPr indent="0" lvl="0" marL="457200" rtl="0" algn="l">
              <a:lnSpc>
                <a:spcPct val="115000"/>
              </a:lnSpc>
              <a:spcBef>
                <a:spcPts val="0"/>
              </a:spcBef>
              <a:spcAft>
                <a:spcPts val="0"/>
              </a:spcAft>
              <a:buNone/>
            </a:pPr>
            <a:r>
              <a:rPr lang="en-US" sz="2400"/>
              <a:t>The functional art : an introduction to information graphics and visualization</a:t>
            </a:r>
            <a:endParaRPr sz="2400" u="sng">
              <a:solidFill>
                <a:srgbClr val="1155CC"/>
              </a:solidFill>
            </a:endParaRPr>
          </a:p>
          <a:p>
            <a:pPr indent="0" lvl="0" marL="457200" rtl="0" algn="l">
              <a:lnSpc>
                <a:spcPct val="115000"/>
              </a:lnSpc>
              <a:spcBef>
                <a:spcPts val="0"/>
              </a:spcBef>
              <a:spcAft>
                <a:spcPts val="0"/>
              </a:spcAft>
              <a:buNone/>
            </a:pPr>
            <a:r>
              <a:rPr lang="en-US" sz="2400"/>
              <a:t>Cairo, Alberto</a:t>
            </a:r>
            <a:endParaRPr sz="2400"/>
          </a:p>
          <a:p>
            <a:pPr indent="0" lvl="0" marL="457200" rtl="0" algn="l">
              <a:lnSpc>
                <a:spcPct val="115000"/>
              </a:lnSpc>
              <a:spcBef>
                <a:spcPts val="0"/>
              </a:spcBef>
              <a:spcAft>
                <a:spcPts val="0"/>
              </a:spcAft>
              <a:buNone/>
            </a:pPr>
            <a:r>
              <a:rPr lang="en-US" sz="2400"/>
              <a:t>2013; Berkeley, CA : New Riders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Course logistics</a:t>
            </a:r>
            <a:endParaRPr/>
          </a:p>
        </p:txBody>
      </p:sp>
      <p:sp>
        <p:nvSpPr>
          <p:cNvPr id="119" name="Google Shape;119;p6"/>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419100" lvl="0" marL="457200" rtl="0" algn="just">
              <a:lnSpc>
                <a:spcPct val="105000"/>
              </a:lnSpc>
              <a:spcBef>
                <a:spcPts val="1200"/>
              </a:spcBef>
              <a:spcAft>
                <a:spcPts val="0"/>
              </a:spcAft>
              <a:buSzPts val="3000"/>
              <a:buChar char="•"/>
            </a:pPr>
            <a:r>
              <a:rPr b="1" lang="en-US" sz="3000"/>
              <a:t>Class meetings:</a:t>
            </a:r>
            <a:r>
              <a:rPr lang="en-US" sz="3000"/>
              <a:t> T-Th 10:30-12:20 in CDH 139. Most labs will be done during the Tuesday class.</a:t>
            </a:r>
            <a:endParaRPr sz="3000"/>
          </a:p>
          <a:p>
            <a:pPr indent="-419100" lvl="0" marL="457200" rtl="0" algn="just">
              <a:lnSpc>
                <a:spcPct val="105000"/>
              </a:lnSpc>
              <a:spcBef>
                <a:spcPts val="0"/>
              </a:spcBef>
              <a:spcAft>
                <a:spcPts val="0"/>
              </a:spcAft>
              <a:buSzPts val="3000"/>
              <a:buChar char="•"/>
            </a:pPr>
            <a:r>
              <a:rPr b="1" lang="en-US" sz="3000"/>
              <a:t>Offices hours: </a:t>
            </a:r>
            <a:r>
              <a:rPr lang="en-US" sz="3000"/>
              <a:t>Tu-Th 9:00-10:00 in the Statistics Tutor &amp; Study Center (CMU B-023) (Ariane) and Tu 1:30-2:30, W 2:00-3:00 in Padelford B-224 (Trinity)</a:t>
            </a:r>
            <a:endParaRPr sz="3000"/>
          </a:p>
          <a:p>
            <a:pPr indent="-419100" lvl="0" marL="457200" rtl="0" algn="just">
              <a:lnSpc>
                <a:spcPct val="105000"/>
              </a:lnSpc>
              <a:spcBef>
                <a:spcPts val="0"/>
              </a:spcBef>
              <a:spcAft>
                <a:spcPts val="0"/>
              </a:spcAft>
              <a:buSzPts val="3000"/>
              <a:buChar char="•"/>
            </a:pPr>
            <a:r>
              <a:rPr b="1" lang="en-US" sz="3000"/>
              <a:t>Final exam (project presentations):</a:t>
            </a:r>
            <a:r>
              <a:rPr lang="en-US" sz="3000"/>
              <a:t> Monday 12/11 10:30-12:20 in CDH 139</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Course communications</a:t>
            </a:r>
            <a:endParaRPr/>
          </a:p>
        </p:txBody>
      </p:sp>
      <p:sp>
        <p:nvSpPr>
          <p:cNvPr id="125" name="Google Shape;125;p7"/>
          <p:cNvSpPr txBox="1"/>
          <p:nvPr>
            <p:ph idx="1" type="body"/>
          </p:nvPr>
        </p:nvSpPr>
        <p:spPr>
          <a:xfrm>
            <a:off x="457200" y="1552222"/>
            <a:ext cx="8229600" cy="4995334"/>
          </a:xfrm>
          <a:prstGeom prst="rect">
            <a:avLst/>
          </a:prstGeom>
          <a:noFill/>
          <a:ln>
            <a:noFill/>
          </a:ln>
        </p:spPr>
        <p:txBody>
          <a:bodyPr anchorCtr="0" anchor="t" bIns="45700" lIns="91425" spcFirstLastPara="1" rIns="91425" wrap="square" tIns="45700">
            <a:normAutofit/>
          </a:bodyPr>
          <a:lstStyle/>
          <a:p>
            <a:pPr indent="-419100" lvl="0" marL="457200" rtl="0" algn="just">
              <a:lnSpc>
                <a:spcPct val="115000"/>
              </a:lnSpc>
              <a:spcBef>
                <a:spcPts val="0"/>
              </a:spcBef>
              <a:spcAft>
                <a:spcPts val="0"/>
              </a:spcAft>
              <a:buSzPts val="3000"/>
              <a:buFont typeface="Calibri"/>
              <a:buChar char="•"/>
            </a:pPr>
            <a:r>
              <a:rPr lang="en-US" sz="3000"/>
              <a:t>If you have a personal question or a course logistics question, please send me a message via Canvas.</a:t>
            </a:r>
            <a:endParaRPr sz="3000"/>
          </a:p>
          <a:p>
            <a:pPr indent="0" lvl="0" marL="457200" rtl="0" algn="just">
              <a:lnSpc>
                <a:spcPct val="115000"/>
              </a:lnSpc>
              <a:spcBef>
                <a:spcPts val="0"/>
              </a:spcBef>
              <a:spcAft>
                <a:spcPts val="0"/>
              </a:spcAft>
              <a:buNone/>
            </a:pPr>
            <a:r>
              <a:t/>
            </a:r>
            <a:endParaRPr sz="3000"/>
          </a:p>
          <a:p>
            <a:pPr indent="-419100" lvl="0" marL="457200" rtl="0" algn="just">
              <a:lnSpc>
                <a:spcPct val="115000"/>
              </a:lnSpc>
              <a:spcBef>
                <a:spcPts val="0"/>
              </a:spcBef>
              <a:spcAft>
                <a:spcPts val="0"/>
              </a:spcAft>
              <a:buSzPts val="3000"/>
              <a:buFont typeface="Calibri"/>
              <a:buChar char="•"/>
            </a:pPr>
            <a:r>
              <a:rPr lang="en-US" sz="3000"/>
              <a:t>If you have a technical question about the tutorials or the labs, please send a message through the discussion boards on Canvas.</a:t>
            </a:r>
            <a:endParaRPr sz="3000"/>
          </a:p>
          <a:p>
            <a:pPr indent="0" lvl="0" marL="457200" rtl="0" algn="l">
              <a:lnSpc>
                <a:spcPct val="100000"/>
              </a:lnSpc>
              <a:spcBef>
                <a:spcPts val="592"/>
              </a:spcBef>
              <a:spcAft>
                <a:spcPts val="0"/>
              </a:spcAft>
              <a:buNone/>
            </a:pPr>
            <a:r>
              <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Assignments</a:t>
            </a:r>
            <a:endParaRPr/>
          </a:p>
        </p:txBody>
      </p:sp>
      <p:sp>
        <p:nvSpPr>
          <p:cNvPr id="131" name="Google Shape;131;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419100" lvl="0" marL="457200" rtl="0" algn="just">
              <a:lnSpc>
                <a:spcPct val="115000"/>
              </a:lnSpc>
              <a:spcBef>
                <a:spcPts val="0"/>
              </a:spcBef>
              <a:spcAft>
                <a:spcPts val="0"/>
              </a:spcAft>
              <a:buSzPts val="3000"/>
              <a:buFont typeface="Calibri"/>
              <a:buChar char="•"/>
            </a:pPr>
            <a:r>
              <a:rPr lang="en-US" sz="3000"/>
              <a:t>3 in-class quizzes</a:t>
            </a:r>
            <a:endParaRPr sz="3000"/>
          </a:p>
          <a:p>
            <a:pPr indent="0" lvl="0" marL="0" rtl="0" algn="just">
              <a:lnSpc>
                <a:spcPct val="115000"/>
              </a:lnSpc>
              <a:spcBef>
                <a:spcPts val="0"/>
              </a:spcBef>
              <a:spcAft>
                <a:spcPts val="0"/>
              </a:spcAft>
              <a:buNone/>
            </a:pPr>
            <a:r>
              <a:t/>
            </a:r>
            <a:endParaRPr sz="3000"/>
          </a:p>
          <a:p>
            <a:pPr indent="-419100" lvl="0" marL="457200" rtl="0" algn="just">
              <a:lnSpc>
                <a:spcPct val="115000"/>
              </a:lnSpc>
              <a:spcBef>
                <a:spcPts val="0"/>
              </a:spcBef>
              <a:spcAft>
                <a:spcPts val="0"/>
              </a:spcAft>
              <a:buSzPts val="3000"/>
              <a:buFont typeface="Calibri"/>
              <a:buChar char="•"/>
            </a:pPr>
            <a:r>
              <a:rPr lang="en-US" sz="3000"/>
              <a:t>2 homework assignments</a:t>
            </a:r>
            <a:endParaRPr sz="3000"/>
          </a:p>
          <a:p>
            <a:pPr indent="0" lvl="0" marL="0" rtl="0" algn="just">
              <a:lnSpc>
                <a:spcPct val="115000"/>
              </a:lnSpc>
              <a:spcBef>
                <a:spcPts val="0"/>
              </a:spcBef>
              <a:spcAft>
                <a:spcPts val="0"/>
              </a:spcAft>
              <a:buNone/>
            </a:pPr>
            <a:r>
              <a:t/>
            </a:r>
            <a:endParaRPr sz="3000"/>
          </a:p>
          <a:p>
            <a:pPr indent="-419100" lvl="0" marL="457200" rtl="0" algn="just">
              <a:lnSpc>
                <a:spcPct val="115000"/>
              </a:lnSpc>
              <a:spcBef>
                <a:spcPts val="0"/>
              </a:spcBef>
              <a:spcAft>
                <a:spcPts val="0"/>
              </a:spcAft>
              <a:buSzPts val="3000"/>
              <a:buFont typeface="Calibri"/>
              <a:buChar char="•"/>
            </a:pPr>
            <a:r>
              <a:rPr lang="en-US" sz="3000"/>
              <a:t>1 final project</a:t>
            </a:r>
            <a:endParaRPr sz="3000"/>
          </a:p>
          <a:p>
            <a:pPr indent="0" lvl="0" marL="0" rtl="0" algn="just">
              <a:lnSpc>
                <a:spcPct val="115000"/>
              </a:lnSpc>
              <a:spcBef>
                <a:spcPts val="0"/>
              </a:spcBef>
              <a:spcAft>
                <a:spcPts val="0"/>
              </a:spcAft>
              <a:buNone/>
            </a:pPr>
            <a:r>
              <a:t/>
            </a:r>
            <a:endParaRPr sz="3000"/>
          </a:p>
          <a:p>
            <a:pPr indent="-419100" lvl="0" marL="457200" rtl="0" algn="just">
              <a:lnSpc>
                <a:spcPct val="115000"/>
              </a:lnSpc>
              <a:spcBef>
                <a:spcPts val="0"/>
              </a:spcBef>
              <a:spcAft>
                <a:spcPts val="0"/>
              </a:spcAft>
              <a:buSzPts val="3000"/>
              <a:buFont typeface="Calibri"/>
              <a:buChar char="•"/>
            </a:pPr>
            <a:r>
              <a:rPr lang="en-US" sz="3000"/>
              <a:t>Peer feedback on assignments</a:t>
            </a:r>
            <a:endParaRPr sz="3000"/>
          </a:p>
          <a:p>
            <a:pPr indent="0" lvl="0" marL="0" rtl="0" algn="just">
              <a:lnSpc>
                <a:spcPct val="115000"/>
              </a:lnSpc>
              <a:spcBef>
                <a:spcPts val="0"/>
              </a:spcBef>
              <a:spcAft>
                <a:spcPts val="0"/>
              </a:spcAft>
              <a:buNone/>
            </a:pPr>
            <a:r>
              <a:t/>
            </a:r>
            <a:endParaRPr sz="3000"/>
          </a:p>
          <a:p>
            <a:pPr indent="0" lvl="0" marL="0" rtl="0" algn="just">
              <a:lnSpc>
                <a:spcPct val="115000"/>
              </a:lnSpc>
              <a:spcBef>
                <a:spcPts val="0"/>
              </a:spcBef>
              <a:spcAft>
                <a:spcPts val="0"/>
              </a:spcAft>
              <a:buNone/>
            </a:pPr>
            <a:r>
              <a:rPr lang="en-US" sz="3000"/>
              <a:t>No late assignments will be accepted.</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Grading</a:t>
            </a:r>
            <a:endParaRPr/>
          </a:p>
        </p:txBody>
      </p:sp>
      <p:sp>
        <p:nvSpPr>
          <p:cNvPr id="137" name="Google Shape;137;p9"/>
          <p:cNvSpPr txBox="1"/>
          <p:nvPr>
            <p:ph idx="1" type="body"/>
          </p:nvPr>
        </p:nvSpPr>
        <p:spPr>
          <a:xfrm>
            <a:off x="457200" y="1417638"/>
            <a:ext cx="8229600" cy="4986089"/>
          </a:xfrm>
          <a:prstGeom prst="rect">
            <a:avLst/>
          </a:prstGeom>
          <a:noFill/>
          <a:ln>
            <a:noFill/>
          </a:ln>
        </p:spPr>
        <p:txBody>
          <a:bodyPr anchorCtr="0" anchor="t" bIns="45700" lIns="91425" spcFirstLastPara="1" rIns="91425" wrap="square" tIns="45700">
            <a:normAutofit lnSpcReduction="10000"/>
          </a:bodyPr>
          <a:lstStyle/>
          <a:p>
            <a:pPr indent="-419100" lvl="0" marL="457200" rtl="0" algn="l">
              <a:lnSpc>
                <a:spcPct val="115000"/>
              </a:lnSpc>
              <a:spcBef>
                <a:spcPts val="1200"/>
              </a:spcBef>
              <a:spcAft>
                <a:spcPts val="0"/>
              </a:spcAft>
              <a:buSzPts val="3000"/>
              <a:buFont typeface="Calibri"/>
              <a:buChar char="●"/>
            </a:pPr>
            <a:r>
              <a:rPr lang="en-US" sz="3000"/>
              <a:t>Quizzes: 3 * 10% = 30%</a:t>
            </a:r>
            <a:endParaRPr sz="3000"/>
          </a:p>
          <a:p>
            <a:pPr indent="0" lvl="0" marL="0" rtl="0" algn="l">
              <a:lnSpc>
                <a:spcPct val="115000"/>
              </a:lnSpc>
              <a:spcBef>
                <a:spcPts val="1200"/>
              </a:spcBef>
              <a:spcAft>
                <a:spcPts val="0"/>
              </a:spcAft>
              <a:buNone/>
            </a:pPr>
            <a:r>
              <a:t/>
            </a:r>
            <a:endParaRPr sz="3000"/>
          </a:p>
          <a:p>
            <a:pPr indent="-419100" lvl="0" marL="457200" rtl="0" algn="l">
              <a:lnSpc>
                <a:spcPct val="115000"/>
              </a:lnSpc>
              <a:spcBef>
                <a:spcPts val="1200"/>
              </a:spcBef>
              <a:spcAft>
                <a:spcPts val="0"/>
              </a:spcAft>
              <a:buSzPts val="3000"/>
              <a:buFont typeface="Calibri"/>
              <a:buChar char="●"/>
            </a:pPr>
            <a:r>
              <a:rPr lang="en-US" sz="3000"/>
              <a:t>Homeworks: 2 * 15% = 30%</a:t>
            </a:r>
            <a:endParaRPr sz="3000"/>
          </a:p>
          <a:p>
            <a:pPr indent="0" lvl="0" marL="0" rtl="0" algn="l">
              <a:lnSpc>
                <a:spcPct val="115000"/>
              </a:lnSpc>
              <a:spcBef>
                <a:spcPts val="1200"/>
              </a:spcBef>
              <a:spcAft>
                <a:spcPts val="0"/>
              </a:spcAft>
              <a:buNone/>
            </a:pPr>
            <a:r>
              <a:t/>
            </a:r>
            <a:endParaRPr sz="3000"/>
          </a:p>
          <a:p>
            <a:pPr indent="-419100" lvl="0" marL="457200" rtl="0" algn="l">
              <a:lnSpc>
                <a:spcPct val="115000"/>
              </a:lnSpc>
              <a:spcBef>
                <a:spcPts val="1200"/>
              </a:spcBef>
              <a:spcAft>
                <a:spcPts val="0"/>
              </a:spcAft>
              <a:buSzPts val="3000"/>
              <a:buFont typeface="Calibri"/>
              <a:buChar char="●"/>
            </a:pPr>
            <a:r>
              <a:rPr lang="en-US" sz="3000"/>
              <a:t>Peer-reviews: 10%</a:t>
            </a:r>
            <a:endParaRPr sz="3000"/>
          </a:p>
          <a:p>
            <a:pPr indent="0" lvl="0" marL="0" rtl="0" algn="l">
              <a:lnSpc>
                <a:spcPct val="115000"/>
              </a:lnSpc>
              <a:spcBef>
                <a:spcPts val="1200"/>
              </a:spcBef>
              <a:spcAft>
                <a:spcPts val="0"/>
              </a:spcAft>
              <a:buNone/>
            </a:pPr>
            <a:r>
              <a:t/>
            </a:r>
            <a:endParaRPr sz="3000"/>
          </a:p>
          <a:p>
            <a:pPr indent="-419100" lvl="0" marL="457200" rtl="0" algn="l">
              <a:lnSpc>
                <a:spcPct val="115000"/>
              </a:lnSpc>
              <a:spcBef>
                <a:spcPts val="1200"/>
              </a:spcBef>
              <a:spcAft>
                <a:spcPts val="0"/>
              </a:spcAft>
              <a:buSzPts val="3000"/>
              <a:buFont typeface="Calibri"/>
              <a:buChar char="●"/>
            </a:pPr>
            <a:r>
              <a:rPr lang="en-US" sz="3000"/>
              <a:t>Final project: 30%</a:t>
            </a:r>
            <a:endParaRPr sz="3000"/>
          </a:p>
          <a:p>
            <a:pPr indent="0" lvl="1" marL="457200" rtl="0" algn="l">
              <a:lnSpc>
                <a:spcPct val="100000"/>
              </a:lnSpc>
              <a:spcBef>
                <a:spcPts val="1200"/>
              </a:spcBef>
              <a:spcAft>
                <a:spcPts val="0"/>
              </a:spcAft>
              <a:buClr>
                <a:schemeClr val="dk1"/>
              </a:buClr>
              <a:buSzPts val="1400"/>
              <a:buNone/>
            </a:pPr>
            <a:r>
              <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2013-12-29T16:39:50Z</dcterms:created>
  <dc:creator>Abel Rodriguez</dc:creator>
</cp:coreProperties>
</file>