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i48tgt8m16ivsA087nBh/gfLqR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54eed4d1d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454eed4d1d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454eed4d1d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54eed4d1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454eed4d1d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454eed4d1d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89fc4664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489fc4664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489fc4664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89fc46640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489fc46640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489fc46640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89fc46640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489fc46640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489fc46640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89fc46640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489fc46640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489fc46640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89fc46640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489fc46640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2489fc46640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8b148e7f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48b148e7f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248b148e7f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5414679b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305414679b0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305414679b0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cad248efb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7cad248ef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37cad248efb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4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50" name="Google Shape;50;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4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9"/>
          <p:cNvSpPr/>
          <p:nvPr>
            <p:ph idx="2" type="pic"/>
          </p:nvPr>
        </p:nvSpPr>
        <p:spPr>
          <a:xfrm>
            <a:off x="1792288" y="612775"/>
            <a:ext cx="5486400" cy="4114800"/>
          </a:xfrm>
          <a:prstGeom prst="rect">
            <a:avLst/>
          </a:prstGeom>
          <a:noFill/>
          <a:ln>
            <a:noFill/>
          </a:ln>
        </p:spPr>
      </p:sp>
      <p:sp>
        <p:nvSpPr>
          <p:cNvPr id="68" name="Google Shape;68;p4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epts.washington.edu/uwd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registrar.washington.edu/staffandfaculty/religious-accommodations-policy/" TargetMode="External"/><Relationship Id="rId4" Type="http://schemas.openxmlformats.org/officeDocument/2006/relationships/hyperlink" Target="https://registrar.washington.edu/students/religious-accommodations-reque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causeweb.org/cause/contests/data-scrollytell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Introduction</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t>STAT 451 VISUALIZING DATA</a:t>
            </a:r>
            <a:endParaRPr/>
          </a:p>
          <a:p>
            <a:pPr indent="0" lvl="0" marL="0" rtl="0" algn="ctr">
              <a:lnSpc>
                <a:spcPct val="100000"/>
              </a:lnSpc>
              <a:spcBef>
                <a:spcPts val="640"/>
              </a:spcBef>
              <a:spcAft>
                <a:spcPts val="0"/>
              </a:spcAft>
              <a:buClr>
                <a:srgbClr val="888888"/>
              </a:buClr>
              <a:buSzPts val="3200"/>
              <a:buNone/>
            </a:pPr>
            <a:r>
              <a:rPr lang="en-US"/>
              <a:t>Fall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Attendance</a:t>
            </a:r>
            <a:endParaRPr/>
          </a:p>
        </p:txBody>
      </p:sp>
      <p:sp>
        <p:nvSpPr>
          <p:cNvPr id="143" name="Google Shape;143;p10"/>
          <p:cNvSpPr txBox="1"/>
          <p:nvPr>
            <p:ph idx="1" type="body"/>
          </p:nvPr>
        </p:nvSpPr>
        <p:spPr>
          <a:xfrm>
            <a:off x="457200" y="1417638"/>
            <a:ext cx="8229600" cy="4972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SzPts val="1800"/>
              <a:buNone/>
            </a:pPr>
            <a:r>
              <a:rPr lang="en-US" sz="3000"/>
              <a:t>In-class attendance is highly recommended as we are going to take the quizzes, make the peer feedback and the final project presentations in class. If you cannot come to a class, please let me know via a message on Canvas as soon as possible, so that we can arrange for make-up.</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454eed4d1d_0_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Disability resources</a:t>
            </a:r>
            <a:endParaRPr/>
          </a:p>
        </p:txBody>
      </p:sp>
      <p:sp>
        <p:nvSpPr>
          <p:cNvPr id="150" name="Google Shape;150;g2454eed4d1d_0_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800"/>
              <a:t>If you have already established accommodations with Disability Resources for Students (DRS), please activate your accommodations via myDRS so we can discuss how they will be implemented in this course.</a:t>
            </a:r>
            <a:endParaRPr sz="2800"/>
          </a:p>
          <a:p>
            <a:pPr indent="0" lvl="0" marL="0" rtl="0" algn="just">
              <a:lnSpc>
                <a:spcPct val="115000"/>
              </a:lnSpc>
              <a:spcBef>
                <a:spcPts val="0"/>
              </a:spcBef>
              <a:spcAft>
                <a:spcPts val="0"/>
              </a:spcAft>
              <a:buClr>
                <a:schemeClr val="dk1"/>
              </a:buClr>
              <a:buSzPts val="1100"/>
              <a:buFont typeface="Arial"/>
              <a:buNone/>
            </a:pPr>
            <a:r>
              <a:t/>
            </a:r>
            <a:endParaRPr sz="2800"/>
          </a:p>
          <a:p>
            <a:pPr indent="0" lvl="0" marL="0" rtl="0" algn="just">
              <a:lnSpc>
                <a:spcPct val="115000"/>
              </a:lnSpc>
              <a:spcBef>
                <a:spcPts val="0"/>
              </a:spcBef>
              <a:spcAft>
                <a:spcPts val="0"/>
              </a:spcAft>
              <a:buClr>
                <a:schemeClr val="dk1"/>
              </a:buClr>
              <a:buSzPts val="1100"/>
              <a:buFont typeface="Arial"/>
              <a:buNone/>
            </a:pPr>
            <a:r>
              <a:rPr lang="en-US" sz="2800"/>
              <a:t>If you have not yet established services through DRS, but have a temporary health condition or permanent disability that requires accommodations, contact DRS at </a:t>
            </a:r>
            <a:r>
              <a:rPr lang="en-US" sz="2800" u="sng">
                <a:solidFill>
                  <a:srgbClr val="1155CC"/>
                </a:solidFill>
                <a:hlinkClick r:id="rId3">
                  <a:extLst>
                    <a:ext uri="{A12FA001-AC4F-418D-AE19-62706E023703}">
                      <ahyp:hlinkClr val="tx"/>
                    </a:ext>
                  </a:extLst>
                </a:hlinkClick>
              </a:rPr>
              <a:t>disability.uw.edu</a:t>
            </a:r>
            <a:r>
              <a:rPr lang="en-US" sz="2800"/>
              <a:t> to set up an Access Plan.</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454eed4d1d_0_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Religious accommodations</a:t>
            </a:r>
            <a:endParaRPr/>
          </a:p>
        </p:txBody>
      </p:sp>
      <p:sp>
        <p:nvSpPr>
          <p:cNvPr id="157" name="Google Shape;157;g2454eed4d1d_0_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000"/>
              <a:t>Washington state law requires that UW develop a policy for accommodation of student absences or significant hardship due to reasons of faith or conscience, or for organized religious activities. The UW’s policy, including more information about how to request an accommodation, is available at:</a:t>
            </a:r>
            <a:endParaRPr sz="2000"/>
          </a:p>
          <a:p>
            <a:pPr indent="0" lvl="0" marL="0" rtl="0" algn="l">
              <a:lnSpc>
                <a:spcPct val="115000"/>
              </a:lnSpc>
              <a:spcBef>
                <a:spcPts val="0"/>
              </a:spcBef>
              <a:spcAft>
                <a:spcPts val="0"/>
              </a:spcAft>
              <a:buClr>
                <a:schemeClr val="dk1"/>
              </a:buClr>
              <a:buSzPts val="1100"/>
              <a:buFont typeface="Arial"/>
              <a:buNone/>
            </a:pPr>
            <a:r>
              <a:rPr lang="en-US" sz="2000" u="sng">
                <a:solidFill>
                  <a:srgbClr val="1155CC"/>
                </a:solidFill>
                <a:hlinkClick r:id="rId3">
                  <a:extLst>
                    <a:ext uri="{A12FA001-AC4F-418D-AE19-62706E023703}">
                      <ahyp:hlinkClr val="tx"/>
                    </a:ext>
                  </a:extLst>
                </a:hlinkClick>
              </a:rPr>
              <a:t> Religious Accommodations Policy (https://registrar.washington.edu/staffandfaculty/religious-accommodations-policy/)</a:t>
            </a:r>
            <a:r>
              <a:rPr lang="en-US" sz="2000"/>
              <a:t>.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US" sz="2000"/>
              <a:t>Accommodations must be requested within the first two weeks of this course using the:</a:t>
            </a:r>
            <a:endParaRPr sz="2000"/>
          </a:p>
          <a:p>
            <a:pPr indent="0" lvl="0" marL="0" rtl="0" algn="l">
              <a:lnSpc>
                <a:spcPct val="115000"/>
              </a:lnSpc>
              <a:spcBef>
                <a:spcPts val="0"/>
              </a:spcBef>
              <a:spcAft>
                <a:spcPts val="0"/>
              </a:spcAft>
              <a:buClr>
                <a:schemeClr val="dk1"/>
              </a:buClr>
              <a:buSzPts val="1100"/>
              <a:buFont typeface="Arial"/>
              <a:buNone/>
            </a:pPr>
            <a:r>
              <a:rPr lang="en-US" sz="2000" u="sng">
                <a:solidFill>
                  <a:srgbClr val="1155CC"/>
                </a:solidFill>
                <a:hlinkClick r:id="rId4">
                  <a:extLst>
                    <a:ext uri="{A12FA001-AC4F-418D-AE19-62706E023703}">
                      <ahyp:hlinkClr val="tx"/>
                    </a:ext>
                  </a:extLst>
                </a:hlinkClick>
              </a:rPr>
              <a:t> Religious Accommodations Request form (https://registrar.washington.edu/students/religious-accommodations-request/)</a:t>
            </a:r>
            <a:r>
              <a:rPr lang="en-US" sz="2000"/>
              <a: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489fc46640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Course content</a:t>
            </a:r>
            <a:endParaRPr/>
          </a:p>
        </p:txBody>
      </p:sp>
      <p:sp>
        <p:nvSpPr>
          <p:cNvPr id="164" name="Google Shape;164;g2489fc46640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19100" lvl="0" marL="457200" rtl="0" algn="l">
              <a:lnSpc>
                <a:spcPct val="100000"/>
              </a:lnSpc>
              <a:spcBef>
                <a:spcPts val="360"/>
              </a:spcBef>
              <a:spcAft>
                <a:spcPts val="0"/>
              </a:spcAft>
              <a:buSzPts val="3000"/>
              <a:buChar char="•"/>
            </a:pPr>
            <a:r>
              <a:rPr lang="en-US" sz="3000"/>
              <a:t>Lectures on general principles of data visualization</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Tutorials: Ggplot, Shiny, Dash R, R packages for geospatial data, texts and networks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Labs (usually following the tutorial)</a:t>
            </a:r>
            <a:endParaRPr sz="3000"/>
          </a:p>
          <a:p>
            <a:pPr indent="0" lvl="0" marL="457200" rtl="0" algn="l">
              <a:lnSpc>
                <a:spcPct val="100000"/>
              </a:lnSpc>
              <a:spcBef>
                <a:spcPts val="36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489fc46640_0_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Quizzes</a:t>
            </a:r>
            <a:endParaRPr/>
          </a:p>
        </p:txBody>
      </p:sp>
      <p:sp>
        <p:nvSpPr>
          <p:cNvPr id="171" name="Google Shape;171;g2489fc46640_0_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19100" lvl="0" marL="457200" rtl="0" algn="l">
              <a:lnSpc>
                <a:spcPct val="100000"/>
              </a:lnSpc>
              <a:spcBef>
                <a:spcPts val="360"/>
              </a:spcBef>
              <a:spcAft>
                <a:spcPts val="0"/>
              </a:spcAft>
              <a:buSzPts val="3000"/>
              <a:buChar char="•"/>
            </a:pPr>
            <a:r>
              <a:rPr lang="en-US" sz="3000"/>
              <a:t>In-class quizzes during the 2nd hour of class on 10/14, 10/28 and 11/18.</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About 30-45 minutes.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General questions about data visualization principles from the lectures.</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489fc46640_0_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Homework assignments</a:t>
            </a:r>
            <a:endParaRPr/>
          </a:p>
        </p:txBody>
      </p:sp>
      <p:sp>
        <p:nvSpPr>
          <p:cNvPr id="178" name="Google Shape;178;g2489fc46640_0_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100000"/>
              </a:lnSpc>
              <a:spcBef>
                <a:spcPts val="360"/>
              </a:spcBef>
              <a:spcAft>
                <a:spcPts val="0"/>
              </a:spcAft>
              <a:buSzPts val="3000"/>
              <a:buChar char="•"/>
            </a:pPr>
            <a:r>
              <a:rPr lang="en-US" sz="3000"/>
              <a:t>Two homeworks due on 10/05 and 10/12 (homework 1) and on 10/19 and 10/26 (homework 2).</a:t>
            </a:r>
            <a:endParaRPr sz="3000"/>
          </a:p>
          <a:p>
            <a:pPr indent="-419100" lvl="0" marL="457200" rtl="0" algn="l">
              <a:lnSpc>
                <a:spcPct val="100000"/>
              </a:lnSpc>
              <a:spcBef>
                <a:spcPts val="0"/>
              </a:spcBef>
              <a:spcAft>
                <a:spcPts val="0"/>
              </a:spcAft>
              <a:buSzPts val="3000"/>
              <a:buChar char="•"/>
            </a:pPr>
            <a:r>
              <a:rPr lang="en-US" sz="3000"/>
              <a:t>You will be given a dataset and you will explore the dataset and choose a question that you want to answer about this dataset.</a:t>
            </a:r>
            <a:endParaRPr sz="3000"/>
          </a:p>
          <a:p>
            <a:pPr indent="-419100" lvl="0" marL="457200" rtl="0" algn="l">
              <a:lnSpc>
                <a:spcPct val="100000"/>
              </a:lnSpc>
              <a:spcBef>
                <a:spcPts val="0"/>
              </a:spcBef>
              <a:spcAft>
                <a:spcPts val="0"/>
              </a:spcAft>
              <a:buSzPts val="3000"/>
              <a:buChar char="•"/>
            </a:pPr>
            <a:r>
              <a:rPr lang="en-US" sz="3000"/>
              <a:t>Then you will make a visual that helps answering your question.</a:t>
            </a:r>
            <a:endParaRPr sz="3000"/>
          </a:p>
          <a:p>
            <a:pPr indent="-419100" lvl="0" marL="457200" rtl="0" algn="l">
              <a:lnSpc>
                <a:spcPct val="100000"/>
              </a:lnSpc>
              <a:spcBef>
                <a:spcPts val="0"/>
              </a:spcBef>
              <a:spcAft>
                <a:spcPts val="0"/>
              </a:spcAft>
              <a:buSzPts val="3000"/>
              <a:buChar char="•"/>
            </a:pPr>
            <a:r>
              <a:rPr lang="en-US" sz="3000"/>
              <a:t>You will also write a few paragraphs describing your question and your design.</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489fc46640_0_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Peer feedback</a:t>
            </a:r>
            <a:endParaRPr/>
          </a:p>
        </p:txBody>
      </p:sp>
      <p:sp>
        <p:nvSpPr>
          <p:cNvPr id="185" name="Google Shape;185;g2489fc46640_0_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Char char="•"/>
            </a:pPr>
            <a:r>
              <a:rPr lang="en-US" sz="3000"/>
              <a:t>You will have to fill a feedback form for 4 visuals created by other students in the class.</a:t>
            </a:r>
            <a:endParaRPr sz="3000"/>
          </a:p>
          <a:p>
            <a:pPr indent="0" lvl="0" marL="0" rtl="0" algn="l">
              <a:lnSpc>
                <a:spcPct val="100000"/>
              </a:lnSpc>
              <a:spcBef>
                <a:spcPts val="0"/>
              </a:spcBef>
              <a:spcAft>
                <a:spcPts val="0"/>
              </a:spcAft>
              <a:buSzPts val="1800"/>
              <a:buNone/>
            </a:pPr>
            <a:r>
              <a:t/>
            </a:r>
            <a:endParaRPr sz="3000"/>
          </a:p>
          <a:p>
            <a:pPr indent="-419100" lvl="0" marL="457200" rtl="0" algn="l">
              <a:lnSpc>
                <a:spcPct val="100000"/>
              </a:lnSpc>
              <a:spcBef>
                <a:spcPts val="0"/>
              </a:spcBef>
              <a:spcAft>
                <a:spcPts val="0"/>
              </a:spcAft>
              <a:buSzPts val="3000"/>
              <a:buChar char="•"/>
            </a:pPr>
            <a:r>
              <a:rPr lang="en-US" sz="3000"/>
              <a:t>I will gather the feedback forms and give them to the student who submitted the visuals.</a:t>
            </a:r>
            <a:endParaRPr sz="3000"/>
          </a:p>
          <a:p>
            <a:pPr indent="0" lvl="0" marL="0" rtl="0" algn="l">
              <a:lnSpc>
                <a:spcPct val="100000"/>
              </a:lnSpc>
              <a:spcBef>
                <a:spcPts val="0"/>
              </a:spcBef>
              <a:spcAft>
                <a:spcPts val="0"/>
              </a:spcAft>
              <a:buSzPts val="1800"/>
              <a:buNone/>
            </a:pPr>
            <a:r>
              <a:t/>
            </a:r>
            <a:endParaRPr sz="3000"/>
          </a:p>
          <a:p>
            <a:pPr indent="-419100" lvl="0" marL="457200" rtl="0" algn="l">
              <a:lnSpc>
                <a:spcPct val="100000"/>
              </a:lnSpc>
              <a:spcBef>
                <a:spcPts val="0"/>
              </a:spcBef>
              <a:spcAft>
                <a:spcPts val="0"/>
              </a:spcAft>
              <a:buSzPts val="3000"/>
              <a:buChar char="•"/>
            </a:pPr>
            <a:r>
              <a:rPr lang="en-US" sz="3000"/>
              <a:t>2 feedbacks for homework 1 and homework 2.</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489fc46640_0_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Final project</a:t>
            </a:r>
            <a:endParaRPr/>
          </a:p>
        </p:txBody>
      </p:sp>
      <p:sp>
        <p:nvSpPr>
          <p:cNvPr id="192" name="Google Shape;192;g2489fc46640_0_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100000"/>
              </a:lnSpc>
              <a:spcBef>
                <a:spcPts val="360"/>
              </a:spcBef>
              <a:spcAft>
                <a:spcPts val="0"/>
              </a:spcAft>
              <a:buSzPts val="3000"/>
              <a:buChar char="•"/>
            </a:pPr>
            <a:r>
              <a:rPr lang="en-US" sz="3000"/>
              <a:t>In-class presentations on 12/02 and  12/04 (last week of the quarter).</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The objective of the final project is to start building your own visualization portfolio.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Depending on the number of students registered for the class, you will work in teams of 3 to 4 students.</a:t>
            </a:r>
            <a:endParaRPr sz="3000"/>
          </a:p>
          <a:p>
            <a:pPr indent="0" lvl="0" marL="457200" rtl="0" algn="l">
              <a:lnSpc>
                <a:spcPct val="100000"/>
              </a:lnSpc>
              <a:spcBef>
                <a:spcPts val="36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48b148e7ff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Final project</a:t>
            </a:r>
            <a:endParaRPr/>
          </a:p>
        </p:txBody>
      </p:sp>
      <p:sp>
        <p:nvSpPr>
          <p:cNvPr id="199" name="Google Shape;199;g248b148e7ff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Part 0 due 10/19: Form the teams</a:t>
            </a:r>
            <a:endParaRPr sz="3000"/>
          </a:p>
          <a:p>
            <a:pPr indent="0" lvl="0" marL="45720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Part 1 due 11/02: Find the idea and the dataset(s). Each student submits their own work.</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Part 2 due 11/09: Create (static) preliminary visualizations. Each student submit their own work.</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05414679b0_0_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Final project</a:t>
            </a:r>
            <a:endParaRPr/>
          </a:p>
        </p:txBody>
      </p:sp>
      <p:sp>
        <p:nvSpPr>
          <p:cNvPr id="206" name="Google Shape;206;g305414679b0_0_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Part 3 due 16/11: Create a preliminary dashboard. Each student submit their own work.</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Part 4 due 11/23: Finalize the dashboard. Submit your work as a team.</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Your code and your data should be available on a GitHub repository so that anybody can run your dashboard on their own laptop.</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Instructor: Ariane Ducellier</a:t>
            </a:r>
            <a:endParaRPr/>
          </a:p>
        </p:txBody>
      </p:sp>
      <p:sp>
        <p:nvSpPr>
          <p:cNvPr id="95" name="Google Shape;95;p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000"/>
              <a:buChar char="•"/>
            </a:pPr>
            <a:r>
              <a:rPr lang="en-US" sz="3000"/>
              <a:t>Master in Statistics from University of Washington.</a:t>
            </a:r>
            <a:endParaRPr sz="3000"/>
          </a:p>
          <a:p>
            <a:pPr indent="0" lvl="0" marL="0" rtl="0" algn="l">
              <a:lnSpc>
                <a:spcPct val="100000"/>
              </a:lnSpc>
              <a:spcBef>
                <a:spcPts val="0"/>
              </a:spcBef>
              <a:spcAft>
                <a:spcPts val="0"/>
              </a:spcAft>
              <a:buSzPts val="1800"/>
              <a:buNone/>
            </a:pPr>
            <a:r>
              <a:t/>
            </a:r>
            <a:endParaRPr sz="3000"/>
          </a:p>
          <a:p>
            <a:pPr indent="-342900" lvl="0" marL="342900" rtl="0" algn="l">
              <a:lnSpc>
                <a:spcPct val="100000"/>
              </a:lnSpc>
              <a:spcBef>
                <a:spcPts val="0"/>
              </a:spcBef>
              <a:spcAft>
                <a:spcPts val="0"/>
              </a:spcAft>
              <a:buClr>
                <a:schemeClr val="dk1"/>
              </a:buClr>
              <a:buSzPts val="3000"/>
              <a:buChar char="•"/>
            </a:pPr>
            <a:r>
              <a:rPr lang="en-US" sz="3000"/>
              <a:t>PhD in Earth &amp; Space Sciences: Data Science from University of Washington.</a:t>
            </a:r>
            <a:endParaRPr sz="3000"/>
          </a:p>
          <a:p>
            <a:pPr indent="0" lvl="0" marL="0" rtl="0" algn="l">
              <a:lnSpc>
                <a:spcPct val="100000"/>
              </a:lnSpc>
              <a:spcBef>
                <a:spcPts val="0"/>
              </a:spcBef>
              <a:spcAft>
                <a:spcPts val="0"/>
              </a:spcAft>
              <a:buSzPts val="1800"/>
              <a:buNone/>
            </a:pPr>
            <a:r>
              <a:t/>
            </a:r>
            <a:endParaRPr sz="3000"/>
          </a:p>
          <a:p>
            <a:pPr indent="-342900" lvl="0" marL="342900" rtl="0" algn="l">
              <a:lnSpc>
                <a:spcPct val="100000"/>
              </a:lnSpc>
              <a:spcBef>
                <a:spcPts val="0"/>
              </a:spcBef>
              <a:spcAft>
                <a:spcPts val="0"/>
              </a:spcAft>
              <a:buSzPts val="3000"/>
              <a:buChar char="•"/>
            </a:pPr>
            <a:r>
              <a:rPr lang="en-US" sz="3000"/>
              <a:t>Postdoc in the Mathematical Sciences team at the Institute for Health Metrics and Evaluation.</a:t>
            </a:r>
            <a:endParaRPr sz="3000"/>
          </a:p>
          <a:p>
            <a:pPr indent="0" lvl="0" marL="0" rtl="0" algn="l">
              <a:lnSpc>
                <a:spcPct val="100000"/>
              </a:lnSpc>
              <a:spcBef>
                <a:spcPts val="0"/>
              </a:spcBef>
              <a:spcAft>
                <a:spcPts val="0"/>
              </a:spcAft>
              <a:buSzPts val="1800"/>
              <a:buNone/>
            </a:pPr>
            <a:r>
              <a:t/>
            </a:r>
            <a:endParaRPr sz="3000"/>
          </a:p>
          <a:p>
            <a:pPr indent="-342900" lvl="0" marL="342900" rtl="0" algn="l">
              <a:lnSpc>
                <a:spcPct val="100000"/>
              </a:lnSpc>
              <a:spcBef>
                <a:spcPts val="0"/>
              </a:spcBef>
              <a:spcAft>
                <a:spcPts val="0"/>
              </a:spcAft>
              <a:buSzPts val="3000"/>
              <a:buChar char="•"/>
            </a:pPr>
            <a:r>
              <a:rPr lang="en-US" sz="3000"/>
              <a:t>Interested in all things data and visualization.</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7cad248efb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Student Data Scrollytelling Contest</a:t>
            </a:r>
            <a:endParaRPr/>
          </a:p>
        </p:txBody>
      </p:sp>
      <p:sp>
        <p:nvSpPr>
          <p:cNvPr id="213" name="Google Shape;213;g37cad248efb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u="sng">
                <a:solidFill>
                  <a:schemeClr val="hlink"/>
                </a:solidFill>
                <a:hlinkClick r:id="rId3"/>
              </a:rPr>
              <a:t>https://www.causeweb.org/cause/contests/data-scrollytelling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Totally optional. Organized by the Consortium for the Advancement of Undergraduate Statistics Education. I am just </a:t>
            </a:r>
            <a:r>
              <a:rPr lang="en-US"/>
              <a:t>advertising</a:t>
            </a:r>
            <a:r>
              <a:rPr lang="en-US"/>
              <a:t> it in case you are interested.</a:t>
            </a:r>
            <a:endParaRPr/>
          </a:p>
          <a:p>
            <a:pPr indent="0" lvl="0" marL="0" rtl="0" algn="l">
              <a:spcBef>
                <a:spcPts val="36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TA: Xingyu Wang</a:t>
            </a:r>
            <a:endParaRPr/>
          </a:p>
        </p:txBody>
      </p:sp>
      <p:sp>
        <p:nvSpPr>
          <p:cNvPr id="101" name="Google Shape;101;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19100" lvl="0" marL="457200" rtl="0" algn="l">
              <a:spcBef>
                <a:spcPts val="0"/>
              </a:spcBef>
              <a:spcAft>
                <a:spcPts val="0"/>
              </a:spcAft>
              <a:buSzPts val="3000"/>
              <a:buChar char="•"/>
            </a:pPr>
            <a:r>
              <a:rPr lang="en-US" sz="3000"/>
              <a:t>BS in Mathematics and Economics from College of William and Mary.</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US" sz="3000"/>
              <a:t>PhD</a:t>
            </a:r>
            <a:r>
              <a:rPr lang="en-US" sz="3000"/>
              <a:t> in Statistics from University of Washington.</a:t>
            </a:r>
            <a:endParaRPr sz="3000"/>
          </a:p>
          <a:p>
            <a:pPr indent="0" lvl="0" marL="0" rtl="0" algn="l">
              <a:spcBef>
                <a:spcPts val="0"/>
              </a:spcBef>
              <a:spcAft>
                <a:spcPts val="0"/>
              </a:spcAft>
              <a:buNone/>
            </a:pPr>
            <a:r>
              <a:t/>
            </a:r>
            <a:endParaRPr sz="3000"/>
          </a:p>
          <a:p>
            <a:pPr indent="-419100" lvl="0" marL="457200" rtl="0" algn="l">
              <a:spcBef>
                <a:spcPts val="0"/>
              </a:spcBef>
              <a:spcAft>
                <a:spcPts val="0"/>
              </a:spcAft>
              <a:buSzPts val="3000"/>
              <a:buChar char="•"/>
            </a:pPr>
            <a:r>
              <a:rPr lang="en-US" sz="3000"/>
              <a:t>Have a dog named Pi and a cat named Blueberry</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Learning objectives</a:t>
            </a:r>
            <a:endParaRPr/>
          </a:p>
        </p:txBody>
      </p:sp>
      <p:sp>
        <p:nvSpPr>
          <p:cNvPr id="107" name="Google Shape;107;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19100" lvl="0" marL="457200" rtl="0" algn="l">
              <a:lnSpc>
                <a:spcPct val="100000"/>
              </a:lnSpc>
              <a:spcBef>
                <a:spcPts val="360"/>
              </a:spcBef>
              <a:spcAft>
                <a:spcPts val="0"/>
              </a:spcAft>
              <a:buSzPts val="3000"/>
              <a:buChar char="•"/>
            </a:pPr>
            <a:r>
              <a:rPr lang="en-US" sz="3000"/>
              <a:t>Data visualization principles.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Practical data visualization with R: Mostly ggplot, but some other packages too.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Dashboards: Mainly Shiny, but some Dash R too.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A mix of lectures, tutorial and labs.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Tools</a:t>
            </a:r>
            <a:endParaRPr/>
          </a:p>
        </p:txBody>
      </p:sp>
      <p:sp>
        <p:nvSpPr>
          <p:cNvPr id="113" name="Google Shape;113;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360"/>
              </a:spcBef>
              <a:spcAft>
                <a:spcPts val="0"/>
              </a:spcAft>
              <a:buSzPts val="3000"/>
              <a:buChar char="•"/>
            </a:pPr>
            <a:r>
              <a:rPr lang="en-US" sz="3000"/>
              <a:t>R</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RStudio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Recommended textbook for optional readings:</a:t>
            </a:r>
            <a:endParaRPr sz="3000"/>
          </a:p>
          <a:p>
            <a:pPr indent="0" lvl="0" marL="0" rtl="0" algn="l">
              <a:lnSpc>
                <a:spcPct val="100000"/>
              </a:lnSpc>
              <a:spcBef>
                <a:spcPts val="360"/>
              </a:spcBef>
              <a:spcAft>
                <a:spcPts val="0"/>
              </a:spcAft>
              <a:buSzPts val="1800"/>
              <a:buNone/>
            </a:pPr>
            <a:r>
              <a:t/>
            </a:r>
            <a:endParaRPr sz="3000"/>
          </a:p>
          <a:p>
            <a:pPr indent="0" lvl="0" marL="457200" rtl="0" algn="l">
              <a:lnSpc>
                <a:spcPct val="115000"/>
              </a:lnSpc>
              <a:spcBef>
                <a:spcPts val="0"/>
              </a:spcBef>
              <a:spcAft>
                <a:spcPts val="0"/>
              </a:spcAft>
              <a:buSzPts val="1800"/>
              <a:buNone/>
            </a:pPr>
            <a:r>
              <a:rPr lang="en-US" sz="2400"/>
              <a:t>The functional art : an introduction to information graphics and visualization</a:t>
            </a:r>
            <a:endParaRPr sz="2400" u="sng">
              <a:solidFill>
                <a:srgbClr val="1155CC"/>
              </a:solidFill>
            </a:endParaRPr>
          </a:p>
          <a:p>
            <a:pPr indent="0" lvl="0" marL="457200" rtl="0" algn="l">
              <a:lnSpc>
                <a:spcPct val="115000"/>
              </a:lnSpc>
              <a:spcBef>
                <a:spcPts val="0"/>
              </a:spcBef>
              <a:spcAft>
                <a:spcPts val="0"/>
              </a:spcAft>
              <a:buSzPts val="1800"/>
              <a:buNone/>
            </a:pPr>
            <a:r>
              <a:rPr lang="en-US" sz="2400"/>
              <a:t>Cairo, Alberto</a:t>
            </a:r>
            <a:endParaRPr sz="2400"/>
          </a:p>
          <a:p>
            <a:pPr indent="0" lvl="0" marL="457200" rtl="0" algn="l">
              <a:lnSpc>
                <a:spcPct val="115000"/>
              </a:lnSpc>
              <a:spcBef>
                <a:spcPts val="0"/>
              </a:spcBef>
              <a:spcAft>
                <a:spcPts val="0"/>
              </a:spcAft>
              <a:buSzPts val="1800"/>
              <a:buNone/>
            </a:pPr>
            <a:r>
              <a:rPr lang="en-US" sz="2400"/>
              <a:t>2013; Berkeley, CA : New Riders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Course logistics</a:t>
            </a:r>
            <a:endParaRPr/>
          </a:p>
        </p:txBody>
      </p:sp>
      <p:sp>
        <p:nvSpPr>
          <p:cNvPr id="119" name="Google Shape;119;p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just">
              <a:lnSpc>
                <a:spcPct val="105000"/>
              </a:lnSpc>
              <a:spcBef>
                <a:spcPts val="1200"/>
              </a:spcBef>
              <a:spcAft>
                <a:spcPts val="0"/>
              </a:spcAft>
              <a:buSzPts val="3000"/>
              <a:buChar char="•"/>
            </a:pPr>
            <a:r>
              <a:rPr b="1" lang="en-US" sz="3000"/>
              <a:t>Class meetings:</a:t>
            </a:r>
            <a:r>
              <a:rPr lang="en-US" sz="3000"/>
              <a:t> T-Th 10:30-12:20 in EXED 110.</a:t>
            </a:r>
            <a:endParaRPr sz="3000"/>
          </a:p>
          <a:p>
            <a:pPr indent="0" lvl="0" marL="0" rtl="0" algn="just">
              <a:lnSpc>
                <a:spcPct val="105000"/>
              </a:lnSpc>
              <a:spcBef>
                <a:spcPts val="1200"/>
              </a:spcBef>
              <a:spcAft>
                <a:spcPts val="0"/>
              </a:spcAft>
              <a:buSzPts val="1800"/>
              <a:buNone/>
            </a:pPr>
            <a:r>
              <a:t/>
            </a:r>
            <a:endParaRPr sz="3000"/>
          </a:p>
          <a:p>
            <a:pPr indent="-419100" lvl="0" marL="457200" rtl="0" algn="just">
              <a:lnSpc>
                <a:spcPct val="105000"/>
              </a:lnSpc>
              <a:spcBef>
                <a:spcPts val="0"/>
              </a:spcBef>
              <a:spcAft>
                <a:spcPts val="0"/>
              </a:spcAft>
              <a:buSzPts val="3000"/>
              <a:buChar char="•"/>
            </a:pPr>
            <a:r>
              <a:rPr b="1" lang="en-US" sz="3000"/>
              <a:t>Offices hours:</a:t>
            </a:r>
            <a:endParaRPr b="1" sz="3000"/>
          </a:p>
          <a:p>
            <a:pPr indent="-419100" lvl="1" marL="914400" rtl="0" algn="just">
              <a:lnSpc>
                <a:spcPct val="105000"/>
              </a:lnSpc>
              <a:spcBef>
                <a:spcPts val="0"/>
              </a:spcBef>
              <a:spcAft>
                <a:spcPts val="0"/>
              </a:spcAft>
              <a:buSzPts val="3000"/>
              <a:buChar char="–"/>
            </a:pPr>
            <a:r>
              <a:rPr lang="en-US" sz="3000"/>
              <a:t>Ariane: </a:t>
            </a:r>
            <a:r>
              <a:rPr lang="en-US" sz="3000"/>
              <a:t>M 12:15-1:15 and F 12:00-1:00</a:t>
            </a:r>
            <a:endParaRPr sz="3000"/>
          </a:p>
          <a:p>
            <a:pPr indent="-419100" lvl="1" marL="914400" rtl="0" algn="just">
              <a:lnSpc>
                <a:spcPct val="105000"/>
              </a:lnSpc>
              <a:spcBef>
                <a:spcPts val="0"/>
              </a:spcBef>
              <a:spcAft>
                <a:spcPts val="0"/>
              </a:spcAft>
              <a:buSzPts val="3000"/>
              <a:buChar char="–"/>
            </a:pPr>
            <a:r>
              <a:rPr lang="en-US" sz="3000"/>
              <a:t>Xingyu: </a:t>
            </a:r>
            <a:r>
              <a:rPr lang="en-US" sz="3000"/>
              <a:t>W 3:00-4:00 and Th 3:00-4:00</a:t>
            </a:r>
            <a:endParaRPr sz="3000"/>
          </a:p>
          <a:p>
            <a:pPr indent="-419100" lvl="1" marL="914400" rtl="0" algn="just">
              <a:lnSpc>
                <a:spcPct val="105000"/>
              </a:lnSpc>
              <a:spcBef>
                <a:spcPts val="0"/>
              </a:spcBef>
              <a:spcAft>
                <a:spcPts val="0"/>
              </a:spcAft>
              <a:buSzPts val="3000"/>
              <a:buChar char="–"/>
            </a:pPr>
            <a:r>
              <a:rPr lang="en-US" sz="3000"/>
              <a:t>Statistics Tutor and Study Center (Communications Building B-023)</a:t>
            </a:r>
            <a:endParaRPr sz="3000"/>
          </a:p>
          <a:p>
            <a:pPr indent="0" lvl="0" marL="0" rtl="0" algn="just">
              <a:lnSpc>
                <a:spcPct val="105000"/>
              </a:lnSpc>
              <a:spcBef>
                <a:spcPts val="0"/>
              </a:spcBef>
              <a:spcAft>
                <a:spcPts val="0"/>
              </a:spcAft>
              <a:buSzPts val="1800"/>
              <a:buNone/>
            </a:pPr>
            <a:r>
              <a:t/>
            </a:r>
            <a:endParaRPr b="1" sz="3000"/>
          </a:p>
          <a:p>
            <a:pPr indent="-419100" lvl="0" marL="457200" rtl="0" algn="just">
              <a:lnSpc>
                <a:spcPct val="105000"/>
              </a:lnSpc>
              <a:spcBef>
                <a:spcPts val="0"/>
              </a:spcBef>
              <a:spcAft>
                <a:spcPts val="0"/>
              </a:spcAft>
              <a:buSzPts val="3000"/>
              <a:buChar char="•"/>
            </a:pPr>
            <a:r>
              <a:rPr b="1" lang="en-US" sz="3000"/>
              <a:t>Final exam (project presentations): </a:t>
            </a:r>
            <a:r>
              <a:rPr lang="en-US" sz="3000"/>
              <a:t>Last week of the quarter (Tu 2nd and Th 4th Dec.)</a:t>
            </a:r>
            <a:endParaRPr sz="3000"/>
          </a:p>
          <a:p>
            <a:pPr indent="0" lvl="0" marL="0" rtl="0" algn="just">
              <a:lnSpc>
                <a:spcPct val="105000"/>
              </a:lnSpc>
              <a:spcBef>
                <a:spcPts val="0"/>
              </a:spcBef>
              <a:spcAft>
                <a:spcPts val="0"/>
              </a:spcAft>
              <a:buSzPts val="1800"/>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Course communications</a:t>
            </a:r>
            <a:endParaRPr/>
          </a:p>
        </p:txBody>
      </p:sp>
      <p:sp>
        <p:nvSpPr>
          <p:cNvPr id="125" name="Google Shape;125;p7"/>
          <p:cNvSpPr txBox="1"/>
          <p:nvPr>
            <p:ph idx="1" type="body"/>
          </p:nvPr>
        </p:nvSpPr>
        <p:spPr>
          <a:xfrm>
            <a:off x="457200" y="1552222"/>
            <a:ext cx="8229600" cy="4995334"/>
          </a:xfrm>
          <a:prstGeom prst="rect">
            <a:avLst/>
          </a:prstGeom>
          <a:noFill/>
          <a:ln>
            <a:noFill/>
          </a:ln>
        </p:spPr>
        <p:txBody>
          <a:bodyPr anchorCtr="0" anchor="t" bIns="45700" lIns="91425" spcFirstLastPara="1" rIns="91425" wrap="square" tIns="45700">
            <a:normAutofit/>
          </a:bodyPr>
          <a:lstStyle/>
          <a:p>
            <a:pPr indent="-419100" lvl="0" marL="457200" rtl="0" algn="just">
              <a:lnSpc>
                <a:spcPct val="115000"/>
              </a:lnSpc>
              <a:spcBef>
                <a:spcPts val="0"/>
              </a:spcBef>
              <a:spcAft>
                <a:spcPts val="0"/>
              </a:spcAft>
              <a:buSzPts val="3000"/>
              <a:buFont typeface="Calibri"/>
              <a:buChar char="•"/>
            </a:pPr>
            <a:r>
              <a:rPr lang="en-US" sz="3000"/>
              <a:t>If you have a personal question or a course logistics question, please send me a message via Canvas.</a:t>
            </a:r>
            <a:endParaRPr sz="3000"/>
          </a:p>
          <a:p>
            <a:pPr indent="0" lvl="0" marL="45720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If you have a technical question about the tutorials or the labs, please send a message through the discussion boards on Canvas.</a:t>
            </a:r>
            <a:endParaRPr sz="3000"/>
          </a:p>
          <a:p>
            <a:pPr indent="0" lvl="0" marL="457200" rtl="0" algn="l">
              <a:lnSpc>
                <a:spcPct val="100000"/>
              </a:lnSpc>
              <a:spcBef>
                <a:spcPts val="592"/>
              </a:spcBef>
              <a:spcAft>
                <a:spcPts val="0"/>
              </a:spcAft>
              <a:buSzPts val="1800"/>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Assignments</a:t>
            </a:r>
            <a:endParaRPr/>
          </a:p>
        </p:txBody>
      </p:sp>
      <p:sp>
        <p:nvSpPr>
          <p:cNvPr id="131" name="Google Shape;13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419100" lvl="0" marL="457200" rtl="0" algn="just">
              <a:lnSpc>
                <a:spcPct val="115000"/>
              </a:lnSpc>
              <a:spcBef>
                <a:spcPts val="0"/>
              </a:spcBef>
              <a:spcAft>
                <a:spcPts val="0"/>
              </a:spcAft>
              <a:buSzPts val="3000"/>
              <a:buFont typeface="Calibri"/>
              <a:buChar char="•"/>
            </a:pPr>
            <a:r>
              <a:rPr lang="en-US" sz="3000"/>
              <a:t>3 in-class quizzes</a:t>
            </a:r>
            <a:endParaRPr sz="3000"/>
          </a:p>
          <a:p>
            <a:pPr indent="0" lvl="0" marL="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2 homework assignments (2 parts for each homework)</a:t>
            </a:r>
            <a:endParaRPr sz="3000"/>
          </a:p>
          <a:p>
            <a:pPr indent="0" lvl="0" marL="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1 final project (in teams)</a:t>
            </a:r>
            <a:endParaRPr sz="3000"/>
          </a:p>
          <a:p>
            <a:pPr indent="0" lvl="0" marL="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Peer feedback on assignments</a:t>
            </a:r>
            <a:endParaRPr sz="3000"/>
          </a:p>
          <a:p>
            <a:pPr indent="0" lvl="0" marL="0" rtl="0" algn="just">
              <a:lnSpc>
                <a:spcPct val="115000"/>
              </a:lnSpc>
              <a:spcBef>
                <a:spcPts val="0"/>
              </a:spcBef>
              <a:spcAft>
                <a:spcPts val="0"/>
              </a:spcAft>
              <a:buSzPts val="1800"/>
              <a:buNone/>
            </a:pPr>
            <a:r>
              <a:t/>
            </a:r>
            <a:endParaRPr sz="3000"/>
          </a:p>
          <a:p>
            <a:pPr indent="0" lvl="0" marL="0" rtl="0" algn="just">
              <a:lnSpc>
                <a:spcPct val="115000"/>
              </a:lnSpc>
              <a:spcBef>
                <a:spcPts val="0"/>
              </a:spcBef>
              <a:spcAft>
                <a:spcPts val="0"/>
              </a:spcAft>
              <a:buSzPts val="1800"/>
              <a:buNone/>
            </a:pPr>
            <a:r>
              <a:rPr lang="en-US" sz="3000"/>
              <a:t>No late assignments will be accepted.</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Grading</a:t>
            </a:r>
            <a:endParaRPr/>
          </a:p>
        </p:txBody>
      </p:sp>
      <p:sp>
        <p:nvSpPr>
          <p:cNvPr id="137" name="Google Shape;137;p9"/>
          <p:cNvSpPr txBox="1"/>
          <p:nvPr>
            <p:ph idx="1" type="body"/>
          </p:nvPr>
        </p:nvSpPr>
        <p:spPr>
          <a:xfrm>
            <a:off x="457200" y="1417638"/>
            <a:ext cx="8229600" cy="4986089"/>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115000"/>
              </a:lnSpc>
              <a:spcBef>
                <a:spcPts val="1200"/>
              </a:spcBef>
              <a:spcAft>
                <a:spcPts val="0"/>
              </a:spcAft>
              <a:buSzPts val="3000"/>
              <a:buFont typeface="Calibri"/>
              <a:buChar char="●"/>
            </a:pPr>
            <a:r>
              <a:rPr lang="en-US" sz="3000"/>
              <a:t>Quizzes: 3 * 10% = 30%</a:t>
            </a:r>
            <a:endParaRPr sz="3000"/>
          </a:p>
          <a:p>
            <a:pPr indent="0" lvl="0" marL="0" rtl="0" algn="l">
              <a:lnSpc>
                <a:spcPct val="115000"/>
              </a:lnSpc>
              <a:spcBef>
                <a:spcPts val="1200"/>
              </a:spcBef>
              <a:spcAft>
                <a:spcPts val="0"/>
              </a:spcAft>
              <a:buSzPts val="1800"/>
              <a:buNone/>
            </a:pPr>
            <a:r>
              <a:t/>
            </a:r>
            <a:endParaRPr sz="3000"/>
          </a:p>
          <a:p>
            <a:pPr indent="-419100" lvl="0" marL="457200" rtl="0" algn="l">
              <a:lnSpc>
                <a:spcPct val="115000"/>
              </a:lnSpc>
              <a:spcBef>
                <a:spcPts val="1200"/>
              </a:spcBef>
              <a:spcAft>
                <a:spcPts val="0"/>
              </a:spcAft>
              <a:buSzPts val="3000"/>
              <a:buFont typeface="Calibri"/>
              <a:buChar char="●"/>
            </a:pPr>
            <a:r>
              <a:rPr lang="en-US" sz="3000"/>
              <a:t>Homeworks: 2 * 15% = 30%</a:t>
            </a:r>
            <a:endParaRPr sz="3000"/>
          </a:p>
          <a:p>
            <a:pPr indent="0" lvl="0" marL="0" rtl="0" algn="l">
              <a:lnSpc>
                <a:spcPct val="115000"/>
              </a:lnSpc>
              <a:spcBef>
                <a:spcPts val="1200"/>
              </a:spcBef>
              <a:spcAft>
                <a:spcPts val="0"/>
              </a:spcAft>
              <a:buSzPts val="1800"/>
              <a:buNone/>
            </a:pPr>
            <a:r>
              <a:t/>
            </a:r>
            <a:endParaRPr sz="3000"/>
          </a:p>
          <a:p>
            <a:pPr indent="-419100" lvl="0" marL="457200" rtl="0" algn="l">
              <a:lnSpc>
                <a:spcPct val="115000"/>
              </a:lnSpc>
              <a:spcBef>
                <a:spcPts val="1200"/>
              </a:spcBef>
              <a:spcAft>
                <a:spcPts val="0"/>
              </a:spcAft>
              <a:buSzPts val="3000"/>
              <a:buFont typeface="Calibri"/>
              <a:buChar char="●"/>
            </a:pPr>
            <a:r>
              <a:rPr lang="en-US" sz="3000"/>
              <a:t>Peer-reviews: 10%</a:t>
            </a:r>
            <a:endParaRPr sz="3000"/>
          </a:p>
          <a:p>
            <a:pPr indent="0" lvl="0" marL="0" rtl="0" algn="l">
              <a:lnSpc>
                <a:spcPct val="115000"/>
              </a:lnSpc>
              <a:spcBef>
                <a:spcPts val="1200"/>
              </a:spcBef>
              <a:spcAft>
                <a:spcPts val="0"/>
              </a:spcAft>
              <a:buSzPts val="1800"/>
              <a:buNone/>
            </a:pPr>
            <a:r>
              <a:t/>
            </a:r>
            <a:endParaRPr sz="3000"/>
          </a:p>
          <a:p>
            <a:pPr indent="-419100" lvl="0" marL="457200" rtl="0" algn="l">
              <a:lnSpc>
                <a:spcPct val="115000"/>
              </a:lnSpc>
              <a:spcBef>
                <a:spcPts val="1200"/>
              </a:spcBef>
              <a:spcAft>
                <a:spcPts val="0"/>
              </a:spcAft>
              <a:buSzPts val="3000"/>
              <a:buFont typeface="Calibri"/>
              <a:buChar char="●"/>
            </a:pPr>
            <a:r>
              <a:rPr lang="en-US" sz="3000"/>
              <a:t>Final project: 30%</a:t>
            </a:r>
            <a:endParaRPr sz="3000"/>
          </a:p>
          <a:p>
            <a:pPr indent="0" lvl="1" marL="457200" rtl="0" algn="l">
              <a:lnSpc>
                <a:spcPct val="100000"/>
              </a:lnSpc>
              <a:spcBef>
                <a:spcPts val="1200"/>
              </a:spcBef>
              <a:spcAft>
                <a:spcPts val="0"/>
              </a:spcAft>
              <a:buClr>
                <a:schemeClr val="dk1"/>
              </a:buClr>
              <a:buSzPts val="1400"/>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2013-12-29T16:39:50Z</dcterms:created>
  <dc:creator>Abel Rodriguez</dc:creator>
</cp:coreProperties>
</file>