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yHq0v91/OeIx5mSce3eckSxJD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2e4384d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9e2e4384dd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2e4384d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9e2e4384dd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2e4384d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9e2e4384d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2e4384d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9e2e4384d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e2e4384d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9e2e4384dd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2e4384d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9e2e4384dd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e2e4384d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9e2e4384dd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2e4384d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9e2e4384dd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e2e4384d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9e2e4384dd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2e4384d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9e2e4384dd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2e4384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29e2e4384d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2e4384d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9e2e4384dd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2e4384d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9e2e4384dd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e2e4384d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9e2e4384dd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2e4384d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29e2e4384dd_1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e2e4384dd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9e2e4384dd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e2e4384d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9e2e4384dd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e2e4384d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29e2e4384dd_1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e2e4384d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9e2e4384dd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e2e4384d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9e2e4384dd_1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e2e4384d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9e2e4384dd_1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2e4384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9e2e4384d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e2e4384dd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9e2e4384dd_1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e2e4384d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29e2e4384dd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e2e4384d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9e2e4384dd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e2e4384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9e2e4384d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2e4384d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9e2e4384dd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2e4384d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9e2e4384dd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2e4384d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9e2e4384dd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2e4384d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9e2e4384dd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2e4384d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9e2e4384dd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hyperlink" Target="http://www.nytimes.com/interactive/2007/12/15/us/politics/DEBATE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10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STAT 451 VISUALIZING DATA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Fall 2023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66700" y="6515100"/>
            <a:ext cx="8620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Many thanks to Prof. Abel Rodriguez, many slides from this course are adapted from his data visualization class.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2e4384dd_1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44" name="Google Shape;144;g29e2e4384dd_1_4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Arranging the nodes so that the graph is legible is an issue. 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algorithms have been presented in the literature: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Fruchterman and Reingold's algorithm.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Kamada-Kawai’s algorithm.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mpson3.pdf" id="145" name="Google Shape;145;g29e2e4384dd_1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2e4384dd_1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51" name="Google Shape;151;g29e2e4384dd_1_50"/>
          <p:cNvSpPr txBox="1"/>
          <p:nvPr>
            <p:ph idx="1" type="body"/>
          </p:nvPr>
        </p:nvSpPr>
        <p:spPr>
          <a:xfrm>
            <a:off x="457200" y="1375767"/>
            <a:ext cx="4038600" cy="5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simpler solution is to arrange the nodes on a circle.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one of the few examples in which polar coordinates actually work well!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that, in all cases, the nodes have been ordered according to the Sampson’s groups.</a:t>
            </a:r>
            <a:endParaRPr/>
          </a:p>
        </p:txBody>
      </p:sp>
      <p:pic>
        <p:nvPicPr>
          <p:cNvPr descr="sampson1.pdf" id="152" name="Google Shape;152;g29e2e4384dd_1_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2e4384dd_1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pic>
        <p:nvPicPr>
          <p:cNvPr descr="network_cairo.png" id="158" name="Google Shape;158;g29e2e4384dd_1_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927" l="0" r="0" t="-5916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9e2e4384dd_1_56"/>
          <p:cNvSpPr txBox="1"/>
          <p:nvPr/>
        </p:nvSpPr>
        <p:spPr>
          <a:xfrm>
            <a:off x="6069940" y="1124142"/>
            <a:ext cx="27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design for the links is much more readable!</a:t>
            </a:r>
            <a:endParaRPr/>
          </a:p>
        </p:txBody>
      </p:sp>
      <p:sp>
        <p:nvSpPr>
          <p:cNvPr id="160" name="Google Shape;160;g29e2e4384dd_1_56"/>
          <p:cNvSpPr txBox="1"/>
          <p:nvPr/>
        </p:nvSpPr>
        <p:spPr>
          <a:xfrm>
            <a:off x="43090" y="1162390"/>
            <a:ext cx="27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Straight lines can be difficult to read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e2e4384dd_1_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66" name="Google Shape;166;g29e2e4384dd_1_63"/>
          <p:cNvSpPr txBox="1"/>
          <p:nvPr>
            <p:ph idx="1" type="body"/>
          </p:nvPr>
        </p:nvSpPr>
        <p:spPr>
          <a:xfrm>
            <a:off x="457200" y="1289216"/>
            <a:ext cx="40386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alternative visualization for this network involves a heatmap.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case, because the network is binary, you only need two colors!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faction structure is a bit clearer here, but the visualization is not all that appealing.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mpson_network.pdf" id="167" name="Google Shape;167;g29e2e4384dd_1_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e2e4384dd_1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73" name="Google Shape;173;g29e2e4384dd_1_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Similar ideas can be used for weighted networks.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Color and/or line thickness can be used to represent the strength of the link (I suggest using both!)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2e4384dd_1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79" name="Google Shape;179;g29e2e4384dd_1_74"/>
          <p:cNvSpPr txBox="1"/>
          <p:nvPr>
            <p:ph idx="1" type="body"/>
          </p:nvPr>
        </p:nvSpPr>
        <p:spPr>
          <a:xfrm>
            <a:off x="457200" y="1298472"/>
            <a:ext cx="4038600" cy="5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623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 of 27 most important US airports.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Weight of the links corresponds to the number of seats available between both airports.</a:t>
            </a:r>
            <a:endParaRPr/>
          </a:p>
          <a:p>
            <a:pPr indent="-356235" lvl="0" marL="34290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Shortcomings:</a:t>
            </a:r>
            <a:endParaRPr/>
          </a:p>
          <a:p>
            <a:pPr indent="-29718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No geographical information (maybe reorder the vertices?)</a:t>
            </a:r>
            <a:endParaRPr/>
          </a:p>
          <a:p>
            <a:pPr indent="-29718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Because the network is dense, it is very hard to read!!</a:t>
            </a:r>
            <a:endParaRPr/>
          </a:p>
        </p:txBody>
      </p:sp>
      <p:pic>
        <p:nvPicPr>
          <p:cNvPr descr="usroutes_circular_s.pdf" id="180" name="Google Shape;180;g29e2e4384dd_1_7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7897" l="0" r="0" t="-7897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2e4384dd_1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86" name="Google Shape;186;g29e2e4384dd_1_8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more sophisticated version of the visualization that overlays the network on a map.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informative about geography, but still hard to read!</a:t>
            </a:r>
            <a:endParaRPr/>
          </a:p>
        </p:txBody>
      </p:sp>
      <p:pic>
        <p:nvPicPr>
          <p:cNvPr descr="usroutes_full.pdf" id="187" name="Google Shape;187;g29e2e4384dd_1_8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e2e4384dd_1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93" name="Google Shape;193;g29e2e4384dd_1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solution is to split the airports into two (or more) groups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According to size (large vs. small).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According to geographical location (East vs. West)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split into two groups (say Eastern and Western airports) you need to create three maps.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split into more groups, the number of maps grows very fast.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e2e4384dd_1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pic>
        <p:nvPicPr>
          <p:cNvPr descr="usroutes_west_to_west.pdf" id="199" name="Google Shape;199;g29e2e4384dd_1_91"/>
          <p:cNvPicPr preferRelativeResize="0"/>
          <p:nvPr/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371574" y="2273778"/>
            <a:ext cx="2880361" cy="3227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routes_east_to_east.pdf" id="200" name="Google Shape;200;g29e2e4384dd_1_9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6040" l="0" r="0" t="-6029"/>
          <a:stretch/>
        </p:blipFill>
        <p:spPr>
          <a:xfrm>
            <a:off x="5789864" y="2273778"/>
            <a:ext cx="2880300" cy="322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routes_east_to_west.pdf" id="201" name="Google Shape;201;g29e2e4384dd_1_9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-6040" l="0" r="0" t="-6029"/>
          <a:stretch/>
        </p:blipFill>
        <p:spPr>
          <a:xfrm>
            <a:off x="3111567" y="2273778"/>
            <a:ext cx="2880300" cy="3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9e2e4384dd_1_91"/>
          <p:cNvSpPr txBox="1"/>
          <p:nvPr/>
        </p:nvSpPr>
        <p:spPr>
          <a:xfrm>
            <a:off x="4324045" y="5544547"/>
            <a:ext cx="42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dense networks like this, an interactive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visualization works much better!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e2e4384dd_1_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208" name="Google Shape;208;g29e2e4384dd_1_9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previous graphs are a bit less cluttered, but still very hard to read.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dense graphs, heatmaps can be the best (if less visually attractive) solution.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I ordered the airports according to their distance to Miami International Airport.</a:t>
            </a:r>
            <a:endParaRPr/>
          </a:p>
        </p:txBody>
      </p:sp>
      <p:pic>
        <p:nvPicPr>
          <p:cNvPr descr="usroutes_heatmpa.pdf" id="209" name="Google Shape;209;g29e2e4384dd_1_9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2e4384dd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Nonstandard data</a:t>
            </a:r>
            <a:endParaRPr/>
          </a:p>
        </p:txBody>
      </p:sp>
      <p:sp>
        <p:nvSpPr>
          <p:cNvPr id="92" name="Google Shape;92;g29e2e4384dd_1_0"/>
          <p:cNvSpPr txBox="1"/>
          <p:nvPr>
            <p:ph idx="1" type="body"/>
          </p:nvPr>
        </p:nvSpPr>
        <p:spPr>
          <a:xfrm>
            <a:off x="457200" y="1600200"/>
            <a:ext cx="8229600" cy="4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want to extend the tools discussed in the class to represent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(relational) data:  we have information about the strength of the relationship between each pair of elements in a group (e.g., how many times A sends an email to B).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Text:  we have the content of multiple books/papers, and we want to find a way to visualize that content (without having to read and memorize each of the books!)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e2e4384dd_1_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15" name="Google Shape;215;g29e2e4384dd_1_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we have access to all the books written by two different authors (e.g., Hemingway and Salinger).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we can visualize the differences between the two writers?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need to find appropriate (numerical) summaries of the data.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have to find good representations for those summaries.</a:t>
            </a:r>
            <a:endParaRPr/>
          </a:p>
        </p:txBody>
      </p:sp>
      <p:sp>
        <p:nvSpPr>
          <p:cNvPr id="216" name="Google Shape;216;g29e2e4384dd_1_105"/>
          <p:cNvSpPr txBox="1"/>
          <p:nvPr/>
        </p:nvSpPr>
        <p:spPr>
          <a:xfrm>
            <a:off x="5182391" y="4817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e2e4384dd_1_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22" name="Google Shape;222;g29e2e4384dd_1_111"/>
          <p:cNvSpPr txBox="1"/>
          <p:nvPr>
            <p:ph idx="1" type="body"/>
          </p:nvPr>
        </p:nvSpPr>
        <p:spPr>
          <a:xfrm>
            <a:off x="457200" y="1600200"/>
            <a:ext cx="8229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simplest numerical summary of a text is the frequency of the different words in the corpus.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slightly more sophisticated version of this idea uses pairs of words (also called bigrams), or more generally, sequences of n words (n-grams).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Should all words be counted?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Run</a:t>
            </a:r>
            <a:r>
              <a:rPr lang="en-US"/>
              <a:t> vs. </a:t>
            </a:r>
            <a:r>
              <a:rPr i="1" lang="en-US"/>
              <a:t>run</a:t>
            </a:r>
            <a:r>
              <a:rPr i="1" lang="en-US">
                <a:solidFill>
                  <a:srgbClr val="FF0000"/>
                </a:solidFill>
              </a:rPr>
              <a:t>ning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Should we include common words (</a:t>
            </a:r>
            <a:r>
              <a:rPr i="1" lang="en-US"/>
              <a:t>the</a:t>
            </a:r>
            <a:r>
              <a:rPr lang="en-US"/>
              <a:t>, </a:t>
            </a:r>
            <a:r>
              <a:rPr i="1" lang="en-US"/>
              <a:t>a</a:t>
            </a:r>
            <a:r>
              <a:rPr lang="en-US"/>
              <a:t>, …)?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Should we just focus on a few “important” words?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e2e4384dd_1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28" name="Google Shape;228;g29e2e4384dd_1_116"/>
          <p:cNvSpPr txBox="1"/>
          <p:nvPr>
            <p:ph idx="1" type="body"/>
          </p:nvPr>
        </p:nvSpPr>
        <p:spPr>
          <a:xfrm>
            <a:off x="457200" y="1600200"/>
            <a:ext cx="82296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“Stemming” is the process of reducing inflected or derived words to their stem, base or root: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most purposes, </a:t>
            </a:r>
            <a:r>
              <a:rPr i="1" lang="en-US"/>
              <a:t>run</a:t>
            </a:r>
            <a:r>
              <a:rPr lang="en-US"/>
              <a:t>, </a:t>
            </a:r>
            <a:r>
              <a:rPr i="1" lang="en-US"/>
              <a:t>runs</a:t>
            </a:r>
            <a:r>
              <a:rPr lang="en-US"/>
              <a:t>, and </a:t>
            </a:r>
            <a:r>
              <a:rPr i="1" lang="en-US"/>
              <a:t>running</a:t>
            </a:r>
            <a:r>
              <a:rPr lang="en-US"/>
              <a:t> are not really different words (just conjugations of a common one).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Similarly, </a:t>
            </a:r>
            <a:r>
              <a:rPr i="1" lang="en-US"/>
              <a:t>house</a:t>
            </a:r>
            <a:r>
              <a:rPr lang="en-US"/>
              <a:t> and </a:t>
            </a:r>
            <a:r>
              <a:rPr i="1" lang="en-US"/>
              <a:t>houses</a:t>
            </a:r>
            <a:r>
              <a:rPr lang="en-US"/>
              <a:t> are the same word.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e2e4384dd_1_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34" name="Google Shape;234;g29e2e4384dd_1_1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Filtering “stop words” is the process of eliminating very common words (such as </a:t>
            </a:r>
            <a:r>
              <a:rPr i="1" lang="en-US"/>
              <a:t>the</a:t>
            </a:r>
            <a:r>
              <a:rPr lang="en-US"/>
              <a:t>, </a:t>
            </a:r>
            <a:r>
              <a:rPr i="1" lang="en-US"/>
              <a:t>is</a:t>
            </a:r>
            <a:r>
              <a:rPr lang="en-US"/>
              <a:t>, </a:t>
            </a:r>
            <a:r>
              <a:rPr i="1" lang="en-US"/>
              <a:t>at</a:t>
            </a:r>
            <a:r>
              <a:rPr lang="en-US"/>
              <a:t>, </a:t>
            </a:r>
            <a:r>
              <a:rPr i="1" lang="en-US"/>
              <a:t>which</a:t>
            </a:r>
            <a:r>
              <a:rPr lang="en-US"/>
              <a:t>, and </a:t>
            </a:r>
            <a:r>
              <a:rPr i="1" lang="en-US"/>
              <a:t>on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appropriate in many applications …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 for some (like distinguishing among writers) you might want to discard all other words and retain </a:t>
            </a:r>
            <a:r>
              <a:rPr i="1" lang="en-US"/>
              <a:t>only</a:t>
            </a:r>
            <a:r>
              <a:rPr lang="en-US"/>
              <a:t> certain stop words.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e2e4384dd_1_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40" name="Google Shape;240;g29e2e4384dd_1_1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 after excluding stop words, sometimes working with all remaining words is still  unwieldy and you want to focus on a smaller subsets.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the corpus is made of </a:t>
            </a:r>
            <a:r>
              <a:rPr b="1" lang="en-US"/>
              <a:t>multiple documents</a:t>
            </a:r>
            <a:r>
              <a:rPr lang="en-US"/>
              <a:t>, term frequency–inverse document frequency (</a:t>
            </a:r>
            <a:r>
              <a:rPr b="1" lang="en-US"/>
              <a:t>td-idf</a:t>
            </a:r>
            <a:r>
              <a:rPr lang="en-US"/>
              <a:t>) is a summary statistic that can be helpful in selecting words.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2e4384dd_1_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46" name="Google Shape;246;g29e2e4384dd_1_131"/>
          <p:cNvSpPr txBox="1"/>
          <p:nvPr>
            <p:ph idx="1" type="body"/>
          </p:nvPr>
        </p:nvSpPr>
        <p:spPr>
          <a:xfrm>
            <a:off x="457200" y="1417638"/>
            <a:ext cx="8229600" cy="4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td-idf is a summary that is used to select words that provide, in some sense, maximum separation among documents.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td-idf depends on two quantities: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that captures how common a word is in a given document.</a:t>
            </a:r>
            <a:endParaRPr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second one that captures how frequent a word is overall.</a:t>
            </a:r>
            <a:endParaRPr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want words that are not too frequent overall but have a high frequency  in specific documents.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e2e4384dd_1_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pic>
        <p:nvPicPr>
          <p:cNvPr id="252" name="Google Shape;252;g29e2e4384dd_1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71" y="1789548"/>
            <a:ext cx="6047044" cy="64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9e2e4384dd_1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271" y="3187529"/>
            <a:ext cx="6242053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9e2e4384dd_1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4581957"/>
            <a:ext cx="2994025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9e2e4384dd_1_136"/>
          <p:cNvSpPr txBox="1"/>
          <p:nvPr/>
        </p:nvSpPr>
        <p:spPr>
          <a:xfrm>
            <a:off x="642324" y="5461299"/>
            <a:ext cx="794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top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 (say,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10) for each document, and work only with those words.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e2e4384dd_1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61" name="Google Shape;261;g29e2e4384dd_1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matter how you select the vocabulary used to represent the documents, the summary statistic will correspond to word frequencies!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ways to graphically represent frequencies 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Bar plots.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Dot plots.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Remember that pie charts are considered suboptimal.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e2e4384dd_1_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67" name="Google Shape;267;g29e2e4384dd_1_1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challenge in this case is that the number of words is typically going to be high (at least in the hundreds).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you really make a readable bar plot (or even dot plot) with hundreds of bars?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 that a pie chart would be even worse in this case …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e2e4384dd_1_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clouds</a:t>
            </a:r>
            <a:endParaRPr/>
          </a:p>
        </p:txBody>
      </p:sp>
      <p:sp>
        <p:nvSpPr>
          <p:cNvPr id="273" name="Google Shape;273;g29e2e4384dd_1_15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 clouds like the ones on the right are an alternative visualization for categorical data that allows you represent hundreds of categories together.</a:t>
            </a:r>
            <a:endParaRPr/>
          </a:p>
        </p:txBody>
      </p:sp>
      <p:pic>
        <p:nvPicPr>
          <p:cNvPr descr="wordcloudpackages.pdf" id="274" name="Google Shape;274;g29e2e4384dd_1_15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e2e4384dd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Visualizations for networks:  circular network diagram</a:t>
            </a:r>
            <a:endParaRPr/>
          </a:p>
        </p:txBody>
      </p:sp>
      <p:pic>
        <p:nvPicPr>
          <p:cNvPr descr="namingnames.png" id="98" name="Google Shape;98;g29e2e4384dd_1_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3582" r="-13595" t="0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9e2e4384dd_1_5"/>
          <p:cNvSpPr txBox="1"/>
          <p:nvPr/>
        </p:nvSpPr>
        <p:spPr>
          <a:xfrm>
            <a:off x="1503628" y="6239007"/>
            <a:ext cx="64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http://www.nytimes.com/interactive/2007/12/15/us/politics/DEBATE.html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e2e4384dd_1_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clouds</a:t>
            </a:r>
            <a:endParaRPr/>
          </a:p>
        </p:txBody>
      </p:sp>
      <p:sp>
        <p:nvSpPr>
          <p:cNvPr id="280" name="Google Shape;280;g29e2e4384dd_1_160"/>
          <p:cNvSpPr txBox="1"/>
          <p:nvPr>
            <p:ph idx="1" type="body"/>
          </p:nvPr>
        </p:nvSpPr>
        <p:spPr>
          <a:xfrm>
            <a:off x="457200" y="1403039"/>
            <a:ext cx="8229600" cy="4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Word clouds are very popular on the web: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They are good for visualizing the “big picture” (e.g., what are the most important words).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However, because they use areas to represent proportions, word clouds do not allow for very accurate comparisons!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Solution:  complement the word cloud with a bar chart associated with the most frequent words in the vocabulary that allows for more accurate comparisons.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e2e4384dd_1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word clouds</a:t>
            </a:r>
            <a:endParaRPr/>
          </a:p>
        </p:txBody>
      </p:sp>
      <p:pic>
        <p:nvPicPr>
          <p:cNvPr descr="wordcloudpackages.pdf" id="286" name="Google Shape;286;g29e2e4384dd_1_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e2e4384dd_1_170"/>
          <p:cNvSpPr txBox="1"/>
          <p:nvPr/>
        </p:nvSpPr>
        <p:spPr>
          <a:xfrm>
            <a:off x="1031708" y="6126163"/>
            <a:ext cx="75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I used the same colors on the left and right to facilitate comparisons</a:t>
            </a:r>
            <a:endParaRPr/>
          </a:p>
        </p:txBody>
      </p:sp>
      <p:pic>
        <p:nvPicPr>
          <p:cNvPr descr="wordcloudpackages_barplot.pdf" id="288" name="Google Shape;288;g29e2e4384dd_1_17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2e4384dd_1_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Comparing multiple documents in a corpus</a:t>
            </a:r>
            <a:endParaRPr/>
          </a:p>
        </p:txBody>
      </p:sp>
      <p:sp>
        <p:nvSpPr>
          <p:cNvPr id="294" name="Google Shape;294;g29e2e4384dd_1_1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using word clouds/barplots to compare documents, it can be useful to construct them for each document and also for the corpus as a whole (recall the definition of tf-idf).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However, graphing tf-idf instead of frequencies is often not very helpful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e2e4384dd_1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Visualizations for text:  Word clouds</a:t>
            </a:r>
            <a:endParaRPr/>
          </a:p>
        </p:txBody>
      </p:sp>
      <p:pic>
        <p:nvPicPr>
          <p:cNvPr descr="tweets1-99b.jpg" id="105" name="Google Shape;105;g29e2e4384dd_1_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799" l="0" r="0" t="-4789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e2e4384dd_1_11"/>
          <p:cNvSpPr txBox="1"/>
          <p:nvPr/>
        </p:nvSpPr>
        <p:spPr>
          <a:xfrm>
            <a:off x="5136444" y="6154386"/>
            <a:ext cx="23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http://www.wordle.net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e2e4384dd_1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12" name="Google Shape;112;g29e2e4384dd_1_17"/>
          <p:cNvSpPr txBox="1"/>
          <p:nvPr>
            <p:ph idx="1" type="body"/>
          </p:nvPr>
        </p:nvSpPr>
        <p:spPr>
          <a:xfrm>
            <a:off x="457200" y="1483408"/>
            <a:ext cx="82296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Networks summarize data about the relationships between pairs of subjects.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many times has a politician mentioned another one in his/her speeches.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is a friend of who in Facebook.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many emails one person sent another.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data usually comes in the form of a square matrix where entry (i,j) is a measure of the relationship between subjects i and j.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2e4384dd_1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18" name="Google Shape;118;g29e2e4384dd_1_22"/>
          <p:cNvSpPr txBox="1"/>
          <p:nvPr>
            <p:ph idx="1" type="body"/>
          </p:nvPr>
        </p:nvSpPr>
        <p:spPr>
          <a:xfrm>
            <a:off x="457200" y="1468809"/>
            <a:ext cx="82296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possible classification of networks is: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Binary:  Only know if they are related or not (e.g., whether they are friends in Facebook or not).  Matrix only has zeros and ones.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Weighted:  We also know how strong the relationship is between individuals (e.g., we know the number of emails that each user sent to all others).  Matrix might contain integers or real numbers.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Usually diagonal elements of the matrix are zeros (no self relation).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2e4384dd_1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24" name="Google Shape;124;g29e2e4384dd_1_27"/>
          <p:cNvSpPr txBox="1"/>
          <p:nvPr>
            <p:ph idx="1" type="body"/>
          </p:nvPr>
        </p:nvSpPr>
        <p:spPr>
          <a:xfrm>
            <a:off x="457200" y="1460630"/>
            <a:ext cx="82296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Another possible classification is: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Directed:  a link from A to B has a different interpretation than a link from B to A (e.g., receiving an email is different from sending one).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Undirected:  the relationship we are interested does not have a direction (or we elect to ignore it).  For example, Facebook friendships.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Facebook friendships could be made into a directed network by recording who initiated the link.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2e4384dd_1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Visualizing netwoks</a:t>
            </a:r>
            <a:endParaRPr/>
          </a:p>
        </p:txBody>
      </p:sp>
      <p:sp>
        <p:nvSpPr>
          <p:cNvPr id="130" name="Google Shape;130;g29e2e4384dd_1_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Networks are usually visualized using graphs!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Nodes (the circles) correspond to individuals.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lines/arrows identify the presence (or strength) of links between individuals</a:t>
            </a:r>
            <a:endParaRPr/>
          </a:p>
        </p:txBody>
      </p:sp>
      <p:pic>
        <p:nvPicPr>
          <p:cNvPr descr="sampson2a.pdf" id="131" name="Google Shape;131;g29e2e4384dd_1_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-11126" r="-11138" t="0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2e4384dd_1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37" name="Google Shape;137;g29e2e4384dd_1_38"/>
          <p:cNvSpPr txBox="1"/>
          <p:nvPr>
            <p:ph idx="2" type="body"/>
          </p:nvPr>
        </p:nvSpPr>
        <p:spPr>
          <a:xfrm>
            <a:off x="4648200" y="1333896"/>
            <a:ext cx="4038600" cy="5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Sampson’s network:  relationships (likes) among monks in a New England monastery.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and directed (all lines have the same width, and end in arrows).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18 monks classified by Sampson into three  “factions” (coded through color).</a:t>
            </a:r>
            <a:endParaRPr/>
          </a:p>
        </p:txBody>
      </p:sp>
      <p:pic>
        <p:nvPicPr>
          <p:cNvPr descr="sampson2a.pdf" id="138" name="Google Shape;138;g29e2e4384dd_1_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1126" r="-11138" t="0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2014-01-07T19:04:38Z</dcterms:created>
  <dc:creator>Abel Rodriguez</dc:creator>
</cp:coreProperties>
</file>