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68" roundtripDataSignature="AMtx7miYLYQfok657NhEv28Zq546Zskc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C8DE9CB-CA7B-47B7-B39B-3634FBB7EEBC}">
  <a:tblStyle styleId="{BC8DE9CB-CA7B-47B7-B39B-3634FBB7EEBC}"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customschemas.google.com/relationships/presentationmetadata" Target="metadata"/><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47" name="Google Shape;147;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66" name="Google Shape;166;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74" name="Google Shape;174;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11" name="Google Shape;211;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20" name="Google Shape;220;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8da9df2d5e_0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28da9df2d5e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14" name="Google Shape;314;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24" name="Google Shape;324;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32" name="Google Shape;332;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41" name="Google Shape;341;p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50" name="Google Shape;350;p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59" name="Google Shape;359;p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68" name="Google Shape;368;p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77" name="Google Shape;377;p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7" name="Google Shape;387;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88" name="Google Shape;388;p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 name="Google Shape;402;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03" name="Google Shape;403;p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7" name="Google Shape;417;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18" name="Google Shape;418;p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27" name="Google Shape;427;p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4" name="Google Shape;434;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35" name="Google Shape;435;p6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2" name="Google Shape;112;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8" name="Google Shape;458;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59" name="Google Shape;459;p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6" name="Google Shape;466;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67" name="Google Shape;467;p7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4" name="Google Shape;474;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75" name="Google Shape;475;p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3" name="Google Shape;483;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84" name="Google Shape;484;p7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2" name="Google Shape;492;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93" name="Google Shape;493;p7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1" name="Google Shape;501;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02" name="Google Shape;502;p7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9" name="Google Shape;509;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10" name="Google Shape;510;p7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8" name="Google Shape;518;p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19" name="Google Shape;519;p7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6" name="Google Shape;526;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27" name="Google Shape;527;p7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7" name="Google Shape;537;p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38" name="Google Shape;538;p7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8" name="Google Shape;548;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49" name="Google Shape;549;p8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0" name="Google Shape;560;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5" name="Google Shape;125;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33" name="Google Shape;133;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40" name="Google Shape;140;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8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8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8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8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8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9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9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9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9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9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9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9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8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8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8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8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8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8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8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0" name="Google Shape;30;p8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1" name="Google Shape;31;p8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8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8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8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8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7" name="Google Shape;37;p8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8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8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8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8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8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8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8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8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9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91"/>
          <p:cNvSpPr/>
          <p:nvPr>
            <p:ph idx="2" type="pic"/>
          </p:nvPr>
        </p:nvSpPr>
        <p:spPr>
          <a:xfrm>
            <a:off x="1792288" y="612775"/>
            <a:ext cx="5486400" cy="4114800"/>
          </a:xfrm>
          <a:prstGeom prst="rect">
            <a:avLst/>
          </a:prstGeom>
          <a:noFill/>
          <a:ln>
            <a:noFill/>
          </a:ln>
        </p:spPr>
      </p:sp>
      <p:sp>
        <p:nvSpPr>
          <p:cNvPr id="68" name="Google Shape;68;p9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9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8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8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8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1200" u="none" cap="none" strike="noStrike">
                <a:solidFill>
                  <a:srgbClr val="888888"/>
                </a:solidFill>
                <a:latin typeface="Calibri"/>
                <a:ea typeface="Calibri"/>
                <a:cs typeface="Calibri"/>
                <a:sym typeface="Calibri"/>
              </a:defRPr>
            </a:lvl1pPr>
            <a:lvl2pPr indent="0" lvl="1" marL="0" marR="0" rtl="0" algn="ctr">
              <a:spcBef>
                <a:spcPts val="0"/>
              </a:spcBef>
              <a:buNone/>
              <a:defRPr b="0" i="0" sz="1200" u="none" cap="none" strike="noStrike">
                <a:solidFill>
                  <a:srgbClr val="888888"/>
                </a:solidFill>
                <a:latin typeface="Calibri"/>
                <a:ea typeface="Calibri"/>
                <a:cs typeface="Calibri"/>
                <a:sym typeface="Calibri"/>
              </a:defRPr>
            </a:lvl2pPr>
            <a:lvl3pPr indent="0" lvl="2" marL="0" marR="0" rtl="0" algn="ctr">
              <a:spcBef>
                <a:spcPts val="0"/>
              </a:spcBef>
              <a:buNone/>
              <a:defRPr b="0" i="0" sz="1200" u="none" cap="none" strike="noStrike">
                <a:solidFill>
                  <a:srgbClr val="888888"/>
                </a:solidFill>
                <a:latin typeface="Calibri"/>
                <a:ea typeface="Calibri"/>
                <a:cs typeface="Calibri"/>
                <a:sym typeface="Calibri"/>
              </a:defRPr>
            </a:lvl3pPr>
            <a:lvl4pPr indent="0" lvl="3" marL="0" marR="0" rtl="0" algn="ctr">
              <a:spcBef>
                <a:spcPts val="0"/>
              </a:spcBef>
              <a:buNone/>
              <a:defRPr b="0" i="0" sz="1200" u="none" cap="none" strike="noStrike">
                <a:solidFill>
                  <a:srgbClr val="888888"/>
                </a:solidFill>
                <a:latin typeface="Calibri"/>
                <a:ea typeface="Calibri"/>
                <a:cs typeface="Calibri"/>
                <a:sym typeface="Calibri"/>
              </a:defRPr>
            </a:lvl4pPr>
            <a:lvl5pPr indent="0" lvl="4" marL="0" marR="0" rtl="0" algn="ctr">
              <a:spcBef>
                <a:spcPts val="0"/>
              </a:spcBef>
              <a:buNone/>
              <a:defRPr b="0" i="0" sz="1200" u="none" cap="none" strike="noStrike">
                <a:solidFill>
                  <a:srgbClr val="888888"/>
                </a:solidFill>
                <a:latin typeface="Calibri"/>
                <a:ea typeface="Calibri"/>
                <a:cs typeface="Calibri"/>
                <a:sym typeface="Calibri"/>
              </a:defRPr>
            </a:lvl5pPr>
            <a:lvl6pPr indent="0" lvl="5" marL="0" marR="0" rtl="0" algn="ctr">
              <a:spcBef>
                <a:spcPts val="0"/>
              </a:spcBef>
              <a:buNone/>
              <a:defRPr b="0" i="0" sz="1200" u="none" cap="none" strike="noStrike">
                <a:solidFill>
                  <a:srgbClr val="888888"/>
                </a:solidFill>
                <a:latin typeface="Calibri"/>
                <a:ea typeface="Calibri"/>
                <a:cs typeface="Calibri"/>
                <a:sym typeface="Calibri"/>
              </a:defRPr>
            </a:lvl6pPr>
            <a:lvl7pPr indent="0" lvl="6" marL="0" marR="0" rtl="0" algn="ctr">
              <a:spcBef>
                <a:spcPts val="0"/>
              </a:spcBef>
              <a:buNone/>
              <a:defRPr b="0" i="0" sz="1200" u="none" cap="none" strike="noStrike">
                <a:solidFill>
                  <a:srgbClr val="888888"/>
                </a:solidFill>
                <a:latin typeface="Calibri"/>
                <a:ea typeface="Calibri"/>
                <a:cs typeface="Calibri"/>
                <a:sym typeface="Calibri"/>
              </a:defRPr>
            </a:lvl7pPr>
            <a:lvl8pPr indent="0" lvl="7" marL="0" marR="0" rtl="0" algn="ctr">
              <a:spcBef>
                <a:spcPts val="0"/>
              </a:spcBef>
              <a:buNone/>
              <a:defRPr b="0" i="0" sz="1200" u="none" cap="none" strike="noStrike">
                <a:solidFill>
                  <a:srgbClr val="888888"/>
                </a:solidFill>
                <a:latin typeface="Calibri"/>
                <a:ea typeface="Calibri"/>
                <a:cs typeface="Calibri"/>
                <a:sym typeface="Calibri"/>
              </a:defRPr>
            </a:lvl8pPr>
            <a:lvl9pPr indent="0" lvl="8" marL="0" marR="0" rtl="0" algn="ctr">
              <a:spcBef>
                <a:spcPts val="0"/>
              </a:spcBef>
              <a:buNone/>
              <a:defRPr b="0" i="0" sz="1200" u="none" cap="none" strike="noStrike">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b="1" sz="1400">
              <a:solidFill>
                <a:srgbClr val="FFFFFF"/>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ted.com/talks/david_mccandless_the_beauty_of_data_visualization" TargetMode="External"/><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www.perceptualedge.com/articles/guests/inflation_matters.pdf"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7.png"/><Relationship Id="rId4" Type="http://schemas.openxmlformats.org/officeDocument/2006/relationships/image" Target="../media/image1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1.png"/><Relationship Id="rId4"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34.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3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4.jpg"/><Relationship Id="rId4" Type="http://schemas.openxmlformats.org/officeDocument/2006/relationships/hyperlink" Target="https://www.precisionnutrition.com/research-review-fish-oil-prostate"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4.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hyperlink" Target="http://www.perceptualedge.com/articles/visual_business_intelligence/exploratory_vistas.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Lecture 6</a:t>
            </a:r>
            <a:endParaRPr/>
          </a:p>
        </p:txBody>
      </p:sp>
      <p:sp>
        <p:nvSpPr>
          <p:cNvPr id="89" name="Google Shape;89;p1"/>
          <p:cNvSpPr txBox="1"/>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None/>
            </a:pPr>
            <a:r>
              <a:rPr lang="en-US" sz="3200">
                <a:solidFill>
                  <a:srgbClr val="888888"/>
                </a:solidFill>
                <a:latin typeface="Calibri"/>
                <a:ea typeface="Calibri"/>
                <a:cs typeface="Calibri"/>
                <a:sym typeface="Calibri"/>
              </a:rPr>
              <a:t>STAT 451 VISUALIZING DATA</a:t>
            </a:r>
            <a:endParaRPr sz="3200">
              <a:solidFill>
                <a:srgbClr val="888888"/>
              </a:solidFill>
              <a:latin typeface="Calibri"/>
              <a:ea typeface="Calibri"/>
              <a:cs typeface="Calibri"/>
              <a:sym typeface="Calibri"/>
            </a:endParaRPr>
          </a:p>
          <a:p>
            <a:pPr indent="0" lvl="0" marL="0" rtl="0" algn="ctr">
              <a:spcBef>
                <a:spcPts val="640"/>
              </a:spcBef>
              <a:spcAft>
                <a:spcPts val="0"/>
              </a:spcAft>
              <a:buNone/>
            </a:pPr>
            <a:r>
              <a:rPr lang="en-US" sz="3200">
                <a:solidFill>
                  <a:srgbClr val="888888"/>
                </a:solidFill>
                <a:latin typeface="Calibri"/>
                <a:ea typeface="Calibri"/>
                <a:cs typeface="Calibri"/>
                <a:sym typeface="Calibri"/>
              </a:rPr>
              <a:t>Fall 2023</a:t>
            </a:r>
            <a:endParaRPr sz="3200">
              <a:solidFill>
                <a:srgbClr val="888888"/>
              </a:solidFill>
              <a:latin typeface="Calibri"/>
              <a:ea typeface="Calibri"/>
              <a:cs typeface="Calibri"/>
              <a:sym typeface="Calibri"/>
            </a:endParaRPr>
          </a:p>
        </p:txBody>
      </p:sp>
      <p:sp>
        <p:nvSpPr>
          <p:cNvPr id="90" name="Google Shape;90;p1"/>
          <p:cNvSpPr txBox="1"/>
          <p:nvPr/>
        </p:nvSpPr>
        <p:spPr>
          <a:xfrm>
            <a:off x="266700" y="6515100"/>
            <a:ext cx="8620200" cy="2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latin typeface="Calibri"/>
                <a:ea typeface="Calibri"/>
                <a:cs typeface="Calibri"/>
                <a:sym typeface="Calibri"/>
              </a:rPr>
              <a:t>Many thanks to Prof. Abel Rodriguez, many slides from this course are adapted from his data visualization class.</a:t>
            </a:r>
            <a:endParaRPr>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Examples of continuous data</a:t>
            </a:r>
            <a:endParaRPr/>
          </a:p>
        </p:txBody>
      </p:sp>
      <p:sp>
        <p:nvSpPr>
          <p:cNvPr id="150" name="Google Shape;150;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Unemployment rate.</a:t>
            </a:r>
            <a:endParaRPr/>
          </a:p>
          <a:p>
            <a:pPr indent="-342900" lvl="0" marL="342900" rtl="0" algn="l">
              <a:spcBef>
                <a:spcPts val="640"/>
              </a:spcBef>
              <a:spcAft>
                <a:spcPts val="0"/>
              </a:spcAft>
              <a:buClr>
                <a:schemeClr val="dk1"/>
              </a:buClr>
              <a:buSzPts val="3200"/>
              <a:buChar char="•"/>
            </a:pPr>
            <a:r>
              <a:rPr lang="en-US"/>
              <a:t>Inflation rate.</a:t>
            </a:r>
            <a:endParaRPr/>
          </a:p>
          <a:p>
            <a:pPr indent="-342900" lvl="0" marL="342900" rtl="0" algn="l">
              <a:spcBef>
                <a:spcPts val="640"/>
              </a:spcBef>
              <a:spcAft>
                <a:spcPts val="0"/>
              </a:spcAft>
              <a:buClr>
                <a:schemeClr val="dk1"/>
              </a:buClr>
              <a:buSzPts val="3200"/>
              <a:buChar char="•"/>
            </a:pPr>
            <a:r>
              <a:rPr lang="en-US"/>
              <a:t>Change in gross domestic product.</a:t>
            </a:r>
            <a:endParaRPr/>
          </a:p>
          <a:p>
            <a:pPr indent="-342900" lvl="0" marL="342900" rtl="0" algn="l">
              <a:spcBef>
                <a:spcPts val="640"/>
              </a:spcBef>
              <a:spcAft>
                <a:spcPts val="0"/>
              </a:spcAft>
              <a:buClr>
                <a:schemeClr val="dk1"/>
              </a:buClr>
              <a:buSzPts val="3200"/>
              <a:buChar char="•"/>
            </a:pPr>
            <a:r>
              <a:rPr lang="en-US"/>
              <a:t>Temperature.</a:t>
            </a:r>
            <a:endParaRPr/>
          </a:p>
          <a:p>
            <a:pPr indent="-342900" lvl="0" marL="342900" rtl="0" algn="l">
              <a:spcBef>
                <a:spcPts val="640"/>
              </a:spcBef>
              <a:spcAft>
                <a:spcPts val="0"/>
              </a:spcAft>
              <a:buClr>
                <a:schemeClr val="dk1"/>
              </a:buClr>
              <a:buSzPts val="3200"/>
              <a:buChar char="•"/>
            </a:pPr>
            <a:r>
              <a:rPr lang="en-US"/>
              <a:t>Weight.</a:t>
            </a:r>
            <a:endParaRPr/>
          </a:p>
          <a:p>
            <a:pPr indent="-342900" lvl="0" marL="342900" rtl="0" algn="l">
              <a:spcBef>
                <a:spcPts val="640"/>
              </a:spcBef>
              <a:spcAft>
                <a:spcPts val="0"/>
              </a:spcAft>
              <a:buClr>
                <a:schemeClr val="dk1"/>
              </a:buClr>
              <a:buSzPts val="3200"/>
              <a:buChar char="•"/>
            </a:pPr>
            <a:r>
              <a:rPr lang="en-US"/>
              <a:t>Bank capitalization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Panel/temporal/spatial data</a:t>
            </a:r>
            <a:endParaRPr/>
          </a:p>
        </p:txBody>
      </p:sp>
      <p:sp>
        <p:nvSpPr>
          <p:cNvPr id="156" name="Google Shape;156;p11"/>
          <p:cNvSpPr txBox="1"/>
          <p:nvPr>
            <p:ph idx="1" type="body"/>
          </p:nvPr>
        </p:nvSpPr>
        <p:spPr>
          <a:xfrm>
            <a:off x="457200" y="1417638"/>
            <a:ext cx="8229600" cy="4938712"/>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Char char="•"/>
            </a:pPr>
            <a:r>
              <a:rPr lang="en-US"/>
              <a:t>Longitudinal (time series) data: order in which the observations are presented is important because they are associated with a specific point in time.</a:t>
            </a:r>
            <a:endParaRPr/>
          </a:p>
          <a:p>
            <a:pPr indent="-342900" lvl="0" marL="342900" rtl="0" algn="l">
              <a:spcBef>
                <a:spcPts val="592"/>
              </a:spcBef>
              <a:spcAft>
                <a:spcPts val="0"/>
              </a:spcAft>
              <a:buClr>
                <a:schemeClr val="dk1"/>
              </a:buClr>
              <a:buSzPct val="100000"/>
              <a:buChar char="•"/>
            </a:pPr>
            <a:r>
              <a:rPr lang="en-US"/>
              <a:t>Spatial data: order could also be important because data is associated with specific geographic regions or locations in a map.</a:t>
            </a:r>
            <a:endParaRPr/>
          </a:p>
          <a:p>
            <a:pPr indent="-342900" lvl="0" marL="342900" rtl="0" algn="l">
              <a:spcBef>
                <a:spcPts val="592"/>
              </a:spcBef>
              <a:spcAft>
                <a:spcPts val="0"/>
              </a:spcAft>
              <a:buClr>
                <a:schemeClr val="dk1"/>
              </a:buClr>
              <a:buSzPct val="100000"/>
              <a:buChar char="•"/>
            </a:pPr>
            <a:r>
              <a:rPr lang="en-US"/>
              <a:t>Panel data:  order in which the observations appear does not matter.  Multiple observations are sometimes called “replicates”.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Panel/temporal/spatial data</a:t>
            </a:r>
            <a:endParaRPr/>
          </a:p>
        </p:txBody>
      </p:sp>
      <p:sp>
        <p:nvSpPr>
          <p:cNvPr id="162" name="Google Shape;162;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These are not mutually exclusive classes.  For example:</a:t>
            </a:r>
            <a:endParaRPr/>
          </a:p>
          <a:p>
            <a:pPr indent="-285750" lvl="1" marL="742950" rtl="0" algn="l">
              <a:spcBef>
                <a:spcPts val="560"/>
              </a:spcBef>
              <a:spcAft>
                <a:spcPts val="0"/>
              </a:spcAft>
              <a:buClr>
                <a:schemeClr val="dk1"/>
              </a:buClr>
              <a:buSzPts val="2800"/>
              <a:buChar char="–"/>
            </a:pPr>
            <a:r>
              <a:rPr lang="en-US"/>
              <a:t>You can have data that is both spatial and temporal (actually very common):  </a:t>
            </a:r>
            <a:r>
              <a:rPr i="1" lang="en-US"/>
              <a:t>Evolution of unemployment on the different states over time.</a:t>
            </a:r>
            <a:endParaRPr/>
          </a:p>
          <a:p>
            <a:pPr indent="-285750" lvl="1" marL="742950" rtl="0" algn="l">
              <a:spcBef>
                <a:spcPts val="560"/>
              </a:spcBef>
              <a:spcAft>
                <a:spcPts val="0"/>
              </a:spcAft>
              <a:buClr>
                <a:schemeClr val="dk1"/>
              </a:buClr>
              <a:buSzPts val="2800"/>
              <a:buChar char="–"/>
            </a:pPr>
            <a:r>
              <a:rPr lang="en-US"/>
              <a:t>Longitudinal panel data arises if you have multiple replicates at each point in time.  Actually, this is uncommon unless you disregard some information such as spatial location.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Question</a:t>
            </a:r>
            <a:endParaRPr/>
          </a:p>
        </p:txBody>
      </p:sp>
      <p:sp>
        <p:nvSpPr>
          <p:cNvPr id="169" name="Google Shape;169;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 physician describes a patient in an in-take questionnaire as “abstains from alcohol, light drinker, moderate drinker, heavy drinker”.  What type of variable is this?</a:t>
            </a:r>
            <a:endParaRPr/>
          </a:p>
          <a:p>
            <a:pPr indent="-457200" lvl="1" marL="822960" rtl="0" algn="l">
              <a:spcBef>
                <a:spcPts val="560"/>
              </a:spcBef>
              <a:spcAft>
                <a:spcPts val="0"/>
              </a:spcAft>
              <a:buClr>
                <a:schemeClr val="dk1"/>
              </a:buClr>
              <a:buSzPts val="2800"/>
              <a:buFont typeface="Calibri"/>
              <a:buAutoNum type="alphaLcParenR"/>
            </a:pPr>
            <a:r>
              <a:rPr lang="en-US"/>
              <a:t>Nominal.</a:t>
            </a:r>
            <a:endParaRPr/>
          </a:p>
          <a:p>
            <a:pPr indent="-457200" lvl="1" marL="822960" rtl="0" algn="l">
              <a:spcBef>
                <a:spcPts val="560"/>
              </a:spcBef>
              <a:spcAft>
                <a:spcPts val="0"/>
              </a:spcAft>
              <a:buClr>
                <a:schemeClr val="dk1"/>
              </a:buClr>
              <a:buSzPts val="2800"/>
              <a:buFont typeface="Calibri"/>
              <a:buAutoNum type="alphaLcParenR"/>
            </a:pPr>
            <a:r>
              <a:rPr lang="en-US"/>
              <a:t>Ordinal.</a:t>
            </a:r>
            <a:endParaRPr/>
          </a:p>
          <a:p>
            <a:pPr indent="-457200" lvl="1" marL="822960" rtl="0" algn="l">
              <a:spcBef>
                <a:spcPts val="560"/>
              </a:spcBef>
              <a:spcAft>
                <a:spcPts val="0"/>
              </a:spcAft>
              <a:buClr>
                <a:schemeClr val="dk1"/>
              </a:buClr>
              <a:buSzPts val="2800"/>
              <a:buFont typeface="Calibri"/>
              <a:buAutoNum type="alphaLcParenR"/>
            </a:pPr>
            <a:r>
              <a:rPr lang="en-US"/>
              <a:t>Continuous.</a:t>
            </a:r>
            <a:endParaRPr/>
          </a:p>
          <a:p>
            <a:pPr indent="-457200" lvl="1" marL="822960" rtl="0" algn="l">
              <a:spcBef>
                <a:spcPts val="560"/>
              </a:spcBef>
              <a:spcAft>
                <a:spcPts val="0"/>
              </a:spcAft>
              <a:buClr>
                <a:schemeClr val="dk1"/>
              </a:buClr>
              <a:buSzPts val="2800"/>
              <a:buFont typeface="Calibri"/>
              <a:buAutoNum type="alphaLcParenR"/>
            </a:pPr>
            <a:r>
              <a:rPr lang="en-US"/>
              <a:t>Discrete.</a:t>
            </a:r>
            <a:endParaRPr/>
          </a:p>
          <a:p>
            <a:pPr indent="-139700" lvl="0" marL="342900" rtl="0" algn="l">
              <a:spcBef>
                <a:spcPts val="640"/>
              </a:spcBef>
              <a:spcAft>
                <a:spcPts val="0"/>
              </a:spcAft>
              <a:buClr>
                <a:schemeClr val="dk1"/>
              </a:buClr>
              <a:buSzPts val="3200"/>
              <a:buNone/>
            </a:pPr>
            <a:r>
              <a:t/>
            </a:r>
            <a:endParaRPr/>
          </a:p>
        </p:txBody>
      </p:sp>
      <p:sp>
        <p:nvSpPr>
          <p:cNvPr id="170" name="Google Shape;17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Question</a:t>
            </a:r>
            <a:endParaRPr/>
          </a:p>
        </p:txBody>
      </p:sp>
      <p:sp>
        <p:nvSpPr>
          <p:cNvPr id="177" name="Google Shape;177;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Trees are classified as “oak, maple, elm”.  What type of variable is this?</a:t>
            </a:r>
            <a:endParaRPr/>
          </a:p>
          <a:p>
            <a:pPr indent="-457200" lvl="1" marL="822960" rtl="0" algn="l">
              <a:spcBef>
                <a:spcPts val="560"/>
              </a:spcBef>
              <a:spcAft>
                <a:spcPts val="0"/>
              </a:spcAft>
              <a:buClr>
                <a:schemeClr val="dk1"/>
              </a:buClr>
              <a:buSzPts val="2800"/>
              <a:buFont typeface="Calibri"/>
              <a:buAutoNum type="alphaLcParenR"/>
            </a:pPr>
            <a:r>
              <a:rPr lang="en-US"/>
              <a:t>Nominal.</a:t>
            </a:r>
            <a:endParaRPr/>
          </a:p>
          <a:p>
            <a:pPr indent="-457200" lvl="1" marL="822960" rtl="0" algn="l">
              <a:spcBef>
                <a:spcPts val="560"/>
              </a:spcBef>
              <a:spcAft>
                <a:spcPts val="0"/>
              </a:spcAft>
              <a:buClr>
                <a:schemeClr val="dk1"/>
              </a:buClr>
              <a:buSzPts val="2800"/>
              <a:buFont typeface="Calibri"/>
              <a:buAutoNum type="alphaLcParenR"/>
            </a:pPr>
            <a:r>
              <a:rPr lang="en-US"/>
              <a:t>Ordinal.</a:t>
            </a:r>
            <a:endParaRPr/>
          </a:p>
          <a:p>
            <a:pPr indent="-457200" lvl="1" marL="822960" rtl="0" algn="l">
              <a:spcBef>
                <a:spcPts val="560"/>
              </a:spcBef>
              <a:spcAft>
                <a:spcPts val="0"/>
              </a:spcAft>
              <a:buClr>
                <a:schemeClr val="dk1"/>
              </a:buClr>
              <a:buSzPts val="2800"/>
              <a:buFont typeface="Calibri"/>
              <a:buAutoNum type="alphaLcParenR"/>
            </a:pPr>
            <a:r>
              <a:rPr lang="en-US"/>
              <a:t>Continuous.</a:t>
            </a:r>
            <a:endParaRPr/>
          </a:p>
          <a:p>
            <a:pPr indent="-457200" lvl="1" marL="822960" rtl="0" algn="l">
              <a:spcBef>
                <a:spcPts val="560"/>
              </a:spcBef>
              <a:spcAft>
                <a:spcPts val="0"/>
              </a:spcAft>
              <a:buClr>
                <a:schemeClr val="dk1"/>
              </a:buClr>
              <a:buSzPts val="2800"/>
              <a:buFont typeface="Calibri"/>
              <a:buAutoNum type="alphaLcParenR"/>
            </a:pPr>
            <a:r>
              <a:rPr lang="en-US"/>
              <a:t>Discrete.</a:t>
            </a:r>
            <a:endParaRPr/>
          </a:p>
          <a:p>
            <a:pPr indent="-139700" lvl="0" marL="342900" rtl="0" algn="l">
              <a:spcBef>
                <a:spcPts val="640"/>
              </a:spcBef>
              <a:spcAft>
                <a:spcPts val="0"/>
              </a:spcAft>
              <a:buClr>
                <a:schemeClr val="dk1"/>
              </a:buClr>
              <a:buSzPts val="3200"/>
              <a:buNone/>
            </a:pPr>
            <a:r>
              <a:t/>
            </a:r>
            <a:endParaRPr/>
          </a:p>
        </p:txBody>
      </p:sp>
      <p:sp>
        <p:nvSpPr>
          <p:cNvPr id="178" name="Google Shape;178;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Before you start …</a:t>
            </a:r>
            <a:endParaRPr/>
          </a:p>
        </p:txBody>
      </p:sp>
      <p:sp>
        <p:nvSpPr>
          <p:cNvPr id="184" name="Google Shape;184;p15"/>
          <p:cNvSpPr txBox="1"/>
          <p:nvPr>
            <p:ph idx="1" type="body"/>
          </p:nvPr>
        </p:nvSpPr>
        <p:spPr>
          <a:xfrm>
            <a:off x="457200" y="1417638"/>
            <a:ext cx="8229600" cy="4938712"/>
          </a:xfrm>
          <a:prstGeom prst="rect">
            <a:avLst/>
          </a:prstGeom>
          <a:noFill/>
          <a:ln>
            <a:noFill/>
          </a:ln>
        </p:spPr>
        <p:txBody>
          <a:bodyPr anchorCtr="0" anchor="t" bIns="45700" lIns="91425" spcFirstLastPara="1" rIns="91425" wrap="square" tIns="45700">
            <a:normAutofit fontScale="77500" lnSpcReduction="20000"/>
          </a:bodyPr>
          <a:lstStyle/>
          <a:p>
            <a:pPr indent="-327660" lvl="0" marL="342900" rtl="0" algn="l">
              <a:spcBef>
                <a:spcPts val="0"/>
              </a:spcBef>
              <a:spcAft>
                <a:spcPts val="0"/>
              </a:spcAft>
              <a:buClr>
                <a:schemeClr val="dk1"/>
              </a:buClr>
              <a:buSzPct val="100000"/>
              <a:buChar char="•"/>
            </a:pPr>
            <a:r>
              <a:rPr lang="en-US"/>
              <a:t>Before you start looking at the data, think about what goals are.</a:t>
            </a:r>
            <a:endParaRPr/>
          </a:p>
          <a:p>
            <a:pPr indent="-272414" lvl="1" marL="742950" rtl="0" algn="l">
              <a:spcBef>
                <a:spcPts val="476"/>
              </a:spcBef>
              <a:spcAft>
                <a:spcPts val="0"/>
              </a:spcAft>
              <a:buClr>
                <a:schemeClr val="dk1"/>
              </a:buClr>
              <a:buSzPct val="100000"/>
              <a:buChar char="–"/>
            </a:pPr>
            <a:r>
              <a:rPr lang="en-US"/>
              <a:t>What questions do you need answered?</a:t>
            </a:r>
            <a:endParaRPr/>
          </a:p>
          <a:p>
            <a:pPr indent="-327660" lvl="0" marL="342900" rtl="0" algn="l">
              <a:spcBef>
                <a:spcPts val="544"/>
              </a:spcBef>
              <a:spcAft>
                <a:spcPts val="0"/>
              </a:spcAft>
              <a:buClr>
                <a:schemeClr val="dk1"/>
              </a:buClr>
              <a:buSzPct val="100000"/>
              <a:buChar char="•"/>
            </a:pPr>
            <a:r>
              <a:rPr lang="en-US"/>
              <a:t>Depending on your goals, you might need to pre-process your data:</a:t>
            </a:r>
            <a:endParaRPr/>
          </a:p>
          <a:p>
            <a:pPr indent="-272414" lvl="1" marL="742950" rtl="0" algn="l">
              <a:spcBef>
                <a:spcPts val="476"/>
              </a:spcBef>
              <a:spcAft>
                <a:spcPts val="0"/>
              </a:spcAft>
              <a:buClr>
                <a:schemeClr val="dk1"/>
              </a:buClr>
              <a:buSzPct val="100000"/>
              <a:buChar char="–"/>
            </a:pPr>
            <a:r>
              <a:rPr lang="en-US"/>
              <a:t>Do you want to show the original data or its changes?</a:t>
            </a:r>
            <a:endParaRPr/>
          </a:p>
          <a:p>
            <a:pPr indent="-272414" lvl="1" marL="742950" rtl="0" algn="l">
              <a:spcBef>
                <a:spcPts val="476"/>
              </a:spcBef>
              <a:spcAft>
                <a:spcPts val="0"/>
              </a:spcAft>
              <a:buClr>
                <a:schemeClr val="dk1"/>
              </a:buClr>
              <a:buSzPct val="100000"/>
              <a:buChar char="–"/>
            </a:pPr>
            <a:r>
              <a:rPr lang="en-US"/>
              <a:t>Do you want to represent the absolute change or the relative change? If computing relative changes, what is your baseline?</a:t>
            </a:r>
            <a:endParaRPr/>
          </a:p>
          <a:p>
            <a:pPr indent="-272414" lvl="1" marL="742950" rtl="0" algn="l">
              <a:spcBef>
                <a:spcPts val="476"/>
              </a:spcBef>
              <a:spcAft>
                <a:spcPts val="0"/>
              </a:spcAft>
              <a:buClr>
                <a:schemeClr val="dk1"/>
              </a:buClr>
              <a:buSzPct val="100000"/>
              <a:buChar char="–"/>
            </a:pPr>
            <a:r>
              <a:rPr lang="en-US"/>
              <a:t>Should you present total values, or should you normalize by some quantity (i.e., GDP or GDP/person)?</a:t>
            </a:r>
            <a:endParaRPr/>
          </a:p>
          <a:p>
            <a:pPr indent="-272414" lvl="1" marL="742950" rtl="0" algn="l">
              <a:spcBef>
                <a:spcPts val="476"/>
              </a:spcBef>
              <a:spcAft>
                <a:spcPts val="0"/>
              </a:spcAft>
              <a:buClr>
                <a:schemeClr val="dk1"/>
              </a:buClr>
              <a:buSzPct val="100000"/>
              <a:buChar char="–"/>
            </a:pPr>
            <a:r>
              <a:rPr lang="en-US"/>
              <a:t>Should you apply any correction (e.g., use CPI = Consumer Price Index to transform past values into present values)?</a:t>
            </a:r>
            <a:endParaRPr/>
          </a:p>
          <a:p>
            <a:pPr indent="-272414" lvl="1" marL="742950" rtl="0" algn="l">
              <a:spcBef>
                <a:spcPts val="476"/>
              </a:spcBef>
              <a:spcAft>
                <a:spcPts val="0"/>
              </a:spcAft>
              <a:buClr>
                <a:schemeClr val="dk1"/>
              </a:buClr>
              <a:buSzPct val="100000"/>
              <a:buChar char="–"/>
            </a:pPr>
            <a:r>
              <a:rPr lang="en-US"/>
              <a:t>Absolute or relative frequencies?</a:t>
            </a:r>
            <a:endParaRPr/>
          </a:p>
          <a:p>
            <a:pPr indent="-134619" lvl="1" marL="742950" rtl="0" algn="l">
              <a:spcBef>
                <a:spcPts val="476"/>
              </a:spcBef>
              <a:spcAft>
                <a:spcPts val="0"/>
              </a:spcAft>
              <a:buClr>
                <a:schemeClr val="dk1"/>
              </a:buClr>
              <a:buSzPct val="100000"/>
              <a:buNone/>
            </a:pPr>
            <a:r>
              <a:t/>
            </a:r>
            <a:endParaRPr/>
          </a:p>
          <a:p>
            <a:pPr indent="-134619" lvl="1" marL="742950" rtl="0" algn="l">
              <a:spcBef>
                <a:spcPts val="476"/>
              </a:spcBef>
              <a:spcAft>
                <a:spcPts val="0"/>
              </a:spcAft>
              <a:buClr>
                <a:schemeClr val="dk1"/>
              </a:buClr>
              <a:buSzPct val="100000"/>
              <a:buNone/>
            </a:pPr>
            <a:r>
              <a:t/>
            </a:r>
            <a:endParaRPr/>
          </a:p>
        </p:txBody>
      </p:sp>
      <p:sp>
        <p:nvSpPr>
          <p:cNvPr id="185" name="Google Shape;185;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Raw data or increments?</a:t>
            </a:r>
            <a:endParaRPr/>
          </a:p>
        </p:txBody>
      </p:sp>
      <p:sp>
        <p:nvSpPr>
          <p:cNvPr id="191" name="Google Shape;191;p16"/>
          <p:cNvSpPr txBox="1"/>
          <p:nvPr>
            <p:ph idx="2" type="body"/>
          </p:nvPr>
        </p:nvSpPr>
        <p:spPr>
          <a:xfrm>
            <a:off x="4642448" y="1416373"/>
            <a:ext cx="4038600" cy="4374828"/>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2800"/>
              <a:buChar char="•"/>
            </a:pPr>
            <a:r>
              <a:rPr lang="en-US"/>
              <a:t>When visualizing the market capitalization of banks, what is important is the percent drop in value between 2007 and 2009.</a:t>
            </a:r>
            <a:endParaRPr/>
          </a:p>
          <a:p>
            <a:pPr indent="-342900" lvl="0" marL="342900" rtl="0" algn="l">
              <a:spcBef>
                <a:spcPts val="560"/>
              </a:spcBef>
              <a:spcAft>
                <a:spcPts val="0"/>
              </a:spcAft>
              <a:buClr>
                <a:schemeClr val="dk1"/>
              </a:buClr>
              <a:buSzPts val="2800"/>
              <a:buChar char="•"/>
            </a:pPr>
            <a:r>
              <a:rPr lang="en-US"/>
              <a:t>In addition to plotting the data, we really want to plot the relative change.</a:t>
            </a:r>
            <a:endParaRPr/>
          </a:p>
        </p:txBody>
      </p:sp>
      <p:pic>
        <p:nvPicPr>
          <p:cNvPr descr="worldslargestbanks_few.jpg" id="192" name="Google Shape;192;p16"/>
          <p:cNvPicPr preferRelativeResize="0"/>
          <p:nvPr>
            <p:ph idx="1" type="body"/>
          </p:nvPr>
        </p:nvPicPr>
        <p:blipFill rotWithShape="1">
          <a:blip r:embed="rId3">
            <a:alphaModFix/>
          </a:blip>
          <a:srcRect b="-28203" l="0" r="0" t="-28203"/>
          <a:stretch/>
        </p:blipFill>
        <p:spPr>
          <a:xfrm>
            <a:off x="457200" y="1600200"/>
            <a:ext cx="4038600" cy="452596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Raw data or increments?</a:t>
            </a:r>
            <a:endParaRPr/>
          </a:p>
        </p:txBody>
      </p:sp>
      <p:pic>
        <p:nvPicPr>
          <p:cNvPr descr="sp500linearscale_returns.pdf" id="198" name="Google Shape;198;p17"/>
          <p:cNvPicPr preferRelativeResize="0"/>
          <p:nvPr>
            <p:ph idx="2" type="body"/>
          </p:nvPr>
        </p:nvPicPr>
        <p:blipFill rotWithShape="1">
          <a:blip r:embed="rId3">
            <a:alphaModFix/>
          </a:blip>
          <a:srcRect b="-6034" l="0" r="0" t="-6033"/>
          <a:stretch/>
        </p:blipFill>
        <p:spPr>
          <a:xfrm>
            <a:off x="4648200" y="1600200"/>
            <a:ext cx="4038600" cy="4525963"/>
          </a:xfrm>
          <a:prstGeom prst="rect">
            <a:avLst/>
          </a:prstGeom>
          <a:noFill/>
          <a:ln>
            <a:noFill/>
          </a:ln>
        </p:spPr>
      </p:pic>
      <p:pic>
        <p:nvPicPr>
          <p:cNvPr descr="sp500linearscale_alt.pdf" id="199" name="Google Shape;199;p17"/>
          <p:cNvPicPr preferRelativeResize="0"/>
          <p:nvPr>
            <p:ph idx="1" type="body"/>
          </p:nvPr>
        </p:nvPicPr>
        <p:blipFill rotWithShape="1">
          <a:blip r:embed="rId4">
            <a:alphaModFix/>
          </a:blip>
          <a:srcRect b="-6034" l="0" r="0" t="-6033"/>
          <a:stretch/>
        </p:blipFill>
        <p:spPr>
          <a:xfrm>
            <a:off x="457200" y="1600200"/>
            <a:ext cx="4038600" cy="4525963"/>
          </a:xfrm>
          <a:prstGeom prst="rect">
            <a:avLst/>
          </a:prstGeom>
          <a:noFill/>
          <a:ln>
            <a:noFill/>
          </a:ln>
        </p:spPr>
      </p:pic>
      <p:sp>
        <p:nvSpPr>
          <p:cNvPr id="200" name="Google Shape;200;p17"/>
          <p:cNvSpPr txBox="1"/>
          <p:nvPr/>
        </p:nvSpPr>
        <p:spPr>
          <a:xfrm>
            <a:off x="5562600" y="6126163"/>
            <a:ext cx="248016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More volatility recently?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Normalizing data</a:t>
            </a:r>
            <a:endParaRPr/>
          </a:p>
        </p:txBody>
      </p:sp>
      <p:sp>
        <p:nvSpPr>
          <p:cNvPr id="206" name="Google Shape;206;p1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lnSpcReduction="20000"/>
          </a:bodyPr>
          <a:lstStyle/>
          <a:p>
            <a:pPr indent="-342900" lvl="0" marL="342900" rtl="0" algn="l">
              <a:spcBef>
                <a:spcPts val="0"/>
              </a:spcBef>
              <a:spcAft>
                <a:spcPts val="0"/>
              </a:spcAft>
              <a:buClr>
                <a:schemeClr val="dk1"/>
              </a:buClr>
              <a:buSzPts val="2800"/>
              <a:buChar char="•"/>
            </a:pPr>
            <a:r>
              <a:rPr lang="en-US"/>
              <a:t>Comparing military or educational spending across countries is meaningless in absolute terms:  larger/richer countries should spend more!</a:t>
            </a:r>
            <a:endParaRPr/>
          </a:p>
          <a:p>
            <a:pPr indent="-342900" lvl="0" marL="342900" rtl="0" algn="l">
              <a:spcBef>
                <a:spcPts val="560"/>
              </a:spcBef>
              <a:spcAft>
                <a:spcPts val="0"/>
              </a:spcAft>
              <a:buClr>
                <a:schemeClr val="dk1"/>
              </a:buClr>
              <a:buSzPts val="2800"/>
              <a:buChar char="•"/>
            </a:pPr>
            <a:r>
              <a:rPr lang="en-US"/>
              <a:t>See minute 10:25 of </a:t>
            </a:r>
            <a:r>
              <a:rPr lang="en-US" sz="2100" u="sng">
                <a:solidFill>
                  <a:schemeClr val="hlink"/>
                </a:solidFill>
                <a:hlinkClick r:id="rId3"/>
              </a:rPr>
              <a:t>https://www.ted.com/talks/david_mccandless_the_beauty_of_data_visualization</a:t>
            </a:r>
            <a:endParaRPr sz="2100"/>
          </a:p>
          <a:p>
            <a:pPr indent="0" lvl="0" marL="0" rtl="0" algn="l">
              <a:spcBef>
                <a:spcPts val="560"/>
              </a:spcBef>
              <a:spcAft>
                <a:spcPts val="0"/>
              </a:spcAft>
              <a:buNone/>
            </a:pPr>
            <a:r>
              <a:t/>
            </a:r>
            <a:endParaRPr sz="2100"/>
          </a:p>
          <a:p>
            <a:pPr indent="-165100" lvl="0" marL="342900" rtl="0" algn="l">
              <a:spcBef>
                <a:spcPts val="560"/>
              </a:spcBef>
              <a:spcAft>
                <a:spcPts val="0"/>
              </a:spcAft>
              <a:buClr>
                <a:schemeClr val="dk1"/>
              </a:buClr>
              <a:buSzPts val="2800"/>
              <a:buNone/>
            </a:pPr>
            <a:r>
              <a:t/>
            </a:r>
            <a:endParaRPr/>
          </a:p>
        </p:txBody>
      </p:sp>
      <p:pic>
        <p:nvPicPr>
          <p:cNvPr descr="southamericamilitaryspending.png" id="207" name="Google Shape;207;p18"/>
          <p:cNvPicPr preferRelativeResize="0"/>
          <p:nvPr>
            <p:ph idx="2" type="body"/>
          </p:nvPr>
        </p:nvPicPr>
        <p:blipFill rotWithShape="1">
          <a:blip r:embed="rId4">
            <a:alphaModFix/>
          </a:blip>
          <a:srcRect b="0" l="-2043" r="-2042" t="0"/>
          <a:stretch/>
        </p:blipFill>
        <p:spPr>
          <a:xfrm>
            <a:off x="4648200" y="1600200"/>
            <a:ext cx="4038600" cy="452596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Using present values</a:t>
            </a:r>
            <a:endParaRPr/>
          </a:p>
        </p:txBody>
      </p:sp>
      <p:sp>
        <p:nvSpPr>
          <p:cNvPr id="214" name="Google Shape;214;p19"/>
          <p:cNvSpPr txBox="1"/>
          <p:nvPr>
            <p:ph idx="1" type="body"/>
          </p:nvPr>
        </p:nvSpPr>
        <p:spPr>
          <a:xfrm>
            <a:off x="457200" y="1524000"/>
            <a:ext cx="4038600" cy="49530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A dollar in 1950 went a long way farther than a dollar today!  </a:t>
            </a:r>
            <a:endParaRPr/>
          </a:p>
          <a:p>
            <a:pPr indent="-342900" lvl="0" marL="342900" rtl="0" algn="l">
              <a:spcBef>
                <a:spcPts val="518"/>
              </a:spcBef>
              <a:spcAft>
                <a:spcPts val="0"/>
              </a:spcAft>
              <a:buClr>
                <a:schemeClr val="dk1"/>
              </a:buClr>
              <a:buSzPct val="100000"/>
              <a:buChar char="•"/>
            </a:pPr>
            <a:r>
              <a:rPr lang="en-US"/>
              <a:t>When comparing prices over time, you need to adjust old prices using the CPI (inflation).</a:t>
            </a:r>
            <a:endParaRPr/>
          </a:p>
          <a:p>
            <a:pPr indent="-178435" lvl="0" marL="342900" rtl="0" algn="l">
              <a:spcBef>
                <a:spcPts val="518"/>
              </a:spcBef>
              <a:spcAft>
                <a:spcPts val="0"/>
              </a:spcAft>
              <a:buClr>
                <a:schemeClr val="dk1"/>
              </a:buClr>
              <a:buSzPct val="100000"/>
              <a:buNone/>
            </a:pPr>
            <a:r>
              <a:t/>
            </a:r>
            <a:endParaRPr/>
          </a:p>
          <a:p>
            <a:pPr indent="-342900" lvl="0" marL="342900" rtl="0" algn="l">
              <a:spcBef>
                <a:spcPts val="518"/>
              </a:spcBef>
              <a:spcAft>
                <a:spcPts val="0"/>
              </a:spcAft>
              <a:buClr>
                <a:schemeClr val="dk1"/>
              </a:buClr>
              <a:buSzPct val="100000"/>
              <a:buChar char="•"/>
            </a:pPr>
            <a:r>
              <a:rPr lang="en-US"/>
              <a:t>If you prefer, you can use last year dollars instead.</a:t>
            </a:r>
            <a:endParaRPr/>
          </a:p>
          <a:p>
            <a:pPr indent="-342900" lvl="0" marL="342900" rtl="0" algn="l">
              <a:spcBef>
                <a:spcPts val="518"/>
              </a:spcBef>
              <a:spcAft>
                <a:spcPts val="0"/>
              </a:spcAft>
              <a:buClr>
                <a:schemeClr val="dk1"/>
              </a:buClr>
              <a:buSzPct val="100000"/>
              <a:buChar char="•"/>
            </a:pPr>
            <a:r>
              <a:rPr lang="en-US"/>
              <a:t>See </a:t>
            </a:r>
            <a:endParaRPr/>
          </a:p>
          <a:p>
            <a:pPr indent="0" lvl="1" marL="400050" rtl="0" algn="l">
              <a:spcBef>
                <a:spcPts val="277"/>
              </a:spcBef>
              <a:spcAft>
                <a:spcPts val="0"/>
              </a:spcAft>
              <a:buClr>
                <a:schemeClr val="dk1"/>
              </a:buClr>
              <a:buSzPct val="100000"/>
              <a:buNone/>
            </a:pPr>
            <a:r>
              <a:rPr lang="en-US" sz="1500" u="sng">
                <a:solidFill>
                  <a:schemeClr val="hlink"/>
                </a:solidFill>
                <a:hlinkClick r:id="rId3"/>
              </a:rPr>
              <a:t>http://www.perceptualedge.com/articles/guests/inflation_matters.pdf</a:t>
            </a:r>
            <a:endParaRPr sz="1500"/>
          </a:p>
          <a:p>
            <a:pPr indent="-178435" lvl="0" marL="342900" rtl="0" algn="l">
              <a:spcBef>
                <a:spcPts val="518"/>
              </a:spcBef>
              <a:spcAft>
                <a:spcPts val="0"/>
              </a:spcAft>
              <a:buClr>
                <a:schemeClr val="dk1"/>
              </a:buClr>
              <a:buSzPct val="100000"/>
              <a:buNone/>
            </a:pPr>
            <a:r>
              <a:t/>
            </a:r>
            <a:endParaRPr/>
          </a:p>
        </p:txBody>
      </p:sp>
      <p:sp>
        <p:nvSpPr>
          <p:cNvPr id="215" name="Google Shape;215;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oilprices.pdf" id="216" name="Google Shape;216;p19"/>
          <p:cNvPicPr preferRelativeResize="0"/>
          <p:nvPr>
            <p:ph idx="2" type="body"/>
          </p:nvPr>
        </p:nvPicPr>
        <p:blipFill rotWithShape="1">
          <a:blip r:embed="rId4">
            <a:alphaModFix/>
          </a:blip>
          <a:srcRect b="-6034" l="0" r="0" t="-6033"/>
          <a:stretch/>
        </p:blipFill>
        <p:spPr>
          <a:xfrm>
            <a:off x="4648200" y="1600200"/>
            <a:ext cx="4038600" cy="452596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What is visualization for?</a:t>
            </a:r>
            <a:endParaRPr/>
          </a:p>
        </p:txBody>
      </p:sp>
      <p:sp>
        <p:nvSpPr>
          <p:cNvPr id="96" name="Google Shape;96;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Remember that we discussed two different uses of visualization:</a:t>
            </a:r>
            <a:endParaRPr/>
          </a:p>
          <a:p>
            <a:pPr indent="-285750" lvl="1" marL="742950" rtl="0" algn="l">
              <a:spcBef>
                <a:spcPts val="560"/>
              </a:spcBef>
              <a:spcAft>
                <a:spcPts val="0"/>
              </a:spcAft>
              <a:buClr>
                <a:schemeClr val="dk1"/>
              </a:buClr>
              <a:buSzPts val="2800"/>
              <a:buChar char="–"/>
            </a:pPr>
            <a:r>
              <a:rPr lang="en-US"/>
              <a:t>Amplify cognition:  allow us to see patterns in the data in order to make informed decisions.</a:t>
            </a:r>
            <a:endParaRPr/>
          </a:p>
          <a:p>
            <a:pPr indent="-285750" lvl="1" marL="742950" rtl="0" algn="l">
              <a:spcBef>
                <a:spcPts val="560"/>
              </a:spcBef>
              <a:spcAft>
                <a:spcPts val="0"/>
              </a:spcAft>
              <a:buClr>
                <a:schemeClr val="dk1"/>
              </a:buClr>
              <a:buSzPts val="2800"/>
              <a:buChar char="–"/>
            </a:pPr>
            <a:r>
              <a:rPr lang="en-US"/>
              <a:t>Communicate:  inform (convince?) other people of the presence of those patterns in order to help them make better decisions.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Using present values</a:t>
            </a:r>
            <a:endParaRPr/>
          </a:p>
        </p:txBody>
      </p:sp>
      <p:pic>
        <p:nvPicPr>
          <p:cNvPr descr="bigmacindex.jpg" id="223" name="Google Shape;223;p20"/>
          <p:cNvPicPr preferRelativeResize="0"/>
          <p:nvPr>
            <p:ph idx="1" type="body"/>
          </p:nvPr>
        </p:nvPicPr>
        <p:blipFill rotWithShape="1">
          <a:blip r:embed="rId3">
            <a:alphaModFix/>
          </a:blip>
          <a:srcRect b="-987" l="0" r="0" t="-987"/>
          <a:stretch/>
        </p:blipFill>
        <p:spPr>
          <a:xfrm>
            <a:off x="457200" y="1371600"/>
            <a:ext cx="4038600" cy="4953000"/>
          </a:xfrm>
          <a:prstGeom prst="rect">
            <a:avLst/>
          </a:prstGeom>
          <a:noFill/>
          <a:ln>
            <a:noFill/>
          </a:ln>
        </p:spPr>
      </p:pic>
      <p:sp>
        <p:nvSpPr>
          <p:cNvPr id="224" name="Google Shape;224;p20"/>
          <p:cNvSpPr txBox="1"/>
          <p:nvPr>
            <p:ph idx="2" type="body"/>
          </p:nvPr>
        </p:nvSpPr>
        <p:spPr>
          <a:xfrm>
            <a:off x="4648200" y="1341438"/>
            <a:ext cx="4038600" cy="5059362"/>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Char char="•"/>
            </a:pPr>
            <a:r>
              <a:rPr lang="en-US"/>
              <a:t>Similarly, life in a small town in the Midwest is cheaper than in Manhattan!  Key term is purchasing power parity.</a:t>
            </a:r>
            <a:endParaRPr/>
          </a:p>
          <a:p>
            <a:pPr indent="-342900" lvl="0" marL="342900" rtl="0" algn="l">
              <a:spcBef>
                <a:spcPts val="518"/>
              </a:spcBef>
              <a:spcAft>
                <a:spcPts val="0"/>
              </a:spcAft>
              <a:buClr>
                <a:schemeClr val="dk1"/>
              </a:buClr>
              <a:buSzPct val="100000"/>
              <a:buChar char="•"/>
            </a:pPr>
            <a:r>
              <a:rPr lang="en-US"/>
              <a:t>Have you ever heard of the Big Mac index?</a:t>
            </a:r>
            <a:endParaRPr/>
          </a:p>
          <a:p>
            <a:pPr indent="-342900" lvl="0" marL="342900" rtl="0" algn="l">
              <a:spcBef>
                <a:spcPts val="518"/>
              </a:spcBef>
              <a:spcAft>
                <a:spcPts val="0"/>
              </a:spcAft>
              <a:buClr>
                <a:schemeClr val="dk1"/>
              </a:buClr>
              <a:buSzPct val="100000"/>
              <a:buChar char="•"/>
            </a:pPr>
            <a:r>
              <a:rPr lang="en-US"/>
              <a:t>Just like the CPI can be used to adjust prices over time, ppp can be used to adjust prices geographically.</a:t>
            </a:r>
            <a:endParaRPr/>
          </a:p>
        </p:txBody>
      </p:sp>
      <p:sp>
        <p:nvSpPr>
          <p:cNvPr id="225" name="Google Shape;225;p20"/>
          <p:cNvSpPr txBox="1"/>
          <p:nvPr/>
        </p:nvSpPr>
        <p:spPr>
          <a:xfrm>
            <a:off x="610027" y="6354858"/>
            <a:ext cx="2056973"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Calibri"/>
                <a:ea typeface="Calibri"/>
                <a:cs typeface="Calibri"/>
                <a:sym typeface="Calibri"/>
              </a:rPr>
              <a:t>Taken from “The Economist”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Numerical summaries</a:t>
            </a:r>
            <a:endParaRPr/>
          </a:p>
        </p:txBody>
      </p:sp>
      <p:sp>
        <p:nvSpPr>
          <p:cNvPr id="231" name="Google Shape;231;p21"/>
          <p:cNvSpPr txBox="1"/>
          <p:nvPr>
            <p:ph idx="1" type="body"/>
          </p:nvPr>
        </p:nvSpPr>
        <p:spPr>
          <a:xfrm>
            <a:off x="457200" y="1295400"/>
            <a:ext cx="8229600" cy="5334000"/>
          </a:xfrm>
          <a:prstGeom prst="rect">
            <a:avLst/>
          </a:prstGeom>
          <a:noFill/>
          <a:ln>
            <a:noFill/>
          </a:ln>
        </p:spPr>
        <p:txBody>
          <a:bodyPr anchorCtr="0" anchor="t" bIns="45700" lIns="91425" spcFirstLastPara="1" rIns="91425" wrap="square" tIns="45700">
            <a:normAutofit lnSpcReduction="20000"/>
          </a:bodyPr>
          <a:lstStyle/>
          <a:p>
            <a:pPr indent="-373380" lvl="0" marL="342900" rtl="0" algn="l">
              <a:spcBef>
                <a:spcPts val="0"/>
              </a:spcBef>
              <a:spcAft>
                <a:spcPts val="0"/>
              </a:spcAft>
              <a:buClr>
                <a:schemeClr val="dk1"/>
              </a:buClr>
              <a:buSzPts val="3200"/>
              <a:buChar char="•"/>
            </a:pPr>
            <a:r>
              <a:rPr lang="en-US"/>
              <a:t>A key task in EDA is summarizing the data:  Going from a long list of numbers to just a handful that give us the “Big Picture”.</a:t>
            </a:r>
            <a:endParaRPr/>
          </a:p>
          <a:p>
            <a:pPr indent="-312419" lvl="1" marL="742950" rtl="0" algn="l">
              <a:spcBef>
                <a:spcPts val="476"/>
              </a:spcBef>
              <a:spcAft>
                <a:spcPts val="0"/>
              </a:spcAft>
              <a:buClr>
                <a:schemeClr val="dk1"/>
              </a:buClr>
              <a:buSzPts val="2800"/>
              <a:buChar char="–"/>
            </a:pPr>
            <a:r>
              <a:rPr lang="en-US"/>
              <a:t>Means, medians, modes, ranges, variances, etc.</a:t>
            </a:r>
            <a:endParaRPr/>
          </a:p>
          <a:p>
            <a:pPr indent="0" lvl="0" marL="0" rtl="0" algn="l">
              <a:spcBef>
                <a:spcPts val="476"/>
              </a:spcBef>
              <a:spcAft>
                <a:spcPts val="0"/>
              </a:spcAft>
              <a:buNone/>
            </a:pPr>
            <a:r>
              <a:t/>
            </a:r>
            <a:endParaRPr/>
          </a:p>
          <a:p>
            <a:pPr indent="-373380" lvl="0" marL="342900" rtl="0" algn="l">
              <a:spcBef>
                <a:spcPts val="544"/>
              </a:spcBef>
              <a:spcAft>
                <a:spcPts val="0"/>
              </a:spcAft>
              <a:buClr>
                <a:schemeClr val="dk1"/>
              </a:buClr>
              <a:buSzPts val="3200"/>
              <a:buChar char="•"/>
            </a:pPr>
            <a:r>
              <a:rPr lang="en-US"/>
              <a:t>Numerical summaries are very useful in developing visualizations.  For example:</a:t>
            </a:r>
            <a:endParaRPr/>
          </a:p>
          <a:p>
            <a:pPr indent="-312419" lvl="1" marL="742950" rtl="0" algn="l">
              <a:spcBef>
                <a:spcPts val="476"/>
              </a:spcBef>
              <a:spcAft>
                <a:spcPts val="0"/>
              </a:spcAft>
              <a:buClr>
                <a:schemeClr val="dk1"/>
              </a:buClr>
              <a:buSzPts val="2800"/>
              <a:buChar char="–"/>
            </a:pPr>
            <a:r>
              <a:rPr lang="en-US"/>
              <a:t>Range of data gives limits for plots.</a:t>
            </a:r>
            <a:endParaRPr/>
          </a:p>
          <a:p>
            <a:pPr indent="-312419" lvl="1" marL="742950" rtl="0" algn="l">
              <a:spcBef>
                <a:spcPts val="476"/>
              </a:spcBef>
              <a:spcAft>
                <a:spcPts val="0"/>
              </a:spcAft>
              <a:buClr>
                <a:schemeClr val="dk1"/>
              </a:buClr>
              <a:buSzPts val="2800"/>
              <a:buChar char="–"/>
            </a:pPr>
            <a:r>
              <a:rPr lang="en-US"/>
              <a:t>Means/standard deviations and medians/quartiles provide values for reference lines.</a:t>
            </a:r>
            <a:endParaRPr/>
          </a:p>
          <a:p>
            <a:pPr indent="-312419" lvl="1" marL="742950" rtl="0" algn="l">
              <a:spcBef>
                <a:spcPts val="476"/>
              </a:spcBef>
              <a:spcAft>
                <a:spcPts val="0"/>
              </a:spcAft>
              <a:buClr>
                <a:schemeClr val="dk1"/>
              </a:buClr>
              <a:buSzPts val="2800"/>
              <a:buChar char="–"/>
            </a:pPr>
            <a:r>
              <a:rPr lang="en-US"/>
              <a:t>Frequencies are the basis for histograms.</a:t>
            </a:r>
            <a:endParaRPr/>
          </a:p>
          <a:p>
            <a:pPr indent="-312419" lvl="1" marL="742950" rtl="0" algn="l">
              <a:spcBef>
                <a:spcPts val="476"/>
              </a:spcBef>
              <a:spcAft>
                <a:spcPts val="0"/>
              </a:spcAft>
              <a:buClr>
                <a:schemeClr val="dk1"/>
              </a:buClr>
              <a:buSzPts val="2800"/>
              <a:buChar char="–"/>
            </a:pPr>
            <a:r>
              <a:rPr lang="en-US"/>
              <a:t>Median/quartiles are the basis for boxplots.</a:t>
            </a:r>
            <a:endParaRPr/>
          </a:p>
          <a:p>
            <a:pPr indent="-134619" lvl="1" marL="742950" rtl="0" algn="l">
              <a:spcBef>
                <a:spcPts val="476"/>
              </a:spcBef>
              <a:spcAft>
                <a:spcPts val="0"/>
              </a:spcAft>
              <a:buClr>
                <a:schemeClr val="dk1"/>
              </a:buClr>
              <a:buSzPts val="2800"/>
              <a:buNone/>
            </a:pPr>
            <a:r>
              <a:t/>
            </a:r>
            <a:endParaRPr/>
          </a:p>
        </p:txBody>
      </p:sp>
      <p:sp>
        <p:nvSpPr>
          <p:cNvPr id="232" name="Google Shape;232;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Summaries for categorical data</a:t>
            </a:r>
            <a:endParaRPr/>
          </a:p>
        </p:txBody>
      </p:sp>
      <p:sp>
        <p:nvSpPr>
          <p:cNvPr id="238" name="Google Shape;238;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Relative frequency</a:t>
            </a:r>
            <a:endParaRPr/>
          </a:p>
          <a:p>
            <a:pPr indent="-342900" lvl="0" marL="342900" rtl="0" algn="l">
              <a:spcBef>
                <a:spcPts val="640"/>
              </a:spcBef>
              <a:spcAft>
                <a:spcPts val="0"/>
              </a:spcAft>
              <a:buClr>
                <a:schemeClr val="dk1"/>
              </a:buClr>
              <a:buSzPts val="3200"/>
              <a:buChar char="•"/>
            </a:pPr>
            <a:r>
              <a:rPr lang="en-US"/>
              <a:t>Mode:  the category with the highest relative frequency.</a:t>
            </a:r>
            <a:endParaRPr/>
          </a:p>
          <a:p>
            <a:pPr indent="-342900" lvl="0" marL="342900" rtl="0" algn="l">
              <a:spcBef>
                <a:spcPts val="640"/>
              </a:spcBef>
              <a:spcAft>
                <a:spcPts val="0"/>
              </a:spcAft>
              <a:buClr>
                <a:schemeClr val="dk1"/>
              </a:buClr>
              <a:buSzPts val="3200"/>
              <a:buChar char="•"/>
            </a:pPr>
            <a:r>
              <a:rPr lang="en-US"/>
              <a:t>Relative odds of groups A vs. group B</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28da9df2d5e_0_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Summaries for quantitative data</a:t>
            </a:r>
            <a:endParaRPr/>
          </a:p>
        </p:txBody>
      </p:sp>
      <p:sp>
        <p:nvSpPr>
          <p:cNvPr id="244" name="Google Shape;244;g28da9df2d5e_0_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Mean, Median: </a:t>
            </a:r>
            <a:r>
              <a:rPr b="1" lang="en-US"/>
              <a:t>Skewed</a:t>
            </a:r>
            <a:r>
              <a:rPr lang="en-US"/>
              <a:t> variables (to be discussed later) like salaries, territory, population are better described by their </a:t>
            </a:r>
            <a:r>
              <a:rPr b="1" lang="en-US"/>
              <a:t>median</a:t>
            </a:r>
            <a:r>
              <a:rPr lang="en-US"/>
              <a:t>.</a:t>
            </a:r>
            <a:endParaRPr/>
          </a:p>
          <a:p>
            <a:pPr indent="-342900" lvl="0" marL="342900" rtl="0" algn="l">
              <a:spcBef>
                <a:spcPts val="0"/>
              </a:spcBef>
              <a:spcAft>
                <a:spcPts val="0"/>
              </a:spcAft>
              <a:buSzPts val="3200"/>
              <a:buChar char="•"/>
            </a:pPr>
            <a:r>
              <a:rPr lang="en-US"/>
              <a:t>Range, midrange</a:t>
            </a:r>
            <a:endParaRPr/>
          </a:p>
          <a:p>
            <a:pPr indent="-342900" lvl="0" marL="342900" rtl="0" algn="l">
              <a:spcBef>
                <a:spcPts val="0"/>
              </a:spcBef>
              <a:spcAft>
                <a:spcPts val="0"/>
              </a:spcAft>
              <a:buSzPts val="3200"/>
              <a:buChar char="•"/>
            </a:pPr>
            <a:r>
              <a:rPr lang="en-US"/>
              <a:t>Standard deviation</a:t>
            </a:r>
            <a:endParaRPr/>
          </a:p>
          <a:p>
            <a:pPr indent="-342900" lvl="0" marL="342900" rtl="0" algn="l">
              <a:spcBef>
                <a:spcPts val="0"/>
              </a:spcBef>
              <a:spcAft>
                <a:spcPts val="0"/>
              </a:spcAft>
              <a:buSzPts val="3200"/>
              <a:buChar char="•"/>
            </a:pPr>
            <a:r>
              <a:rPr lang="en-US"/>
              <a:t>Quantiles</a:t>
            </a:r>
            <a:endParaRPr/>
          </a:p>
          <a:p>
            <a:pPr indent="-342900" lvl="0" marL="342900" rtl="0" algn="l">
              <a:spcBef>
                <a:spcPts val="0"/>
              </a:spcBef>
              <a:spcAft>
                <a:spcPts val="0"/>
              </a:spcAft>
              <a:buSzPts val="3200"/>
              <a:buChar char="•"/>
            </a:pPr>
            <a:r>
              <a:rPr lang="en-US"/>
              <a:t>F</a:t>
            </a:r>
            <a:r>
              <a:rPr lang="en-US"/>
              <a:t>requency</a:t>
            </a:r>
            <a:r>
              <a:rPr lang="en-US"/>
              <a:t> tables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Visualization for categorical data</a:t>
            </a:r>
            <a:endParaRPr/>
          </a:p>
        </p:txBody>
      </p:sp>
      <p:sp>
        <p:nvSpPr>
          <p:cNvPr id="250" name="Google Shape;250;p42"/>
          <p:cNvSpPr txBox="1"/>
          <p:nvPr>
            <p:ph idx="1" type="body"/>
          </p:nvPr>
        </p:nvSpPr>
        <p:spPr>
          <a:xfrm>
            <a:off x="304800" y="1371600"/>
            <a:ext cx="44958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a:t>The most common tool for exploring categorical data is the bar plot.</a:t>
            </a:r>
            <a:endParaRPr/>
          </a:p>
          <a:p>
            <a:pPr indent="-342900" lvl="0" marL="342900" rtl="0" algn="l">
              <a:spcBef>
                <a:spcPts val="560"/>
              </a:spcBef>
              <a:spcAft>
                <a:spcPts val="0"/>
              </a:spcAft>
              <a:buClr>
                <a:schemeClr val="dk1"/>
              </a:buClr>
              <a:buSzPts val="2800"/>
              <a:buChar char="•"/>
            </a:pPr>
            <a:r>
              <a:rPr lang="en-US"/>
              <a:t>Count the number of cases that are associated with each category.</a:t>
            </a:r>
            <a:endParaRPr/>
          </a:p>
          <a:p>
            <a:pPr indent="-342900" lvl="0" marL="342900" rtl="0" algn="l">
              <a:spcBef>
                <a:spcPts val="560"/>
              </a:spcBef>
              <a:spcAft>
                <a:spcPts val="0"/>
              </a:spcAft>
              <a:buClr>
                <a:schemeClr val="dk1"/>
              </a:buClr>
              <a:buSzPts val="2800"/>
              <a:buChar char="•"/>
            </a:pPr>
            <a:r>
              <a:rPr lang="en-US"/>
              <a:t>Represent either the total count or the relative frequency.</a:t>
            </a:r>
            <a:endParaRPr/>
          </a:p>
        </p:txBody>
      </p:sp>
      <p:pic>
        <p:nvPicPr>
          <p:cNvPr id="251" name="Google Shape;251;p42"/>
          <p:cNvPicPr preferRelativeResize="0"/>
          <p:nvPr>
            <p:ph idx="2" type="body"/>
          </p:nvPr>
        </p:nvPicPr>
        <p:blipFill rotWithShape="1">
          <a:blip r:embed="rId3">
            <a:alphaModFix/>
          </a:blip>
          <a:srcRect b="-78119" l="0" r="0" t="-78119"/>
          <a:stretch/>
        </p:blipFill>
        <p:spPr>
          <a:xfrm>
            <a:off x="4648200" y="1600200"/>
            <a:ext cx="4038600" cy="452596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Visualization for categorical data</a:t>
            </a:r>
            <a:endParaRPr/>
          </a:p>
        </p:txBody>
      </p:sp>
      <p:sp>
        <p:nvSpPr>
          <p:cNvPr id="257" name="Google Shape;257;p43"/>
          <p:cNvSpPr txBox="1"/>
          <p:nvPr>
            <p:ph idx="1" type="body"/>
          </p:nvPr>
        </p:nvSpPr>
        <p:spPr>
          <a:xfrm>
            <a:off x="457200" y="1417638"/>
            <a:ext cx="4038600" cy="490696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a:t>When data is indexed not by one but </a:t>
            </a:r>
            <a:r>
              <a:rPr b="1" lang="en-US"/>
              <a:t>two</a:t>
            </a:r>
            <a:r>
              <a:rPr lang="en-US"/>
              <a:t> mutually exclusive categorical variables, stacked bar plots are a possible solution.</a:t>
            </a:r>
            <a:endParaRPr/>
          </a:p>
          <a:p>
            <a:pPr indent="-342900" lvl="0" marL="342900" rtl="0" algn="l">
              <a:spcBef>
                <a:spcPts val="560"/>
              </a:spcBef>
              <a:spcAft>
                <a:spcPts val="0"/>
              </a:spcAft>
              <a:buClr>
                <a:schemeClr val="dk1"/>
              </a:buClr>
              <a:buSzPts val="2800"/>
              <a:buChar char="•"/>
            </a:pPr>
            <a:r>
              <a:rPr lang="en-US"/>
              <a:t>The main problem with stacked bar plots is that accurate comparisons across groups are somewhat difficult.</a:t>
            </a:r>
            <a:endParaRPr/>
          </a:p>
        </p:txBody>
      </p:sp>
      <p:pic>
        <p:nvPicPr>
          <p:cNvPr descr="virginiadeathrates_stackedbars.pdf" id="258" name="Google Shape;258;p43"/>
          <p:cNvPicPr preferRelativeResize="0"/>
          <p:nvPr>
            <p:ph idx="2" type="body"/>
          </p:nvPr>
        </p:nvPicPr>
        <p:blipFill rotWithShape="1">
          <a:blip r:embed="rId3">
            <a:alphaModFix/>
          </a:blip>
          <a:srcRect b="-6034" l="0" r="0" t="-6033"/>
          <a:stretch/>
        </p:blipFill>
        <p:spPr>
          <a:xfrm>
            <a:off x="4648200" y="1646237"/>
            <a:ext cx="4038600" cy="452596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Exploring categorical data</a:t>
            </a:r>
            <a:endParaRPr/>
          </a:p>
        </p:txBody>
      </p:sp>
      <p:pic>
        <p:nvPicPr>
          <p:cNvPr descr="drinkingstatus_dotplot.pdf" id="264" name="Google Shape;264;p44"/>
          <p:cNvPicPr preferRelativeResize="0"/>
          <p:nvPr>
            <p:ph idx="1" type="body"/>
          </p:nvPr>
        </p:nvPicPr>
        <p:blipFill rotWithShape="1">
          <a:blip r:embed="rId3">
            <a:alphaModFix/>
          </a:blip>
          <a:srcRect b="-6034" l="0" r="0" t="-6033"/>
          <a:stretch/>
        </p:blipFill>
        <p:spPr>
          <a:xfrm>
            <a:off x="457200" y="1600200"/>
            <a:ext cx="4038600" cy="4525963"/>
          </a:xfrm>
          <a:prstGeom prst="rect">
            <a:avLst/>
          </a:prstGeom>
          <a:noFill/>
          <a:ln>
            <a:noFill/>
          </a:ln>
        </p:spPr>
      </p:pic>
      <p:sp>
        <p:nvSpPr>
          <p:cNvPr id="265" name="Google Shape;265;p4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a:t>Dot plots are a reasonable alternative to bar plots.</a:t>
            </a:r>
            <a:endParaRPr/>
          </a:p>
          <a:p>
            <a:pPr indent="-342900" lvl="0" marL="342900" rtl="0" algn="l">
              <a:spcBef>
                <a:spcPts val="560"/>
              </a:spcBef>
              <a:spcAft>
                <a:spcPts val="0"/>
              </a:spcAft>
              <a:buClr>
                <a:schemeClr val="dk1"/>
              </a:buClr>
              <a:buSzPts val="2800"/>
              <a:buChar char="•"/>
            </a:pPr>
            <a:r>
              <a:rPr lang="en-US"/>
              <a:t>One advantage of dot plots is that they allow you to represent multiple variables simultaneously!</a:t>
            </a:r>
            <a:endParaRPr/>
          </a:p>
        </p:txBody>
      </p:sp>
      <p:sp>
        <p:nvSpPr>
          <p:cNvPr id="266" name="Google Shape;266;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Exploring categorical data</a:t>
            </a:r>
            <a:endParaRPr/>
          </a:p>
        </p:txBody>
      </p:sp>
      <p:sp>
        <p:nvSpPr>
          <p:cNvPr id="272" name="Google Shape;272;p45"/>
          <p:cNvSpPr txBox="1"/>
          <p:nvPr>
            <p:ph idx="1" type="body"/>
          </p:nvPr>
        </p:nvSpPr>
        <p:spPr>
          <a:xfrm>
            <a:off x="381000" y="1371600"/>
            <a:ext cx="4267200" cy="5211762"/>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2800"/>
              <a:buChar char="•"/>
            </a:pPr>
            <a:r>
              <a:rPr lang="en-US"/>
              <a:t>Pie charts are a </a:t>
            </a:r>
            <a:r>
              <a:rPr b="1" lang="en-US"/>
              <a:t>popular but less desirable </a:t>
            </a:r>
            <a:r>
              <a:rPr lang="en-US"/>
              <a:t>alternative to bar plots and dot plots.</a:t>
            </a:r>
            <a:endParaRPr/>
          </a:p>
          <a:p>
            <a:pPr indent="-342900" lvl="0" marL="342900" rtl="0" algn="l">
              <a:spcBef>
                <a:spcPts val="560"/>
              </a:spcBef>
              <a:spcAft>
                <a:spcPts val="0"/>
              </a:spcAft>
              <a:buClr>
                <a:schemeClr val="dk1"/>
              </a:buClr>
              <a:buSzPts val="2800"/>
              <a:buChar char="•"/>
            </a:pPr>
            <a:r>
              <a:rPr lang="en-US"/>
              <a:t>“Data that can be shown by pie charts always can be shown by a dot chart. This means that judgements of position along a common scale can be made instead of the less accurate angle judgements.”</a:t>
            </a:r>
            <a:endParaRPr/>
          </a:p>
        </p:txBody>
      </p:sp>
      <p:pic>
        <p:nvPicPr>
          <p:cNvPr descr="drinkingstatus_piechart.pdf" id="273" name="Google Shape;273;p45"/>
          <p:cNvPicPr preferRelativeResize="0"/>
          <p:nvPr>
            <p:ph idx="2" type="body"/>
          </p:nvPr>
        </p:nvPicPr>
        <p:blipFill rotWithShape="1">
          <a:blip r:embed="rId3">
            <a:alphaModFix/>
          </a:blip>
          <a:srcRect b="-6034" l="0" r="0" t="-6033"/>
          <a:stretch/>
        </p:blipFill>
        <p:spPr>
          <a:xfrm>
            <a:off x="4648200" y="1600200"/>
            <a:ext cx="4038600" cy="452596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Exploring continuous data</a:t>
            </a:r>
            <a:endParaRPr/>
          </a:p>
        </p:txBody>
      </p:sp>
      <p:sp>
        <p:nvSpPr>
          <p:cNvPr id="279" name="Google Shape;279;p4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2800"/>
              <a:buChar char="•"/>
            </a:pPr>
            <a:r>
              <a:rPr lang="en-US"/>
              <a:t>Bar plots and dot plots can also be used to represent continuous data associated with various categories (not only proportions).</a:t>
            </a:r>
            <a:endParaRPr/>
          </a:p>
          <a:p>
            <a:pPr indent="-285750" lvl="1" marL="742950" rtl="0" algn="l">
              <a:spcBef>
                <a:spcPts val="480"/>
              </a:spcBef>
              <a:spcAft>
                <a:spcPts val="0"/>
              </a:spcAft>
              <a:buClr>
                <a:schemeClr val="dk1"/>
              </a:buClr>
              <a:buSzPts val="2400"/>
              <a:buChar char="–"/>
            </a:pPr>
            <a:r>
              <a:rPr lang="en-US"/>
              <a:t>However, they are useful mainly when a single, or at most a small number of quantities are associated with each category.</a:t>
            </a:r>
            <a:endParaRPr/>
          </a:p>
        </p:txBody>
      </p:sp>
      <p:sp>
        <p:nvSpPr>
          <p:cNvPr id="280" name="Google Shape;280;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worldslargestbanks.pdf" id="281" name="Google Shape;281;p46"/>
          <p:cNvPicPr preferRelativeResize="0"/>
          <p:nvPr>
            <p:ph idx="2" type="body"/>
          </p:nvPr>
        </p:nvPicPr>
        <p:blipFill rotWithShape="1">
          <a:blip r:embed="rId3">
            <a:alphaModFix/>
          </a:blip>
          <a:srcRect b="-6034" l="0" r="0" t="-6033"/>
          <a:stretch/>
        </p:blipFill>
        <p:spPr>
          <a:xfrm>
            <a:off x="4648200" y="1600200"/>
            <a:ext cx="4038600" cy="452596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Exploring continuous data</a:t>
            </a:r>
            <a:endParaRPr/>
          </a:p>
        </p:txBody>
      </p:sp>
      <p:sp>
        <p:nvSpPr>
          <p:cNvPr id="287" name="Google Shape;287;p47"/>
          <p:cNvSpPr txBox="1"/>
          <p:nvPr>
            <p:ph idx="1" type="body"/>
          </p:nvPr>
        </p:nvSpPr>
        <p:spPr>
          <a:xfrm>
            <a:off x="457200" y="1417638"/>
            <a:ext cx="4038600" cy="4938712"/>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2800"/>
              <a:buChar char="•"/>
            </a:pPr>
            <a:r>
              <a:rPr lang="en-US"/>
              <a:t>When the multiple classification variables are present and there is a </a:t>
            </a:r>
            <a:r>
              <a:rPr b="1" lang="en-US"/>
              <a:t>hierarchical</a:t>
            </a:r>
            <a:r>
              <a:rPr lang="en-US"/>
              <a:t> (nested) structure rather than a crossed structure, tree maps are a viable alternative.</a:t>
            </a:r>
            <a:endParaRPr/>
          </a:p>
          <a:p>
            <a:pPr indent="-342900" lvl="0" marL="342900" rtl="0" algn="l">
              <a:spcBef>
                <a:spcPts val="560"/>
              </a:spcBef>
              <a:spcAft>
                <a:spcPts val="0"/>
              </a:spcAft>
              <a:buClr>
                <a:schemeClr val="dk1"/>
              </a:buClr>
              <a:buSzPts val="2800"/>
              <a:buChar char="•"/>
            </a:pPr>
            <a:r>
              <a:rPr lang="en-US"/>
              <a:t>This treemap </a:t>
            </a:r>
            <a:r>
              <a:rPr lang="en-US"/>
              <a:t>encodes</a:t>
            </a:r>
            <a:r>
              <a:rPr lang="en-US"/>
              <a:t> two variables (one using the size of the square, another using color).</a:t>
            </a:r>
            <a:endParaRPr/>
          </a:p>
        </p:txBody>
      </p:sp>
      <p:sp>
        <p:nvSpPr>
          <p:cNvPr id="288" name="Google Shape;288;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Employee.pdf" id="289" name="Google Shape;289;p47"/>
          <p:cNvPicPr preferRelativeResize="0"/>
          <p:nvPr>
            <p:ph idx="2" type="body"/>
          </p:nvPr>
        </p:nvPicPr>
        <p:blipFill rotWithShape="1">
          <a:blip r:embed="rId3">
            <a:alphaModFix/>
          </a:blip>
          <a:srcRect b="-6034" l="0" r="0" t="-6033"/>
          <a:stretch/>
        </p:blipFill>
        <p:spPr>
          <a:xfrm>
            <a:off x="4648200" y="1600200"/>
            <a:ext cx="4038600" cy="45259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Exploratory Data Analysis</a:t>
            </a:r>
            <a:endParaRPr/>
          </a:p>
        </p:txBody>
      </p:sp>
      <p:sp>
        <p:nvSpPr>
          <p:cNvPr id="102" name="Google Shape;102;p3"/>
          <p:cNvSpPr txBox="1"/>
          <p:nvPr>
            <p:ph idx="1" type="body"/>
          </p:nvPr>
        </p:nvSpPr>
        <p:spPr>
          <a:xfrm>
            <a:off x="457200" y="1371600"/>
            <a:ext cx="8229600" cy="5059362"/>
          </a:xfrm>
          <a:prstGeom prst="rect">
            <a:avLst/>
          </a:prstGeom>
          <a:noFill/>
          <a:ln>
            <a:noFill/>
          </a:ln>
        </p:spPr>
        <p:txBody>
          <a:bodyPr anchorCtr="0" anchor="t" bIns="45700" lIns="91425" spcFirstLastPara="1" rIns="91425" wrap="square" tIns="45700">
            <a:normAutofit lnSpcReduction="20000"/>
          </a:bodyPr>
          <a:lstStyle/>
          <a:p>
            <a:pPr indent="-358140" lvl="0" marL="342900" rtl="0" algn="l">
              <a:spcBef>
                <a:spcPts val="0"/>
              </a:spcBef>
              <a:spcAft>
                <a:spcPts val="0"/>
              </a:spcAft>
              <a:buClr>
                <a:schemeClr val="dk1"/>
              </a:buClr>
              <a:buSzPts val="3200"/>
              <a:buChar char="•"/>
            </a:pPr>
            <a:r>
              <a:rPr lang="en-US"/>
              <a:t>Before you can tell a story, you need to find it!</a:t>
            </a:r>
            <a:endParaRPr/>
          </a:p>
          <a:p>
            <a:pPr indent="-358140" lvl="0" marL="342900" rtl="0" algn="l">
              <a:spcBef>
                <a:spcPts val="592"/>
              </a:spcBef>
              <a:spcAft>
                <a:spcPts val="0"/>
              </a:spcAft>
              <a:buClr>
                <a:schemeClr val="dk1"/>
              </a:buClr>
              <a:buSzPts val="3200"/>
              <a:buChar char="•"/>
            </a:pPr>
            <a:r>
              <a:rPr lang="en-US"/>
              <a:t>Exploratory data analysis (EDA) consists of a set of graphical and quantitative tools that allow us to summarize data and start making sense of it!</a:t>
            </a:r>
            <a:endParaRPr/>
          </a:p>
          <a:p>
            <a:pPr indent="-358140" lvl="0" marL="342900" rtl="0" algn="l">
              <a:spcBef>
                <a:spcPts val="592"/>
              </a:spcBef>
              <a:spcAft>
                <a:spcPts val="0"/>
              </a:spcAft>
              <a:buClr>
                <a:schemeClr val="dk1"/>
              </a:buClr>
              <a:buSzPts val="3200"/>
              <a:buChar char="•"/>
            </a:pPr>
            <a:r>
              <a:rPr lang="en-US"/>
              <a:t>Different tools should be used depending on:</a:t>
            </a:r>
            <a:endParaRPr/>
          </a:p>
          <a:p>
            <a:pPr indent="-299085" lvl="1" marL="742950" rtl="0" algn="l">
              <a:spcBef>
                <a:spcPts val="518"/>
              </a:spcBef>
              <a:spcAft>
                <a:spcPts val="0"/>
              </a:spcAft>
              <a:buClr>
                <a:schemeClr val="dk1"/>
              </a:buClr>
              <a:buSzPts val="2800"/>
              <a:buChar char="–"/>
            </a:pPr>
            <a:r>
              <a:rPr lang="en-US"/>
              <a:t>The type of data you have.</a:t>
            </a:r>
            <a:endParaRPr/>
          </a:p>
          <a:p>
            <a:pPr indent="-299085" lvl="1" marL="742950" rtl="0" algn="l">
              <a:spcBef>
                <a:spcPts val="518"/>
              </a:spcBef>
              <a:spcAft>
                <a:spcPts val="0"/>
              </a:spcAft>
              <a:buClr>
                <a:schemeClr val="dk1"/>
              </a:buClr>
              <a:buSzPts val="2800"/>
              <a:buChar char="–"/>
            </a:pPr>
            <a:r>
              <a:rPr lang="en-US"/>
              <a:t>What questions you are trying to answer.</a:t>
            </a:r>
            <a:endParaRPr/>
          </a:p>
          <a:p>
            <a:pPr indent="-358140" lvl="0" marL="342900" rtl="0" algn="l">
              <a:spcBef>
                <a:spcPts val="592"/>
              </a:spcBef>
              <a:spcAft>
                <a:spcPts val="0"/>
              </a:spcAft>
              <a:buClr>
                <a:schemeClr val="dk1"/>
              </a:buClr>
              <a:buSzPts val="3200"/>
              <a:buChar char="•"/>
            </a:pPr>
            <a:r>
              <a:rPr lang="en-US"/>
              <a:t>This lecture serves both as an introduction to EDA, and an introduction to basic visualization tools.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Exploring continuous data</a:t>
            </a:r>
            <a:endParaRPr/>
          </a:p>
        </p:txBody>
      </p:sp>
      <p:pic>
        <p:nvPicPr>
          <p:cNvPr descr="GNI2010.pdf" id="295" name="Google Shape;295;p48"/>
          <p:cNvPicPr preferRelativeResize="0"/>
          <p:nvPr>
            <p:ph idx="1" type="body"/>
          </p:nvPr>
        </p:nvPicPr>
        <p:blipFill rotWithShape="1">
          <a:blip r:embed="rId3">
            <a:alphaModFix/>
          </a:blip>
          <a:srcRect b="-6034" l="0" r="0" t="-6033"/>
          <a:stretch/>
        </p:blipFill>
        <p:spPr>
          <a:xfrm>
            <a:off x="457200" y="1600200"/>
            <a:ext cx="4038600" cy="4525963"/>
          </a:xfrm>
          <a:prstGeom prst="rect">
            <a:avLst/>
          </a:prstGeom>
          <a:noFill/>
          <a:ln>
            <a:noFill/>
          </a:ln>
        </p:spPr>
      </p:pic>
      <p:sp>
        <p:nvSpPr>
          <p:cNvPr id="296" name="Google Shape;296;p48"/>
          <p:cNvSpPr txBox="1"/>
          <p:nvPr>
            <p:ph idx="2" type="body"/>
          </p:nvPr>
        </p:nvSpPr>
        <p:spPr>
          <a:xfrm>
            <a:off x="4495800" y="1417638"/>
            <a:ext cx="4343400" cy="4983162"/>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The hierarchical structure here corresponds to countries, which are nested in continents.</a:t>
            </a:r>
            <a:endParaRPr/>
          </a:p>
          <a:p>
            <a:pPr indent="-285750" lvl="1" marL="742950" rtl="0" algn="l">
              <a:spcBef>
                <a:spcPts val="444"/>
              </a:spcBef>
              <a:spcAft>
                <a:spcPts val="0"/>
              </a:spcAft>
              <a:buClr>
                <a:schemeClr val="dk1"/>
              </a:buClr>
              <a:buSzPct val="100000"/>
              <a:buChar char="–"/>
            </a:pPr>
            <a:r>
              <a:rPr lang="en-US"/>
              <a:t>Bold lines separate continents, areas of the big rectangles are proportional to the population of the continents.</a:t>
            </a:r>
            <a:endParaRPr/>
          </a:p>
          <a:p>
            <a:pPr indent="-285750" lvl="1" marL="742950" rtl="0" algn="l">
              <a:spcBef>
                <a:spcPts val="444"/>
              </a:spcBef>
              <a:spcAft>
                <a:spcPts val="0"/>
              </a:spcAft>
              <a:buClr>
                <a:schemeClr val="dk1"/>
              </a:buClr>
              <a:buSzPct val="100000"/>
              <a:buChar char="–"/>
            </a:pPr>
            <a:r>
              <a:rPr lang="en-US"/>
              <a:t>Thinner lines partition continents into countries.  Again, areas are proportional to populations.</a:t>
            </a:r>
            <a:endParaRPr/>
          </a:p>
          <a:p>
            <a:pPr indent="-342900" lvl="0" marL="342900" rtl="0" algn="l">
              <a:spcBef>
                <a:spcPts val="518"/>
              </a:spcBef>
              <a:spcAft>
                <a:spcPts val="0"/>
              </a:spcAft>
              <a:buClr>
                <a:schemeClr val="dk1"/>
              </a:buClr>
              <a:buSzPct val="100000"/>
              <a:buChar char="•"/>
            </a:pPr>
            <a:r>
              <a:rPr lang="en-US"/>
              <a:t>Color encodes GNI.</a:t>
            </a:r>
            <a:endParaRPr/>
          </a:p>
          <a:p>
            <a:pPr indent="-144780" lvl="1" marL="742950" rtl="0" algn="l">
              <a:spcBef>
                <a:spcPts val="444"/>
              </a:spcBef>
              <a:spcAft>
                <a:spcPts val="0"/>
              </a:spcAft>
              <a:buClr>
                <a:schemeClr val="dk1"/>
              </a:buClr>
              <a:buSzPct val="1000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Exploring continuous data</a:t>
            </a:r>
            <a:endParaRPr/>
          </a:p>
        </p:txBody>
      </p:sp>
      <p:sp>
        <p:nvSpPr>
          <p:cNvPr id="302" name="Google Shape;302;p49"/>
          <p:cNvSpPr txBox="1"/>
          <p:nvPr>
            <p:ph idx="1" type="body"/>
          </p:nvPr>
        </p:nvSpPr>
        <p:spPr>
          <a:xfrm>
            <a:off x="457200" y="1417638"/>
            <a:ext cx="4038600" cy="4938712"/>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2800"/>
              <a:buChar char="•"/>
            </a:pPr>
            <a:r>
              <a:rPr lang="en-US"/>
              <a:t>The main problem with tree maps is that they do not allow for accurate comparisons in any of the dimensions.</a:t>
            </a:r>
            <a:endParaRPr/>
          </a:p>
          <a:p>
            <a:pPr indent="-342900" lvl="0" marL="342900" rtl="0" algn="l">
              <a:spcBef>
                <a:spcPts val="560"/>
              </a:spcBef>
              <a:spcAft>
                <a:spcPts val="0"/>
              </a:spcAft>
              <a:buClr>
                <a:schemeClr val="dk1"/>
              </a:buClr>
              <a:buSzPts val="2800"/>
              <a:buChar char="•"/>
            </a:pPr>
            <a:r>
              <a:rPr lang="en-US"/>
              <a:t>It is difficult to tell how much bigger the “wholesale and retail trade” than “real estate, renting, business activities” is (answer: about 23% larger).</a:t>
            </a:r>
            <a:endParaRPr/>
          </a:p>
        </p:txBody>
      </p:sp>
      <p:pic>
        <p:nvPicPr>
          <p:cNvPr descr="Employee.pdf" id="303" name="Google Shape;303;p49"/>
          <p:cNvPicPr preferRelativeResize="0"/>
          <p:nvPr>
            <p:ph idx="2" type="body"/>
          </p:nvPr>
        </p:nvPicPr>
        <p:blipFill rotWithShape="1">
          <a:blip r:embed="rId3">
            <a:alphaModFix/>
          </a:blip>
          <a:srcRect b="-6034" l="0" r="0" t="-6033"/>
          <a:stretch/>
        </p:blipFill>
        <p:spPr>
          <a:xfrm>
            <a:off x="4648200" y="1600200"/>
            <a:ext cx="4038600" cy="452596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Exploring continuous data</a:t>
            </a:r>
            <a:endParaRPr/>
          </a:p>
        </p:txBody>
      </p:sp>
      <p:sp>
        <p:nvSpPr>
          <p:cNvPr id="309" name="Google Shape;309;p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When a large number of values are associated with one or more categories, meaningful visualizations can be constructed by graphically representing some of the numerical summaries we discussed before!</a:t>
            </a:r>
            <a:endParaRPr/>
          </a:p>
          <a:p>
            <a:pPr indent="-342900" lvl="0" marL="342900" rtl="0" algn="l">
              <a:spcBef>
                <a:spcPts val="640"/>
              </a:spcBef>
              <a:spcAft>
                <a:spcPts val="0"/>
              </a:spcAft>
              <a:buClr>
                <a:schemeClr val="dk1"/>
              </a:buClr>
              <a:buSzPts val="3200"/>
              <a:buChar char="•"/>
            </a:pPr>
            <a:r>
              <a:rPr lang="en-US"/>
              <a:t>This leads to some well known graphs:</a:t>
            </a:r>
            <a:endParaRPr/>
          </a:p>
          <a:p>
            <a:pPr indent="-285750" lvl="1" marL="742950" rtl="0" algn="l">
              <a:spcBef>
                <a:spcPts val="560"/>
              </a:spcBef>
              <a:spcAft>
                <a:spcPts val="0"/>
              </a:spcAft>
              <a:buClr>
                <a:schemeClr val="dk1"/>
              </a:buClr>
              <a:buSzPts val="2800"/>
              <a:buChar char="–"/>
            </a:pPr>
            <a:r>
              <a:rPr lang="en-US"/>
              <a:t>Histograms/frequency polygons.</a:t>
            </a:r>
            <a:endParaRPr/>
          </a:p>
          <a:p>
            <a:pPr indent="-285750" lvl="1" marL="742950" rtl="0" algn="l">
              <a:spcBef>
                <a:spcPts val="560"/>
              </a:spcBef>
              <a:spcAft>
                <a:spcPts val="0"/>
              </a:spcAft>
              <a:buClr>
                <a:schemeClr val="dk1"/>
              </a:buClr>
              <a:buSzPts val="2800"/>
              <a:buChar char="–"/>
            </a:pPr>
            <a:r>
              <a:rPr lang="en-US"/>
              <a:t>Boxplots.</a:t>
            </a:r>
            <a:endParaRPr/>
          </a:p>
        </p:txBody>
      </p:sp>
      <p:sp>
        <p:nvSpPr>
          <p:cNvPr id="310" name="Google Shape;310;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Histograms</a:t>
            </a:r>
            <a:endParaRPr/>
          </a:p>
        </p:txBody>
      </p:sp>
      <p:sp>
        <p:nvSpPr>
          <p:cNvPr id="317" name="Google Shape;317;p51"/>
          <p:cNvSpPr txBox="1"/>
          <p:nvPr>
            <p:ph idx="1" type="body"/>
          </p:nvPr>
        </p:nvSpPr>
        <p:spPr>
          <a:xfrm>
            <a:off x="381000" y="1417638"/>
            <a:ext cx="4191000" cy="493871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a:t>A histogram is a graphical representation of the frequency table that uses the height of bars to represent the frequency on each class.</a:t>
            </a:r>
            <a:endParaRPr/>
          </a:p>
          <a:p>
            <a:pPr indent="-342900" lvl="0" marL="342900" rtl="0" algn="l">
              <a:spcBef>
                <a:spcPts val="560"/>
              </a:spcBef>
              <a:spcAft>
                <a:spcPts val="0"/>
              </a:spcAft>
              <a:buClr>
                <a:schemeClr val="dk1"/>
              </a:buClr>
              <a:buSzPts val="2800"/>
              <a:buChar char="•"/>
            </a:pPr>
            <a:r>
              <a:rPr lang="en-US"/>
              <a:t>Note that it is very similar to a bar plot, but here it is important that the bars be strictly adjacent.</a:t>
            </a:r>
            <a:endParaRPr/>
          </a:p>
        </p:txBody>
      </p:sp>
      <p:pic>
        <p:nvPicPr>
          <p:cNvPr descr="histbirthweight.pdf" id="318" name="Google Shape;318;p51"/>
          <p:cNvPicPr preferRelativeResize="0"/>
          <p:nvPr>
            <p:ph idx="2" type="body"/>
          </p:nvPr>
        </p:nvPicPr>
        <p:blipFill rotWithShape="1">
          <a:blip r:embed="rId3">
            <a:alphaModFix/>
          </a:blip>
          <a:srcRect b="-6034" l="0" r="0" t="-6033"/>
          <a:stretch/>
        </p:blipFill>
        <p:spPr>
          <a:xfrm>
            <a:off x="4648200" y="1600200"/>
            <a:ext cx="4038600" cy="4525963"/>
          </a:xfrm>
          <a:prstGeom prst="rect">
            <a:avLst/>
          </a:prstGeom>
          <a:noFill/>
          <a:ln>
            <a:noFill/>
          </a:ln>
        </p:spPr>
      </p:pic>
      <p:sp>
        <p:nvSpPr>
          <p:cNvPr id="319" name="Google Shape;319;p51"/>
          <p:cNvSpPr txBox="1"/>
          <p:nvPr/>
        </p:nvSpPr>
        <p:spPr>
          <a:xfrm>
            <a:off x="4219468" y="5813048"/>
            <a:ext cx="3507271" cy="89255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300">
                <a:solidFill>
                  <a:schemeClr val="dk1"/>
                </a:solidFill>
                <a:latin typeface="Calibri"/>
                <a:ea typeface="Calibri"/>
                <a:cs typeface="Calibri"/>
                <a:sym typeface="Calibri"/>
              </a:rPr>
              <a:t>This histogram represents absolute frequencies.</a:t>
            </a:r>
            <a:endParaRPr/>
          </a:p>
          <a:p>
            <a:pPr indent="0" lvl="0" marL="0" marR="0" rtl="0" algn="ctr">
              <a:spcBef>
                <a:spcPts val="0"/>
              </a:spcBef>
              <a:spcAft>
                <a:spcPts val="0"/>
              </a:spcAft>
              <a:buNone/>
            </a:pPr>
            <a:r>
              <a:rPr lang="en-US" sz="1300">
                <a:solidFill>
                  <a:schemeClr val="dk1"/>
                </a:solidFill>
                <a:latin typeface="Calibri"/>
                <a:ea typeface="Calibri"/>
                <a:cs typeface="Calibri"/>
                <a:sym typeface="Calibri"/>
              </a:rPr>
              <a:t>You could instead represent relative frequencies.</a:t>
            </a:r>
            <a:endParaRPr/>
          </a:p>
          <a:p>
            <a:pPr indent="0" lvl="0" marL="0" marR="0" rtl="0" algn="ctr">
              <a:spcBef>
                <a:spcPts val="0"/>
              </a:spcBef>
              <a:spcAft>
                <a:spcPts val="0"/>
              </a:spcAft>
              <a:buNone/>
            </a:pPr>
            <a:r>
              <a:rPr lang="en-US" sz="1300">
                <a:solidFill>
                  <a:schemeClr val="dk1"/>
                </a:solidFill>
                <a:latin typeface="Calibri"/>
                <a:ea typeface="Calibri"/>
                <a:cs typeface="Calibri"/>
                <a:sym typeface="Calibri"/>
              </a:rPr>
              <a:t>The histogram would look the same, just the </a:t>
            </a:r>
            <a:endParaRPr/>
          </a:p>
          <a:p>
            <a:pPr indent="0" lvl="0" marL="0" marR="0" rtl="0" algn="ctr">
              <a:spcBef>
                <a:spcPts val="0"/>
              </a:spcBef>
              <a:spcAft>
                <a:spcPts val="0"/>
              </a:spcAft>
              <a:buNone/>
            </a:pPr>
            <a:r>
              <a:rPr lang="en-US" sz="1300">
                <a:solidFill>
                  <a:schemeClr val="dk1"/>
                </a:solidFill>
                <a:latin typeface="Calibri"/>
                <a:ea typeface="Calibri"/>
                <a:cs typeface="Calibri"/>
                <a:sym typeface="Calibri"/>
              </a:rPr>
              <a:t>scale of the y axis would change.</a:t>
            </a:r>
            <a:endParaRPr/>
          </a:p>
        </p:txBody>
      </p:sp>
      <p:cxnSp>
        <p:nvCxnSpPr>
          <p:cNvPr id="320" name="Google Shape;320;p51"/>
          <p:cNvCxnSpPr/>
          <p:nvPr/>
        </p:nvCxnSpPr>
        <p:spPr>
          <a:xfrm flipH="1" rot="10800000">
            <a:off x="4724400" y="4648200"/>
            <a:ext cx="152400" cy="990600"/>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Histograms</a:t>
            </a:r>
            <a:endParaRPr/>
          </a:p>
        </p:txBody>
      </p:sp>
      <p:sp>
        <p:nvSpPr>
          <p:cNvPr id="327" name="Google Shape;327;p5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a:t>A histogram with one major peak is called </a:t>
            </a:r>
            <a:r>
              <a:rPr i="1" lang="en-US" u="sng"/>
              <a:t>unimoda</a:t>
            </a:r>
            <a:r>
              <a:rPr i="1" lang="en-US"/>
              <a:t>l.</a:t>
            </a:r>
            <a:endParaRPr/>
          </a:p>
        </p:txBody>
      </p:sp>
      <p:pic>
        <p:nvPicPr>
          <p:cNvPr descr="unimodal.pdf" id="328" name="Google Shape;328;p52"/>
          <p:cNvPicPr preferRelativeResize="0"/>
          <p:nvPr>
            <p:ph idx="2" type="body"/>
          </p:nvPr>
        </p:nvPicPr>
        <p:blipFill rotWithShape="1">
          <a:blip r:embed="rId3">
            <a:alphaModFix/>
          </a:blip>
          <a:srcRect b="-6034" l="0" r="0" t="-6033"/>
          <a:stretch/>
        </p:blipFill>
        <p:spPr>
          <a:xfrm>
            <a:off x="4648200" y="1600200"/>
            <a:ext cx="4038600" cy="452596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Histograms</a:t>
            </a:r>
            <a:endParaRPr/>
          </a:p>
        </p:txBody>
      </p:sp>
      <p:sp>
        <p:nvSpPr>
          <p:cNvPr id="335" name="Google Shape;335;p53"/>
          <p:cNvSpPr txBox="1"/>
          <p:nvPr>
            <p:ph idx="1" type="body"/>
          </p:nvPr>
        </p:nvSpPr>
        <p:spPr>
          <a:xfrm>
            <a:off x="457200" y="1600200"/>
            <a:ext cx="4038600" cy="475615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a:t>A histogram with two major peak is called </a:t>
            </a:r>
            <a:r>
              <a:rPr i="1" lang="en-US" u="sng"/>
              <a:t>bimodal</a:t>
            </a:r>
            <a:r>
              <a:rPr i="1" lang="en-US"/>
              <a:t>.</a:t>
            </a:r>
            <a:endParaRPr/>
          </a:p>
          <a:p>
            <a:pPr indent="-342900" lvl="0" marL="342900" rtl="0" algn="l">
              <a:spcBef>
                <a:spcPts val="560"/>
              </a:spcBef>
              <a:spcAft>
                <a:spcPts val="0"/>
              </a:spcAft>
              <a:buClr>
                <a:schemeClr val="dk1"/>
              </a:buClr>
              <a:buSzPts val="2800"/>
              <a:buChar char="•"/>
            </a:pPr>
            <a:r>
              <a:rPr lang="en-US"/>
              <a:t>Bimodal distributions usually arise when working with mixed populations (an important categorical variable has been ignored).</a:t>
            </a:r>
            <a:endParaRPr/>
          </a:p>
        </p:txBody>
      </p:sp>
      <p:sp>
        <p:nvSpPr>
          <p:cNvPr id="336" name="Google Shape;336;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bimodal.pdf" id="337" name="Google Shape;337;p53"/>
          <p:cNvPicPr preferRelativeResize="0"/>
          <p:nvPr>
            <p:ph idx="2" type="body"/>
          </p:nvPr>
        </p:nvPicPr>
        <p:blipFill rotWithShape="1">
          <a:blip r:embed="rId3">
            <a:alphaModFix/>
          </a:blip>
          <a:srcRect b="0" l="5384" r="5383" t="0"/>
          <a:stretch/>
        </p:blipFill>
        <p:spPr>
          <a:xfrm>
            <a:off x="4648200" y="1600200"/>
            <a:ext cx="4038600" cy="452596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Histograms</a:t>
            </a:r>
            <a:endParaRPr/>
          </a:p>
        </p:txBody>
      </p:sp>
      <p:sp>
        <p:nvSpPr>
          <p:cNvPr id="344" name="Google Shape;344;p5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a:t>A histogram with roughly the same number of observations per interval is called a </a:t>
            </a:r>
            <a:r>
              <a:rPr i="1" lang="en-US" u="sng"/>
              <a:t>uniform </a:t>
            </a:r>
            <a:r>
              <a:rPr lang="en-US"/>
              <a:t>histogram.</a:t>
            </a:r>
            <a:endParaRPr/>
          </a:p>
        </p:txBody>
      </p:sp>
      <p:sp>
        <p:nvSpPr>
          <p:cNvPr id="345" name="Google Shape;345;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uniform.pdf" id="346" name="Google Shape;346;p54"/>
          <p:cNvPicPr preferRelativeResize="0"/>
          <p:nvPr>
            <p:ph idx="2" type="body"/>
          </p:nvPr>
        </p:nvPicPr>
        <p:blipFill rotWithShape="1">
          <a:blip r:embed="rId3">
            <a:alphaModFix/>
          </a:blip>
          <a:srcRect b="-6034" l="0" r="0" t="-6033"/>
          <a:stretch/>
        </p:blipFill>
        <p:spPr>
          <a:xfrm>
            <a:off x="4648200" y="1600200"/>
            <a:ext cx="4038600" cy="452596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Histograms</a:t>
            </a:r>
            <a:endParaRPr/>
          </a:p>
        </p:txBody>
      </p:sp>
      <p:sp>
        <p:nvSpPr>
          <p:cNvPr id="353" name="Google Shape;353;p5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a:t>When the right side of the histogram, with the larger half of the observations, extends a greater distance than the left side, the histogram is referred to as </a:t>
            </a:r>
            <a:r>
              <a:rPr i="1" lang="en-US" u="sng"/>
              <a:t>skewed to the right</a:t>
            </a:r>
            <a:r>
              <a:rPr lang="en-US"/>
              <a:t>.</a:t>
            </a:r>
            <a:endParaRPr/>
          </a:p>
        </p:txBody>
      </p:sp>
      <p:sp>
        <p:nvSpPr>
          <p:cNvPr id="354" name="Google Shape;354;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rightskewed.pdf" id="355" name="Google Shape;355;p55"/>
          <p:cNvPicPr preferRelativeResize="0"/>
          <p:nvPr>
            <p:ph idx="2" type="body"/>
          </p:nvPr>
        </p:nvPicPr>
        <p:blipFill rotWithShape="1">
          <a:blip r:embed="rId3">
            <a:alphaModFix/>
          </a:blip>
          <a:srcRect b="-6034" l="0" r="0" t="-6033"/>
          <a:stretch/>
        </p:blipFill>
        <p:spPr>
          <a:xfrm>
            <a:off x="4648200" y="1600200"/>
            <a:ext cx="4038600" cy="4525963"/>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Histograms</a:t>
            </a:r>
            <a:endParaRPr/>
          </a:p>
        </p:txBody>
      </p:sp>
      <p:sp>
        <p:nvSpPr>
          <p:cNvPr id="362" name="Google Shape;362;p5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a:t>When the left side of the histogram extends a greater distance than the right side, the histogram is referred to as </a:t>
            </a:r>
            <a:r>
              <a:rPr i="1" lang="en-US" u="sng"/>
              <a:t>skewed to the left</a:t>
            </a:r>
            <a:r>
              <a:rPr lang="en-US"/>
              <a:t>.</a:t>
            </a:r>
            <a:endParaRPr/>
          </a:p>
        </p:txBody>
      </p:sp>
      <p:sp>
        <p:nvSpPr>
          <p:cNvPr id="363" name="Google Shape;363;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leftskewed.pdf" id="364" name="Google Shape;364;p56"/>
          <p:cNvPicPr preferRelativeResize="0"/>
          <p:nvPr>
            <p:ph idx="2" type="body"/>
          </p:nvPr>
        </p:nvPicPr>
        <p:blipFill rotWithShape="1">
          <a:blip r:embed="rId3">
            <a:alphaModFix/>
          </a:blip>
          <a:srcRect b="-6034" l="0" r="0" t="-6033"/>
          <a:stretch/>
        </p:blipFill>
        <p:spPr>
          <a:xfrm>
            <a:off x="4648200" y="1600200"/>
            <a:ext cx="4038600" cy="452596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Frequency polygons</a:t>
            </a:r>
            <a:endParaRPr/>
          </a:p>
        </p:txBody>
      </p:sp>
      <p:sp>
        <p:nvSpPr>
          <p:cNvPr id="371" name="Google Shape;371;p5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a:t>A frequency polygon is similar to a histogram, but replaces the bars with lines connecting the mid points of the tops of the bars.</a:t>
            </a:r>
            <a:endParaRPr/>
          </a:p>
          <a:p>
            <a:pPr indent="-342900" lvl="0" marL="342900" rtl="0" algn="l">
              <a:spcBef>
                <a:spcPts val="560"/>
              </a:spcBef>
              <a:spcAft>
                <a:spcPts val="0"/>
              </a:spcAft>
              <a:buClr>
                <a:schemeClr val="dk1"/>
              </a:buClr>
              <a:buSzPts val="2800"/>
              <a:buChar char="•"/>
            </a:pPr>
            <a:r>
              <a:rPr lang="en-US"/>
              <a:t>They are particularly useful when comparing multiple groups of observations.</a:t>
            </a:r>
            <a:endParaRPr/>
          </a:p>
        </p:txBody>
      </p:sp>
      <p:sp>
        <p:nvSpPr>
          <p:cNvPr id="372" name="Google Shape;372;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histbirthweight.pdf" id="373" name="Google Shape;373;p57"/>
          <p:cNvPicPr preferRelativeResize="0"/>
          <p:nvPr>
            <p:ph idx="2" type="body"/>
          </p:nvPr>
        </p:nvPicPr>
        <p:blipFill rotWithShape="1">
          <a:blip r:embed="rId3">
            <a:alphaModFix/>
          </a:blip>
          <a:srcRect b="-6034" l="0" r="0" t="-6033"/>
          <a:stretch/>
        </p:blipFill>
        <p:spPr>
          <a:xfrm>
            <a:off x="4648200" y="1600200"/>
            <a:ext cx="4038600" cy="452596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Types of data</a:t>
            </a:r>
            <a:endParaRPr/>
          </a:p>
        </p:txBody>
      </p:sp>
      <p:sp>
        <p:nvSpPr>
          <p:cNvPr id="108" name="Google Shape;108;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 usual classification:</a:t>
            </a:r>
            <a:endParaRPr/>
          </a:p>
          <a:p>
            <a:pPr indent="-285750" lvl="1" marL="742950" rtl="0" algn="l">
              <a:spcBef>
                <a:spcPts val="560"/>
              </a:spcBef>
              <a:spcAft>
                <a:spcPts val="0"/>
              </a:spcAft>
              <a:buClr>
                <a:schemeClr val="dk1"/>
              </a:buClr>
              <a:buSzPts val="2800"/>
              <a:buChar char="–"/>
            </a:pPr>
            <a:r>
              <a:rPr lang="en-US"/>
              <a:t>Qualitative (or categorical).</a:t>
            </a:r>
            <a:endParaRPr/>
          </a:p>
          <a:p>
            <a:pPr indent="-285750" lvl="1" marL="742950" rtl="0" algn="l">
              <a:spcBef>
                <a:spcPts val="560"/>
              </a:spcBef>
              <a:spcAft>
                <a:spcPts val="0"/>
              </a:spcAft>
              <a:buClr>
                <a:schemeClr val="dk1"/>
              </a:buClr>
              <a:buSzPts val="2800"/>
              <a:buChar char="–"/>
            </a:pPr>
            <a:r>
              <a:rPr lang="en-US"/>
              <a:t>Quantitative.</a:t>
            </a:r>
            <a:endParaRPr/>
          </a:p>
          <a:p>
            <a:pPr indent="-342900" lvl="0" marL="342900" rtl="0" algn="l">
              <a:spcBef>
                <a:spcPts val="640"/>
              </a:spcBef>
              <a:spcAft>
                <a:spcPts val="0"/>
              </a:spcAft>
              <a:buClr>
                <a:schemeClr val="dk1"/>
              </a:buClr>
              <a:buSzPts val="3200"/>
              <a:buChar char="•"/>
            </a:pPr>
            <a:r>
              <a:rPr lang="en-US"/>
              <a:t>A different one</a:t>
            </a:r>
            <a:endParaRPr/>
          </a:p>
          <a:p>
            <a:pPr indent="-285750" lvl="1" marL="742950" rtl="0" algn="l">
              <a:spcBef>
                <a:spcPts val="560"/>
              </a:spcBef>
              <a:spcAft>
                <a:spcPts val="0"/>
              </a:spcAft>
              <a:buClr>
                <a:schemeClr val="dk1"/>
              </a:buClr>
              <a:buSzPts val="2800"/>
              <a:buChar char="–"/>
            </a:pPr>
            <a:r>
              <a:rPr lang="en-US"/>
              <a:t>Panel data.</a:t>
            </a:r>
            <a:endParaRPr/>
          </a:p>
          <a:p>
            <a:pPr indent="-285750" lvl="1" marL="742950" rtl="0" algn="l">
              <a:spcBef>
                <a:spcPts val="560"/>
              </a:spcBef>
              <a:spcAft>
                <a:spcPts val="0"/>
              </a:spcAft>
              <a:buClr>
                <a:schemeClr val="dk1"/>
              </a:buClr>
              <a:buSzPts val="2800"/>
              <a:buChar char="–"/>
            </a:pPr>
            <a:r>
              <a:rPr lang="en-US"/>
              <a:t>Longitudinal (time series) data.</a:t>
            </a:r>
            <a:endParaRPr/>
          </a:p>
          <a:p>
            <a:pPr indent="-285750" lvl="1" marL="742950" rtl="0" algn="l">
              <a:spcBef>
                <a:spcPts val="560"/>
              </a:spcBef>
              <a:spcAft>
                <a:spcPts val="0"/>
              </a:spcAft>
              <a:buClr>
                <a:schemeClr val="dk1"/>
              </a:buClr>
              <a:buSzPts val="2800"/>
              <a:buChar char="–"/>
            </a:pPr>
            <a:r>
              <a:rPr lang="en-US"/>
              <a:t>Spatial data.</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Frequency polygons</a:t>
            </a:r>
            <a:endParaRPr/>
          </a:p>
        </p:txBody>
      </p:sp>
      <p:sp>
        <p:nvSpPr>
          <p:cNvPr id="380" name="Google Shape;380;p58"/>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Assume we want to compare the serum cholesterol levels for two age groups.  What do these frequency polygons tell you?</a:t>
            </a:r>
            <a:endParaRPr/>
          </a:p>
        </p:txBody>
      </p:sp>
      <p:pic>
        <p:nvPicPr>
          <p:cNvPr descr="freqpoly1.pdf" id="381" name="Google Shape;381;p58"/>
          <p:cNvPicPr preferRelativeResize="0"/>
          <p:nvPr/>
        </p:nvPicPr>
        <p:blipFill rotWithShape="1">
          <a:blip r:embed="rId3">
            <a:alphaModFix/>
          </a:blip>
          <a:srcRect b="0" l="0" r="0" t="0"/>
          <a:stretch/>
        </p:blipFill>
        <p:spPr>
          <a:xfrm>
            <a:off x="685800" y="2834640"/>
            <a:ext cx="3566160" cy="3566160"/>
          </a:xfrm>
          <a:prstGeom prst="rect">
            <a:avLst/>
          </a:prstGeom>
          <a:noFill/>
          <a:ln>
            <a:noFill/>
          </a:ln>
        </p:spPr>
      </p:pic>
      <p:pic>
        <p:nvPicPr>
          <p:cNvPr descr="freqpoly2.pdf" id="382" name="Google Shape;382;p58"/>
          <p:cNvPicPr preferRelativeResize="0"/>
          <p:nvPr/>
        </p:nvPicPr>
        <p:blipFill rotWithShape="1">
          <a:blip r:embed="rId4">
            <a:alphaModFix/>
          </a:blip>
          <a:srcRect b="0" l="0" r="0" t="0"/>
          <a:stretch/>
        </p:blipFill>
        <p:spPr>
          <a:xfrm>
            <a:off x="4358640" y="2834640"/>
            <a:ext cx="3566160" cy="3566160"/>
          </a:xfrm>
          <a:prstGeom prst="rect">
            <a:avLst/>
          </a:prstGeom>
          <a:noFill/>
          <a:ln>
            <a:noFill/>
          </a:ln>
        </p:spPr>
      </p:pic>
      <p:sp>
        <p:nvSpPr>
          <p:cNvPr id="383" name="Google Shape;383;p58"/>
          <p:cNvSpPr txBox="1"/>
          <p:nvPr/>
        </p:nvSpPr>
        <p:spPr>
          <a:xfrm>
            <a:off x="7719079" y="609600"/>
            <a:ext cx="72365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blood</a:t>
            </a:r>
            <a:endParaRPr/>
          </a:p>
        </p:txBody>
      </p:sp>
      <p:cxnSp>
        <p:nvCxnSpPr>
          <p:cNvPr id="384" name="Google Shape;384;p58"/>
          <p:cNvCxnSpPr/>
          <p:nvPr/>
        </p:nvCxnSpPr>
        <p:spPr>
          <a:xfrm flipH="1" rot="10800000">
            <a:off x="7391400" y="1066800"/>
            <a:ext cx="533400" cy="350838"/>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Boxplots</a:t>
            </a:r>
            <a:endParaRPr/>
          </a:p>
        </p:txBody>
      </p:sp>
      <p:sp>
        <p:nvSpPr>
          <p:cNvPr id="391" name="Google Shape;391;p59"/>
          <p:cNvSpPr txBox="1"/>
          <p:nvPr>
            <p:ph idx="1" type="body"/>
          </p:nvPr>
        </p:nvSpPr>
        <p:spPr>
          <a:xfrm>
            <a:off x="304800" y="1417638"/>
            <a:ext cx="4343400" cy="4983162"/>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2800"/>
              <a:buChar char="•"/>
            </a:pPr>
            <a:r>
              <a:rPr lang="en-US"/>
              <a:t>Rather than presenting frequency tables graphically, boxplots are based on the quartiles of the data.</a:t>
            </a:r>
            <a:endParaRPr/>
          </a:p>
          <a:p>
            <a:pPr indent="-342900" lvl="0" marL="342900" rtl="0" algn="l">
              <a:spcBef>
                <a:spcPts val="560"/>
              </a:spcBef>
              <a:spcAft>
                <a:spcPts val="0"/>
              </a:spcAft>
              <a:buClr>
                <a:schemeClr val="dk1"/>
              </a:buClr>
              <a:buSzPts val="2800"/>
              <a:buChar char="•"/>
            </a:pPr>
            <a:r>
              <a:rPr lang="en-US"/>
              <a:t>They provide similar information to histograms and frequency polygons, but they facilitate comparisons across multiple groups and are robust to outliers.</a:t>
            </a:r>
            <a:endParaRPr/>
          </a:p>
        </p:txBody>
      </p:sp>
      <p:pic>
        <p:nvPicPr>
          <p:cNvPr descr="birthweights.pdf" id="392" name="Google Shape;392;p59"/>
          <p:cNvPicPr preferRelativeResize="0"/>
          <p:nvPr>
            <p:ph idx="2" type="body"/>
          </p:nvPr>
        </p:nvPicPr>
        <p:blipFill rotWithShape="1">
          <a:blip r:embed="rId3">
            <a:alphaModFix/>
          </a:blip>
          <a:srcRect b="-6034" l="0" r="0" t="-6033"/>
          <a:stretch/>
        </p:blipFill>
        <p:spPr>
          <a:xfrm>
            <a:off x="4648200" y="1600200"/>
            <a:ext cx="4038600" cy="4525963"/>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Boxplots</a:t>
            </a:r>
            <a:endParaRPr/>
          </a:p>
        </p:txBody>
      </p:sp>
      <p:pic>
        <p:nvPicPr>
          <p:cNvPr descr="birthweights.pdf" id="398" name="Google Shape;398;p60"/>
          <p:cNvPicPr preferRelativeResize="0"/>
          <p:nvPr>
            <p:ph idx="2" type="body"/>
          </p:nvPr>
        </p:nvPicPr>
        <p:blipFill rotWithShape="1">
          <a:blip r:embed="rId3">
            <a:alphaModFix/>
          </a:blip>
          <a:srcRect b="-6034" l="0" r="0" t="-6033"/>
          <a:stretch/>
        </p:blipFill>
        <p:spPr>
          <a:xfrm>
            <a:off x="4648200" y="1600200"/>
            <a:ext cx="4038600" cy="4525963"/>
          </a:xfrm>
          <a:prstGeom prst="rect">
            <a:avLst/>
          </a:prstGeom>
          <a:noFill/>
          <a:ln>
            <a:noFill/>
          </a:ln>
        </p:spPr>
      </p:pic>
      <p:pic>
        <p:nvPicPr>
          <p:cNvPr descr="histbirthweight.pdf" id="399" name="Google Shape;399;p60"/>
          <p:cNvPicPr preferRelativeResize="0"/>
          <p:nvPr>
            <p:ph idx="1" type="body"/>
          </p:nvPr>
        </p:nvPicPr>
        <p:blipFill rotWithShape="1">
          <a:blip r:embed="rId4">
            <a:alphaModFix/>
          </a:blip>
          <a:srcRect b="0" l="5384" r="5383" t="0"/>
          <a:stretch/>
        </p:blipFill>
        <p:spPr>
          <a:xfrm>
            <a:off x="457200" y="1600200"/>
            <a:ext cx="4038600" cy="4525963"/>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Boxplots</a:t>
            </a:r>
            <a:endParaRPr/>
          </a:p>
        </p:txBody>
      </p:sp>
      <p:sp>
        <p:nvSpPr>
          <p:cNvPr id="406" name="Google Shape;406;p61"/>
          <p:cNvSpPr txBox="1"/>
          <p:nvPr>
            <p:ph idx="1" type="body"/>
          </p:nvPr>
        </p:nvSpPr>
        <p:spPr>
          <a:xfrm>
            <a:off x="457200" y="1371600"/>
            <a:ext cx="8229600" cy="5135562"/>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To construct a boxplot:</a:t>
            </a:r>
            <a:endParaRPr/>
          </a:p>
          <a:p>
            <a:pPr indent="-285750" lvl="1" marL="742950" rtl="0" algn="l">
              <a:spcBef>
                <a:spcPts val="518"/>
              </a:spcBef>
              <a:spcAft>
                <a:spcPts val="0"/>
              </a:spcAft>
              <a:buClr>
                <a:schemeClr val="dk1"/>
              </a:buClr>
              <a:buSzPct val="100000"/>
              <a:buChar char="–"/>
            </a:pPr>
            <a:r>
              <a:rPr lang="en-US"/>
              <a:t>Compute the quartiles Q1, Q2, Q3.</a:t>
            </a:r>
            <a:endParaRPr/>
          </a:p>
          <a:p>
            <a:pPr indent="-285750" lvl="1" marL="742950" rtl="0" algn="l">
              <a:spcBef>
                <a:spcPts val="518"/>
              </a:spcBef>
              <a:spcAft>
                <a:spcPts val="0"/>
              </a:spcAft>
              <a:buClr>
                <a:schemeClr val="dk1"/>
              </a:buClr>
              <a:buSzPct val="100000"/>
              <a:buChar char="–"/>
            </a:pPr>
            <a:r>
              <a:rPr lang="en-US"/>
              <a:t>The central box extend between Q1 and Q3.</a:t>
            </a:r>
            <a:endParaRPr/>
          </a:p>
          <a:p>
            <a:pPr indent="-285750" lvl="1" marL="742950" rtl="0" algn="l">
              <a:spcBef>
                <a:spcPts val="518"/>
              </a:spcBef>
              <a:spcAft>
                <a:spcPts val="0"/>
              </a:spcAft>
              <a:buClr>
                <a:schemeClr val="dk1"/>
              </a:buClr>
              <a:buSzPct val="100000"/>
              <a:buChar char="–"/>
            </a:pPr>
            <a:r>
              <a:rPr lang="en-US"/>
              <a:t>A line is drawn at Q2.</a:t>
            </a:r>
            <a:endParaRPr/>
          </a:p>
          <a:p>
            <a:pPr indent="-285750" lvl="1" marL="742950" rtl="0" algn="l">
              <a:spcBef>
                <a:spcPts val="518"/>
              </a:spcBef>
              <a:spcAft>
                <a:spcPts val="0"/>
              </a:spcAft>
              <a:buClr>
                <a:schemeClr val="dk1"/>
              </a:buClr>
              <a:buSzPct val="100000"/>
              <a:buChar char="–"/>
            </a:pPr>
            <a:r>
              <a:rPr lang="en-US"/>
              <a:t>Lines projecting out of the box extend to </a:t>
            </a:r>
            <a:r>
              <a:rPr b="1" lang="en-US"/>
              <a:t>adjacent values</a:t>
            </a:r>
            <a:r>
              <a:rPr lang="en-US"/>
              <a:t>, i.e. the most extreme observations in the data that are not more than 1.5 the height of the box beyond either quartile.</a:t>
            </a:r>
            <a:endParaRPr/>
          </a:p>
          <a:p>
            <a:pPr indent="-285750" lvl="1" marL="742950" rtl="0" algn="l">
              <a:spcBef>
                <a:spcPts val="518"/>
              </a:spcBef>
              <a:spcAft>
                <a:spcPts val="0"/>
              </a:spcAft>
              <a:buClr>
                <a:schemeClr val="dk1"/>
              </a:buClr>
              <a:buSzPct val="100000"/>
              <a:buChar char="–"/>
            </a:pPr>
            <a:r>
              <a:rPr b="1" lang="en-US"/>
              <a:t>Outliers</a:t>
            </a:r>
            <a:r>
              <a:rPr lang="en-US"/>
              <a:t> (points outside the above range) are represented as circles.</a:t>
            </a:r>
            <a:endParaRPr/>
          </a:p>
          <a:p>
            <a:pPr indent="-342900" lvl="0" marL="342900" rtl="0" algn="l">
              <a:spcBef>
                <a:spcPts val="592"/>
              </a:spcBef>
              <a:spcAft>
                <a:spcPts val="0"/>
              </a:spcAft>
              <a:buClr>
                <a:schemeClr val="dk1"/>
              </a:buClr>
              <a:buSzPct val="100000"/>
              <a:buChar char="•"/>
            </a:pPr>
            <a:r>
              <a:rPr lang="en-US"/>
              <a:t>Variations might include the mean, or use a smaller multiplier for the adjacent values.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Boxplots</a:t>
            </a:r>
            <a:endParaRPr/>
          </a:p>
        </p:txBody>
      </p:sp>
      <p:sp>
        <p:nvSpPr>
          <p:cNvPr id="412" name="Google Shape;412;p6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a:t>The distribution seems to be somewhat left skewed.</a:t>
            </a:r>
            <a:endParaRPr/>
          </a:p>
          <a:p>
            <a:pPr indent="-342900" lvl="0" marL="342900" rtl="0" algn="l">
              <a:spcBef>
                <a:spcPts val="560"/>
              </a:spcBef>
              <a:spcAft>
                <a:spcPts val="0"/>
              </a:spcAft>
              <a:buClr>
                <a:schemeClr val="dk1"/>
              </a:buClr>
              <a:buSzPts val="2800"/>
              <a:buChar char="•"/>
            </a:pPr>
            <a:r>
              <a:rPr lang="en-US"/>
              <a:t>The interval (0.74, 0.87) contains the 50% central values.</a:t>
            </a:r>
            <a:endParaRPr/>
          </a:p>
        </p:txBody>
      </p:sp>
      <p:sp>
        <p:nvSpPr>
          <p:cNvPr id="413" name="Google Shape;413;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thorax.pdf" id="414" name="Google Shape;414;p64"/>
          <p:cNvPicPr preferRelativeResize="0"/>
          <p:nvPr>
            <p:ph idx="2" type="body"/>
          </p:nvPr>
        </p:nvPicPr>
        <p:blipFill rotWithShape="1">
          <a:blip r:embed="rId3">
            <a:alphaModFix/>
          </a:blip>
          <a:srcRect b="-6034" l="0" r="0" t="-6033"/>
          <a:stretch/>
        </p:blipFill>
        <p:spPr>
          <a:xfrm>
            <a:off x="4648200" y="1600200"/>
            <a:ext cx="4038600" cy="4525963"/>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Boxplots</a:t>
            </a:r>
            <a:endParaRPr/>
          </a:p>
        </p:txBody>
      </p:sp>
      <p:sp>
        <p:nvSpPr>
          <p:cNvPr id="421" name="Google Shape;421;p6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a:t>Onset age for patients suffering from prion disease for different number of octo repeats expansions.  Numbers on top represent the number of observations in the group.</a:t>
            </a:r>
            <a:endParaRPr/>
          </a:p>
          <a:p>
            <a:pPr indent="-165100" lvl="0" marL="342900" rtl="0" algn="l">
              <a:spcBef>
                <a:spcPts val="560"/>
              </a:spcBef>
              <a:spcAft>
                <a:spcPts val="0"/>
              </a:spcAft>
              <a:buClr>
                <a:schemeClr val="dk1"/>
              </a:buClr>
              <a:buSzPts val="2800"/>
              <a:buNone/>
            </a:pPr>
            <a:r>
              <a:t/>
            </a:r>
            <a:endParaRPr/>
          </a:p>
        </p:txBody>
      </p:sp>
      <p:sp>
        <p:nvSpPr>
          <p:cNvPr id="422" name="Google Shape;422;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repeats.pdf" id="423" name="Google Shape;423;p65"/>
          <p:cNvPicPr preferRelativeResize="0"/>
          <p:nvPr>
            <p:ph idx="2" type="body"/>
          </p:nvPr>
        </p:nvPicPr>
        <p:blipFill rotWithShape="1">
          <a:blip r:embed="rId3">
            <a:alphaModFix/>
          </a:blip>
          <a:srcRect b="-6034" l="0" r="0" t="-6033"/>
          <a:stretch/>
        </p:blipFill>
        <p:spPr>
          <a:xfrm>
            <a:off x="4648200" y="1600200"/>
            <a:ext cx="4038600" cy="4525963"/>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Boxplots</a:t>
            </a:r>
            <a:endParaRPr/>
          </a:p>
        </p:txBody>
      </p:sp>
      <p:sp>
        <p:nvSpPr>
          <p:cNvPr id="430" name="Google Shape;430;p6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People with five or more repeats appear to have an earlier onset than those with four or more.</a:t>
            </a:r>
            <a:endParaRPr/>
          </a:p>
          <a:p>
            <a:pPr indent="-342900" lvl="0" marL="342900" rtl="0" algn="l">
              <a:spcBef>
                <a:spcPts val="640"/>
              </a:spcBef>
              <a:spcAft>
                <a:spcPts val="0"/>
              </a:spcAft>
              <a:buClr>
                <a:schemeClr val="dk1"/>
              </a:buClr>
              <a:buSzPts val="3200"/>
              <a:buChar char="•"/>
            </a:pPr>
            <a:r>
              <a:rPr lang="en-US"/>
              <a:t>Onset age seems to be above 60 years for a small number of repeats and between 30 and 50 for a larger number.</a:t>
            </a:r>
            <a:endParaRPr/>
          </a:p>
          <a:p>
            <a:pPr indent="-342900" lvl="0" marL="342900" rtl="0" algn="l">
              <a:spcBef>
                <a:spcPts val="640"/>
              </a:spcBef>
              <a:spcAft>
                <a:spcPts val="0"/>
              </a:spcAft>
              <a:buClr>
                <a:schemeClr val="dk1"/>
              </a:buClr>
              <a:buSzPts val="3200"/>
              <a:buChar char="•"/>
            </a:pPr>
            <a:r>
              <a:rPr lang="en-US"/>
              <a:t>Patients as young as 25 can suffer from the disease when a large number of repeat is present.</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431" name="Google Shape;431;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Boxplots</a:t>
            </a:r>
            <a:endParaRPr/>
          </a:p>
        </p:txBody>
      </p:sp>
      <p:sp>
        <p:nvSpPr>
          <p:cNvPr id="438" name="Google Shape;438;p67"/>
          <p:cNvSpPr txBox="1"/>
          <p:nvPr>
            <p:ph idx="1" type="body"/>
          </p:nvPr>
        </p:nvSpPr>
        <p:spPr>
          <a:xfrm>
            <a:off x="457200" y="1600200"/>
            <a:ext cx="4038600" cy="457200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Clr>
                <a:schemeClr val="dk1"/>
              </a:buClr>
              <a:buSzPct val="100000"/>
              <a:buChar char="•"/>
            </a:pPr>
            <a:r>
              <a:rPr lang="en-US"/>
              <a:t>The boxplots correspond to the ages of actors and actresses who have won the Oscar.  Which of the following is not necessarily true.</a:t>
            </a:r>
            <a:endParaRPr/>
          </a:p>
          <a:p>
            <a:pPr indent="-457200" lvl="1" marL="822960" rtl="0" algn="l">
              <a:spcBef>
                <a:spcPts val="372"/>
              </a:spcBef>
              <a:spcAft>
                <a:spcPts val="0"/>
              </a:spcAft>
              <a:buClr>
                <a:schemeClr val="dk1"/>
              </a:buClr>
              <a:buSzPct val="100000"/>
              <a:buFont typeface="Calibri"/>
              <a:buAutoNum type="alphaLcParenR"/>
            </a:pPr>
            <a:r>
              <a:rPr lang="en-US"/>
              <a:t>No male actor over 80 in the sample has won the Oscar.</a:t>
            </a:r>
            <a:endParaRPr/>
          </a:p>
          <a:p>
            <a:pPr indent="-457200" lvl="1" marL="822960" rtl="0" algn="l">
              <a:spcBef>
                <a:spcPts val="372"/>
              </a:spcBef>
              <a:spcAft>
                <a:spcPts val="0"/>
              </a:spcAft>
              <a:buClr>
                <a:schemeClr val="dk1"/>
              </a:buClr>
              <a:buSzPct val="100000"/>
              <a:buFont typeface="Calibri"/>
              <a:buAutoNum type="alphaLcParenR"/>
            </a:pPr>
            <a:r>
              <a:rPr lang="en-US"/>
              <a:t>25% of the actresses who have won the Oscar were 30 or younger. </a:t>
            </a:r>
            <a:endParaRPr/>
          </a:p>
          <a:p>
            <a:pPr indent="-457200" lvl="1" marL="822960" rtl="0" algn="l">
              <a:spcBef>
                <a:spcPts val="372"/>
              </a:spcBef>
              <a:spcAft>
                <a:spcPts val="0"/>
              </a:spcAft>
              <a:buClr>
                <a:schemeClr val="dk1"/>
              </a:buClr>
              <a:buSzPct val="100000"/>
              <a:buFont typeface="Calibri"/>
              <a:buAutoNum type="alphaLcParenR"/>
            </a:pPr>
            <a:r>
              <a:rPr lang="en-US"/>
              <a:t>75% of the actresses who have won the Oscar were under 45 years of age</a:t>
            </a:r>
            <a:endParaRPr/>
          </a:p>
          <a:p>
            <a:pPr indent="-457200" lvl="1" marL="822960" rtl="0" algn="l">
              <a:spcBef>
                <a:spcPts val="372"/>
              </a:spcBef>
              <a:spcAft>
                <a:spcPts val="0"/>
              </a:spcAft>
              <a:buClr>
                <a:schemeClr val="dk1"/>
              </a:buClr>
              <a:buSzPct val="100000"/>
              <a:buFont typeface="Calibri"/>
              <a:buAutoNum type="alphaLcParenR"/>
            </a:pPr>
            <a:r>
              <a:rPr lang="en-US"/>
              <a:t>At least 50% of the male actors who have won Oscars have been over 45. </a:t>
            </a:r>
            <a:endParaRPr/>
          </a:p>
        </p:txBody>
      </p:sp>
      <p:sp>
        <p:nvSpPr>
          <p:cNvPr id="439" name="Google Shape;439;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oscar.pdf" id="440" name="Google Shape;440;p67"/>
          <p:cNvPicPr preferRelativeResize="0"/>
          <p:nvPr/>
        </p:nvPicPr>
        <p:blipFill rotWithShape="1">
          <a:blip r:embed="rId3">
            <a:alphaModFix/>
          </a:blip>
          <a:srcRect b="0" l="0" r="0" t="0"/>
          <a:stretch/>
        </p:blipFill>
        <p:spPr>
          <a:xfrm>
            <a:off x="4495800" y="1219200"/>
            <a:ext cx="4191000" cy="41910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Exploring time series data</a:t>
            </a:r>
            <a:endParaRPr/>
          </a:p>
        </p:txBody>
      </p:sp>
      <p:sp>
        <p:nvSpPr>
          <p:cNvPr id="446" name="Google Shape;446;p6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a:t>When exploring time series data we are interested in maintaining the order of the data!</a:t>
            </a:r>
            <a:endParaRPr/>
          </a:p>
          <a:p>
            <a:pPr indent="-342900" lvl="0" marL="342900" rtl="0" algn="l">
              <a:spcBef>
                <a:spcPts val="560"/>
              </a:spcBef>
              <a:spcAft>
                <a:spcPts val="0"/>
              </a:spcAft>
              <a:buClr>
                <a:schemeClr val="dk1"/>
              </a:buClr>
              <a:buSzPts val="2800"/>
              <a:buChar char="•"/>
            </a:pPr>
            <a:r>
              <a:rPr lang="en-US"/>
              <a:t>Because of the sequential nature of the data, lines are preferable in this case:  lines suggest continuity!</a:t>
            </a:r>
            <a:endParaRPr/>
          </a:p>
        </p:txBody>
      </p:sp>
      <p:pic>
        <p:nvPicPr>
          <p:cNvPr descr="sp500linearscale_recent.pdf" id="447" name="Google Shape;447;p68"/>
          <p:cNvPicPr preferRelativeResize="0"/>
          <p:nvPr>
            <p:ph idx="2" type="body"/>
          </p:nvPr>
        </p:nvPicPr>
        <p:blipFill rotWithShape="1">
          <a:blip r:embed="rId3">
            <a:alphaModFix/>
          </a:blip>
          <a:srcRect b="-6034" l="0" r="0" t="-6033"/>
          <a:stretch/>
        </p:blipFill>
        <p:spPr>
          <a:xfrm>
            <a:off x="4648200" y="1600200"/>
            <a:ext cx="4038600" cy="4525963"/>
          </a:xfrm>
          <a:prstGeom prst="rect">
            <a:avLst/>
          </a:prstGeom>
          <a:noFill/>
          <a:ln>
            <a:noFill/>
          </a:ln>
        </p:spPr>
      </p:pic>
      <p:sp>
        <p:nvSpPr>
          <p:cNvPr id="448" name="Google Shape;448;p6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Exploring time series data</a:t>
            </a:r>
            <a:endParaRPr/>
          </a:p>
        </p:txBody>
      </p:sp>
      <p:pic>
        <p:nvPicPr>
          <p:cNvPr descr="sp500linearscale_recent_range.pdf" id="454" name="Google Shape;454;p69"/>
          <p:cNvPicPr preferRelativeResize="0"/>
          <p:nvPr>
            <p:ph idx="1" type="body"/>
          </p:nvPr>
        </p:nvPicPr>
        <p:blipFill rotWithShape="1">
          <a:blip r:embed="rId3">
            <a:alphaModFix/>
          </a:blip>
          <a:srcRect b="-6034" l="0" r="0" t="-6033"/>
          <a:stretch/>
        </p:blipFill>
        <p:spPr>
          <a:xfrm>
            <a:off x="457200" y="1600200"/>
            <a:ext cx="4038600" cy="4525963"/>
          </a:xfrm>
          <a:prstGeom prst="rect">
            <a:avLst/>
          </a:prstGeom>
          <a:noFill/>
          <a:ln>
            <a:noFill/>
          </a:ln>
        </p:spPr>
      </p:pic>
      <p:sp>
        <p:nvSpPr>
          <p:cNvPr id="455" name="Google Shape;455;p69"/>
          <p:cNvSpPr txBox="1"/>
          <p:nvPr>
            <p:ph idx="2" type="body"/>
          </p:nvPr>
        </p:nvSpPr>
        <p:spPr>
          <a:xfrm>
            <a:off x="4648200" y="1417638"/>
            <a:ext cx="4038600" cy="4906962"/>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When multiple data points are available at each point in time, including some information about dispersion in the graph is useful!</a:t>
            </a:r>
            <a:endParaRPr/>
          </a:p>
          <a:p>
            <a:pPr indent="-342900" lvl="0" marL="342900" rtl="0" algn="l">
              <a:spcBef>
                <a:spcPts val="518"/>
              </a:spcBef>
              <a:spcAft>
                <a:spcPts val="0"/>
              </a:spcAft>
              <a:buClr>
                <a:schemeClr val="dk1"/>
              </a:buClr>
              <a:buSzPct val="100000"/>
              <a:buChar char="•"/>
            </a:pPr>
            <a:r>
              <a:rPr lang="en-US"/>
              <a:t>Here we included a shaded area between the lines corresponding to the maximum and the minimum prices on each day.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Types of Data</a:t>
            </a:r>
            <a:endParaRPr/>
          </a:p>
        </p:txBody>
      </p:sp>
      <p:sp>
        <p:nvSpPr>
          <p:cNvPr id="115" name="Google Shape;115;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i="1" lang="en-US" u="sng"/>
              <a:t>Qualitative data</a:t>
            </a:r>
            <a:r>
              <a:rPr lang="en-US"/>
              <a:t>, also called categorical or attribute data. These can be separated into different categories that are distinguished by some non-numeric characteristics.</a:t>
            </a:r>
            <a:endParaRPr/>
          </a:p>
          <a:p>
            <a:pPr indent="-285750" lvl="1" marL="742950" rtl="0" algn="l">
              <a:spcBef>
                <a:spcPts val="560"/>
              </a:spcBef>
              <a:spcAft>
                <a:spcPts val="0"/>
              </a:spcAft>
              <a:buClr>
                <a:schemeClr val="dk1"/>
              </a:buClr>
              <a:buSzPts val="2800"/>
              <a:buChar char="–"/>
            </a:pPr>
            <a:r>
              <a:rPr i="1" lang="en-US" u="sng"/>
              <a:t>Nominal data</a:t>
            </a:r>
            <a:r>
              <a:rPr lang="en-US"/>
              <a:t> consist of names, labels or categories only. There is no natural ordering to these categories.</a:t>
            </a:r>
            <a:endParaRPr/>
          </a:p>
          <a:p>
            <a:pPr indent="-285750" lvl="1" marL="742950" rtl="0" algn="l">
              <a:spcBef>
                <a:spcPts val="560"/>
              </a:spcBef>
              <a:spcAft>
                <a:spcPts val="0"/>
              </a:spcAft>
              <a:buClr>
                <a:schemeClr val="dk1"/>
              </a:buClr>
              <a:buSzPts val="2800"/>
              <a:buChar char="–"/>
            </a:pPr>
            <a:r>
              <a:rPr i="1" lang="en-US" u="sng"/>
              <a:t>Ordinal data</a:t>
            </a:r>
            <a:r>
              <a:rPr lang="en-US"/>
              <a:t> can be arranged in some order but differences between data values either cannot be determined or are meaningless.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Exploring dependence among variables</a:t>
            </a:r>
            <a:endParaRPr/>
          </a:p>
        </p:txBody>
      </p:sp>
      <p:sp>
        <p:nvSpPr>
          <p:cNvPr id="462" name="Google Shape;462;p7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Previous summaries and visualizations allow us to explore variables independently from each other, but are not very good at showing us how two variables are related to each other:</a:t>
            </a:r>
            <a:endParaRPr/>
          </a:p>
          <a:p>
            <a:pPr indent="-285750" lvl="1" marL="742950" rtl="0" algn="l">
              <a:spcBef>
                <a:spcPts val="560"/>
              </a:spcBef>
              <a:spcAft>
                <a:spcPts val="0"/>
              </a:spcAft>
              <a:buClr>
                <a:schemeClr val="dk1"/>
              </a:buClr>
              <a:buSzPts val="2800"/>
              <a:buChar char="–"/>
            </a:pPr>
            <a:r>
              <a:rPr lang="en-US"/>
              <a:t>Does one variable increase or decrease when the other increases?</a:t>
            </a:r>
            <a:endParaRPr/>
          </a:p>
          <a:p>
            <a:pPr indent="-285750" lvl="1" marL="742950" rtl="0" algn="l">
              <a:spcBef>
                <a:spcPts val="560"/>
              </a:spcBef>
              <a:spcAft>
                <a:spcPts val="0"/>
              </a:spcAft>
              <a:buClr>
                <a:schemeClr val="dk1"/>
              </a:buClr>
              <a:buSzPts val="2800"/>
              <a:buChar char="–"/>
            </a:pPr>
            <a:r>
              <a:rPr lang="en-US"/>
              <a:t>We are often focused on </a:t>
            </a:r>
            <a:r>
              <a:rPr b="1" lang="en-US"/>
              <a:t>linear</a:t>
            </a:r>
            <a:r>
              <a:rPr lang="en-US"/>
              <a:t> correlations because they are simple to interpret.</a:t>
            </a:r>
            <a:endParaRPr/>
          </a:p>
        </p:txBody>
      </p:sp>
      <p:sp>
        <p:nvSpPr>
          <p:cNvPr id="463" name="Google Shape;463;p7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Scatterplots</a:t>
            </a:r>
            <a:endParaRPr/>
          </a:p>
        </p:txBody>
      </p:sp>
      <p:sp>
        <p:nvSpPr>
          <p:cNvPr id="470" name="Google Shape;470;p71"/>
          <p:cNvSpPr txBox="1"/>
          <p:nvPr>
            <p:ph idx="1" type="body"/>
          </p:nvPr>
        </p:nvSpPr>
        <p:spPr>
          <a:xfrm>
            <a:off x="457200" y="1371600"/>
            <a:ext cx="4038600" cy="5211762"/>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2800"/>
              <a:buChar char="•"/>
            </a:pPr>
            <a:r>
              <a:rPr lang="en-US"/>
              <a:t>Scatter plots use dots located on a Cartesian plane to encode the value of </a:t>
            </a:r>
            <a:r>
              <a:rPr b="1" lang="en-US"/>
              <a:t>two</a:t>
            </a:r>
            <a:r>
              <a:rPr lang="en-US"/>
              <a:t> continuous variables.</a:t>
            </a:r>
            <a:endParaRPr/>
          </a:p>
          <a:p>
            <a:pPr indent="-342900" lvl="0" marL="342900" rtl="0" algn="l">
              <a:spcBef>
                <a:spcPts val="560"/>
              </a:spcBef>
              <a:spcAft>
                <a:spcPts val="0"/>
              </a:spcAft>
              <a:buClr>
                <a:schemeClr val="dk1"/>
              </a:buClr>
              <a:buSzPts val="2800"/>
              <a:buChar char="•"/>
            </a:pPr>
            <a:r>
              <a:rPr lang="en-US"/>
              <a:t>Petal length and sepal length: measures in centimeters of petal and sepal lengths for 150 flowers from each of 3 species of iris (setosa, versicolor, virginica).</a:t>
            </a:r>
            <a:endParaRPr/>
          </a:p>
        </p:txBody>
      </p:sp>
      <p:pic>
        <p:nvPicPr>
          <p:cNvPr descr="scatter1.pdf" id="471" name="Google Shape;471;p71"/>
          <p:cNvPicPr preferRelativeResize="0"/>
          <p:nvPr>
            <p:ph idx="2" type="body"/>
          </p:nvPr>
        </p:nvPicPr>
        <p:blipFill rotWithShape="1">
          <a:blip r:embed="rId3">
            <a:alphaModFix/>
          </a:blip>
          <a:srcRect b="-6034" l="0" r="0" t="-6033"/>
          <a:stretch/>
        </p:blipFill>
        <p:spPr>
          <a:xfrm>
            <a:off x="4648200" y="1600200"/>
            <a:ext cx="4038600" cy="4525963"/>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Scatterplots</a:t>
            </a:r>
            <a:endParaRPr/>
          </a:p>
        </p:txBody>
      </p:sp>
      <p:sp>
        <p:nvSpPr>
          <p:cNvPr id="478" name="Google Shape;478;p7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a:t>Note that using lines here would be meaningless:  there is no sense or order associated with the pairs of numbers.</a:t>
            </a:r>
            <a:endParaRPr/>
          </a:p>
        </p:txBody>
      </p:sp>
      <p:sp>
        <p:nvSpPr>
          <p:cNvPr id="479" name="Google Shape;479;p7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scatter1.pdf" id="480" name="Google Shape;480;p72"/>
          <p:cNvPicPr preferRelativeResize="0"/>
          <p:nvPr>
            <p:ph idx="2" type="body"/>
          </p:nvPr>
        </p:nvPicPr>
        <p:blipFill rotWithShape="1">
          <a:blip r:embed="rId3">
            <a:alphaModFix/>
          </a:blip>
          <a:srcRect b="-6034" l="0" r="0" t="-6033"/>
          <a:stretch/>
        </p:blipFill>
        <p:spPr>
          <a:xfrm>
            <a:off x="4648200" y="1600200"/>
            <a:ext cx="4038600" cy="4525963"/>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Scatterplots</a:t>
            </a:r>
            <a:endParaRPr/>
          </a:p>
        </p:txBody>
      </p:sp>
      <p:sp>
        <p:nvSpPr>
          <p:cNvPr id="487" name="Google Shape;487;p7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a:t>However, when such a natural order does exist (and you don’t have too many points), joining the points (maybe with a curved line rather than a sequence of straight ones) would make sense.</a:t>
            </a:r>
            <a:endParaRPr/>
          </a:p>
        </p:txBody>
      </p:sp>
      <p:sp>
        <p:nvSpPr>
          <p:cNvPr id="488" name="Google Shape;488;p7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drivingshiftsintoreverse.jpg" id="489" name="Google Shape;489;p73"/>
          <p:cNvPicPr preferRelativeResize="0"/>
          <p:nvPr>
            <p:ph idx="2" type="body"/>
          </p:nvPr>
        </p:nvPicPr>
        <p:blipFill rotWithShape="1">
          <a:blip r:embed="rId3">
            <a:alphaModFix/>
          </a:blip>
          <a:srcRect b="-6326" l="0" r="0" t="-6327"/>
          <a:stretch/>
        </p:blipFill>
        <p:spPr>
          <a:xfrm>
            <a:off x="4648200" y="1600200"/>
            <a:ext cx="4038600" cy="4525963"/>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7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Scatterplots</a:t>
            </a:r>
            <a:endParaRPr/>
          </a:p>
        </p:txBody>
      </p:sp>
      <p:sp>
        <p:nvSpPr>
          <p:cNvPr id="496" name="Google Shape;496;p74"/>
          <p:cNvSpPr txBox="1"/>
          <p:nvPr>
            <p:ph idx="1" type="body"/>
          </p:nvPr>
        </p:nvSpPr>
        <p:spPr>
          <a:xfrm>
            <a:off x="457200" y="1600200"/>
            <a:ext cx="4572000" cy="4572000"/>
          </a:xfrm>
          <a:prstGeom prst="rect">
            <a:avLst/>
          </a:prstGeom>
          <a:noFill/>
          <a:ln>
            <a:noFill/>
          </a:ln>
        </p:spPr>
        <p:txBody>
          <a:bodyPr anchorCtr="0" anchor="t" bIns="45700" lIns="91425" spcFirstLastPara="1" rIns="91425" wrap="square" tIns="45700">
            <a:normAutofit fontScale="92500"/>
          </a:bodyPr>
          <a:lstStyle/>
          <a:p>
            <a:pPr indent="-342900" lvl="0" marL="342900" rtl="0" algn="l">
              <a:spcBef>
                <a:spcPts val="0"/>
              </a:spcBef>
              <a:spcAft>
                <a:spcPts val="0"/>
              </a:spcAft>
              <a:buClr>
                <a:schemeClr val="dk1"/>
              </a:buClr>
              <a:buSzPct val="100000"/>
              <a:buChar char="•"/>
            </a:pPr>
            <a:r>
              <a:rPr lang="en-US"/>
              <a:t>From the attached scatterplot, what of following does not makes sense.</a:t>
            </a:r>
            <a:endParaRPr/>
          </a:p>
          <a:p>
            <a:pPr indent="-457200" lvl="1" marL="822960" rtl="0" algn="l">
              <a:spcBef>
                <a:spcPts val="444"/>
              </a:spcBef>
              <a:spcAft>
                <a:spcPts val="0"/>
              </a:spcAft>
              <a:buClr>
                <a:schemeClr val="dk1"/>
              </a:buClr>
              <a:buSzPct val="100000"/>
              <a:buFont typeface="Calibri"/>
              <a:buAutoNum type="alphaLcParenR"/>
            </a:pPr>
            <a:r>
              <a:rPr lang="en-US"/>
              <a:t>Weight tends to increase with height.</a:t>
            </a:r>
            <a:endParaRPr/>
          </a:p>
          <a:p>
            <a:pPr indent="-457200" lvl="1" marL="822960" rtl="0" algn="l">
              <a:spcBef>
                <a:spcPts val="444"/>
              </a:spcBef>
              <a:spcAft>
                <a:spcPts val="0"/>
              </a:spcAft>
              <a:buClr>
                <a:schemeClr val="dk1"/>
              </a:buClr>
              <a:buSzPct val="100000"/>
              <a:buFont typeface="Calibri"/>
              <a:buAutoNum type="alphaLcParenR"/>
            </a:pPr>
            <a:r>
              <a:rPr lang="en-US"/>
              <a:t>The relationship between height and weight is linear.</a:t>
            </a:r>
            <a:endParaRPr/>
          </a:p>
          <a:p>
            <a:pPr indent="-457200" lvl="1" marL="822960" rtl="0" algn="l">
              <a:spcBef>
                <a:spcPts val="444"/>
              </a:spcBef>
              <a:spcAft>
                <a:spcPts val="0"/>
              </a:spcAft>
              <a:buClr>
                <a:schemeClr val="dk1"/>
              </a:buClr>
              <a:buSzPct val="100000"/>
              <a:buFont typeface="Calibri"/>
              <a:buAutoNum type="alphaLcParenR"/>
            </a:pPr>
            <a:r>
              <a:rPr lang="en-US"/>
              <a:t>The average weight for a height of 6’ is 180 pds.</a:t>
            </a:r>
            <a:endParaRPr/>
          </a:p>
          <a:p>
            <a:pPr indent="-457200" lvl="1" marL="822960" rtl="0" algn="l">
              <a:spcBef>
                <a:spcPts val="444"/>
              </a:spcBef>
              <a:spcAft>
                <a:spcPts val="0"/>
              </a:spcAft>
              <a:buClr>
                <a:schemeClr val="dk1"/>
              </a:buClr>
              <a:buSzPct val="100000"/>
              <a:buFont typeface="Calibri"/>
              <a:buAutoNum type="alphaLcParenR"/>
            </a:pPr>
            <a:r>
              <a:rPr lang="en-US"/>
              <a:t>None of the above.</a:t>
            </a:r>
            <a:endParaRPr/>
          </a:p>
          <a:p>
            <a:pPr indent="-457200" lvl="1" marL="822960" rtl="0" algn="l">
              <a:spcBef>
                <a:spcPts val="444"/>
              </a:spcBef>
              <a:spcAft>
                <a:spcPts val="0"/>
              </a:spcAft>
              <a:buClr>
                <a:schemeClr val="dk1"/>
              </a:buClr>
              <a:buSzPct val="100000"/>
              <a:buFont typeface="Calibri"/>
              <a:buAutoNum type="alphaLcParenR"/>
            </a:pPr>
            <a:r>
              <a:rPr lang="en-US"/>
              <a:t>All of the above.</a:t>
            </a:r>
            <a:endParaRPr/>
          </a:p>
        </p:txBody>
      </p:sp>
      <p:sp>
        <p:nvSpPr>
          <p:cNvPr id="497" name="Google Shape;497;p7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scatter2.pdf" id="498" name="Google Shape;498;p74"/>
          <p:cNvPicPr preferRelativeResize="0"/>
          <p:nvPr/>
        </p:nvPicPr>
        <p:blipFill rotWithShape="1">
          <a:blip r:embed="rId3">
            <a:alphaModFix/>
          </a:blip>
          <a:srcRect b="0" l="0" r="0" t="0"/>
          <a:stretch/>
        </p:blipFill>
        <p:spPr>
          <a:xfrm>
            <a:off x="4800600" y="1981200"/>
            <a:ext cx="3962400" cy="39624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7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Exploring dependence among variables</a:t>
            </a:r>
            <a:endParaRPr/>
          </a:p>
        </p:txBody>
      </p:sp>
      <p:sp>
        <p:nvSpPr>
          <p:cNvPr id="505" name="Google Shape;505;p75"/>
          <p:cNvSpPr txBox="1"/>
          <p:nvPr>
            <p:ph idx="1" type="body"/>
          </p:nvPr>
        </p:nvSpPr>
        <p:spPr>
          <a:xfrm>
            <a:off x="381000" y="1524000"/>
            <a:ext cx="8382000" cy="38100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The </a:t>
            </a:r>
            <a:r>
              <a:rPr b="1" lang="en-US"/>
              <a:t>correlation coefficient</a:t>
            </a:r>
            <a:r>
              <a:rPr lang="en-US"/>
              <a:t> is a numerical summary that measures the level of </a:t>
            </a:r>
            <a:r>
              <a:rPr b="1" lang="en-US"/>
              <a:t>linear</a:t>
            </a:r>
            <a:r>
              <a:rPr lang="en-US"/>
              <a:t> dependence between two variables!</a:t>
            </a:r>
            <a:endParaRPr/>
          </a:p>
          <a:p>
            <a:pPr indent="-342900" lvl="0" marL="342900" rtl="0" algn="l">
              <a:spcBef>
                <a:spcPts val="592"/>
              </a:spcBef>
              <a:spcAft>
                <a:spcPts val="0"/>
              </a:spcAft>
              <a:buClr>
                <a:schemeClr val="dk1"/>
              </a:buClr>
              <a:buSzPct val="100000"/>
              <a:buChar char="•"/>
            </a:pPr>
            <a:r>
              <a:rPr lang="en-US"/>
              <a:t>Correlation coefficient varies between -1 and 1.</a:t>
            </a:r>
            <a:endParaRPr/>
          </a:p>
          <a:p>
            <a:pPr indent="-285750" lvl="1" marL="742950" rtl="0" algn="l">
              <a:spcBef>
                <a:spcPts val="518"/>
              </a:spcBef>
              <a:spcAft>
                <a:spcPts val="0"/>
              </a:spcAft>
              <a:buClr>
                <a:schemeClr val="dk1"/>
              </a:buClr>
              <a:buSzPct val="100000"/>
              <a:buChar char="–"/>
            </a:pPr>
            <a:r>
              <a:rPr lang="en-US"/>
              <a:t>Values close to +1 indicate one variable grows </a:t>
            </a:r>
            <a:r>
              <a:rPr b="1" lang="en-US"/>
              <a:t>linearly</a:t>
            </a:r>
            <a:r>
              <a:rPr lang="en-US"/>
              <a:t> as the other does</a:t>
            </a:r>
            <a:endParaRPr/>
          </a:p>
          <a:p>
            <a:pPr indent="-285750" lvl="1" marL="742950" rtl="0" algn="l">
              <a:spcBef>
                <a:spcPts val="518"/>
              </a:spcBef>
              <a:spcAft>
                <a:spcPts val="0"/>
              </a:spcAft>
              <a:buClr>
                <a:schemeClr val="dk1"/>
              </a:buClr>
              <a:buSzPct val="100000"/>
              <a:buChar char="–"/>
            </a:pPr>
            <a:r>
              <a:rPr lang="en-US"/>
              <a:t>Values close to -1 indicate one variable decreases </a:t>
            </a:r>
            <a:r>
              <a:rPr b="1" lang="en-US"/>
              <a:t>linearly</a:t>
            </a:r>
            <a:r>
              <a:rPr lang="en-US"/>
              <a:t> when the other increases.</a:t>
            </a:r>
            <a:endParaRPr/>
          </a:p>
          <a:p>
            <a:pPr indent="-285750" lvl="1" marL="742950" rtl="0" algn="l">
              <a:spcBef>
                <a:spcPts val="518"/>
              </a:spcBef>
              <a:spcAft>
                <a:spcPts val="0"/>
              </a:spcAft>
              <a:buClr>
                <a:schemeClr val="dk1"/>
              </a:buClr>
              <a:buSzPct val="100000"/>
              <a:buChar char="–"/>
            </a:pPr>
            <a:r>
              <a:rPr lang="en-US"/>
              <a:t>Values close to 0 indicate no </a:t>
            </a:r>
            <a:r>
              <a:rPr b="1" lang="en-US"/>
              <a:t>linear</a:t>
            </a:r>
            <a:r>
              <a:rPr lang="en-US"/>
              <a:t> correlation.</a:t>
            </a:r>
            <a:endParaRPr/>
          </a:p>
        </p:txBody>
      </p:sp>
      <p:pic>
        <p:nvPicPr>
          <p:cNvPr id="506" name="Google Shape;506;p75"/>
          <p:cNvPicPr preferRelativeResize="0"/>
          <p:nvPr/>
        </p:nvPicPr>
        <p:blipFill rotWithShape="1">
          <a:blip r:embed="rId3">
            <a:alphaModFix/>
          </a:blip>
          <a:srcRect b="0" l="0" r="0" t="0"/>
          <a:stretch/>
        </p:blipFill>
        <p:spPr>
          <a:xfrm>
            <a:off x="3146425" y="5105400"/>
            <a:ext cx="2416175" cy="1420694"/>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Exploring dependence among variables</a:t>
            </a:r>
            <a:endParaRPr/>
          </a:p>
        </p:txBody>
      </p:sp>
      <p:sp>
        <p:nvSpPr>
          <p:cNvPr id="513" name="Google Shape;513;p7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lang="en-US"/>
              <a:t>You have to be careful not to confuse correlation with causation. </a:t>
            </a:r>
            <a:endParaRPr/>
          </a:p>
          <a:p>
            <a:pPr indent="-342900" lvl="0" marL="342900" rtl="0" algn="l">
              <a:spcBef>
                <a:spcPts val="560"/>
              </a:spcBef>
              <a:spcAft>
                <a:spcPts val="0"/>
              </a:spcAft>
              <a:buClr>
                <a:schemeClr val="dk1"/>
              </a:buClr>
              <a:buSzPts val="2800"/>
              <a:buChar char="•"/>
            </a:pPr>
            <a:r>
              <a:rPr lang="en-US"/>
              <a:t>One very well known and repeatable correlation is that </a:t>
            </a:r>
            <a:r>
              <a:rPr b="1" lang="en-US"/>
              <a:t>murder rates correlate to ice cream sales.</a:t>
            </a:r>
            <a:endParaRPr/>
          </a:p>
        </p:txBody>
      </p:sp>
      <p:pic>
        <p:nvPicPr>
          <p:cNvPr descr="ice-cream-chart.jpg" id="514" name="Google Shape;514;p76"/>
          <p:cNvPicPr preferRelativeResize="0"/>
          <p:nvPr>
            <p:ph idx="2" type="body"/>
          </p:nvPr>
        </p:nvPicPr>
        <p:blipFill rotWithShape="1">
          <a:blip r:embed="rId3">
            <a:alphaModFix/>
          </a:blip>
          <a:srcRect b="-39797" l="0" r="0" t="-39798"/>
          <a:stretch/>
        </p:blipFill>
        <p:spPr>
          <a:xfrm>
            <a:off x="4648200" y="1600200"/>
            <a:ext cx="4038600" cy="4525963"/>
          </a:xfrm>
          <a:prstGeom prst="rect">
            <a:avLst/>
          </a:prstGeom>
          <a:noFill/>
          <a:ln>
            <a:noFill/>
          </a:ln>
        </p:spPr>
      </p:pic>
      <p:sp>
        <p:nvSpPr>
          <p:cNvPr id="515" name="Google Shape;515;p76"/>
          <p:cNvSpPr/>
          <p:nvPr/>
        </p:nvSpPr>
        <p:spPr>
          <a:xfrm>
            <a:off x="3200400" y="5950733"/>
            <a:ext cx="52578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u="sng">
                <a:solidFill>
                  <a:schemeClr val="dk1"/>
                </a:solidFill>
                <a:latin typeface="Calibri"/>
                <a:ea typeface="Calibri"/>
                <a:cs typeface="Calibri"/>
                <a:sym typeface="Calibri"/>
                <a:hlinkClick r:id="rId4">
                  <a:extLst>
                    <a:ext uri="{A12FA001-AC4F-418D-AE19-62706E023703}">
                      <ahyp:hlinkClr val="tx"/>
                    </a:ext>
                  </a:extLst>
                </a:hlinkClick>
              </a:rPr>
              <a:t>https://www.precisionnutrition.com/research-review-fish-oil-prostate</a:t>
            </a:r>
            <a:endParaRPr sz="1400">
              <a:solidFill>
                <a:schemeClr val="dk1"/>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Exploring dependence among variables</a:t>
            </a:r>
            <a:endParaRPr/>
          </a:p>
        </p:txBody>
      </p:sp>
      <p:sp>
        <p:nvSpPr>
          <p:cNvPr id="522" name="Google Shape;522;p77"/>
          <p:cNvSpPr txBox="1"/>
          <p:nvPr>
            <p:ph idx="1" type="body"/>
          </p:nvPr>
        </p:nvSpPr>
        <p:spPr>
          <a:xfrm>
            <a:off x="457200" y="1417639"/>
            <a:ext cx="4038600" cy="5303836"/>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b="1" lang="en-US"/>
              <a:t>MURDER CAUSES PEOPLE TO EAT ICE CREAM?</a:t>
            </a:r>
            <a:endParaRPr/>
          </a:p>
          <a:p>
            <a:pPr indent="-285750" lvl="1" marL="742950" rtl="0" algn="l">
              <a:spcBef>
                <a:spcPts val="408"/>
              </a:spcBef>
              <a:spcAft>
                <a:spcPts val="0"/>
              </a:spcAft>
              <a:buClr>
                <a:schemeClr val="dk1"/>
              </a:buClr>
              <a:buSzPct val="100000"/>
              <a:buChar char="–"/>
            </a:pPr>
            <a:r>
              <a:rPr lang="en-US"/>
              <a:t>Even though ice cream sales and murders increase at the same time, lots of people buy and eat ice cream, not just murderers. In fact, even if every murderer bought ice cream after committing the deed, this would make no statistical difference.</a:t>
            </a:r>
            <a:endParaRPr/>
          </a:p>
          <a:p>
            <a:pPr indent="-285750" lvl="1" marL="742950" rtl="0" algn="l">
              <a:spcBef>
                <a:spcPts val="408"/>
              </a:spcBef>
              <a:spcAft>
                <a:spcPts val="0"/>
              </a:spcAft>
              <a:buClr>
                <a:schemeClr val="dk1"/>
              </a:buClr>
              <a:buSzPct val="100000"/>
              <a:buChar char="–"/>
            </a:pPr>
            <a:r>
              <a:rPr lang="en-US"/>
              <a:t>If committing murder caused people to buy and eat ice cream, then nabbing bad guys would be as simple as hanging out at ice cream parlors and grocery stores near the freezer department!</a:t>
            </a:r>
            <a:endParaRPr/>
          </a:p>
        </p:txBody>
      </p:sp>
      <p:pic>
        <p:nvPicPr>
          <p:cNvPr descr="ice-cream-chart.jpg" id="523" name="Google Shape;523;p77"/>
          <p:cNvPicPr preferRelativeResize="0"/>
          <p:nvPr>
            <p:ph idx="2" type="body"/>
          </p:nvPr>
        </p:nvPicPr>
        <p:blipFill rotWithShape="1">
          <a:blip r:embed="rId3">
            <a:alphaModFix/>
          </a:blip>
          <a:srcRect b="-39797" l="0" r="0" t="-39798"/>
          <a:stretch/>
        </p:blipFill>
        <p:spPr>
          <a:xfrm>
            <a:off x="4648200" y="1600200"/>
            <a:ext cx="4038600" cy="4525963"/>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7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Exploring dependence among variables</a:t>
            </a:r>
            <a:endParaRPr/>
          </a:p>
        </p:txBody>
      </p:sp>
      <p:sp>
        <p:nvSpPr>
          <p:cNvPr id="530" name="Google Shape;530;p7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b="1" lang="en-US"/>
              <a:t>BUYING OR EATING ICE CREAM CAUSES MURDER?</a:t>
            </a:r>
            <a:endParaRPr/>
          </a:p>
          <a:p>
            <a:pPr indent="-285750" lvl="1" marL="742950" rtl="0" algn="l">
              <a:spcBef>
                <a:spcPts val="480"/>
              </a:spcBef>
              <a:spcAft>
                <a:spcPts val="0"/>
              </a:spcAft>
              <a:buClr>
                <a:schemeClr val="dk1"/>
              </a:buClr>
              <a:buSzPts val="2400"/>
              <a:buChar char="–"/>
            </a:pPr>
            <a:r>
              <a:rPr lang="en-US"/>
              <a:t>If this were true, then banning ice cream would stop murder.</a:t>
            </a:r>
            <a:endParaRPr/>
          </a:p>
          <a:p>
            <a:pPr indent="-285750" lvl="1" marL="742950" rtl="0" algn="l">
              <a:spcBef>
                <a:spcPts val="480"/>
              </a:spcBef>
              <a:spcAft>
                <a:spcPts val="0"/>
              </a:spcAft>
              <a:buClr>
                <a:schemeClr val="dk1"/>
              </a:buClr>
              <a:buSzPts val="2400"/>
              <a:buChar char="–"/>
            </a:pPr>
            <a:r>
              <a:rPr lang="en-US"/>
              <a:t>Ice cream parlors would be the epicenter of murders</a:t>
            </a:r>
            <a:endParaRPr/>
          </a:p>
        </p:txBody>
      </p:sp>
      <p:sp>
        <p:nvSpPr>
          <p:cNvPr id="531" name="Google Shape;531;p7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532" name="Google Shape;532;p78"/>
          <p:cNvSpPr/>
          <p:nvPr/>
        </p:nvSpPr>
        <p:spPr>
          <a:xfrm>
            <a:off x="5638800" y="2438400"/>
            <a:ext cx="2209800" cy="533400"/>
          </a:xfrm>
          <a:prstGeom prst="rect">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Ice Cream</a:t>
            </a:r>
            <a:endParaRPr/>
          </a:p>
        </p:txBody>
      </p:sp>
      <p:sp>
        <p:nvSpPr>
          <p:cNvPr id="533" name="Google Shape;533;p78"/>
          <p:cNvSpPr/>
          <p:nvPr/>
        </p:nvSpPr>
        <p:spPr>
          <a:xfrm>
            <a:off x="5651771" y="4495800"/>
            <a:ext cx="2209800" cy="533400"/>
          </a:xfrm>
          <a:prstGeom prst="rect">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Murder</a:t>
            </a:r>
            <a:endParaRPr/>
          </a:p>
        </p:txBody>
      </p:sp>
      <p:sp>
        <p:nvSpPr>
          <p:cNvPr id="534" name="Google Shape;534;p78"/>
          <p:cNvSpPr/>
          <p:nvPr/>
        </p:nvSpPr>
        <p:spPr>
          <a:xfrm>
            <a:off x="6553200" y="3276600"/>
            <a:ext cx="457200" cy="914400"/>
          </a:xfrm>
          <a:prstGeom prst="downArrow">
            <a:avLst>
              <a:gd fmla="val 50000" name="adj1"/>
              <a:gd fmla="val 50000" name="adj2"/>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7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Exploring dependence among variables</a:t>
            </a:r>
            <a:endParaRPr/>
          </a:p>
        </p:txBody>
      </p:sp>
      <p:sp>
        <p:nvSpPr>
          <p:cNvPr id="541" name="Google Shape;541;p79"/>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b="1" lang="en-US"/>
              <a:t>BUYING OR EATING ICE CREAM CAUSES MURDER:</a:t>
            </a:r>
            <a:endParaRPr/>
          </a:p>
          <a:p>
            <a:pPr indent="-285750" lvl="1" marL="742950" rtl="0" algn="l">
              <a:spcBef>
                <a:spcPts val="480"/>
              </a:spcBef>
              <a:spcAft>
                <a:spcPts val="0"/>
              </a:spcAft>
              <a:buClr>
                <a:schemeClr val="dk1"/>
              </a:buClr>
              <a:buSzPts val="2400"/>
              <a:buChar char="–"/>
            </a:pPr>
            <a:r>
              <a:rPr lang="en-US"/>
              <a:t>If this were true, then banning ice cream would stop murder.</a:t>
            </a:r>
            <a:endParaRPr/>
          </a:p>
          <a:p>
            <a:pPr indent="-285750" lvl="1" marL="742950" rtl="0" algn="l">
              <a:spcBef>
                <a:spcPts val="480"/>
              </a:spcBef>
              <a:spcAft>
                <a:spcPts val="0"/>
              </a:spcAft>
              <a:buClr>
                <a:schemeClr val="dk1"/>
              </a:buClr>
              <a:buSzPts val="2400"/>
              <a:buChar char="–"/>
            </a:pPr>
            <a:r>
              <a:rPr lang="en-US"/>
              <a:t>Ice cream parlors would be the epicenter of murders</a:t>
            </a:r>
            <a:endParaRPr/>
          </a:p>
        </p:txBody>
      </p:sp>
      <p:sp>
        <p:nvSpPr>
          <p:cNvPr id="542" name="Google Shape;542;p7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543" name="Google Shape;543;p79"/>
          <p:cNvSpPr/>
          <p:nvPr/>
        </p:nvSpPr>
        <p:spPr>
          <a:xfrm>
            <a:off x="5638800" y="2438400"/>
            <a:ext cx="2209800" cy="533400"/>
          </a:xfrm>
          <a:prstGeom prst="rect">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Muder</a:t>
            </a:r>
            <a:endParaRPr sz="1800">
              <a:solidFill>
                <a:schemeClr val="lt1"/>
              </a:solidFill>
              <a:latin typeface="Calibri"/>
              <a:ea typeface="Calibri"/>
              <a:cs typeface="Calibri"/>
              <a:sym typeface="Calibri"/>
            </a:endParaRPr>
          </a:p>
        </p:txBody>
      </p:sp>
      <p:sp>
        <p:nvSpPr>
          <p:cNvPr id="544" name="Google Shape;544;p79"/>
          <p:cNvSpPr/>
          <p:nvPr/>
        </p:nvSpPr>
        <p:spPr>
          <a:xfrm>
            <a:off x="5651771" y="4495800"/>
            <a:ext cx="2209800" cy="533400"/>
          </a:xfrm>
          <a:prstGeom prst="rect">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Ice Cream</a:t>
            </a:r>
            <a:endParaRPr/>
          </a:p>
        </p:txBody>
      </p:sp>
      <p:sp>
        <p:nvSpPr>
          <p:cNvPr id="545" name="Google Shape;545;p79"/>
          <p:cNvSpPr/>
          <p:nvPr/>
        </p:nvSpPr>
        <p:spPr>
          <a:xfrm>
            <a:off x="6553200" y="3276600"/>
            <a:ext cx="457200" cy="914400"/>
          </a:xfrm>
          <a:prstGeom prst="downArrow">
            <a:avLst>
              <a:gd fmla="val 50000" name="adj1"/>
              <a:gd fmla="val 50000" name="adj2"/>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Examples of nominal variables </a:t>
            </a:r>
            <a:endParaRPr/>
          </a:p>
        </p:txBody>
      </p:sp>
      <p:sp>
        <p:nvSpPr>
          <p:cNvPr id="121" name="Google Shape;121;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Party to which a politician belongs.</a:t>
            </a:r>
            <a:endParaRPr/>
          </a:p>
          <a:p>
            <a:pPr indent="-342900" lvl="0" marL="342900" rtl="0" algn="l">
              <a:spcBef>
                <a:spcPts val="640"/>
              </a:spcBef>
              <a:spcAft>
                <a:spcPts val="0"/>
              </a:spcAft>
              <a:buClr>
                <a:schemeClr val="dk1"/>
              </a:buClr>
              <a:buSzPts val="3200"/>
              <a:buChar char="•"/>
            </a:pPr>
            <a:r>
              <a:rPr lang="en-US"/>
              <a:t>Types of listings in AirBnB (apartment, house, castle, igloo, etc).</a:t>
            </a:r>
            <a:endParaRPr/>
          </a:p>
          <a:p>
            <a:pPr indent="-342900" lvl="0" marL="342900" rtl="0" algn="l">
              <a:spcBef>
                <a:spcPts val="640"/>
              </a:spcBef>
              <a:spcAft>
                <a:spcPts val="0"/>
              </a:spcAft>
              <a:buClr>
                <a:schemeClr val="dk1"/>
              </a:buClr>
              <a:buSzPts val="3200"/>
              <a:buChar char="•"/>
            </a:pPr>
            <a:r>
              <a:rPr lang="en-US"/>
              <a:t>Type of worker in the weaving dataset  (home or factory weaver).</a:t>
            </a:r>
            <a:endParaRPr/>
          </a:p>
          <a:p>
            <a:pPr indent="-342900" lvl="0" marL="342900" rtl="0" algn="l">
              <a:spcBef>
                <a:spcPts val="640"/>
              </a:spcBef>
              <a:spcAft>
                <a:spcPts val="0"/>
              </a:spcAft>
              <a:buClr>
                <a:schemeClr val="dk1"/>
              </a:buClr>
              <a:buSzPts val="3200"/>
              <a:buChar char="•"/>
            </a:pPr>
            <a:r>
              <a:rPr lang="en-US"/>
              <a:t>Eye color (black, blue, brown, black).</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8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Exploring dependence among variables</a:t>
            </a:r>
            <a:endParaRPr/>
          </a:p>
        </p:txBody>
      </p:sp>
      <p:sp>
        <p:nvSpPr>
          <p:cNvPr id="552" name="Google Shape;552;p80"/>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b="1" lang="en-US"/>
              <a:t>SOMETHING ELSE CAUSES THE INCREASE IN BOTH MURDERS AND ICE CREAM SALES:</a:t>
            </a:r>
            <a:endParaRPr/>
          </a:p>
          <a:p>
            <a:pPr indent="-285750" lvl="1" marL="742950" rtl="0" algn="l">
              <a:spcBef>
                <a:spcPts val="480"/>
              </a:spcBef>
              <a:spcAft>
                <a:spcPts val="0"/>
              </a:spcAft>
              <a:buClr>
                <a:schemeClr val="dk1"/>
              </a:buClr>
              <a:buSzPts val="2400"/>
              <a:buChar char="–"/>
            </a:pPr>
            <a:r>
              <a:rPr lang="en-US"/>
              <a:t>Maybe warm weather leads to an increase on both variables?</a:t>
            </a:r>
            <a:endParaRPr/>
          </a:p>
          <a:p>
            <a:pPr indent="-285750" lvl="1" marL="742950" rtl="0" algn="l">
              <a:spcBef>
                <a:spcPts val="480"/>
              </a:spcBef>
              <a:spcAft>
                <a:spcPts val="0"/>
              </a:spcAft>
              <a:buClr>
                <a:schemeClr val="dk1"/>
              </a:buClr>
              <a:buSzPts val="2400"/>
              <a:buChar char="–"/>
            </a:pPr>
            <a:r>
              <a:rPr lang="en-US"/>
              <a:t>Correlation is not directly between the to variables, but indirectly through a third variable.</a:t>
            </a:r>
            <a:endParaRPr/>
          </a:p>
        </p:txBody>
      </p:sp>
      <p:sp>
        <p:nvSpPr>
          <p:cNvPr id="553" name="Google Shape;553;p80"/>
          <p:cNvSpPr/>
          <p:nvPr/>
        </p:nvSpPr>
        <p:spPr>
          <a:xfrm>
            <a:off x="5638800" y="2590800"/>
            <a:ext cx="2209800" cy="533400"/>
          </a:xfrm>
          <a:prstGeom prst="rect">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Warm weather</a:t>
            </a:r>
            <a:endParaRPr/>
          </a:p>
        </p:txBody>
      </p:sp>
      <p:sp>
        <p:nvSpPr>
          <p:cNvPr id="554" name="Google Shape;554;p80"/>
          <p:cNvSpPr/>
          <p:nvPr/>
        </p:nvSpPr>
        <p:spPr>
          <a:xfrm rot="-2722323">
            <a:off x="7115318" y="3428999"/>
            <a:ext cx="457366" cy="914308"/>
          </a:xfrm>
          <a:prstGeom prst="downArrow">
            <a:avLst>
              <a:gd fmla="val 50000" name="adj1"/>
              <a:gd fmla="val 50000" name="adj2"/>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55" name="Google Shape;555;p80"/>
          <p:cNvSpPr/>
          <p:nvPr/>
        </p:nvSpPr>
        <p:spPr>
          <a:xfrm>
            <a:off x="6852758" y="4572000"/>
            <a:ext cx="1714500" cy="533400"/>
          </a:xfrm>
          <a:prstGeom prst="rect">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Murder</a:t>
            </a:r>
            <a:endParaRPr/>
          </a:p>
        </p:txBody>
      </p:sp>
      <p:sp>
        <p:nvSpPr>
          <p:cNvPr id="556" name="Google Shape;556;p80"/>
          <p:cNvSpPr/>
          <p:nvPr/>
        </p:nvSpPr>
        <p:spPr>
          <a:xfrm>
            <a:off x="4985858" y="4572000"/>
            <a:ext cx="1714500" cy="533400"/>
          </a:xfrm>
          <a:prstGeom prst="rect">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Ice Cream</a:t>
            </a:r>
            <a:endParaRPr/>
          </a:p>
        </p:txBody>
      </p:sp>
      <p:sp>
        <p:nvSpPr>
          <p:cNvPr id="557" name="Google Shape;557;p80"/>
          <p:cNvSpPr/>
          <p:nvPr/>
        </p:nvSpPr>
        <p:spPr>
          <a:xfrm flipH="1" rot="2722323">
            <a:off x="5985674" y="3428998"/>
            <a:ext cx="457366" cy="914308"/>
          </a:xfrm>
          <a:prstGeom prst="downArrow">
            <a:avLst>
              <a:gd fmla="val 50000" name="adj1"/>
              <a:gd fmla="val 50000" name="adj2"/>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8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Some additional information</a:t>
            </a:r>
            <a:endParaRPr/>
          </a:p>
        </p:txBody>
      </p:sp>
      <p:sp>
        <p:nvSpPr>
          <p:cNvPr id="563" name="Google Shape;563;p8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u="sng">
                <a:solidFill>
                  <a:schemeClr val="hlink"/>
                </a:solidFill>
                <a:hlinkClick r:id="rId3"/>
              </a:rPr>
              <a:t>http://www.perceptualedge.com/articles/visual_business_intelligence/exploratory_vistas.pdf</a:t>
            </a:r>
            <a:endParaRPr/>
          </a:p>
          <a:p>
            <a:pPr indent="-139700" lvl="0" marL="342900" rtl="0" algn="l">
              <a:spcBef>
                <a:spcPts val="640"/>
              </a:spcBef>
              <a:spcAft>
                <a:spcPts val="0"/>
              </a:spcAft>
              <a:buClr>
                <a:schemeClr val="dk1"/>
              </a:buClr>
              <a:buSzPts val="3200"/>
              <a:buNone/>
            </a:pPr>
            <a:r>
              <a:t/>
            </a:r>
            <a:endParaRPr/>
          </a:p>
        </p:txBody>
      </p:sp>
      <p:sp>
        <p:nvSpPr>
          <p:cNvPr id="564" name="Google Shape;564;p8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 of an ordinal variable</a:t>
            </a:r>
            <a:endParaRPr/>
          </a:p>
        </p:txBody>
      </p:sp>
      <p:sp>
        <p:nvSpPr>
          <p:cNvPr id="128" name="Google Shape;128;p7"/>
          <p:cNvSpPr txBox="1"/>
          <p:nvPr>
            <p:ph idx="1" type="body"/>
          </p:nvPr>
        </p:nvSpPr>
        <p:spPr>
          <a:xfrm>
            <a:off x="457200" y="1417638"/>
            <a:ext cx="7467600" cy="52578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None/>
            </a:pPr>
            <a:r>
              <a:rPr lang="en-US"/>
              <a:t>This scale is used to classify the performance status of patients in a clinical trial.</a:t>
            </a:r>
            <a:endParaRPr/>
          </a:p>
          <a:p>
            <a:pPr indent="-342900" lvl="0" marL="342900" rtl="0" algn="l">
              <a:spcBef>
                <a:spcPts val="544"/>
              </a:spcBef>
              <a:spcAft>
                <a:spcPts val="0"/>
              </a:spcAft>
              <a:buClr>
                <a:schemeClr val="dk1"/>
              </a:buClr>
              <a:buSzPct val="100000"/>
              <a:buNone/>
            </a:pPr>
            <a:r>
              <a:t/>
            </a:r>
            <a:endParaRPr/>
          </a:p>
          <a:p>
            <a:pPr indent="-342900" lvl="0" marL="342900" rtl="0" algn="l">
              <a:spcBef>
                <a:spcPts val="544"/>
              </a:spcBef>
              <a:spcAft>
                <a:spcPts val="0"/>
              </a:spcAft>
              <a:buClr>
                <a:schemeClr val="dk1"/>
              </a:buClr>
              <a:buSzPct val="100000"/>
              <a:buNone/>
            </a:pPr>
            <a:r>
              <a:t/>
            </a:r>
            <a:endParaRPr/>
          </a:p>
          <a:p>
            <a:pPr indent="-342900" lvl="0" marL="342900" rtl="0" algn="l">
              <a:spcBef>
                <a:spcPts val="544"/>
              </a:spcBef>
              <a:spcAft>
                <a:spcPts val="0"/>
              </a:spcAft>
              <a:buClr>
                <a:schemeClr val="dk1"/>
              </a:buClr>
              <a:buSzPct val="100000"/>
              <a:buNone/>
            </a:pPr>
            <a:r>
              <a:t/>
            </a:r>
            <a:endParaRPr/>
          </a:p>
          <a:p>
            <a:pPr indent="-342900" lvl="0" marL="342900" rtl="0" algn="l">
              <a:spcBef>
                <a:spcPts val="544"/>
              </a:spcBef>
              <a:spcAft>
                <a:spcPts val="0"/>
              </a:spcAft>
              <a:buClr>
                <a:schemeClr val="dk1"/>
              </a:buClr>
              <a:buSzPct val="100000"/>
              <a:buNone/>
            </a:pPr>
            <a:r>
              <a:t/>
            </a:r>
            <a:endParaRPr/>
          </a:p>
          <a:p>
            <a:pPr indent="-342900" lvl="0" marL="342900" rtl="0" algn="l">
              <a:spcBef>
                <a:spcPts val="544"/>
              </a:spcBef>
              <a:spcAft>
                <a:spcPts val="0"/>
              </a:spcAft>
              <a:buClr>
                <a:schemeClr val="dk1"/>
              </a:buClr>
              <a:buSzPct val="100000"/>
              <a:buNone/>
            </a:pPr>
            <a:r>
              <a:t/>
            </a:r>
            <a:endParaRPr/>
          </a:p>
          <a:p>
            <a:pPr indent="-342900" lvl="0" marL="342900" rtl="0" algn="l">
              <a:spcBef>
                <a:spcPts val="544"/>
              </a:spcBef>
              <a:spcAft>
                <a:spcPts val="0"/>
              </a:spcAft>
              <a:buClr>
                <a:schemeClr val="dk1"/>
              </a:buClr>
              <a:buSzPct val="100000"/>
              <a:buNone/>
            </a:pPr>
            <a:r>
              <a:t/>
            </a:r>
            <a:endParaRPr/>
          </a:p>
          <a:p>
            <a:pPr indent="-342900" lvl="0" marL="342900" rtl="0" algn="l">
              <a:spcBef>
                <a:spcPts val="544"/>
              </a:spcBef>
              <a:spcAft>
                <a:spcPts val="0"/>
              </a:spcAft>
              <a:buClr>
                <a:schemeClr val="dk1"/>
              </a:buClr>
              <a:buSzPct val="100000"/>
              <a:buNone/>
            </a:pPr>
            <a:r>
              <a:t/>
            </a:r>
            <a:endParaRPr/>
          </a:p>
          <a:p>
            <a:pPr indent="-342900" lvl="0" marL="342900" rtl="0" algn="l">
              <a:spcBef>
                <a:spcPts val="544"/>
              </a:spcBef>
              <a:spcAft>
                <a:spcPts val="0"/>
              </a:spcAft>
              <a:buClr>
                <a:schemeClr val="dk1"/>
              </a:buClr>
              <a:buSzPct val="100000"/>
              <a:buNone/>
            </a:pPr>
            <a:r>
              <a:t/>
            </a:r>
            <a:endParaRPr/>
          </a:p>
          <a:p>
            <a:pPr indent="-342900" lvl="0" marL="342900" rtl="0" algn="l">
              <a:spcBef>
                <a:spcPts val="544"/>
              </a:spcBef>
              <a:spcAft>
                <a:spcPts val="0"/>
              </a:spcAft>
              <a:buClr>
                <a:schemeClr val="dk1"/>
              </a:buClr>
              <a:buSzPct val="100000"/>
              <a:buNone/>
            </a:pPr>
            <a:r>
              <a:rPr lang="en-US"/>
              <a:t>The score of a patient in this scale is a categorical variable.  The categories are ordered, but the differences in magnitude are meaningless. </a:t>
            </a:r>
            <a:endParaRPr/>
          </a:p>
        </p:txBody>
      </p:sp>
      <p:graphicFrame>
        <p:nvGraphicFramePr>
          <p:cNvPr id="129" name="Google Shape;129;p7"/>
          <p:cNvGraphicFramePr/>
          <p:nvPr/>
        </p:nvGraphicFramePr>
        <p:xfrm>
          <a:off x="609600" y="2286000"/>
          <a:ext cx="3000000" cy="3000000"/>
        </p:xfrm>
        <a:graphic>
          <a:graphicData uri="http://schemas.openxmlformats.org/drawingml/2006/table">
            <a:tbl>
              <a:tblPr bandRow="1" firstRow="1">
                <a:noFill/>
                <a:tableStyleId>{BC8DE9CB-CA7B-47B7-B39B-3634FBB7EEBC}</a:tableStyleId>
              </a:tblPr>
              <a:tblGrid>
                <a:gridCol w="290000"/>
                <a:gridCol w="7177600"/>
              </a:tblGrid>
              <a:tr h="305575">
                <a:tc>
                  <a:txBody>
                    <a:bodyPr/>
                    <a:lstStyle/>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spcBef>
                          <a:spcPts val="0"/>
                        </a:spcBef>
                        <a:spcAft>
                          <a:spcPts val="0"/>
                        </a:spcAft>
                        <a:buNone/>
                      </a:pPr>
                      <a:r>
                        <a:rPr lang="en-US" sz="1600"/>
                        <a:t>Description</a:t>
                      </a:r>
                      <a:endParaRPr/>
                    </a:p>
                  </a:txBody>
                  <a:tcPr marT="45725" marB="45725" marR="91450" marL="91450"/>
                </a:tc>
              </a:tr>
              <a:tr h="465200">
                <a:tc>
                  <a:txBody>
                    <a:bodyPr/>
                    <a:lstStyle/>
                    <a:p>
                      <a:pPr indent="0" lvl="0" marL="0" marR="0" rtl="0" algn="l">
                        <a:spcBef>
                          <a:spcPts val="0"/>
                        </a:spcBef>
                        <a:spcAft>
                          <a:spcPts val="0"/>
                        </a:spcAft>
                        <a:buNone/>
                      </a:pPr>
                      <a:r>
                        <a:rPr lang="en-US" sz="1600"/>
                        <a:t>0</a:t>
                      </a:r>
                      <a:endParaRPr/>
                    </a:p>
                  </a:txBody>
                  <a:tcPr marT="45725" marB="45725" marR="91450" marL="91450"/>
                </a:tc>
                <a:tc>
                  <a:txBody>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Fully active, able to carry on all pre-disease performance</a:t>
                      </a:r>
                      <a:r>
                        <a:rPr lang="en-US" sz="1600">
                          <a:solidFill>
                            <a:schemeClr val="dk1"/>
                          </a:solidFill>
                          <a:latin typeface="Calibri"/>
                          <a:ea typeface="Calibri"/>
                          <a:cs typeface="Calibri"/>
                          <a:sym typeface="Calibri"/>
                        </a:rPr>
                        <a:t> </a:t>
                      </a:r>
                      <a:r>
                        <a:rPr lang="en-US" sz="1600">
                          <a:solidFill>
                            <a:schemeClr val="dk1"/>
                          </a:solidFill>
                          <a:latin typeface="Calibri"/>
                          <a:ea typeface="Calibri"/>
                          <a:cs typeface="Calibri"/>
                          <a:sym typeface="Calibri"/>
                        </a:rPr>
                        <a:t>without restriction.</a:t>
                      </a:r>
                      <a:endParaRPr sz="1600"/>
                    </a:p>
                  </a:txBody>
                  <a:tcPr marT="45725" marB="45725" marR="91450" marL="91450"/>
                </a:tc>
              </a:tr>
              <a:tr h="527800">
                <a:tc>
                  <a:txBody>
                    <a:bodyPr/>
                    <a:lstStyle/>
                    <a:p>
                      <a:pPr indent="0" lvl="0" marL="0" marR="0" rtl="0" algn="l">
                        <a:spcBef>
                          <a:spcPts val="0"/>
                        </a:spcBef>
                        <a:spcAft>
                          <a:spcPts val="0"/>
                        </a:spcAft>
                        <a:buNone/>
                      </a:pPr>
                      <a:r>
                        <a:rPr lang="en-US" sz="1600"/>
                        <a:t>1</a:t>
                      </a:r>
                      <a:endParaRPr/>
                    </a:p>
                  </a:txBody>
                  <a:tcPr marT="45725" marB="45725" marR="91450" marL="91450"/>
                </a:tc>
                <a:tc>
                  <a:txBody>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Restricted in physically strenuous activity but ambulatory</a:t>
                      </a:r>
                      <a:r>
                        <a:rPr lang="en-US" sz="1600">
                          <a:solidFill>
                            <a:schemeClr val="dk1"/>
                          </a:solidFill>
                          <a:latin typeface="Calibri"/>
                          <a:ea typeface="Calibri"/>
                          <a:cs typeface="Calibri"/>
                          <a:sym typeface="Calibri"/>
                        </a:rPr>
                        <a:t> </a:t>
                      </a:r>
                      <a:r>
                        <a:rPr lang="en-US" sz="1600">
                          <a:solidFill>
                            <a:schemeClr val="dk1"/>
                          </a:solidFill>
                          <a:latin typeface="Calibri"/>
                          <a:ea typeface="Calibri"/>
                          <a:cs typeface="Calibri"/>
                          <a:sym typeface="Calibri"/>
                        </a:rPr>
                        <a:t>and able to carry out work of a light or sedentary nature.</a:t>
                      </a:r>
                      <a:endParaRPr/>
                    </a:p>
                  </a:txBody>
                  <a:tcPr marT="45725" marB="45725" marR="91450" marL="91450"/>
                </a:tc>
              </a:tr>
              <a:tr h="527800">
                <a:tc>
                  <a:txBody>
                    <a:bodyPr/>
                    <a:lstStyle/>
                    <a:p>
                      <a:pPr indent="0" lvl="0" marL="0" marR="0" rtl="0" algn="l">
                        <a:spcBef>
                          <a:spcPts val="0"/>
                        </a:spcBef>
                        <a:spcAft>
                          <a:spcPts val="0"/>
                        </a:spcAft>
                        <a:buNone/>
                      </a:pPr>
                      <a:r>
                        <a:rPr lang="en-US" sz="1600"/>
                        <a:t>2</a:t>
                      </a:r>
                      <a:endParaRPr/>
                    </a:p>
                  </a:txBody>
                  <a:tcPr marT="45725" marB="45725" marR="91450" marL="91450"/>
                </a:tc>
                <a:tc>
                  <a:txBody>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Ambulatory and capable of all self-care but unable to carry out</a:t>
                      </a:r>
                      <a:r>
                        <a:rPr lang="en-US" sz="1600">
                          <a:solidFill>
                            <a:schemeClr val="dk1"/>
                          </a:solidFill>
                          <a:latin typeface="Calibri"/>
                          <a:ea typeface="Calibri"/>
                          <a:cs typeface="Calibri"/>
                          <a:sym typeface="Calibri"/>
                        </a:rPr>
                        <a:t> </a:t>
                      </a:r>
                      <a:r>
                        <a:rPr lang="en-US" sz="1600">
                          <a:solidFill>
                            <a:schemeClr val="dk1"/>
                          </a:solidFill>
                          <a:latin typeface="Calibri"/>
                          <a:ea typeface="Calibri"/>
                          <a:cs typeface="Calibri"/>
                          <a:sym typeface="Calibri"/>
                        </a:rPr>
                        <a:t>any work activities; up and about more than 50% of waking hours.</a:t>
                      </a:r>
                      <a:endParaRPr sz="1600"/>
                    </a:p>
                  </a:txBody>
                  <a:tcPr marT="45725" marB="45725" marR="91450" marL="91450"/>
                </a:tc>
              </a:tr>
              <a:tr h="527800">
                <a:tc>
                  <a:txBody>
                    <a:bodyPr/>
                    <a:lstStyle/>
                    <a:p>
                      <a:pPr indent="0" lvl="0" marL="0" marR="0" rtl="0" algn="l">
                        <a:spcBef>
                          <a:spcPts val="0"/>
                        </a:spcBef>
                        <a:spcAft>
                          <a:spcPts val="0"/>
                        </a:spcAft>
                        <a:buNone/>
                      </a:pPr>
                      <a:r>
                        <a:rPr lang="en-US" sz="1600"/>
                        <a:t>3</a:t>
                      </a:r>
                      <a:endParaRPr/>
                    </a:p>
                  </a:txBody>
                  <a:tcPr marT="45725" marB="45725" marR="91450" marL="91450"/>
                </a:tc>
                <a:tc>
                  <a:txBody>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Capable of only limited self-care; confined to bed or chair</a:t>
                      </a:r>
                      <a:r>
                        <a:rPr lang="en-US" sz="1600">
                          <a:solidFill>
                            <a:schemeClr val="dk1"/>
                          </a:solidFill>
                          <a:latin typeface="Calibri"/>
                          <a:ea typeface="Calibri"/>
                          <a:cs typeface="Calibri"/>
                          <a:sym typeface="Calibri"/>
                        </a:rPr>
                        <a:t> </a:t>
                      </a:r>
                      <a:r>
                        <a:rPr lang="en-US" sz="1600">
                          <a:solidFill>
                            <a:schemeClr val="dk1"/>
                          </a:solidFill>
                          <a:latin typeface="Calibri"/>
                          <a:ea typeface="Calibri"/>
                          <a:cs typeface="Calibri"/>
                          <a:sym typeface="Calibri"/>
                        </a:rPr>
                        <a:t>more than 50% of waking hours.</a:t>
                      </a:r>
                      <a:r>
                        <a:rPr lang="en-US" sz="1600"/>
                        <a:t> </a:t>
                      </a:r>
                      <a:endParaRPr/>
                    </a:p>
                  </a:txBody>
                  <a:tcPr marT="45725" marB="45725" marR="91450" marL="91450"/>
                </a:tc>
              </a:tr>
              <a:tr h="465200">
                <a:tc>
                  <a:txBody>
                    <a:bodyPr/>
                    <a:lstStyle/>
                    <a:p>
                      <a:pPr indent="0" lvl="0" marL="0" marR="0" rtl="0" algn="l">
                        <a:spcBef>
                          <a:spcPts val="0"/>
                        </a:spcBef>
                        <a:spcAft>
                          <a:spcPts val="0"/>
                        </a:spcAft>
                        <a:buNone/>
                      </a:pPr>
                      <a:r>
                        <a:rPr lang="en-US" sz="1600"/>
                        <a:t>4</a:t>
                      </a:r>
                      <a:endParaRPr/>
                    </a:p>
                  </a:txBody>
                  <a:tcPr marT="45725" marB="45725" marR="91450" marL="91450"/>
                </a:tc>
                <a:tc>
                  <a:txBody>
                    <a:bodyPr/>
                    <a:lstStyle/>
                    <a:p>
                      <a:pPr indent="0" lvl="0" marL="0" marR="0" rtl="0" algn="l">
                        <a:spcBef>
                          <a:spcPts val="0"/>
                        </a:spcBef>
                        <a:spcAft>
                          <a:spcPts val="0"/>
                        </a:spcAft>
                        <a:buNone/>
                      </a:pPr>
                      <a:r>
                        <a:rPr lang="en-US" sz="1600">
                          <a:solidFill>
                            <a:schemeClr val="dk1"/>
                          </a:solidFill>
                          <a:latin typeface="Calibri"/>
                          <a:ea typeface="Calibri"/>
                          <a:cs typeface="Calibri"/>
                          <a:sym typeface="Calibri"/>
                        </a:rPr>
                        <a:t>Completely disabled; not capable of any self-care; totally</a:t>
                      </a:r>
                      <a:r>
                        <a:rPr lang="en-US" sz="1600">
                          <a:solidFill>
                            <a:schemeClr val="dk1"/>
                          </a:solidFill>
                          <a:latin typeface="Calibri"/>
                          <a:ea typeface="Calibri"/>
                          <a:cs typeface="Calibri"/>
                          <a:sym typeface="Calibri"/>
                        </a:rPr>
                        <a:t> </a:t>
                      </a:r>
                      <a:r>
                        <a:rPr lang="en-US" sz="1600">
                          <a:solidFill>
                            <a:schemeClr val="dk1"/>
                          </a:solidFill>
                          <a:latin typeface="Calibri"/>
                          <a:ea typeface="Calibri"/>
                          <a:cs typeface="Calibri"/>
                          <a:sym typeface="Calibri"/>
                        </a:rPr>
                        <a:t>confined to bed or chair.</a:t>
                      </a:r>
                      <a:r>
                        <a:rPr lang="en-US" sz="1600"/>
                        <a:t> </a:t>
                      </a:r>
                      <a:endParaRPr/>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Types of Data</a:t>
            </a:r>
            <a:endParaRPr/>
          </a:p>
        </p:txBody>
      </p:sp>
      <p:sp>
        <p:nvSpPr>
          <p:cNvPr id="136" name="Google Shape;136;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i="1" lang="en-US" u="sng"/>
              <a:t>Quantitative data</a:t>
            </a:r>
            <a:r>
              <a:rPr b="1" i="1" lang="en-US"/>
              <a:t> </a:t>
            </a:r>
            <a:r>
              <a:rPr lang="en-US"/>
              <a:t>consists of numbers representing counts or measurements.</a:t>
            </a:r>
            <a:endParaRPr sz="2000"/>
          </a:p>
          <a:p>
            <a:pPr indent="-285750" lvl="1" marL="742950" rtl="0" algn="l">
              <a:spcBef>
                <a:spcPts val="560"/>
              </a:spcBef>
              <a:spcAft>
                <a:spcPts val="0"/>
              </a:spcAft>
              <a:buClr>
                <a:schemeClr val="dk1"/>
              </a:buClr>
              <a:buSzPts val="2800"/>
              <a:buChar char="–"/>
            </a:pPr>
            <a:r>
              <a:rPr i="1" lang="en-US" u="sng"/>
              <a:t>Discrete data</a:t>
            </a:r>
            <a:r>
              <a:rPr lang="en-US"/>
              <a:t>:  the number of possible values is either a finite number or a countable number.</a:t>
            </a:r>
            <a:endParaRPr/>
          </a:p>
          <a:p>
            <a:pPr indent="-285750" lvl="1" marL="742950" rtl="0" algn="l">
              <a:spcBef>
                <a:spcPts val="560"/>
              </a:spcBef>
              <a:spcAft>
                <a:spcPts val="0"/>
              </a:spcAft>
              <a:buClr>
                <a:schemeClr val="dk1"/>
              </a:buClr>
              <a:buSzPts val="2800"/>
              <a:buChar char="–"/>
            </a:pPr>
            <a:r>
              <a:rPr i="1" lang="en-US" u="sng"/>
              <a:t>Continuous data</a:t>
            </a:r>
            <a:r>
              <a:rPr lang="en-US"/>
              <a:t>: are the result from infinitely many possible values not restricted to certain specified values.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Examples of discrete data</a:t>
            </a:r>
            <a:endParaRPr/>
          </a:p>
        </p:txBody>
      </p:sp>
      <p:sp>
        <p:nvSpPr>
          <p:cNvPr id="143" name="Google Shape;143;p9"/>
          <p:cNvSpPr txBox="1"/>
          <p:nvPr>
            <p:ph idx="1" type="body"/>
          </p:nvPr>
        </p:nvSpPr>
        <p:spPr>
          <a:xfrm>
            <a:off x="457200" y="1447800"/>
            <a:ext cx="8229600" cy="4953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Number of new cases of breast cancer reported annually from 1995 to 2002.</a:t>
            </a:r>
            <a:endParaRPr/>
          </a:p>
          <a:p>
            <a:pPr indent="-342900" lvl="0" marL="342900" rtl="0" algn="l">
              <a:spcBef>
                <a:spcPts val="640"/>
              </a:spcBef>
              <a:spcAft>
                <a:spcPts val="0"/>
              </a:spcAft>
              <a:buClr>
                <a:schemeClr val="dk1"/>
              </a:buClr>
              <a:buSzPts val="3200"/>
              <a:buChar char="•"/>
            </a:pPr>
            <a:r>
              <a:rPr lang="en-US"/>
              <a:t>Number of people who voted for Barack Obama in each state in the 2012 presidential election.</a:t>
            </a:r>
            <a:endParaRPr/>
          </a:p>
          <a:p>
            <a:pPr indent="-342900" lvl="0" marL="342900" rtl="0" algn="l">
              <a:spcBef>
                <a:spcPts val="640"/>
              </a:spcBef>
              <a:spcAft>
                <a:spcPts val="0"/>
              </a:spcAft>
              <a:buClr>
                <a:schemeClr val="dk1"/>
              </a:buClr>
              <a:buSzPts val="3200"/>
              <a:buChar char="•"/>
            </a:pPr>
            <a:r>
              <a:rPr lang="en-US"/>
              <a:t>Note that in some cases discrete data is obtained by “summarizing” qualitative data (i.e., counting the number of cases associated with each category).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2010-03-09T22:18:39Z</dcterms:created>
  <dc:creator>Abel Rodriguez</dc:creator>
</cp:coreProperties>
</file>