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5" r:id="rId5"/>
    <p:sldId id="315" r:id="rId6"/>
    <p:sldId id="308" r:id="rId7"/>
    <p:sldId id="309" r:id="rId8"/>
    <p:sldId id="310" r:id="rId9"/>
    <p:sldId id="311" r:id="rId10"/>
    <p:sldId id="312" r:id="rId11"/>
    <p:sldId id="313" r:id="rId12"/>
    <p:sldId id="314" r:id="rId13"/>
    <p:sldId id="286" r:id="rId14"/>
  </p:sldIdLst>
  <p:sldSz cx="12188825" cy="6858000"/>
  <p:notesSz cx="6858000" cy="9144000"/>
  <p:custDataLst>
    <p:tags r:id="rId17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4B7EC7-343C-45A6-A69A-18EC864929AA}" v="2" dt="2019-10-07T16:53:48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554B7EC7-343C-45A6-A69A-18EC864929AA}"/>
    <pc:docChg chg="undo modSld">
      <pc:chgData name="Judson Santiago" userId="ebb108da2f256286" providerId="LiveId" clId="{554B7EC7-343C-45A6-A69A-18EC864929AA}" dt="2019-10-07T17:20:02.453" v="268" actId="403"/>
      <pc:docMkLst>
        <pc:docMk/>
      </pc:docMkLst>
      <pc:sldChg chg="modSp">
        <pc:chgData name="Judson Santiago" userId="ebb108da2f256286" providerId="LiveId" clId="{554B7EC7-343C-45A6-A69A-18EC864929AA}" dt="2019-10-07T17:20:02.453" v="268" actId="403"/>
        <pc:sldMkLst>
          <pc:docMk/>
          <pc:sldMk cId="2808920126" sldId="265"/>
        </pc:sldMkLst>
        <pc:spChg chg="mod">
          <ac:chgData name="Judson Santiago" userId="ebb108da2f256286" providerId="LiveId" clId="{554B7EC7-343C-45A6-A69A-18EC864929AA}" dt="2019-10-07T17:20:02.453" v="268" actId="403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54B7EC7-343C-45A6-A69A-18EC864929AA}" dt="2019-10-07T16:42:06.243" v="33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NotesTx">
        <pc:chgData name="Judson Santiago" userId="ebb108da2f256286" providerId="LiveId" clId="{554B7EC7-343C-45A6-A69A-18EC864929AA}" dt="2019-10-07T16:50:27.251" v="197" actId="20577"/>
        <pc:sldMkLst>
          <pc:docMk/>
          <pc:sldMk cId="2109239216" sldId="312"/>
        </pc:sldMkLst>
      </pc:sldChg>
    </pc:docChg>
  </pc:docChgLst>
  <pc:docChgLst>
    <pc:chgData name="Judson Santiago" userId="ebb108da2f256286" providerId="LiveId" clId="{286429C5-4FF7-4E11-AF51-AB3E0EB771BA}"/>
  </pc:docChgLst>
  <pc:docChgLst>
    <pc:chgData name="Judson Santiago" userId="ebb108da2f256286" providerId="LiveId" clId="{C911A0BF-43F7-4CA2-80E7-A1233E0AFCB6}"/>
    <pc:docChg chg="undo custSel modSld">
      <pc:chgData name="Judson Santiago" userId="ebb108da2f256286" providerId="LiveId" clId="{C911A0BF-43F7-4CA2-80E7-A1233E0AFCB6}" dt="2019-05-15T00:55:28.032" v="1158" actId="6549"/>
      <pc:docMkLst>
        <pc:docMk/>
      </pc:docMkLst>
      <pc:sldChg chg="delSp modSp">
        <pc:chgData name="Judson Santiago" userId="ebb108da2f256286" providerId="LiveId" clId="{C911A0BF-43F7-4CA2-80E7-A1233E0AFCB6}" dt="2019-05-15T00:55:28.032" v="1158" actId="6549"/>
        <pc:sldMkLst>
          <pc:docMk/>
          <pc:sldMk cId="1951711801" sldId="286"/>
        </pc:sldMkLst>
        <pc:spChg chg="mod">
          <ac:chgData name="Judson Santiago" userId="ebb108da2f256286" providerId="LiveId" clId="{C911A0BF-43F7-4CA2-80E7-A1233E0AFCB6}" dt="2019-05-15T00:25:48.864" v="414" actId="20577"/>
          <ac:spMkLst>
            <pc:docMk/>
            <pc:sldMk cId="1951711801" sldId="286"/>
            <ac:spMk id="2" creationId="{B20E4E87-7B3A-44F9-A8B4-602FAE8C8BA5}"/>
          </ac:spMkLst>
        </pc:spChg>
        <pc:spChg chg="mod">
          <ac:chgData name="Judson Santiago" userId="ebb108da2f256286" providerId="LiveId" clId="{C911A0BF-43F7-4CA2-80E7-A1233E0AFCB6}" dt="2019-05-15T00:55:28.032" v="1158" actId="6549"/>
          <ac:spMkLst>
            <pc:docMk/>
            <pc:sldMk cId="1951711801" sldId="286"/>
            <ac:spMk id="3" creationId="{35428BA3-121D-4657-AC5F-69B4980F96F0}"/>
          </ac:spMkLst>
        </pc:spChg>
        <pc:spChg chg="del">
          <ac:chgData name="Judson Santiago" userId="ebb108da2f256286" providerId="LiveId" clId="{C911A0BF-43F7-4CA2-80E7-A1233E0AFCB6}" dt="2019-05-15T00:26:12.227" v="419" actId="478"/>
          <ac:spMkLst>
            <pc:docMk/>
            <pc:sldMk cId="1951711801" sldId="286"/>
            <ac:spMk id="4" creationId="{F434E1D0-2174-4264-9D92-B8B9C3898397}"/>
          </ac:spMkLst>
        </pc:spChg>
        <pc:grpChg chg="del">
          <ac:chgData name="Judson Santiago" userId="ebb108da2f256286" providerId="LiveId" clId="{C911A0BF-43F7-4CA2-80E7-A1233E0AFCB6}" dt="2019-05-15T00:24:26.120" v="342"/>
          <ac:grpSpMkLst>
            <pc:docMk/>
            <pc:sldMk cId="1951711801" sldId="286"/>
            <ac:grpSpMk id="5" creationId="{8C295CCD-9A65-4B4F-B374-DD01B132315C}"/>
          </ac:grpSpMkLst>
        </pc:grpChg>
      </pc:sldChg>
      <pc:sldChg chg="modSp">
        <pc:chgData name="Judson Santiago" userId="ebb108da2f256286" providerId="LiveId" clId="{C911A0BF-43F7-4CA2-80E7-A1233E0AFCB6}" dt="2019-05-14T23:35:18.028" v="3" actId="207"/>
        <pc:sldMkLst>
          <pc:docMk/>
          <pc:sldMk cId="1145972585" sldId="309"/>
        </pc:sldMkLst>
        <pc:spChg chg="mod">
          <ac:chgData name="Judson Santiago" userId="ebb108da2f256286" providerId="LiveId" clId="{C911A0BF-43F7-4CA2-80E7-A1233E0AFCB6}" dt="2019-05-14T23:34:54.950" v="1" actId="20577"/>
          <ac:spMkLst>
            <pc:docMk/>
            <pc:sldMk cId="1145972585" sldId="309"/>
            <ac:spMk id="3" creationId="{32313948-78E3-4C6A-B6B4-72C4F513C6B1}"/>
          </ac:spMkLst>
        </pc:spChg>
        <pc:graphicFrameChg chg="modGraphic">
          <ac:chgData name="Judson Santiago" userId="ebb108da2f256286" providerId="LiveId" clId="{C911A0BF-43F7-4CA2-80E7-A1233E0AFCB6}" dt="2019-05-14T23:35:14.706" v="2" actId="207"/>
          <ac:graphicFrameMkLst>
            <pc:docMk/>
            <pc:sldMk cId="1145972585" sldId="309"/>
            <ac:graphicFrameMk id="4" creationId="{24D2109A-4C3A-4CE8-88FE-8BF1E2CA5890}"/>
          </ac:graphicFrameMkLst>
        </pc:graphicFrameChg>
        <pc:graphicFrameChg chg="modGraphic">
          <ac:chgData name="Judson Santiago" userId="ebb108da2f256286" providerId="LiveId" clId="{C911A0BF-43F7-4CA2-80E7-A1233E0AFCB6}" dt="2019-05-14T23:35:18.028" v="3" actId="207"/>
          <ac:graphicFrameMkLst>
            <pc:docMk/>
            <pc:sldMk cId="1145972585" sldId="309"/>
            <ac:graphicFrameMk id="6" creationId="{17053D69-D7B6-4B97-9800-F7902519ABB5}"/>
          </ac:graphicFrameMkLst>
        </pc:graphicFrameChg>
      </pc:sldChg>
      <pc:sldChg chg="modSp">
        <pc:chgData name="Judson Santiago" userId="ebb108da2f256286" providerId="LiveId" clId="{C911A0BF-43F7-4CA2-80E7-A1233E0AFCB6}" dt="2019-05-14T23:37:13.653" v="4" actId="207"/>
        <pc:sldMkLst>
          <pc:docMk/>
          <pc:sldMk cId="507351443" sldId="310"/>
        </pc:sldMkLst>
        <pc:graphicFrameChg chg="modGraphic">
          <ac:chgData name="Judson Santiago" userId="ebb108da2f256286" providerId="LiveId" clId="{C911A0BF-43F7-4CA2-80E7-A1233E0AFCB6}" dt="2019-05-14T23:37:13.653" v="4" actId="207"/>
          <ac:graphicFrameMkLst>
            <pc:docMk/>
            <pc:sldMk cId="507351443" sldId="310"/>
            <ac:graphicFrameMk id="6" creationId="{CB7E845F-61B2-4C21-A2EF-D43328D8E30C}"/>
          </ac:graphicFrameMkLst>
        </pc:graphicFrameChg>
      </pc:sldChg>
      <pc:sldChg chg="addSp delSp modSp modNotesTx">
        <pc:chgData name="Judson Santiago" userId="ebb108da2f256286" providerId="LiveId" clId="{C911A0BF-43F7-4CA2-80E7-A1233E0AFCB6}" dt="2019-05-14T23:46:03.690" v="119" actId="478"/>
        <pc:sldMkLst>
          <pc:docMk/>
          <pc:sldMk cId="3084318346" sldId="311"/>
        </pc:sldMkLst>
        <pc:spChg chg="mod">
          <ac:chgData name="Judson Santiago" userId="ebb108da2f256286" providerId="LiveId" clId="{C911A0BF-43F7-4CA2-80E7-A1233E0AFCB6}" dt="2019-05-14T23:42:36.086" v="112" actId="207"/>
          <ac:spMkLst>
            <pc:docMk/>
            <pc:sldMk cId="3084318346" sldId="311"/>
            <ac:spMk id="42" creationId="{0846D4C8-D367-473A-AD75-ED0B4062D6FF}"/>
          </ac:spMkLst>
        </pc:spChg>
        <pc:spChg chg="mod">
          <ac:chgData name="Judson Santiago" userId="ebb108da2f256286" providerId="LiveId" clId="{C911A0BF-43F7-4CA2-80E7-A1233E0AFCB6}" dt="2019-05-14T23:42:08.725" v="111" actId="207"/>
          <ac:spMkLst>
            <pc:docMk/>
            <pc:sldMk cId="3084318346" sldId="311"/>
            <ac:spMk id="44" creationId="{5CB6A385-AE45-436F-95FF-6681E4FB52E2}"/>
          </ac:spMkLst>
        </pc:spChg>
        <pc:spChg chg="add del mod">
          <ac:chgData name="Judson Santiago" userId="ebb108da2f256286" providerId="LiveId" clId="{C911A0BF-43F7-4CA2-80E7-A1233E0AFCB6}" dt="2019-05-14T23:46:03.690" v="119" actId="478"/>
          <ac:spMkLst>
            <pc:docMk/>
            <pc:sldMk cId="3084318346" sldId="311"/>
            <ac:spMk id="82" creationId="{15F71AF0-599D-40EA-906C-4D33FF109AC8}"/>
          </ac:spMkLst>
        </pc:spChg>
        <pc:grpChg chg="add del mod">
          <ac:chgData name="Judson Santiago" userId="ebb108da2f256286" providerId="LiveId" clId="{C911A0BF-43F7-4CA2-80E7-A1233E0AFCB6}" dt="2019-05-14T23:46:03.175" v="118"/>
          <ac:grpSpMkLst>
            <pc:docMk/>
            <pc:sldMk cId="3084318346" sldId="311"/>
            <ac:grpSpMk id="41" creationId="{EBA9E382-289C-4D3B-8AB4-393328A9C9A0}"/>
          </ac:grpSpMkLst>
        </pc:grpChg>
        <pc:grpChg chg="mod">
          <ac:chgData name="Judson Santiago" userId="ebb108da2f256286" providerId="LiveId" clId="{C911A0BF-43F7-4CA2-80E7-A1233E0AFCB6}" dt="2019-05-14T23:38:30.070" v="8" actId="1076"/>
          <ac:grpSpMkLst>
            <pc:docMk/>
            <pc:sldMk cId="3084318346" sldId="311"/>
            <ac:grpSpMk id="81" creationId="{84AF90A0-C8C6-4300-8280-E6F58D2BEEF2}"/>
          </ac:grpSpMkLst>
        </pc:grpChg>
      </pc:sldChg>
      <pc:sldChg chg="addSp delSp modSp">
        <pc:chgData name="Judson Santiago" userId="ebb108da2f256286" providerId="LiveId" clId="{C911A0BF-43F7-4CA2-80E7-A1233E0AFCB6}" dt="2019-05-15T00:05:37.689" v="341" actId="12789"/>
        <pc:sldMkLst>
          <pc:docMk/>
          <pc:sldMk cId="2109239216" sldId="312"/>
        </pc:sldMkLst>
        <pc:spChg chg="mod">
          <ac:chgData name="Judson Santiago" userId="ebb108da2f256286" providerId="LiveId" clId="{C911A0BF-43F7-4CA2-80E7-A1233E0AFCB6}" dt="2019-05-15T00:05:37.689" v="341" actId="12789"/>
          <ac:spMkLst>
            <pc:docMk/>
            <pc:sldMk cId="2109239216" sldId="312"/>
            <ac:spMk id="4" creationId="{85D1EBC2-FD10-4C7E-A9A7-4F6DA13F3A5C}"/>
          </ac:spMkLst>
        </pc:spChg>
        <pc:spChg chg="mod topLvl">
          <ac:chgData name="Judson Santiago" userId="ebb108da2f256286" providerId="LiveId" clId="{C911A0BF-43F7-4CA2-80E7-A1233E0AFCB6}" dt="2019-05-14T23:49:41.239" v="179" actId="164"/>
          <ac:spMkLst>
            <pc:docMk/>
            <pc:sldMk cId="2109239216" sldId="312"/>
            <ac:spMk id="5" creationId="{E93A79AD-0401-4560-96D8-99CE13DEDAAD}"/>
          </ac:spMkLst>
        </pc:spChg>
        <pc:spChg chg="mod topLvl">
          <ac:chgData name="Judson Santiago" userId="ebb108da2f256286" providerId="LiveId" clId="{C911A0BF-43F7-4CA2-80E7-A1233E0AFCB6}" dt="2019-05-14T23:56:20.341" v="233" actId="12788"/>
          <ac:spMkLst>
            <pc:docMk/>
            <pc:sldMk cId="2109239216" sldId="312"/>
            <ac:spMk id="6" creationId="{41DBCDD9-640C-4F74-9A6F-0B2678B4289C}"/>
          </ac:spMkLst>
        </pc:spChg>
        <pc:spChg chg="del mod">
          <ac:chgData name="Judson Santiago" userId="ebb108da2f256286" providerId="LiveId" clId="{C911A0BF-43F7-4CA2-80E7-A1233E0AFCB6}" dt="2019-05-14T23:48:05.799" v="165" actId="478"/>
          <ac:spMkLst>
            <pc:docMk/>
            <pc:sldMk cId="2109239216" sldId="312"/>
            <ac:spMk id="7" creationId="{3735C7D0-4EBC-4C93-B28C-04EEC9B1DE36}"/>
          </ac:spMkLst>
        </pc:spChg>
        <pc:spChg chg="mod topLvl">
          <ac:chgData name="Judson Santiago" userId="ebb108da2f256286" providerId="LiveId" clId="{C911A0BF-43F7-4CA2-80E7-A1233E0AFCB6}" dt="2019-05-14T23:56:20.341" v="233" actId="12788"/>
          <ac:spMkLst>
            <pc:docMk/>
            <pc:sldMk cId="2109239216" sldId="312"/>
            <ac:spMk id="9" creationId="{E86691F8-B24B-4BD7-B111-9ED51CB25CFE}"/>
          </ac:spMkLst>
        </pc:spChg>
        <pc:grpChg chg="add mod">
          <ac:chgData name="Judson Santiago" userId="ebb108da2f256286" providerId="LiveId" clId="{C911A0BF-43F7-4CA2-80E7-A1233E0AFCB6}" dt="2019-05-15T00:05:37.689" v="341" actId="12789"/>
          <ac:grpSpMkLst>
            <pc:docMk/>
            <pc:sldMk cId="2109239216" sldId="312"/>
            <ac:grpSpMk id="8" creationId="{073BEF2F-1C2A-4250-BE64-253081E2A03D}"/>
          </ac:grpSpMkLst>
        </pc:grpChg>
        <pc:grpChg chg="del mod">
          <ac:chgData name="Judson Santiago" userId="ebb108da2f256286" providerId="LiveId" clId="{C911A0BF-43F7-4CA2-80E7-A1233E0AFCB6}" dt="2019-05-14T23:48:19.298" v="167" actId="165"/>
          <ac:grpSpMkLst>
            <pc:docMk/>
            <pc:sldMk cId="2109239216" sldId="312"/>
            <ac:grpSpMk id="10" creationId="{C47FC5DA-29C8-4F9A-B400-08D69C73D343}"/>
          </ac:grpSpMkLst>
        </pc:grpChg>
        <pc:grpChg chg="add mod">
          <ac:chgData name="Judson Santiago" userId="ebb108da2f256286" providerId="LiveId" clId="{C911A0BF-43F7-4CA2-80E7-A1233E0AFCB6}" dt="2019-05-15T00:05:37.689" v="341" actId="12789"/>
          <ac:grpSpMkLst>
            <pc:docMk/>
            <pc:sldMk cId="2109239216" sldId="312"/>
            <ac:grpSpMk id="11" creationId="{AE9F603E-3C57-487C-9360-5F3BDDF15F5B}"/>
          </ac:grpSpMkLst>
        </pc:grpChg>
      </pc:sldChg>
      <pc:sldChg chg="modSp">
        <pc:chgData name="Judson Santiago" userId="ebb108da2f256286" providerId="LiveId" clId="{C911A0BF-43F7-4CA2-80E7-A1233E0AFCB6}" dt="2019-05-14T23:59:18.960" v="249" actId="404"/>
        <pc:sldMkLst>
          <pc:docMk/>
          <pc:sldMk cId="1429629681" sldId="313"/>
        </pc:sldMkLst>
        <pc:spChg chg="mod">
          <ac:chgData name="Judson Santiago" userId="ebb108da2f256286" providerId="LiveId" clId="{C911A0BF-43F7-4CA2-80E7-A1233E0AFCB6}" dt="2019-05-14T23:59:18.960" v="249" actId="404"/>
          <ac:spMkLst>
            <pc:docMk/>
            <pc:sldMk cId="1429629681" sldId="313"/>
            <ac:spMk id="3" creationId="{2B8762F1-4300-449F-9C37-A7E3F10174E6}"/>
          </ac:spMkLst>
        </pc:spChg>
      </pc:sldChg>
      <pc:sldChg chg="addSp modNotesTx">
        <pc:chgData name="Judson Santiago" userId="ebb108da2f256286" providerId="LiveId" clId="{C911A0BF-43F7-4CA2-80E7-A1233E0AFCB6}" dt="2019-05-15T00:42:24.553" v="584" actId="20577"/>
        <pc:sldMkLst>
          <pc:docMk/>
          <pc:sldMk cId="529521320" sldId="314"/>
        </pc:sldMkLst>
        <pc:grpChg chg="add">
          <ac:chgData name="Judson Santiago" userId="ebb108da2f256286" providerId="LiveId" clId="{C911A0BF-43F7-4CA2-80E7-A1233E0AFCB6}" dt="2019-05-15T00:24:29.159" v="343"/>
          <ac:grpSpMkLst>
            <pc:docMk/>
            <pc:sldMk cId="529521320" sldId="314"/>
            <ac:grpSpMk id="7" creationId="{A9DA498A-17F7-4CCD-B125-0C7B7BBC8344}"/>
          </ac:grpSpMkLst>
        </pc:grpChg>
      </pc:sldChg>
    </pc:docChg>
  </pc:docChgLst>
  <pc:docChgLst>
    <pc:chgData name="Judson Santiago" userId="ebb108da2f256286" providerId="LiveId" clId="{1D874BF8-B264-4918-8240-9199A0EE02E7}"/>
  </pc:docChgLst>
  <pc:docChgLst>
    <pc:chgData name="Judson Santiago" userId="ebb108da2f256286" providerId="LiveId" clId="{E52D8EAC-B49B-4800-A176-C3BCA07B65DB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07/10/2019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Percorrendo a árvore em profundidade, da esquerda para a direita, temos a tradução: 95-2+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061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símbolo </a:t>
            </a:r>
            <a:r>
              <a:rPr lang="pt-BR" i="1" dirty="0" err="1"/>
              <a:t>lookahead</a:t>
            </a:r>
            <a:r>
              <a:rPr lang="pt-BR" dirty="0"/>
              <a:t> precisa ser salvo em t porque match muda o </a:t>
            </a:r>
            <a:r>
              <a:rPr lang="pt-BR" i="1" dirty="0" err="1"/>
              <a:t>lookahead</a:t>
            </a:r>
            <a:r>
              <a:rPr lang="pt-BR" dirty="0"/>
              <a:t>. Neste caso em particular, como sabemos que o match vai sempre casar, o print poderia ser feito antes do match.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03236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possível remover o break e continue. Tarefa: como?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0130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chemeClr val="bg1"/>
                </a:solidFill>
              </a:rPr>
              <a:t>» </a:t>
            </a:r>
            <a:r>
              <a:rPr lang="pt-BR" dirty="0"/>
              <a:t>Mostrar a implementação do tradutor no material de apoio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49283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0516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07/10/2019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dirty="0"/>
              <a:t>Construção </a:t>
            </a:r>
            <a:br>
              <a:rPr lang="pt-BR" dirty="0"/>
            </a:br>
            <a:r>
              <a:rPr lang="pt-BR" dirty="0"/>
              <a:t>do Tradutor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dirigido por sintaxe pode ser obtido: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Escrevendo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para a linguagem fonte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Criando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</a:t>
            </a:r>
            <a:r>
              <a:rPr lang="pt-BR" dirty="0">
                <a:solidFill>
                  <a:schemeClr val="tx1">
                    <a:lumMod val="85000"/>
                  </a:schemeClr>
                </a:solidFill>
              </a:rPr>
              <a:t> </a:t>
            </a:r>
            <a:r>
              <a:rPr lang="pt-BR" dirty="0"/>
              <a:t>para a linguagem destino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Adaptando o esquema para um analisador preditivo:</a:t>
            </a:r>
          </a:p>
          <a:p>
            <a:pPr lvl="2"/>
            <a:r>
              <a:rPr lang="pt-BR" dirty="0"/>
              <a:t>Removendo recursão à esquerda</a:t>
            </a:r>
          </a:p>
          <a:p>
            <a:pPr lvl="2"/>
            <a:r>
              <a:rPr lang="pt-BR" dirty="0"/>
              <a:t>Garantindo que os conjuntos FIRST sejam disjuntos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Implementando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analisador preditivo</a:t>
            </a:r>
          </a:p>
          <a:p>
            <a:pPr lvl="2"/>
            <a:r>
              <a:rPr lang="pt-BR" dirty="0"/>
              <a:t>Uma função para cada não-terminal</a:t>
            </a:r>
          </a:p>
          <a:p>
            <a:pPr lvl="2"/>
            <a:r>
              <a:rPr lang="pt-BR" dirty="0"/>
              <a:t>Ações semânticas na mesma ordem do esquema de tradução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171180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0E4E87-7B3A-44F9-A8B4-602FAE8C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428BA3-121D-4657-AC5F-69B4980F9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</a:t>
            </a:r>
            <a:r>
              <a:rPr lang="pt-BR" dirty="0"/>
              <a:t> pode ser construído a partir de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dirigido por sintaxe </a:t>
            </a:r>
            <a:r>
              <a:rPr lang="pt-BR" dirty="0"/>
              <a:t>usando: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Análise sintática descendente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percorre a árvore de derivação de cima para baixo</a:t>
            </a:r>
          </a:p>
          <a:p>
            <a:pPr lvl="1"/>
            <a:r>
              <a:rPr lang="pt-BR" dirty="0"/>
              <a:t>Evitando o processo de tentativa e erro 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através de um analisador sintático preditivo</a:t>
            </a:r>
          </a:p>
          <a:p>
            <a:pPr lvl="1"/>
            <a:r>
              <a:rPr lang="pt-BR" dirty="0"/>
              <a:t>Trabalhando com uma gramática apropriada</a:t>
            </a:r>
            <a:br>
              <a:rPr lang="pt-BR" dirty="0"/>
            </a:br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sem recursão à esquerda e usando conjuntos FIRST disjuntos</a:t>
            </a:r>
          </a:p>
          <a:p>
            <a:r>
              <a:rPr lang="pt-BR" dirty="0"/>
              <a:t>Essa técnica é apropriada para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tradutor construído à mão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27712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156A8-2E21-4DEF-8F33-FF395C3E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08E9A-341A-48A3-BF1A-BE3892F6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esquema de tradução dirigido por sintaxe</a:t>
            </a:r>
            <a:r>
              <a:rPr lang="pt-BR" dirty="0"/>
              <a:t> serve como a especificação de um tradutor</a:t>
            </a: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pt-B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gramática</a:t>
            </a:r>
            <a:r>
              <a:rPr lang="pt-BR" dirty="0"/>
              <a:t> do esquema de tradução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precisa ser modificada </a:t>
            </a:r>
            <a:br>
              <a:rPr lang="pt-B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pt-BR" dirty="0"/>
              <a:t>para ser processada por um analisador sintático preditivo</a:t>
            </a:r>
            <a:endParaRPr lang="pt-B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1D7A549-9AA6-43F0-9025-A4A228E4072B}"/>
              </a:ext>
            </a:extLst>
          </p:cNvPr>
          <p:cNvSpPr/>
          <p:nvPr/>
        </p:nvSpPr>
        <p:spPr>
          <a:xfrm>
            <a:off x="1629916" y="2924944"/>
            <a:ext cx="410080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C7130DF-EAB9-46BC-A1C5-9D46866F11B9}"/>
              </a:ext>
            </a:extLst>
          </p:cNvPr>
          <p:cNvSpPr txBox="1"/>
          <p:nvPr/>
        </p:nvSpPr>
        <p:spPr>
          <a:xfrm>
            <a:off x="6310436" y="3254063"/>
            <a:ext cx="3209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Esquema de tradução para a cadeias formadas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infixadas</a:t>
            </a:r>
          </a:p>
        </p:txBody>
      </p:sp>
    </p:spTree>
    <p:extLst>
      <p:ext uri="{BB962C8B-B14F-4D97-AF65-F5344CB8AC3E}">
        <p14:creationId xmlns:p14="http://schemas.microsoft.com/office/powerpoint/2010/main" val="354522243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8A362-49D6-4D75-A41C-ACD46CA43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313948-78E3-4C6A-B6B4-72C4F513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técnica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eliminação da recursão à esquerda </a:t>
            </a:r>
            <a:r>
              <a:rPr lang="pt-BR" dirty="0"/>
              <a:t>pode ser aplicada em produções contendo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 semânticas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4D2109A-4C3A-4CE8-88FE-8BF1E2CA5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438815"/>
              </p:ext>
            </p:extLst>
          </p:nvPr>
        </p:nvGraphicFramePr>
        <p:xfrm>
          <a:off x="6310436" y="3139511"/>
          <a:ext cx="1399896" cy="108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751825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A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4383587"/>
                  </a:ext>
                </a:extLst>
              </a:tr>
            </a:tbl>
          </a:graphicData>
        </a:graphic>
      </p:graphicFrame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9F03DCB4-7A1F-441D-AEA1-B2CDE8909F5E}"/>
              </a:ext>
            </a:extLst>
          </p:cNvPr>
          <p:cNvCxnSpPr>
            <a:cxnSpLocks/>
          </p:cNvCxnSpPr>
          <p:nvPr/>
        </p:nvCxnSpPr>
        <p:spPr>
          <a:xfrm>
            <a:off x="7746671" y="3139511"/>
            <a:ext cx="0" cy="118144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053D69-D7B6-4B97-9800-F7902519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96073"/>
              </p:ext>
            </p:extLst>
          </p:nvPr>
        </p:nvGraphicFramePr>
        <p:xfrm>
          <a:off x="8091755" y="3139511"/>
          <a:ext cx="1815125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2968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1152117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1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1D511FA2-BF7D-4A7C-B84C-92C02957C704}"/>
              </a:ext>
            </a:extLst>
          </p:cNvPr>
          <p:cNvSpPr/>
          <p:nvPr/>
        </p:nvSpPr>
        <p:spPr>
          <a:xfrm>
            <a:off x="1417193" y="3289900"/>
            <a:ext cx="4100803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8414297-C849-43CE-B9EA-E0B87A7E7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329894"/>
              </p:ext>
            </p:extLst>
          </p:nvPr>
        </p:nvGraphicFramePr>
        <p:xfrm>
          <a:off x="6543583" y="4797152"/>
          <a:ext cx="3096344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term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97258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2713B-3A6C-4C91-B49F-1402BAB07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C45C7C-00C2-4852-8D32-18F1589A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Ações semânticas </a:t>
            </a:r>
            <a:r>
              <a:rPr lang="pt-BR" dirty="0"/>
              <a:t>são simplesmente copiadas ao longo da transformação,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como se fossem terminais</a:t>
            </a:r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CB7E845F-61B2-4C21-A2EF-D43328D8E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805498"/>
              </p:ext>
            </p:extLst>
          </p:nvPr>
        </p:nvGraphicFramePr>
        <p:xfrm>
          <a:off x="1662845" y="3080422"/>
          <a:ext cx="1335224" cy="108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111">
                  <a:extLst>
                    <a:ext uri="{9D8B030D-6E8A-4147-A177-3AD203B41FA5}">
                      <a16:colId xmlns:a16="http://schemas.microsoft.com/office/drawing/2014/main" val="33832642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806947008"/>
                    </a:ext>
                  </a:extLst>
                </a:gridCol>
                <a:gridCol w="648073">
                  <a:extLst>
                    <a:ext uri="{9D8B030D-6E8A-4147-A177-3AD203B41FA5}">
                      <a16:colId xmlns:a16="http://schemas.microsoft.com/office/drawing/2014/main" val="282072533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r>
                        <a:rPr lang="pt-BR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R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06338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549997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R</a:t>
                      </a:r>
                      <a:endParaRPr lang="pt-BR" sz="160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946576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|</a:t>
                      </a:r>
                      <a:endParaRPr lang="pt-BR" sz="1600" dirty="0">
                        <a:solidFill>
                          <a:schemeClr val="tx1"/>
                        </a:solidFill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sz="1600" i="0" dirty="0"/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6617485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94869BD-DA9E-43A3-99F0-E05CC64ED8CF}"/>
              </a:ext>
            </a:extLst>
          </p:cNvPr>
          <p:cNvSpPr/>
          <p:nvPr/>
        </p:nvSpPr>
        <p:spPr>
          <a:xfrm>
            <a:off x="5878388" y="3645024"/>
            <a:ext cx="402546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i="1" dirty="0" err="1">
                <a:latin typeface="Consolas" panose="020B0609020204030204" pitchFamily="49" charset="0"/>
              </a:rPr>
              <a:t>expr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oper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oper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600" dirty="0">
                <a:latin typeface="Consolas" panose="020B0609020204030204" pitchFamily="49" charset="0"/>
              </a:rPr>
              <a:t>) } </a:t>
            </a:r>
            <a:r>
              <a:rPr lang="pt-BR" sz="1600" i="1" dirty="0" err="1">
                <a:latin typeface="Consolas" panose="020B0609020204030204" pitchFamily="49" charset="0"/>
              </a:rPr>
              <a:t>oper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>
                <a:latin typeface="Consolas" panose="020B0609020204030204" pitchFamily="49" charset="0"/>
              </a:rPr>
              <a:t>    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600" i="1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print(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600" dirty="0">
                <a:latin typeface="Consolas" panose="020B0609020204030204" pitchFamily="49" charset="0"/>
              </a:rPr>
              <a:t>) } </a:t>
            </a:r>
            <a:r>
              <a:rPr lang="pt-BR" sz="1600" i="1" dirty="0" err="1">
                <a:latin typeface="Consolas" panose="020B0609020204030204" pitchFamily="49" charset="0"/>
              </a:rPr>
              <a:t>oper</a:t>
            </a:r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ϵ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</a:p>
          <a:p>
            <a:endParaRPr lang="pt-BR" sz="1600" i="1" dirty="0">
              <a:latin typeface="Consolas" panose="020B0609020204030204" pitchFamily="49" charset="0"/>
            </a:endParaRPr>
          </a:p>
          <a:p>
            <a:r>
              <a:rPr lang="pt-BR" sz="1600" i="1" dirty="0" err="1">
                <a:latin typeface="Consolas" panose="020B0609020204030204" pitchFamily="49" charset="0"/>
              </a:rPr>
              <a:t>term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i="1" dirty="0">
                <a:latin typeface="Consolas" panose="020B0609020204030204" pitchFamily="49" charset="0"/>
              </a:rPr>
              <a:t>     </a:t>
            </a:r>
            <a:r>
              <a:rPr lang="pt-BR" sz="1600" dirty="0">
                <a:latin typeface="Consolas" panose="020B0609020204030204" pitchFamily="49" charset="0"/>
              </a:rPr>
              <a:t>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|</a:t>
            </a:r>
            <a:r>
              <a:rPr lang="pt-BR" sz="16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6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600" i="1" dirty="0"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{ </a:t>
            </a:r>
            <a:r>
              <a:rPr lang="pt-BR" sz="1600" dirty="0" err="1">
                <a:latin typeface="Consolas" panose="020B0609020204030204" pitchFamily="49" charset="0"/>
              </a:rPr>
              <a:t>print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600" dirty="0">
                <a:latin typeface="Consolas" panose="020B0609020204030204" pitchFamily="49" charset="0"/>
              </a:rPr>
              <a:t>) }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248DA044-D32A-451F-92D7-F4872C18D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978785"/>
              </p:ext>
            </p:extLst>
          </p:nvPr>
        </p:nvGraphicFramePr>
        <p:xfrm>
          <a:off x="1503023" y="4725144"/>
          <a:ext cx="3096344" cy="134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31">
                  <a:extLst>
                    <a:ext uri="{9D8B030D-6E8A-4147-A177-3AD203B41FA5}">
                      <a16:colId xmlns:a16="http://schemas.microsoft.com/office/drawing/2014/main" val="3069355326"/>
                    </a:ext>
                  </a:extLst>
                </a:gridCol>
                <a:gridCol w="2808313">
                  <a:extLst>
                    <a:ext uri="{9D8B030D-6E8A-4147-A177-3AD203B41FA5}">
                      <a16:colId xmlns:a16="http://schemas.microsoft.com/office/drawing/2014/main" val="2049318182"/>
                    </a:ext>
                  </a:extLst>
                </a:gridCol>
              </a:tblGrid>
              <a:tr h="306034">
                <a:tc>
                  <a:txBody>
                    <a:bodyPr/>
                    <a:lstStyle/>
                    <a:p>
                      <a:r>
                        <a:rPr lang="pt-BR" sz="1600" i="1" dirty="0">
                          <a:latin typeface="Consolas" panose="020B0609020204030204" pitchFamily="49" charset="0"/>
                        </a:rPr>
                        <a:t>A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10831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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  <a:endParaRPr lang="pt-BR" sz="1600" i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241020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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sz="1600" i="1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{ 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print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'-'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9857967"/>
                  </a:ext>
                </a:extLst>
              </a:tr>
              <a:tr h="306034">
                <a:tc>
                  <a:txBody>
                    <a:bodyPr/>
                    <a:lstStyle/>
                    <a:p>
                      <a:r>
                        <a:rPr lang="pt-BR" sz="1600" dirty="0">
                          <a:sym typeface="Symbol" panose="05050102010706020507" pitchFamily="18" charset="2"/>
                        </a:rPr>
                        <a:t>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dirty="0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= </a:t>
                      </a:r>
                      <a:r>
                        <a:rPr lang="pt-BR" sz="1600" i="1" dirty="0" err="1"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term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491692"/>
                  </a:ext>
                </a:extLst>
              </a:tr>
            </a:tbl>
          </a:graphicData>
        </a:graphic>
      </p:graphicFrame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CDC0A4DD-07C0-4CB8-9FC4-080039E2EB6F}"/>
              </a:ext>
            </a:extLst>
          </p:cNvPr>
          <p:cNvCxnSpPr>
            <a:cxnSpLocks/>
          </p:cNvCxnSpPr>
          <p:nvPr/>
        </p:nvCxnSpPr>
        <p:spPr>
          <a:xfrm>
            <a:off x="5230316" y="3212976"/>
            <a:ext cx="0" cy="2754214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48FD59D-707E-488A-B487-3E6F5CEB5941}"/>
              </a:ext>
            </a:extLst>
          </p:cNvPr>
          <p:cNvSpPr txBox="1"/>
          <p:nvPr/>
        </p:nvSpPr>
        <p:spPr>
          <a:xfrm>
            <a:off x="5861266" y="3080422"/>
            <a:ext cx="4338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Gramática sem recursão à esquerda</a:t>
            </a:r>
          </a:p>
        </p:txBody>
      </p:sp>
    </p:spTree>
    <p:extLst>
      <p:ext uri="{BB962C8B-B14F-4D97-AF65-F5344CB8AC3E}">
        <p14:creationId xmlns:p14="http://schemas.microsoft.com/office/powerpoint/2010/main" val="50735144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20486-0ABC-4088-B160-AB07DA23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Recursão à Esquerda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FCEA6F-1792-4C48-A96A-8F242C122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árvore de derivação </a:t>
            </a:r>
            <a:r>
              <a:rPr lang="pt-BR" dirty="0"/>
              <a:t>para a entrada </a:t>
            </a:r>
            <a:r>
              <a:rPr lang="pt-BR" dirty="0">
                <a:solidFill>
                  <a:srgbClr val="FF4343"/>
                </a:solidFill>
                <a:latin typeface="Consolas" panose="020B0609020204030204" pitchFamily="49" charset="0"/>
              </a:rPr>
              <a:t>9-5+2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84AF90A0-C8C6-4300-8280-E6F58D2BEEF2}"/>
              </a:ext>
            </a:extLst>
          </p:cNvPr>
          <p:cNvGrpSpPr/>
          <p:nvPr/>
        </p:nvGrpSpPr>
        <p:grpSpPr>
          <a:xfrm>
            <a:off x="1125860" y="2852936"/>
            <a:ext cx="7227129" cy="3178546"/>
            <a:chOff x="1603587" y="3282261"/>
            <a:chExt cx="7227129" cy="317854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D40D96B-B098-4883-AC79-AB034F2264C4}"/>
                </a:ext>
              </a:extLst>
            </p:cNvPr>
            <p:cNvSpPr txBox="1"/>
            <p:nvPr/>
          </p:nvSpPr>
          <p:spPr>
            <a:xfrm>
              <a:off x="5050520" y="393123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oper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19578155-8493-450D-85AB-3B05332DE0CB}"/>
                </a:ext>
              </a:extLst>
            </p:cNvPr>
            <p:cNvSpPr txBox="1"/>
            <p:nvPr/>
          </p:nvSpPr>
          <p:spPr>
            <a:xfrm>
              <a:off x="3436268" y="32822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expr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9FD182-B994-4A28-84E1-BDEF7DD754D9}"/>
                </a:ext>
              </a:extLst>
            </p:cNvPr>
            <p:cNvSpPr txBox="1"/>
            <p:nvPr/>
          </p:nvSpPr>
          <p:spPr>
            <a:xfrm>
              <a:off x="3862164" y="4651315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-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5D8FEB2E-FC45-4408-AD0E-1B64CDE18EE6}"/>
                </a:ext>
              </a:extLst>
            </p:cNvPr>
            <p:cNvSpPr txBox="1"/>
            <p:nvPr/>
          </p:nvSpPr>
          <p:spPr>
            <a:xfrm>
              <a:off x="4294212" y="46513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2B18E8D-D2A4-461F-A41D-9AA6D08A96C2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flipH="1">
              <a:off x="4610966" y="4269789"/>
              <a:ext cx="756308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634C3CCE-3385-474D-BE4C-AB785C52C643}"/>
                </a:ext>
              </a:extLst>
            </p:cNvPr>
            <p:cNvCxnSpPr>
              <a:cxnSpLocks/>
              <a:stCxn id="5" idx="2"/>
              <a:endCxn id="47" idx="0"/>
            </p:cNvCxnSpPr>
            <p:nvPr/>
          </p:nvCxnSpPr>
          <p:spPr>
            <a:xfrm>
              <a:off x="5367274" y="4269789"/>
              <a:ext cx="1679219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5DD67F9C-F35B-44A4-8336-75D21C4D9DEF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3992969" y="4269789"/>
              <a:ext cx="1374305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3FF52AF5-9FA3-46D2-94C9-E7AA6780FEB3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3753022" y="3620815"/>
              <a:ext cx="1614252" cy="3104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C750AACF-2E30-47A7-9130-94401D053549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>
            <a:xfrm flipH="1">
              <a:off x="2265384" y="3620815"/>
              <a:ext cx="1487638" cy="3104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83778102-C4C3-4F66-BF75-4E6D05DE4891}"/>
                </a:ext>
              </a:extLst>
            </p:cNvPr>
            <p:cNvSpPr txBox="1"/>
            <p:nvPr/>
          </p:nvSpPr>
          <p:spPr>
            <a:xfrm>
              <a:off x="1948630" y="393123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BB53429-9A4D-4040-A7EE-F11DF24C4B40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 flipH="1">
              <a:off x="1752827" y="4269789"/>
              <a:ext cx="512557" cy="41090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6AAED3B8-ED24-4B2E-8B9B-2A770435D662}"/>
                </a:ext>
              </a:extLst>
            </p:cNvPr>
            <p:cNvSpPr txBox="1"/>
            <p:nvPr/>
          </p:nvSpPr>
          <p:spPr>
            <a:xfrm>
              <a:off x="1603587" y="4680692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9</a:t>
              </a:r>
            </a:p>
          </p:txBody>
        </p: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02D9AF1-86DC-4686-BB49-2F4070FA66ED}"/>
                </a:ext>
              </a:extLst>
            </p:cNvPr>
            <p:cNvCxnSpPr>
              <a:cxnSpLocks/>
              <a:stCxn id="8" idx="2"/>
              <a:endCxn id="25" idx="0"/>
            </p:cNvCxnSpPr>
            <p:nvPr/>
          </p:nvCxnSpPr>
          <p:spPr>
            <a:xfrm flipH="1">
              <a:off x="3738820" y="4989869"/>
              <a:ext cx="872146" cy="39522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77DB4DB-034D-4048-81EA-3D76A064EF3F}"/>
                </a:ext>
              </a:extLst>
            </p:cNvPr>
            <p:cNvSpPr txBox="1"/>
            <p:nvPr/>
          </p:nvSpPr>
          <p:spPr>
            <a:xfrm>
              <a:off x="3589580" y="538509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13A3B994-4E76-47EB-8E94-7EE06807E12B}"/>
                </a:ext>
              </a:extLst>
            </p:cNvPr>
            <p:cNvCxnSpPr>
              <a:cxnSpLocks/>
              <a:stCxn id="19" idx="2"/>
              <a:endCxn id="27" idx="0"/>
            </p:cNvCxnSpPr>
            <p:nvPr/>
          </p:nvCxnSpPr>
          <p:spPr>
            <a:xfrm>
              <a:off x="2265384" y="4269789"/>
              <a:ext cx="498843" cy="410903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591972F-1B55-43B9-90B5-8EB463429C74}"/>
                </a:ext>
              </a:extLst>
            </p:cNvPr>
            <p:cNvSpPr txBox="1"/>
            <p:nvPr/>
          </p:nvSpPr>
          <p:spPr>
            <a:xfrm>
              <a:off x="1998633" y="4680692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'9'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7B35C28A-9D17-4BA6-93E4-6FE1CAB5FCBD}"/>
                </a:ext>
              </a:extLst>
            </p:cNvPr>
            <p:cNvCxnSpPr>
              <a:cxnSpLocks/>
              <a:stCxn id="5" idx="2"/>
              <a:endCxn id="33" idx="0"/>
            </p:cNvCxnSpPr>
            <p:nvPr/>
          </p:nvCxnSpPr>
          <p:spPr>
            <a:xfrm>
              <a:off x="5367274" y="4269789"/>
              <a:ext cx="412612" cy="3815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1D5926A2-9188-44B2-94D9-FC7526D204E7}"/>
                </a:ext>
              </a:extLst>
            </p:cNvPr>
            <p:cNvSpPr txBox="1"/>
            <p:nvPr/>
          </p:nvSpPr>
          <p:spPr>
            <a:xfrm>
              <a:off x="5014292" y="4651315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'-'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47321A6B-527C-4315-B60F-3FF2F3AA9DEC}"/>
                </a:ext>
              </a:extLst>
            </p:cNvPr>
            <p:cNvCxnSpPr>
              <a:cxnSpLocks/>
              <a:stCxn id="8" idx="2"/>
              <a:endCxn id="35" idx="0"/>
            </p:cNvCxnSpPr>
            <p:nvPr/>
          </p:nvCxnSpPr>
          <p:spPr>
            <a:xfrm>
              <a:off x="4610966" y="4989869"/>
              <a:ext cx="123512" cy="39522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C458473-C574-4C0E-8F60-FABC619F5F27}"/>
                </a:ext>
              </a:extLst>
            </p:cNvPr>
            <p:cNvSpPr txBox="1"/>
            <p:nvPr/>
          </p:nvSpPr>
          <p:spPr>
            <a:xfrm>
              <a:off x="3968884" y="5385098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'5'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B37EC116-C93A-4200-B78E-A13D5D14E640}"/>
                </a:ext>
              </a:extLst>
            </p:cNvPr>
            <p:cNvSpPr txBox="1"/>
            <p:nvPr/>
          </p:nvSpPr>
          <p:spPr>
            <a:xfrm>
              <a:off x="6729739" y="465131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oper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73D999FE-7FC9-4ED8-9DED-FC5EFA496AB2}"/>
                </a:ext>
              </a:extLst>
            </p:cNvPr>
            <p:cNvSpPr txBox="1"/>
            <p:nvPr/>
          </p:nvSpPr>
          <p:spPr>
            <a:xfrm>
              <a:off x="5703351" y="5371395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rgbClr val="FF4343"/>
                  </a:solidFill>
                </a:rPr>
                <a:t>+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4593A1F-8DAF-4972-88A9-87C67D67C795}"/>
                </a:ext>
              </a:extLst>
            </p:cNvPr>
            <p:cNvSpPr txBox="1"/>
            <p:nvPr/>
          </p:nvSpPr>
          <p:spPr>
            <a:xfrm>
              <a:off x="6051534" y="53713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term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1" name="Conector reto 60">
              <a:extLst>
                <a:ext uri="{FF2B5EF4-FFF2-40B4-BE49-F238E27FC236}">
                  <a16:creationId xmlns:a16="http://schemas.microsoft.com/office/drawing/2014/main" id="{8B5BE6CE-3E5F-439F-8046-581D1F125C00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H="1">
              <a:off x="6368288" y="4989869"/>
              <a:ext cx="669735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347F85F7-AA70-46D7-A7C9-4CAE73881BFF}"/>
                </a:ext>
              </a:extLst>
            </p:cNvPr>
            <p:cNvCxnSpPr>
              <a:cxnSpLocks/>
              <a:endCxn id="66" idx="0"/>
            </p:cNvCxnSpPr>
            <p:nvPr/>
          </p:nvCxnSpPr>
          <p:spPr>
            <a:xfrm>
              <a:off x="7038023" y="4989869"/>
              <a:ext cx="1475940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A49F8C8E-7C3F-440C-BB98-7901E6F14B2E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5865415" y="4989869"/>
              <a:ext cx="1172609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06AD3F03-BC5D-478D-B728-D509E6A7E6B4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7038023" y="4989869"/>
              <a:ext cx="412612" cy="38152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62BF854D-0739-4715-9321-F1AB2BA0F99F}"/>
                </a:ext>
              </a:extLst>
            </p:cNvPr>
            <p:cNvSpPr txBox="1"/>
            <p:nvPr/>
          </p:nvSpPr>
          <p:spPr>
            <a:xfrm>
              <a:off x="6685041" y="5371395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'+'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CCA57D5E-C645-40BF-B7A3-6AC96DF5F475}"/>
                </a:ext>
              </a:extLst>
            </p:cNvPr>
            <p:cNvSpPr txBox="1"/>
            <p:nvPr/>
          </p:nvSpPr>
          <p:spPr>
            <a:xfrm>
              <a:off x="8197209" y="537139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i="1" dirty="0" err="1">
                  <a:latin typeface="Consolas" panose="020B0609020204030204" pitchFamily="49" charset="0"/>
                </a:rPr>
                <a:t>oper</a:t>
              </a:r>
              <a:endParaRPr lang="pt-BR" sz="1600" i="1" dirty="0">
                <a:latin typeface="Consolas" panose="020B0609020204030204" pitchFamily="49" charset="0"/>
              </a:endParaRPr>
            </a:p>
          </p:txBody>
        </p:sp>
        <p:cxnSp>
          <p:nvCxnSpPr>
            <p:cNvPr id="69" name="Conector reto 68">
              <a:extLst>
                <a:ext uri="{FF2B5EF4-FFF2-40B4-BE49-F238E27FC236}">
                  <a16:creationId xmlns:a16="http://schemas.microsoft.com/office/drawing/2014/main" id="{1156F406-3D7B-48B1-8662-FFCC0A06B1A6}"/>
                </a:ext>
              </a:extLst>
            </p:cNvPr>
            <p:cNvCxnSpPr>
              <a:cxnSpLocks/>
              <a:stCxn id="60" idx="2"/>
              <a:endCxn id="70" idx="0"/>
            </p:cNvCxnSpPr>
            <p:nvPr/>
          </p:nvCxnSpPr>
          <p:spPr>
            <a:xfrm flipH="1">
              <a:off x="5773320" y="5709949"/>
              <a:ext cx="594968" cy="398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C9039BC7-26DB-4F28-AA16-EF93AF0BABCC}"/>
                </a:ext>
              </a:extLst>
            </p:cNvPr>
            <p:cNvSpPr txBox="1"/>
            <p:nvPr/>
          </p:nvSpPr>
          <p:spPr>
            <a:xfrm>
              <a:off x="5624080" y="610812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rgbClr val="FF4343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285773B0-A1D9-4E46-AFA7-F96C47DC7867}"/>
                </a:ext>
              </a:extLst>
            </p:cNvPr>
            <p:cNvCxnSpPr>
              <a:cxnSpLocks/>
              <a:stCxn id="60" idx="2"/>
              <a:endCxn id="72" idx="0"/>
            </p:cNvCxnSpPr>
            <p:nvPr/>
          </p:nvCxnSpPr>
          <p:spPr>
            <a:xfrm>
              <a:off x="6368288" y="5709949"/>
              <a:ext cx="400690" cy="3981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21B1739-1E3B-4760-B7C5-2C5024BDB03C}"/>
                </a:ext>
              </a:extLst>
            </p:cNvPr>
            <p:cNvSpPr txBox="1"/>
            <p:nvPr/>
          </p:nvSpPr>
          <p:spPr>
            <a:xfrm>
              <a:off x="6003384" y="6108123"/>
              <a:ext cx="15311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Consolas" panose="020B0609020204030204" pitchFamily="49" charset="0"/>
                </a:rPr>
                <a:t>{</a:t>
              </a:r>
              <a:r>
                <a:rPr lang="pt-BR" sz="1600" dirty="0" err="1">
                  <a:latin typeface="Consolas" panose="020B0609020204030204" pitchFamily="49" charset="0"/>
                </a:rPr>
                <a:t>print</a:t>
              </a:r>
              <a:r>
                <a:rPr lang="pt-BR" sz="1600" dirty="0">
                  <a:latin typeface="Consolas" panose="020B0609020204030204" pitchFamily="49" charset="0"/>
                </a:rPr>
                <a:t>(</a:t>
              </a:r>
              <a:r>
                <a:rPr lang="pt-BR" sz="1600" dirty="0">
                  <a:solidFill>
                    <a:srgbClr val="FF7575"/>
                  </a:solidFill>
                  <a:latin typeface="Consolas" panose="020B0609020204030204" pitchFamily="49" charset="0"/>
                </a:rPr>
                <a:t>'2'</a:t>
              </a:r>
              <a:r>
                <a:rPr lang="pt-BR" sz="1600" dirty="0">
                  <a:latin typeface="Consolas" panose="020B0609020204030204" pitchFamily="49" charset="0"/>
                </a:rPr>
                <a:t>)}</a:t>
              </a:r>
            </a:p>
          </p:txBody>
        </p:sp>
        <p:cxnSp>
          <p:nvCxnSpPr>
            <p:cNvPr id="75" name="Conector reto 74">
              <a:extLst>
                <a:ext uri="{FF2B5EF4-FFF2-40B4-BE49-F238E27FC236}">
                  <a16:creationId xmlns:a16="http://schemas.microsoft.com/office/drawing/2014/main" id="{80BE301C-09E1-4C0A-9014-82566C2469ED}"/>
                </a:ext>
              </a:extLst>
            </p:cNvPr>
            <p:cNvCxnSpPr>
              <a:cxnSpLocks/>
              <a:stCxn id="66" idx="2"/>
              <a:endCxn id="78" idx="0"/>
            </p:cNvCxnSpPr>
            <p:nvPr/>
          </p:nvCxnSpPr>
          <p:spPr>
            <a:xfrm flipH="1">
              <a:off x="8513962" y="5709949"/>
              <a:ext cx="1" cy="3815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tângulo 77">
              <a:extLst>
                <a:ext uri="{FF2B5EF4-FFF2-40B4-BE49-F238E27FC236}">
                  <a16:creationId xmlns:a16="http://schemas.microsoft.com/office/drawing/2014/main" id="{6450DB84-CE4E-45F6-97DF-D3DB510033D7}"/>
                </a:ext>
              </a:extLst>
            </p:cNvPr>
            <p:cNvSpPr/>
            <p:nvPr/>
          </p:nvSpPr>
          <p:spPr>
            <a:xfrm>
              <a:off x="8368730" y="6091475"/>
              <a:ext cx="2904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l-GR" dirty="0">
                  <a:latin typeface="Cambria Math" panose="02040503050406030204" pitchFamily="18" charset="0"/>
                  <a:ea typeface="Cambria Math" panose="02040503050406030204" pitchFamily="18" charset="0"/>
                  <a:sym typeface="Symbol" panose="05050102010706020507" pitchFamily="18" charset="2"/>
                </a:rPr>
                <a:t>ϵ</a:t>
              </a:r>
              <a:endParaRPr lang="pt-BR" dirty="0"/>
            </a:p>
          </p:txBody>
        </p: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15F71AF0-599D-40EA-906C-4D33FF109AC8}"/>
              </a:ext>
            </a:extLst>
          </p:cNvPr>
          <p:cNvSpPr/>
          <p:nvPr/>
        </p:nvSpPr>
        <p:spPr>
          <a:xfrm>
            <a:off x="7872758" y="2566774"/>
            <a:ext cx="3692036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i="1" dirty="0" err="1"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400" i="1" dirty="0" err="1">
                <a:latin typeface="Consolas" panose="020B0609020204030204" pitchFamily="49" charset="0"/>
              </a:rPr>
              <a:t>term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i="1" dirty="0" err="1">
                <a:latin typeface="Consolas" panose="020B0609020204030204" pitchFamily="49" charset="0"/>
              </a:rPr>
              <a:t>oper</a:t>
            </a:r>
            <a:endParaRPr lang="pt-BR" sz="1400" i="1" dirty="0">
              <a:latin typeface="Consolas" panose="020B0609020204030204" pitchFamily="49" charset="0"/>
            </a:endParaRPr>
          </a:p>
          <a:p>
            <a:r>
              <a:rPr lang="pt-BR" sz="1400" i="1" dirty="0" err="1">
                <a:latin typeface="Consolas" panose="020B0609020204030204" pitchFamily="49" charset="0"/>
              </a:rPr>
              <a:t>oper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+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i="1" dirty="0" err="1">
                <a:latin typeface="Consolas" panose="020B0609020204030204" pitchFamily="49" charset="0"/>
              </a:rPr>
              <a:t>term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{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 } </a:t>
            </a:r>
            <a:r>
              <a:rPr lang="pt-BR" sz="1400" i="1" dirty="0" err="1">
                <a:latin typeface="Consolas" panose="020B0609020204030204" pitchFamily="49" charset="0"/>
              </a:rPr>
              <a:t>oper</a:t>
            </a:r>
            <a:endParaRPr lang="pt-BR" sz="1400" i="1" dirty="0">
              <a:latin typeface="Consolas" panose="020B0609020204030204" pitchFamily="49" charset="0"/>
            </a:endParaRPr>
          </a:p>
          <a:p>
            <a:r>
              <a:rPr lang="pt-BR" sz="1400" i="1" dirty="0">
                <a:latin typeface="Consolas" panose="020B0609020204030204" pitchFamily="49" charset="0"/>
              </a:rPr>
              <a:t>    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sym typeface="Wingdings 3" panose="05040102010807070707" pitchFamily="18" charset="2"/>
              </a:rPr>
              <a:t>|	</a:t>
            </a:r>
            <a:r>
              <a:rPr lang="pt-BR" sz="1400" i="1" dirty="0">
                <a:solidFill>
                  <a:srgbClr val="FF4343"/>
                </a:solidFill>
                <a:latin typeface="Consolas" panose="020B0609020204030204" pitchFamily="49" charset="0"/>
              </a:rPr>
              <a:t>-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i="1" dirty="0" err="1">
                <a:latin typeface="Consolas" panose="020B0609020204030204" pitchFamily="49" charset="0"/>
              </a:rPr>
              <a:t>term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{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 } </a:t>
            </a:r>
            <a:r>
              <a:rPr lang="pt-BR" sz="1400" i="1" dirty="0" err="1">
                <a:latin typeface="Consolas" panose="020B0609020204030204" pitchFamily="49" charset="0"/>
              </a:rPr>
              <a:t>oper</a:t>
            </a:r>
            <a:endParaRPr lang="pt-BR" sz="1400" i="1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 |</a:t>
            </a:r>
            <a:r>
              <a:rPr lang="pt-BR" sz="14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el-GR" sz="14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 ϵ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</a:p>
          <a:p>
            <a:endParaRPr lang="pt-BR" sz="1400" i="1" dirty="0">
              <a:latin typeface="Consolas" panose="020B0609020204030204" pitchFamily="49" charset="0"/>
            </a:endParaRPr>
          </a:p>
          <a:p>
            <a:r>
              <a:rPr lang="pt-BR" sz="1400" i="1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  <a:sym typeface="Wingdings 3" panose="05040102010807070707" pitchFamily="18" charset="2"/>
              </a:rPr>
              <a:t>	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0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{ print(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'0'</a:t>
            </a:r>
            <a:r>
              <a:rPr lang="pt-BR" sz="14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400" i="1" dirty="0">
                <a:latin typeface="Consolas" panose="020B0609020204030204" pitchFamily="49" charset="0"/>
              </a:rPr>
              <a:t>     </a:t>
            </a:r>
            <a:r>
              <a:rPr lang="pt-BR" sz="1400" dirty="0">
                <a:latin typeface="Consolas" panose="020B0609020204030204" pitchFamily="49" charset="0"/>
              </a:rPr>
              <a:t>|</a:t>
            </a:r>
            <a:r>
              <a:rPr lang="pt-BR" sz="14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1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{ </a:t>
            </a:r>
            <a:r>
              <a:rPr lang="pt-BR" sz="1400" dirty="0" err="1">
                <a:latin typeface="Consolas" panose="020B0609020204030204" pitchFamily="49" charset="0"/>
              </a:rPr>
              <a:t>print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'1'</a:t>
            </a:r>
            <a:r>
              <a:rPr lang="pt-BR" sz="1400" dirty="0">
                <a:latin typeface="Consolas" panose="020B0609020204030204" pitchFamily="49" charset="0"/>
              </a:rPr>
              <a:t>)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|   ...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|</a:t>
            </a:r>
            <a:r>
              <a:rPr lang="pt-BR" sz="1400" dirty="0">
                <a:latin typeface="Consolas" panose="020B0609020204030204" pitchFamily="49" charset="0"/>
                <a:sym typeface="Wingdings 3" panose="05040102010807070707" pitchFamily="18" charset="2"/>
              </a:rPr>
              <a:t>	</a:t>
            </a:r>
            <a:r>
              <a:rPr lang="pt-BR" sz="1400" dirty="0">
                <a:solidFill>
                  <a:srgbClr val="FF4343"/>
                </a:solidFill>
                <a:latin typeface="Consolas" panose="020B0609020204030204" pitchFamily="49" charset="0"/>
              </a:rPr>
              <a:t>9</a:t>
            </a:r>
            <a:r>
              <a:rPr lang="pt-BR" sz="1400" i="1" dirty="0"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{ </a:t>
            </a:r>
            <a:r>
              <a:rPr lang="pt-BR" sz="1400" dirty="0" err="1">
                <a:latin typeface="Consolas" panose="020B0609020204030204" pitchFamily="49" charset="0"/>
              </a:rPr>
              <a:t>print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'9'</a:t>
            </a:r>
            <a:r>
              <a:rPr lang="pt-BR" sz="1400" dirty="0">
                <a:latin typeface="Consolas" panose="020B0609020204030204" pitchFamily="49" charset="0"/>
              </a:rPr>
              <a:t>) }</a:t>
            </a:r>
          </a:p>
        </p:txBody>
      </p:sp>
    </p:spTree>
    <p:extLst>
      <p:ext uri="{BB962C8B-B14F-4D97-AF65-F5344CB8AC3E}">
        <p14:creationId xmlns:p14="http://schemas.microsoft.com/office/powerpoint/2010/main" val="308431834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7352A-832D-4AC3-AC71-17B6B530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5CBFFA-1B87-4979-BAFC-B479825A0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implementam</a:t>
            </a:r>
            <a:r>
              <a:rPr lang="pt-BR" dirty="0"/>
              <a:t> o esquema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D1EBC2-FD10-4C7E-A9A7-4F6DA13F3A5C}"/>
              </a:ext>
            </a:extLst>
          </p:cNvPr>
          <p:cNvSpPr txBox="1"/>
          <p:nvPr/>
        </p:nvSpPr>
        <p:spPr>
          <a:xfrm>
            <a:off x="1236564" y="2626511"/>
            <a:ext cx="52533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noProof="1">
                <a:latin typeface="Consolas" panose="020B0609020204030204" pitchFamily="49" charset="0"/>
              </a:rPr>
              <a:t> expr() 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{   term(); oper(); }</a:t>
            </a:r>
            <a:endParaRPr lang="pt-BR" sz="1400" noProof="1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endParaRPr lang="pt-BR" sz="1400" noProof="1">
              <a:solidFill>
                <a:schemeClr val="bg2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noProof="1">
                <a:latin typeface="Consolas" panose="020B0609020204030204" pitchFamily="49" charset="0"/>
              </a:rPr>
              <a:t> oper()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{   </a:t>
            </a:r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pt-BR" sz="1400" noProof="1">
                <a:latin typeface="Consolas" panose="020B0609020204030204" pitchFamily="49" charset="0"/>
              </a:rPr>
              <a:t>(lookahead == </a:t>
            </a:r>
            <a:r>
              <a:rPr lang="pt-BR" sz="1400" noProof="1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noProof="1">
                <a:latin typeface="Consolas" panose="020B0609020204030204" pitchFamily="49" charset="0"/>
              </a:rPr>
              <a:t>)    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    {  match(</a:t>
            </a:r>
            <a:r>
              <a:rPr lang="pt-BR" sz="1400" noProof="1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noProof="1">
                <a:latin typeface="Consolas" panose="020B0609020204030204" pitchFamily="49" charset="0"/>
              </a:rPr>
              <a:t>); term(); print(</a:t>
            </a:r>
            <a:r>
              <a:rPr lang="pt-BR" sz="1400" noProof="1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noProof="1">
                <a:latin typeface="Consolas" panose="020B0609020204030204" pitchFamily="49" charset="0"/>
              </a:rPr>
              <a:t>); oper(); } </a:t>
            </a:r>
          </a:p>
          <a:p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else if </a:t>
            </a:r>
            <a:r>
              <a:rPr lang="pt-BR" sz="1400" noProof="1">
                <a:latin typeface="Consolas" panose="020B0609020204030204" pitchFamily="49" charset="0"/>
              </a:rPr>
              <a:t>(lookahead == </a:t>
            </a:r>
            <a:r>
              <a:rPr lang="pt-BR" sz="1400" noProof="1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noProof="1">
                <a:latin typeface="Consolas" panose="020B0609020204030204" pitchFamily="49" charset="0"/>
              </a:rPr>
              <a:t>) 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    {  match(</a:t>
            </a:r>
            <a:r>
              <a:rPr lang="pt-BR" sz="1400" noProof="1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noProof="1">
                <a:latin typeface="Consolas" panose="020B0609020204030204" pitchFamily="49" charset="0"/>
              </a:rPr>
              <a:t>); term(); print(</a:t>
            </a:r>
            <a:r>
              <a:rPr lang="pt-BR" sz="1400" noProof="1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noProof="1">
                <a:latin typeface="Consolas" panose="020B0609020204030204" pitchFamily="49" charset="0"/>
              </a:rPr>
              <a:t>); oper(); } </a:t>
            </a:r>
          </a:p>
          <a:p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   else</a:t>
            </a:r>
            <a:r>
              <a:rPr lang="pt-BR" sz="1400" noProof="1">
                <a:latin typeface="Consolas" panose="020B0609020204030204" pitchFamily="49" charset="0"/>
              </a:rPr>
              <a:t> 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    { }  </a:t>
            </a:r>
            <a:r>
              <a:rPr lang="pt-BR" sz="1400" noProof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não faz nada com a entrada </a:t>
            </a:r>
            <a:r>
              <a:rPr lang="pt-BR" sz="1400" noProof="1">
                <a:latin typeface="Consolas" panose="020B0609020204030204" pitchFamily="49" charset="0"/>
              </a:rPr>
              <a:t>}</a:t>
            </a:r>
          </a:p>
          <a:p>
            <a:endParaRPr lang="pt-BR" sz="1400" noProof="1">
              <a:latin typeface="Consolas" panose="020B0609020204030204" pitchFamily="49" charset="0"/>
            </a:endParaRPr>
          </a:p>
          <a:p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noProof="1">
                <a:latin typeface="Consolas" panose="020B0609020204030204" pitchFamily="49" charset="0"/>
              </a:rPr>
              <a:t> term()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{   </a:t>
            </a:r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noProof="1">
                <a:latin typeface="Consolas" panose="020B0609020204030204" pitchFamily="49" charset="0"/>
              </a:rPr>
              <a:t> (lookahead é um dígito)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    {  t = lookahead; match(lookahead); print(t); }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    </a:t>
            </a:r>
            <a:r>
              <a:rPr lang="pt-BR" sz="1400" noProof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noProof="1">
                <a:latin typeface="Consolas" panose="020B0609020204030204" pitchFamily="49" charset="0"/>
              </a:rPr>
              <a:t> </a:t>
            </a:r>
          </a:p>
          <a:p>
            <a:r>
              <a:rPr lang="pt-BR" sz="1400" noProof="1">
                <a:latin typeface="Consolas" panose="020B0609020204030204" pitchFamily="49" charset="0"/>
              </a:rPr>
              <a:t>    {  report(</a:t>
            </a:r>
            <a:r>
              <a:rPr lang="pt-BR" sz="1400" noProof="1">
                <a:solidFill>
                  <a:srgbClr val="FF7575"/>
                </a:solidFill>
                <a:latin typeface="Consolas" panose="020B0609020204030204" pitchFamily="49" charset="0"/>
              </a:rPr>
              <a:t>"syntax error"</a:t>
            </a:r>
            <a:r>
              <a:rPr lang="pt-BR" sz="1400" noProof="1">
                <a:latin typeface="Consolas" panose="020B0609020204030204" pitchFamily="49" charset="0"/>
              </a:rPr>
              <a:t>); } }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E9F603E-3C57-487C-9360-5F3BDDF15F5B}"/>
              </a:ext>
            </a:extLst>
          </p:cNvPr>
          <p:cNvGrpSpPr/>
          <p:nvPr/>
        </p:nvGrpSpPr>
        <p:grpSpPr>
          <a:xfrm>
            <a:off x="6834256" y="2992070"/>
            <a:ext cx="4085510" cy="2808313"/>
            <a:chOff x="6545406" y="2708920"/>
            <a:chExt cx="4085510" cy="2808313"/>
          </a:xfrm>
        </p:grpSpPr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073BEF2F-1C2A-4250-BE64-253081E2A03D}"/>
                </a:ext>
              </a:extLst>
            </p:cNvPr>
            <p:cNvGrpSpPr/>
            <p:nvPr/>
          </p:nvGrpSpPr>
          <p:grpSpPr>
            <a:xfrm>
              <a:off x="6545406" y="2987187"/>
              <a:ext cx="4085510" cy="2530046"/>
              <a:chOff x="6545406" y="2987187"/>
              <a:chExt cx="4085510" cy="2530046"/>
            </a:xfrm>
          </p:grpSpPr>
          <p:sp>
            <p:nvSpPr>
              <p:cNvPr id="6" name="Retângulo: Cantos Arredondados 5">
                <a:extLst>
                  <a:ext uri="{FF2B5EF4-FFF2-40B4-BE49-F238E27FC236}">
                    <a16:creationId xmlns:a16="http://schemas.microsoft.com/office/drawing/2014/main" id="{41DBCDD9-640C-4F74-9A6F-0B2678B4289C}"/>
                  </a:ext>
                </a:extLst>
              </p:cNvPr>
              <p:cNvSpPr/>
              <p:nvPr/>
            </p:nvSpPr>
            <p:spPr>
              <a:xfrm>
                <a:off x="6545406" y="2987187"/>
                <a:ext cx="4085510" cy="2530046"/>
              </a:xfrm>
              <a:prstGeom prst="roundRect">
                <a:avLst/>
              </a:prstGeom>
              <a:solidFill>
                <a:schemeClr val="bg1">
                  <a:lumMod val="85000"/>
                  <a:lumOff val="15000"/>
                </a:schemeClr>
              </a:solidFill>
              <a:ln>
                <a:solidFill>
                  <a:schemeClr val="bg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" name="Retângulo 4">
                <a:extLst>
                  <a:ext uri="{FF2B5EF4-FFF2-40B4-BE49-F238E27FC236}">
                    <a16:creationId xmlns:a16="http://schemas.microsoft.com/office/drawing/2014/main" id="{E93A79AD-0401-4560-96D8-99CE13DEDAAD}"/>
                  </a:ext>
                </a:extLst>
              </p:cNvPr>
              <p:cNvSpPr/>
              <p:nvPr/>
            </p:nvSpPr>
            <p:spPr>
              <a:xfrm>
                <a:off x="6720159" y="3278965"/>
                <a:ext cx="3736005" cy="20313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400" i="1" dirty="0" err="1">
                    <a:latin typeface="Consolas" panose="020B0609020204030204" pitchFamily="49" charset="0"/>
                  </a:rPr>
                  <a:t>expr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oper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oper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+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'+'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oper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|	</a:t>
                </a:r>
                <a:r>
                  <a:rPr lang="pt-BR" sz="1400" i="1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print(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'-'</a:t>
                </a:r>
                <a:r>
                  <a:rPr lang="pt-BR" sz="1400" dirty="0">
                    <a:latin typeface="Consolas" panose="020B0609020204030204" pitchFamily="49" charset="0"/>
                  </a:rPr>
                  <a:t>) } </a:t>
                </a:r>
                <a:r>
                  <a:rPr lang="pt-BR" sz="1400" i="1" dirty="0" err="1">
                    <a:latin typeface="Consolas" panose="020B0609020204030204" pitchFamily="49" charset="0"/>
                  </a:rPr>
                  <a:t>oper</a:t>
                </a:r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el-GR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ϵ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</a:p>
              <a:p>
                <a:endParaRPr lang="pt-BR" sz="1400" i="1" dirty="0">
                  <a:latin typeface="Consolas" panose="020B0609020204030204" pitchFamily="49" charset="0"/>
                </a:endParaRPr>
              </a:p>
              <a:p>
                <a:r>
                  <a:rPr lang="pt-BR" sz="1400" i="1" dirty="0" err="1">
                    <a:latin typeface="Consolas" panose="020B0609020204030204" pitchFamily="49" charset="0"/>
                  </a:rPr>
                  <a:t>term</a:t>
                </a:r>
                <a:r>
                  <a:rPr lang="pt-BR" sz="1400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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</a:t>
                </a:r>
                <a:r>
                  <a:rPr lang="pt-BR" sz="1400" dirty="0" err="1">
                    <a:latin typeface="Consolas" panose="020B0609020204030204" pitchFamily="49" charset="0"/>
                  </a:rPr>
                  <a:t>print</a:t>
                </a:r>
                <a:r>
                  <a:rPr lang="pt-BR" sz="1400" dirty="0">
                    <a:latin typeface="Consolas" panose="020B0609020204030204" pitchFamily="49" charset="0"/>
                  </a:rPr>
                  <a:t>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'0'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  <a:p>
                <a:r>
                  <a:rPr lang="pt-BR" sz="1400" i="1" dirty="0">
                    <a:latin typeface="Consolas" panose="020B0609020204030204" pitchFamily="49" charset="0"/>
                  </a:rPr>
                  <a:t>     </a:t>
                </a:r>
                <a:r>
                  <a:rPr lang="pt-BR" sz="1400" dirty="0">
                    <a:latin typeface="Consolas" panose="020B0609020204030204" pitchFamily="49" charset="0"/>
                  </a:rPr>
                  <a:t>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</a:t>
                </a:r>
                <a:r>
                  <a:rPr lang="pt-BR" sz="1400" dirty="0" err="1">
                    <a:latin typeface="Consolas" panose="020B0609020204030204" pitchFamily="49" charset="0"/>
                  </a:rPr>
                  <a:t>print</a:t>
                </a:r>
                <a:r>
                  <a:rPr lang="pt-BR" sz="1400" dirty="0">
                    <a:latin typeface="Consolas" panose="020B0609020204030204" pitchFamily="49" charset="0"/>
                  </a:rPr>
                  <a:t>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'1'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   	...</a:t>
                </a:r>
              </a:p>
              <a:p>
                <a:r>
                  <a:rPr lang="pt-BR" sz="1400" dirty="0">
                    <a:latin typeface="Consolas" panose="020B0609020204030204" pitchFamily="49" charset="0"/>
                  </a:rPr>
                  <a:t>     |</a:t>
                </a:r>
                <a:r>
                  <a:rPr lang="pt-BR" sz="1400" dirty="0">
                    <a:latin typeface="Consolas" panose="020B0609020204030204" pitchFamily="49" charset="0"/>
                    <a:sym typeface="Wingdings 3" panose="05040102010807070707" pitchFamily="18" charset="2"/>
                  </a:rPr>
                  <a:t>	</a:t>
                </a:r>
                <a:r>
                  <a:rPr lang="pt-BR" sz="1400" dirty="0">
                    <a:solidFill>
                      <a:srgbClr val="FF4343"/>
                    </a:solidFill>
                    <a:latin typeface="Consolas" panose="020B0609020204030204" pitchFamily="49" charset="0"/>
                  </a:rPr>
                  <a:t>9</a:t>
                </a:r>
                <a:r>
                  <a:rPr lang="pt-BR" sz="1400" i="1" dirty="0">
                    <a:latin typeface="Consolas" panose="020B0609020204030204" pitchFamily="49" charset="0"/>
                  </a:rPr>
                  <a:t> </a:t>
                </a:r>
                <a:r>
                  <a:rPr lang="pt-BR" sz="1400" dirty="0">
                    <a:latin typeface="Consolas" panose="020B0609020204030204" pitchFamily="49" charset="0"/>
                  </a:rPr>
                  <a:t>{ </a:t>
                </a:r>
                <a:r>
                  <a:rPr lang="pt-BR" sz="1400" dirty="0" err="1">
                    <a:latin typeface="Consolas" panose="020B0609020204030204" pitchFamily="49" charset="0"/>
                  </a:rPr>
                  <a:t>print</a:t>
                </a:r>
                <a:r>
                  <a:rPr lang="pt-BR" sz="1400" dirty="0">
                    <a:latin typeface="Consolas" panose="020B0609020204030204" pitchFamily="49" charset="0"/>
                  </a:rPr>
                  <a:t>(</a:t>
                </a:r>
                <a:r>
                  <a:rPr lang="pt-BR" sz="1400" dirty="0">
                    <a:solidFill>
                      <a:srgbClr val="FF7575"/>
                    </a:solidFill>
                    <a:latin typeface="Consolas" panose="020B0609020204030204" pitchFamily="49" charset="0"/>
                  </a:rPr>
                  <a:t>'9'</a:t>
                </a:r>
                <a:r>
                  <a:rPr lang="pt-BR" sz="1400" dirty="0">
                    <a:latin typeface="Consolas" panose="020B0609020204030204" pitchFamily="49" charset="0"/>
                  </a:rPr>
                  <a:t>) }</a:t>
                </a:r>
              </a:p>
            </p:txBody>
          </p:sp>
        </p:grp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86691F8-B24B-4BD7-B111-9ED51CB25CFE}"/>
                </a:ext>
              </a:extLst>
            </p:cNvPr>
            <p:cNvSpPr/>
            <p:nvPr/>
          </p:nvSpPr>
          <p:spPr>
            <a:xfrm>
              <a:off x="7400029" y="2708920"/>
              <a:ext cx="2376264" cy="278267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solidFill>
                <a:schemeClr val="bg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Esquema de Tradução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923921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BF83-686F-4DD4-852E-DBF03738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762F1-4300-449F-9C37-A7E3F101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simplificação de código </a:t>
            </a:r>
            <a:r>
              <a:rPr lang="pt-BR" dirty="0"/>
              <a:t>pode ser feita em </a:t>
            </a:r>
            <a:r>
              <a:rPr lang="pt-BR" dirty="0" err="1">
                <a:latin typeface="Consolas" panose="020B0609020204030204" pitchFamily="49" charset="0"/>
              </a:rPr>
              <a:t>oper</a:t>
            </a:r>
            <a:r>
              <a:rPr lang="pt-BR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6F0636F-FCD6-449A-821F-C52CA11B9AC3}"/>
              </a:ext>
            </a:extLst>
          </p:cNvPr>
          <p:cNvSpPr txBox="1"/>
          <p:nvPr/>
        </p:nvSpPr>
        <p:spPr>
          <a:xfrm>
            <a:off x="1269876" y="2636912"/>
            <a:ext cx="545213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oper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  <a:r>
              <a:rPr lang="pt-BR" sz="1400" dirty="0" err="1">
                <a:latin typeface="Consolas" panose="020B0609020204030204" pitchFamily="49" charset="0"/>
              </a:rPr>
              <a:t>print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  <a:r>
              <a:rPr lang="pt-BR" sz="1400" dirty="0" err="1">
                <a:latin typeface="Consolas" panose="020B0609020204030204" pitchFamily="49" charset="0"/>
              </a:rPr>
              <a:t>print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break;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não faz nada com a entrada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3BC2B17-610B-462E-A19F-96AE439AFC64}"/>
              </a:ext>
            </a:extLst>
          </p:cNvPr>
          <p:cNvSpPr txBox="1"/>
          <p:nvPr/>
        </p:nvSpPr>
        <p:spPr>
          <a:xfrm>
            <a:off x="7645713" y="3735614"/>
            <a:ext cx="2625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Substituindo a recursão de calda </a:t>
            </a:r>
            <a:r>
              <a:rPr lang="pt-BR" dirty="0"/>
              <a:t>por um laço </a:t>
            </a:r>
            <a:r>
              <a:rPr lang="pt-BR" dirty="0" err="1"/>
              <a:t>while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9629681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BF83-686F-4DD4-852E-DBF03738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Tradutor Dirigido por Sintaxe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762F1-4300-449F-9C37-A7E3F101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simplificação suplementar </a:t>
            </a:r>
            <a:r>
              <a:rPr lang="pt-BR" dirty="0"/>
              <a:t>pode eliminar a função </a:t>
            </a:r>
            <a:r>
              <a:rPr lang="pt-BR" dirty="0" err="1"/>
              <a:t>oper</a:t>
            </a:r>
            <a:r>
              <a:rPr lang="pt-BR" dirty="0"/>
              <a:t>()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9A81F45-53F5-43F7-9973-8DFAFDE4CAB7}"/>
              </a:ext>
            </a:extLst>
          </p:cNvPr>
          <p:cNvSpPr txBox="1"/>
          <p:nvPr/>
        </p:nvSpPr>
        <p:spPr>
          <a:xfrm>
            <a:off x="1341884" y="2564904"/>
            <a:ext cx="5452134" cy="3754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pt-BR" sz="1400" dirty="0">
                <a:latin typeface="Consolas" panose="020B0609020204030204" pitchFamily="49" charset="0"/>
              </a:rPr>
              <a:t> </a:t>
            </a:r>
            <a:r>
              <a:rPr lang="pt-BR" sz="1400" dirty="0" err="1">
                <a:latin typeface="Consolas" panose="020B0609020204030204" pitchFamily="49" charset="0"/>
              </a:rPr>
              <a:t>expr</a:t>
            </a:r>
            <a:r>
              <a:rPr lang="pt-BR" sz="1400" dirty="0">
                <a:latin typeface="Consolas" panose="020B0609020204030204" pitchFamily="49" charset="0"/>
              </a:rPr>
              <a:t>()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</a:t>
            </a:r>
          </a:p>
          <a:p>
            <a:endParaRPr lang="pt-BR" sz="1400" dirty="0">
              <a:latin typeface="Consolas" panose="020B0609020204030204" pitchFamily="49" charset="0"/>
            </a:endParaRPr>
          </a:p>
          <a:p>
            <a:r>
              <a:rPr lang="pt-BR" sz="1400" dirty="0">
                <a:latin typeface="Consolas" panose="020B0609020204030204" pitchFamily="49" charset="0"/>
              </a:rPr>
              <a:t>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400" dirty="0">
                <a:latin typeface="Consolas" panose="020B0609020204030204" pitchFamily="49" charset="0"/>
              </a:rPr>
              <a:t>)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{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   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  <a:r>
              <a:rPr lang="pt-BR" sz="1400" dirty="0" err="1">
                <a:latin typeface="Consolas" panose="020B0609020204030204" pitchFamily="49" charset="0"/>
              </a:rPr>
              <a:t>print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'+'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 err="1">
                <a:latin typeface="Consolas" panose="020B0609020204030204" pitchFamily="49" charset="0"/>
              </a:rPr>
              <a:t>lookahead</a:t>
            </a:r>
            <a:r>
              <a:rPr lang="pt-BR" sz="1400" dirty="0">
                <a:latin typeface="Consolas" panose="020B0609020204030204" pitchFamily="49" charset="0"/>
              </a:rPr>
              <a:t> == 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{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    match(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 err="1">
                <a:latin typeface="Consolas" panose="020B0609020204030204" pitchFamily="49" charset="0"/>
              </a:rPr>
              <a:t>term</a:t>
            </a:r>
            <a:r>
              <a:rPr lang="pt-BR" sz="1400" dirty="0">
                <a:latin typeface="Consolas" panose="020B0609020204030204" pitchFamily="49" charset="0"/>
              </a:rPr>
              <a:t>(); </a:t>
            </a:r>
            <a:r>
              <a:rPr lang="pt-BR" sz="1400" dirty="0" err="1">
                <a:latin typeface="Consolas" panose="020B0609020204030204" pitchFamily="49" charset="0"/>
              </a:rPr>
              <a:t>print</a:t>
            </a:r>
            <a:r>
              <a:rPr lang="pt-BR" sz="1400" dirty="0">
                <a:latin typeface="Consolas" panose="020B0609020204030204" pitchFamily="49" charset="0"/>
              </a:rPr>
              <a:t>(</a:t>
            </a:r>
            <a:r>
              <a:rPr lang="pt-BR" sz="1400" dirty="0">
                <a:solidFill>
                  <a:srgbClr val="FF7575"/>
                </a:solidFill>
                <a:latin typeface="Consolas" panose="020B0609020204030204" pitchFamily="49" charset="0"/>
              </a:rPr>
              <a:t>'-'</a:t>
            </a:r>
            <a:r>
              <a:rPr lang="pt-BR" sz="1400" dirty="0">
                <a:latin typeface="Consolas" panose="020B0609020204030204" pitchFamily="49" charset="0"/>
              </a:rPr>
              <a:t>);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continue</a:t>
            </a:r>
            <a:r>
              <a:rPr lang="pt-BR" sz="14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} 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    </a:t>
            </a:r>
            <a:r>
              <a:rPr lang="pt-BR" sz="14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break; </a:t>
            </a:r>
            <a:r>
              <a:rPr lang="pt-BR" sz="1400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// não faz nada com a entrada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pt-BR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6C3C85B-AAB8-406A-A8D3-6346805A7AAA}"/>
              </a:ext>
            </a:extLst>
          </p:cNvPr>
          <p:cNvSpPr txBox="1"/>
          <p:nvPr/>
        </p:nvSpPr>
        <p:spPr>
          <a:xfrm>
            <a:off x="7606580" y="3717032"/>
            <a:ext cx="2880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Substituindo a chamada da função</a:t>
            </a:r>
            <a:r>
              <a:rPr lang="pt-BR" dirty="0"/>
              <a:t> </a:t>
            </a:r>
            <a:r>
              <a:rPr lang="pt-BR" dirty="0" err="1">
                <a:latin typeface="Consolas" panose="020B0609020204030204" pitchFamily="49" charset="0"/>
              </a:rPr>
              <a:t>oper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em </a:t>
            </a:r>
            <a:r>
              <a:rPr lang="pt-BR" dirty="0" err="1">
                <a:latin typeface="Consolas" panose="020B0609020204030204" pitchFamily="49" charset="0"/>
              </a:rPr>
              <a:t>expr</a:t>
            </a:r>
            <a:r>
              <a:rPr lang="pt-BR" dirty="0">
                <a:latin typeface="Consolas" panose="020B0609020204030204" pitchFamily="49" charset="0"/>
              </a:rPr>
              <a:t>()</a:t>
            </a:r>
            <a:r>
              <a:rPr lang="pt-BR" dirty="0"/>
              <a:t> pelo código da função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9DA498A-17F7-4CCD-B125-0C7B7BBC8344}"/>
              </a:ext>
            </a:extLst>
          </p:cNvPr>
          <p:cNvGrpSpPr/>
          <p:nvPr/>
        </p:nvGrpSpPr>
        <p:grpSpPr>
          <a:xfrm>
            <a:off x="11594275" y="6381328"/>
            <a:ext cx="617266" cy="495111"/>
            <a:chOff x="11582400" y="6381328"/>
            <a:chExt cx="617266" cy="495111"/>
          </a:xfrm>
        </p:grpSpPr>
        <p:sp>
          <p:nvSpPr>
            <p:cNvPr id="8" name="Triângulo isósceles 6">
              <a:extLst>
                <a:ext uri="{FF2B5EF4-FFF2-40B4-BE49-F238E27FC236}">
                  <a16:creationId xmlns:a16="http://schemas.microsoft.com/office/drawing/2014/main" id="{70CE9835-78CB-46B7-87F9-0911D727A705}"/>
                </a:ext>
              </a:extLst>
            </p:cNvPr>
            <p:cNvSpPr/>
            <p:nvPr/>
          </p:nvSpPr>
          <p:spPr>
            <a:xfrm>
              <a:off x="11582400" y="6381328"/>
              <a:ext cx="593516" cy="464210"/>
            </a:xfrm>
            <a:custGeom>
              <a:avLst/>
              <a:gdLst>
                <a:gd name="connsiteX0" fmla="*/ 0 w 864096"/>
                <a:gd name="connsiteY0" fmla="*/ 1512168 h 1512168"/>
                <a:gd name="connsiteX1" fmla="*/ 432048 w 864096"/>
                <a:gd name="connsiteY1" fmla="*/ 0 h 1512168"/>
                <a:gd name="connsiteX2" fmla="*/ 864096 w 864096"/>
                <a:gd name="connsiteY2" fmla="*/ 1512168 h 1512168"/>
                <a:gd name="connsiteX3" fmla="*/ 0 w 864096"/>
                <a:gd name="connsiteY3" fmla="*/ 1512168 h 1512168"/>
                <a:gd name="connsiteX0" fmla="*/ 0 w 864096"/>
                <a:gd name="connsiteY0" fmla="*/ 787773 h 787773"/>
                <a:gd name="connsiteX1" fmla="*/ 847684 w 864096"/>
                <a:gd name="connsiteY1" fmla="*/ 0 h 787773"/>
                <a:gd name="connsiteX2" fmla="*/ 864096 w 864096"/>
                <a:gd name="connsiteY2" fmla="*/ 787773 h 787773"/>
                <a:gd name="connsiteX3" fmla="*/ 0 w 864096"/>
                <a:gd name="connsiteY3" fmla="*/ 787773 h 787773"/>
                <a:gd name="connsiteX0" fmla="*/ 0 w 864096"/>
                <a:gd name="connsiteY0" fmla="*/ 797298 h 797298"/>
                <a:gd name="connsiteX1" fmla="*/ 857209 w 864096"/>
                <a:gd name="connsiteY1" fmla="*/ 0 h 797298"/>
                <a:gd name="connsiteX2" fmla="*/ 864096 w 864096"/>
                <a:gd name="connsiteY2" fmla="*/ 797298 h 797298"/>
                <a:gd name="connsiteX3" fmla="*/ 0 w 864096"/>
                <a:gd name="connsiteY3" fmla="*/ 797298 h 797298"/>
                <a:gd name="connsiteX0" fmla="*/ 0 w 864096"/>
                <a:gd name="connsiteY0" fmla="*/ 799680 h 799680"/>
                <a:gd name="connsiteX1" fmla="*/ 861971 w 864096"/>
                <a:gd name="connsiteY1" fmla="*/ 0 h 799680"/>
                <a:gd name="connsiteX2" fmla="*/ 864096 w 864096"/>
                <a:gd name="connsiteY2" fmla="*/ 799680 h 799680"/>
                <a:gd name="connsiteX3" fmla="*/ 0 w 864096"/>
                <a:gd name="connsiteY3" fmla="*/ 799680 h 79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096" h="799680">
                  <a:moveTo>
                    <a:pt x="0" y="799680"/>
                  </a:moveTo>
                  <a:lnTo>
                    <a:pt x="861971" y="0"/>
                  </a:lnTo>
                  <a:cubicBezTo>
                    <a:pt x="864267" y="265766"/>
                    <a:pt x="861800" y="533914"/>
                    <a:pt x="864096" y="799680"/>
                  </a:cubicBezTo>
                  <a:lnTo>
                    <a:pt x="0" y="79968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DB7FF2E-E0FD-47EB-A0C3-FC15B9F2A85B}"/>
                </a:ext>
              </a:extLst>
            </p:cNvPr>
            <p:cNvSpPr/>
            <p:nvPr/>
          </p:nvSpPr>
          <p:spPr>
            <a:xfrm>
              <a:off x="11808382" y="6476329"/>
              <a:ext cx="39128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68580" indent="0">
                <a:buNone/>
              </a:pPr>
              <a:r>
                <a:rPr lang="pt-BR" sz="2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52132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4021</TotalTime>
  <Words>669</Words>
  <Application>Microsoft Office PowerPoint</Application>
  <PresentationFormat>Personalizar</PresentationFormat>
  <Paragraphs>206</Paragraphs>
  <Slides>10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Cambria Math</vt:lpstr>
      <vt:lpstr>Century Gothic</vt:lpstr>
      <vt:lpstr>Consolas</vt:lpstr>
      <vt:lpstr>Symbol</vt:lpstr>
      <vt:lpstr>Ondas do mar 16:9</vt:lpstr>
      <vt:lpstr>Construção  do Tradutor</vt:lpstr>
      <vt:lpstr>Introdução</vt:lpstr>
      <vt:lpstr>Introdução</vt:lpstr>
      <vt:lpstr>Recursão à Esquerda</vt:lpstr>
      <vt:lpstr>Recursão à Esquerda</vt:lpstr>
      <vt:lpstr>Recursão à Esquerda</vt:lpstr>
      <vt:lpstr>Tradutor Dirigido por Sintaxe</vt:lpstr>
      <vt:lpstr>Tradutor Dirigido por Sintaxe</vt:lpstr>
      <vt:lpstr>Tradutor Dirigido por Sintaxe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10</cp:revision>
  <dcterms:created xsi:type="dcterms:W3CDTF">2017-12-04T02:17:29Z</dcterms:created>
  <dcterms:modified xsi:type="dcterms:W3CDTF">2019-10-07T17:20:04Z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